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3"/>
    <p:sldMasterId id="2147483827" r:id="rId4"/>
    <p:sldMasterId id="2147483902" r:id="rId5"/>
  </p:sldMasterIdLst>
  <p:notesMasterIdLst>
    <p:notesMasterId r:id="rId25"/>
  </p:notesMasterIdLst>
  <p:handoutMasterIdLst>
    <p:handoutMasterId r:id="rId26"/>
  </p:handoutMasterIdLst>
  <p:sldIdLst>
    <p:sldId id="257" r:id="rId6"/>
    <p:sldId id="336" r:id="rId7"/>
    <p:sldId id="335" r:id="rId8"/>
    <p:sldId id="317" r:id="rId9"/>
    <p:sldId id="318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3" r:id="rId21"/>
    <p:sldId id="331" r:id="rId22"/>
    <p:sldId id="332" r:id="rId23"/>
    <p:sldId id="31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6CE683-A75E-4FE9-A453-683E27DF9946}">
          <p14:sldIdLst>
            <p14:sldId id="257"/>
          </p14:sldIdLst>
        </p14:section>
        <p14:section name="Executive Summary" id="{5326A013-4273-46DE-9259-0FECDA04CB6A}">
          <p14:sldIdLst>
            <p14:sldId id="336"/>
            <p14:sldId id="335"/>
          </p14:sldIdLst>
        </p14:section>
        <p14:section name="Focus Process Trend" id="{8A27D6ED-38C1-418F-9C52-5F60D2D0055C}">
          <p14:sldIdLst>
            <p14:sldId id="317"/>
            <p14:sldId id="318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Compliance Result" id="{4FDF020E-866D-4AF9-AC6C-8795442C320D}">
          <p14:sldIdLst>
            <p14:sldId id="330"/>
            <p14:sldId id="333"/>
            <p14:sldId id="331"/>
            <p14:sldId id="332"/>
          </p14:sldIdLst>
        </p14:section>
        <p14:section name="Default Section" id="{7E77AB53-159E-4A8F-9BF6-C9210B3CB130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CC"/>
    <a:srgbClr val="00D7E2"/>
    <a:srgbClr val="008E94"/>
    <a:srgbClr val="F2F2F2"/>
    <a:srgbClr val="D09E00"/>
    <a:srgbClr val="FFC000"/>
    <a:srgbClr val="FF8B8B"/>
    <a:srgbClr val="1F497D"/>
    <a:srgbClr val="FF4F4F"/>
    <a:srgbClr val="5E6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6433" autoAdjust="0"/>
  </p:normalViewPr>
  <p:slideViewPr>
    <p:cSldViewPr>
      <p:cViewPr>
        <p:scale>
          <a:sx n="66" d="100"/>
          <a:sy n="66" d="100"/>
        </p:scale>
        <p:origin x="996" y="1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124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9268447742083128E-2"/>
          <c:y val="0.26731146774075581"/>
          <c:w val="0.86146310451583363"/>
          <c:h val="0.5868920863413549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9525" cap="flat" cmpd="sng" algn="ctr">
              <a:noFill/>
              <a:prstDash val="solid"/>
            </a:ln>
            <a:effectLst/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674-40AB-BBE4-D71D7C6E0D20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674-40AB-BBE4-D71D7C6E0D20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674-40AB-BBE4-D71D7C6E0D20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674-40AB-BBE4-D71D7C6E0D20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674-40AB-BBE4-D71D7C6E0D20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674-40AB-BBE4-D71D7C6E0D20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674-40AB-BBE4-D71D7C6E0D20}"/>
              </c:ext>
            </c:extLst>
          </c:dPt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400" b="0">
                    <a:solidFill>
                      <a:srgbClr val="1F497D"/>
                    </a:solidFill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Sheet1!$D$2:$D$13</c:f>
              <c:numCache>
                <c:formatCode>#,##0;\-#,##0;</c:formatCode>
                <c:ptCount val="12"/>
                <c:pt idx="0">
                  <c:v>947.37847102799969</c:v>
                </c:pt>
                <c:pt idx="1">
                  <c:v>939.88269896313011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570671232"/>
        <c:axId val="-5706723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ln w="22225">
              <a:solidFill>
                <a:srgbClr val="00D7E2"/>
              </a:solidFill>
            </a:ln>
            <a:effectLst/>
          </c:spPr>
          <c:marker>
            <c:symbol val="square"/>
            <c:size val="8"/>
            <c:spPr>
              <a:solidFill>
                <a:srgbClr val="00D7E2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0829516387333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00C2C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solidFill>
                        <a:srgbClr val="00C2CC"/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#,##0;\-#,##0;</c:formatCode>
                <c:ptCount val="12"/>
                <c:pt idx="0">
                  <c:v>947.37847102799969</c:v>
                </c:pt>
                <c:pt idx="1">
                  <c:v>945.49022310326166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FY20 BP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square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082951638733301E-2"/>
                  <c:y val="2.85599167939431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solidFill>
                        <a:srgbClr val="C00000"/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#,##0;\-#,##0;</c:formatCode>
                <c:ptCount val="12"/>
                <c:pt idx="0">
                  <c:v>930</c:v>
                </c:pt>
                <c:pt idx="1">
                  <c:v>930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70671232"/>
        <c:axId val="-570672320"/>
      </c:lineChart>
      <c:catAx>
        <c:axId val="-57067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70672320"/>
        <c:crosses val="autoZero"/>
        <c:auto val="1"/>
        <c:lblAlgn val="ctr"/>
        <c:lblOffset val="100"/>
        <c:noMultiLvlLbl val="0"/>
      </c:catAx>
      <c:valAx>
        <c:axId val="-570672320"/>
        <c:scaling>
          <c:orientation val="minMax"/>
          <c:max val="1000"/>
          <c:min val="700"/>
        </c:scaling>
        <c:delete val="1"/>
        <c:axPos val="l"/>
        <c:numFmt formatCode="General" sourceLinked="0"/>
        <c:majorTickMark val="out"/>
        <c:minorTickMark val="none"/>
        <c:tickLblPos val="nextTo"/>
        <c:crossAx val="-570671232"/>
        <c:crosses val="autoZero"/>
        <c:crossBetween val="between"/>
        <c:majorUnit val="5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236111111111111"/>
          <c:y val="3.9035333845426977E-2"/>
          <c:w val="0.51620370370370372"/>
          <c:h val="0.14691988955959626"/>
        </c:manualLayout>
      </c:layout>
      <c:overlay val="1"/>
      <c:txPr>
        <a:bodyPr/>
        <a:lstStyle/>
        <a:p>
          <a:pPr>
            <a:defRPr sz="1100" b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0.90721649484536082</c:v>
                </c:pt>
                <c:pt idx="1">
                  <c:v>0.90909090909090906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59264"/>
        <c:axId val="-2079159808"/>
      </c:lineChart>
      <c:catAx>
        <c:axId val="-207915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79159808"/>
        <c:crosses val="autoZero"/>
        <c:auto val="1"/>
        <c:lblAlgn val="ctr"/>
        <c:lblOffset val="100"/>
        <c:noMultiLvlLbl val="0"/>
      </c:catAx>
      <c:valAx>
        <c:axId val="-2079159808"/>
        <c:scaling>
          <c:orientation val="minMax"/>
          <c:max val="1.2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592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9.4183673469387763</c:v>
                </c:pt>
                <c:pt idx="1">
                  <c:v>9.4838709677419359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63616"/>
        <c:axId val="-20791739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9.4183673469387763</c:v>
                </c:pt>
                <c:pt idx="1">
                  <c:v>9.4341085271317837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63616"/>
        <c:axId val="-2079173952"/>
      </c:lineChart>
      <c:catAx>
        <c:axId val="-20791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73952"/>
        <c:crosses val="autoZero"/>
        <c:auto val="1"/>
        <c:lblAlgn val="ctr"/>
        <c:lblOffset val="100"/>
        <c:noMultiLvlLbl val="0"/>
      </c:catAx>
      <c:valAx>
        <c:axId val="-207917395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636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0.80612244897959184</c:v>
                </c:pt>
                <c:pt idx="1">
                  <c:v>0.87096774193548387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76128"/>
        <c:axId val="-2079173408"/>
      </c:lineChart>
      <c:catAx>
        <c:axId val="-207917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79173408"/>
        <c:crosses val="autoZero"/>
        <c:auto val="1"/>
        <c:lblAlgn val="ctr"/>
        <c:lblOffset val="100"/>
        <c:noMultiLvlLbl val="0"/>
      </c:catAx>
      <c:valAx>
        <c:axId val="-2079173408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761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9268447742083128E-2"/>
          <c:y val="0.26731146774075581"/>
          <c:w val="0.86146310451583363"/>
          <c:h val="0.5868920863413549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9525" cap="flat" cmpd="sng" algn="ctr">
              <a:noFill/>
              <a:prstDash val="solid"/>
            </a:ln>
            <a:effectLst/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674-40AB-BBE4-D71D7C6E0D20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674-40AB-BBE4-D71D7C6E0D20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674-40AB-BBE4-D71D7C6E0D20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674-40AB-BBE4-D71D7C6E0D20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674-40AB-BBE4-D71D7C6E0D20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674-40AB-BBE4-D71D7C6E0D20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674-40AB-BBE4-D71D7C6E0D20}"/>
              </c:ext>
            </c:extLst>
          </c:dPt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400" b="0">
                    <a:solidFill>
                      <a:srgbClr val="1F497D"/>
                    </a:solidFill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Sheet1!$D$2:$D$13</c:f>
              <c:numCache>
                <c:formatCode>#,##0;\-#,##0;</c:formatCode>
                <c:ptCount val="12"/>
                <c:pt idx="0">
                  <c:v>883.5629657924967</c:v>
                </c:pt>
                <c:pt idx="1">
                  <c:v>887.30510824034002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079167968"/>
        <c:axId val="-20791842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ln w="22225">
              <a:solidFill>
                <a:srgbClr val="00D7E2"/>
              </a:solidFill>
            </a:ln>
            <a:effectLst/>
          </c:spPr>
          <c:marker>
            <c:symbol val="square"/>
            <c:size val="8"/>
            <c:spPr>
              <a:solidFill>
                <a:srgbClr val="00D7E2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6975826838916392E-3"/>
                  <c:y val="-1.90399445292955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00C2C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solidFill>
                        <a:srgbClr val="00C2CC"/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#,##0;\-#,##0;</c:formatCode>
                <c:ptCount val="12"/>
                <c:pt idx="0">
                  <c:v>883.5629657924967</c:v>
                </c:pt>
                <c:pt idx="1">
                  <c:v>885.0353124290308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FY20 BP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square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6975826838916392E-3"/>
                  <c:y val="3.33199029262670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solidFill>
                        <a:srgbClr val="C00000"/>
                      </a:solidFill>
                    </a:ln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#,##0;\-#,##0;</c:formatCode>
                <c:ptCount val="12"/>
                <c:pt idx="0">
                  <c:v>880</c:v>
                </c:pt>
                <c:pt idx="1">
                  <c:v>880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67968"/>
        <c:axId val="-2079184288"/>
      </c:lineChart>
      <c:catAx>
        <c:axId val="-207916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2079184288"/>
        <c:crosses val="autoZero"/>
        <c:auto val="1"/>
        <c:lblAlgn val="ctr"/>
        <c:lblOffset val="100"/>
        <c:noMultiLvlLbl val="0"/>
      </c:catAx>
      <c:valAx>
        <c:axId val="-2079184288"/>
        <c:scaling>
          <c:orientation val="minMax"/>
          <c:max val="1000"/>
          <c:min val="70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67968"/>
        <c:crosses val="autoZero"/>
        <c:crossBetween val="between"/>
        <c:majorUnit val="5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236111111111111"/>
          <c:y val="3.9035333845426977E-2"/>
          <c:w val="0.51620370370370372"/>
          <c:h val="0.14691988955959626"/>
        </c:manualLayout>
      </c:layout>
      <c:overlay val="1"/>
      <c:txPr>
        <a:bodyPr/>
        <a:lstStyle/>
        <a:p>
          <a:pPr>
            <a:defRPr sz="1100" b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0.55893536121673004</c:v>
                </c:pt>
                <c:pt idx="1">
                  <c:v>0.56506447831184048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83744"/>
        <c:axId val="-20791826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0%;\-0%;</c:formatCode>
                <c:ptCount val="12"/>
                <c:pt idx="0">
                  <c:v>0.55893536121673004</c:v>
                </c:pt>
                <c:pt idx="1">
                  <c:v>0.5613468634686346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83744"/>
        <c:axId val="-2079182656"/>
      </c:lineChart>
      <c:catAx>
        <c:axId val="-207918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82656"/>
        <c:crosses val="autoZero"/>
        <c:auto val="1"/>
        <c:lblAlgn val="ctr"/>
        <c:lblOffset val="100"/>
        <c:noMultiLvlLbl val="0"/>
      </c:catAx>
      <c:valAx>
        <c:axId val="-2079182656"/>
        <c:scaling>
          <c:orientation val="minMax"/>
          <c:max val="0.60000000000000009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837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8.9764079147640796</c:v>
                </c:pt>
                <c:pt idx="1">
                  <c:v>9.038686987104338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58720"/>
        <c:axId val="-2079165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8.9764079147640796</c:v>
                </c:pt>
                <c:pt idx="1">
                  <c:v>9.0009229349330866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58720"/>
        <c:axId val="-2079165792"/>
      </c:lineChart>
      <c:catAx>
        <c:axId val="-207915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65792"/>
        <c:crosses val="autoZero"/>
        <c:auto val="1"/>
        <c:lblAlgn val="ctr"/>
        <c:lblOffset val="100"/>
        <c:noMultiLvlLbl val="0"/>
      </c:catAx>
      <c:valAx>
        <c:axId val="-207916579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58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0.66742770167427701</c:v>
                </c:pt>
                <c:pt idx="1">
                  <c:v>0.69050410316529898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68512"/>
        <c:axId val="-2079160352"/>
      </c:lineChart>
      <c:catAx>
        <c:axId val="-207916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79160352"/>
        <c:crosses val="autoZero"/>
        <c:auto val="1"/>
        <c:lblAlgn val="ctr"/>
        <c:lblOffset val="100"/>
        <c:noMultiLvlLbl val="0"/>
      </c:catAx>
      <c:valAx>
        <c:axId val="-2079160352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6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8.8448669201520911</c:v>
                </c:pt>
                <c:pt idx="1">
                  <c:v>8.9554513481828835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71776"/>
        <c:axId val="-20791728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-5.0665626428889363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8.8448669201520911</c:v>
                </c:pt>
                <c:pt idx="1">
                  <c:v>8.8883763837638377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71776"/>
        <c:axId val="-2079172864"/>
      </c:lineChart>
      <c:catAx>
        <c:axId val="-207917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72864"/>
        <c:crosses val="autoZero"/>
        <c:auto val="1"/>
        <c:lblAlgn val="ctr"/>
        <c:lblOffset val="100"/>
        <c:noMultiLvlLbl val="0"/>
      </c:catAx>
      <c:valAx>
        <c:axId val="-2079172864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717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0.60456273764258561</c:v>
                </c:pt>
                <c:pt idx="1">
                  <c:v>0.66002344665885104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82112"/>
        <c:axId val="-2079158176"/>
      </c:lineChart>
      <c:catAx>
        <c:axId val="-207918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79158176"/>
        <c:crosses val="autoZero"/>
        <c:auto val="1"/>
        <c:lblAlgn val="ctr"/>
        <c:lblOffset val="100"/>
        <c:noMultiLvlLbl val="0"/>
      </c:catAx>
      <c:valAx>
        <c:axId val="-2079158176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821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8.3054892601431973</c:v>
                </c:pt>
                <c:pt idx="1">
                  <c:v>8.3511166253101745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87552"/>
        <c:axId val="-20791652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8.3054892601431973</c:v>
                </c:pt>
                <c:pt idx="1">
                  <c:v>8.323315559864275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87552"/>
        <c:axId val="-2079165248"/>
      </c:lineChart>
      <c:catAx>
        <c:axId val="-207918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65248"/>
        <c:crosses val="autoZero"/>
        <c:auto val="1"/>
        <c:lblAlgn val="ctr"/>
        <c:lblOffset val="100"/>
        <c:noMultiLvlLbl val="0"/>
      </c:catAx>
      <c:valAx>
        <c:axId val="-2079165248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875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0.84693877551020402</c:v>
                </c:pt>
                <c:pt idx="1">
                  <c:v>0.84848484848484851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670640"/>
        <c:axId val="-21456700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0.84693877551020402</c:v>
                </c:pt>
                <c:pt idx="1">
                  <c:v>0.84732824427480913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670640"/>
        <c:axId val="-2145670096"/>
      </c:lineChart>
      <c:catAx>
        <c:axId val="-214567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45670096"/>
        <c:crosses val="autoZero"/>
        <c:auto val="1"/>
        <c:lblAlgn val="ctr"/>
        <c:lblOffset val="100"/>
        <c:noMultiLvlLbl val="0"/>
      </c:catAx>
      <c:valAx>
        <c:axId val="-2145670096"/>
        <c:scaling>
          <c:orientation val="minMax"/>
          <c:max val="1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21456706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0.37947494033412887</c:v>
                </c:pt>
                <c:pt idx="1">
                  <c:v>0.39454094292803971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81568"/>
        <c:axId val="-2079157632"/>
      </c:lineChart>
      <c:catAx>
        <c:axId val="-207918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79157632"/>
        <c:crosses val="autoZero"/>
        <c:auto val="1"/>
        <c:lblAlgn val="ctr"/>
        <c:lblOffset val="100"/>
        <c:noMultiLvlLbl val="0"/>
      </c:catAx>
      <c:valAx>
        <c:axId val="-2079157632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815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8.7126524390243905</c:v>
                </c:pt>
                <c:pt idx="1">
                  <c:v>8.7535211267605639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90816"/>
        <c:axId val="-20791793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-5.0665626428889363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8.7126524390243905</c:v>
                </c:pt>
                <c:pt idx="1">
                  <c:v>8.7287430683918661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90816"/>
        <c:axId val="-2079179392"/>
      </c:lineChart>
      <c:catAx>
        <c:axId val="-207919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79392"/>
        <c:crosses val="autoZero"/>
        <c:auto val="1"/>
        <c:lblAlgn val="ctr"/>
        <c:lblOffset val="100"/>
        <c:noMultiLvlLbl val="0"/>
      </c:catAx>
      <c:valAx>
        <c:axId val="-207917939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908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0.5480182926829269</c:v>
                </c:pt>
                <c:pt idx="1">
                  <c:v>0.55868544600938963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57088"/>
        <c:axId val="-2079166880"/>
      </c:lineChart>
      <c:catAx>
        <c:axId val="-207915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79166880"/>
        <c:crosses val="autoZero"/>
        <c:auto val="1"/>
        <c:lblAlgn val="ctr"/>
        <c:lblOffset val="100"/>
        <c:noMultiLvlLbl val="0"/>
      </c:catAx>
      <c:valAx>
        <c:axId val="-2079166880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570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8.8253241800152562</c:v>
                </c:pt>
                <c:pt idx="1">
                  <c:v>8.8372641509433958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44966976"/>
        <c:axId val="-74497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8.8253241800152562</c:v>
                </c:pt>
                <c:pt idx="1">
                  <c:v>8.8300138953219083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44966976"/>
        <c:axId val="-744971328"/>
      </c:lineChart>
      <c:catAx>
        <c:axId val="-74496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744971328"/>
        <c:crosses val="autoZero"/>
        <c:auto val="1"/>
        <c:lblAlgn val="ctr"/>
        <c:lblOffset val="100"/>
        <c:noMultiLvlLbl val="0"/>
      </c:catAx>
      <c:valAx>
        <c:axId val="-744971328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7449669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0.59649122807017541</c:v>
                </c:pt>
                <c:pt idx="1">
                  <c:v>0.6132075471698113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44968608"/>
        <c:axId val="-744970784"/>
      </c:lineChart>
      <c:catAx>
        <c:axId val="-74496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744970784"/>
        <c:crosses val="autoZero"/>
        <c:auto val="1"/>
        <c:lblAlgn val="ctr"/>
        <c:lblOffset val="100"/>
        <c:noMultiLvlLbl val="0"/>
      </c:catAx>
      <c:valAx>
        <c:axId val="-744970784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7449686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8.891325071496663</c:v>
                </c:pt>
                <c:pt idx="1">
                  <c:v>8.9229629629629628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44966432"/>
        <c:axId val="-74497296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-5.0665626428889363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8.891325071496663</c:v>
                </c:pt>
                <c:pt idx="1">
                  <c:v>8.903712296983759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44966432"/>
        <c:axId val="-744972960"/>
      </c:lineChart>
      <c:catAx>
        <c:axId val="-74496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744972960"/>
        <c:crosses val="autoZero"/>
        <c:auto val="1"/>
        <c:lblAlgn val="ctr"/>
        <c:lblOffset val="100"/>
        <c:noMultiLvlLbl val="0"/>
      </c:catAx>
      <c:valAx>
        <c:axId val="-744972960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7449664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0.63584366062917064</c:v>
                </c:pt>
                <c:pt idx="1">
                  <c:v>0.63111111111111118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44972416"/>
        <c:axId val="-744971872"/>
      </c:lineChart>
      <c:catAx>
        <c:axId val="-74497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744971872"/>
        <c:crosses val="autoZero"/>
        <c:auto val="1"/>
        <c:lblAlgn val="ctr"/>
        <c:lblOffset val="100"/>
        <c:noMultiLvlLbl val="0"/>
      </c:catAx>
      <c:valAx>
        <c:axId val="-744971872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7449724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8.7745620715917738</c:v>
                </c:pt>
                <c:pt idx="1">
                  <c:v>8.8438967136150239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44970240"/>
        <c:axId val="-20610956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-5.0665626428889363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8.7745620715917738</c:v>
                </c:pt>
                <c:pt idx="1">
                  <c:v>8.801847575057737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44970240"/>
        <c:axId val="-2061095632"/>
      </c:lineChart>
      <c:catAx>
        <c:axId val="-74497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61095632"/>
        <c:crosses val="autoZero"/>
        <c:auto val="1"/>
        <c:lblAlgn val="ctr"/>
        <c:lblOffset val="100"/>
        <c:noMultiLvlLbl val="0"/>
      </c:catAx>
      <c:valAx>
        <c:axId val="-206109563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7449702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0.568926123381569</c:v>
                </c:pt>
                <c:pt idx="1">
                  <c:v>0.59037558685446012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098896"/>
        <c:axId val="-2061092912"/>
      </c:lineChart>
      <c:catAx>
        <c:axId val="-20610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61092912"/>
        <c:crosses val="autoZero"/>
        <c:auto val="1"/>
        <c:lblAlgn val="ctr"/>
        <c:lblOffset val="100"/>
        <c:noMultiLvlLbl val="0"/>
      </c:catAx>
      <c:valAx>
        <c:axId val="-2061092912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0610988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0.95437262357414454</c:v>
                </c:pt>
                <c:pt idx="1">
                  <c:v>0.97303634232121927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1098352"/>
        <c:axId val="-20610978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0%;\-0%;</c:formatCode>
                <c:ptCount val="12"/>
                <c:pt idx="0">
                  <c:v>0.95437262357414454</c:v>
                </c:pt>
                <c:pt idx="1">
                  <c:v>0.96171586715867163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098352"/>
        <c:axId val="-2061097808"/>
      </c:lineChart>
      <c:catAx>
        <c:axId val="-206109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61097808"/>
        <c:crosses val="autoZero"/>
        <c:auto val="1"/>
        <c:lblAlgn val="ctr"/>
        <c:lblOffset val="100"/>
        <c:noMultiLvlLbl val="0"/>
      </c:catAx>
      <c:valAx>
        <c:axId val="-2061097808"/>
        <c:scaling>
          <c:orientation val="minMax"/>
          <c:max val="1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2061098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9.4795918367346932</c:v>
                </c:pt>
                <c:pt idx="1">
                  <c:v>9.3030303030303028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677168"/>
        <c:axId val="-21456766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9.4795918367346932</c:v>
                </c:pt>
                <c:pt idx="1">
                  <c:v>9.4351145038167932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677168"/>
        <c:axId val="-2145676624"/>
      </c:lineChart>
      <c:catAx>
        <c:axId val="-214567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45676624"/>
        <c:crosses val="autoZero"/>
        <c:auto val="1"/>
        <c:lblAlgn val="ctr"/>
        <c:lblOffset val="100"/>
        <c:noMultiLvlLbl val="0"/>
      </c:catAx>
      <c:valAx>
        <c:axId val="-2145676624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45677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443751038780907E-2"/>
          <c:w val="0.79237530160811043"/>
          <c:h val="0.911895922890415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Month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spPr>
              <a:ln>
                <a:noFill/>
              </a:ln>
            </c:spPr>
            <c:txPr>
              <a:bodyPr/>
              <a:lstStyle/>
              <a:p>
                <a:pPr>
                  <a:defRPr sz="1000" b="1">
                    <a:solidFill>
                      <a:srgbClr val="1F497D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Interior and exterior clean and undamaged at delivery</c:v>
                </c:pt>
                <c:pt idx="1">
                  <c:v>Sales person explained the reason of lateness in delivery process</c:v>
                </c:pt>
                <c:pt idx="2">
                  <c:v>Salesperson delivered the vehicle</c:v>
                </c:pt>
                <c:pt idx="3">
                  <c:v>Delivered with special ceremony : Photo session</c:v>
                </c:pt>
                <c:pt idx="4">
                  <c:v>Thanked for purchase at delivery</c:v>
                </c:pt>
                <c:pt idx="5">
                  <c:v>Introduced to service personnel in service department</c:v>
                </c:pt>
                <c:pt idx="6">
                  <c:v>Contacted after delivery</c:v>
                </c:pt>
              </c:strCache>
            </c:strRef>
          </c:cat>
          <c:val>
            <c:numRef>
              <c:f>Sheet1!$B$2:$B$8</c:f>
              <c:numCache>
                <c:formatCode>0%;\-0%;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0.90909090909090906</c:v>
                </c:pt>
                <c:pt idx="3">
                  <c:v>0.96969696969696972</c:v>
                </c:pt>
                <c:pt idx="4">
                  <c:v>0.96969696969696972</c:v>
                </c:pt>
                <c:pt idx="5">
                  <c:v>0.84848484848484851</c:v>
                </c:pt>
                <c:pt idx="6">
                  <c:v>0.90909090909090906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D8-453E-8984-73F40268B2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Month</c:v>
                </c:pt>
              </c:strCache>
            </c:strRef>
          </c:tx>
          <c:spPr>
            <a:solidFill>
              <a:srgbClr val="008E94"/>
            </a:solidFill>
            <a:ln>
              <a:solidFill>
                <a:srgbClr val="008E94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1">
                    <a:solidFill>
                      <a:srgbClr val="008E94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Interior and exterior clean and undamaged at delivery</c:v>
                </c:pt>
                <c:pt idx="1">
                  <c:v>Sales person explained the reason of lateness in delivery process</c:v>
                </c:pt>
                <c:pt idx="2">
                  <c:v>Salesperson delivered the vehicle</c:v>
                </c:pt>
                <c:pt idx="3">
                  <c:v>Delivered with special ceremony : Photo session</c:v>
                </c:pt>
                <c:pt idx="4">
                  <c:v>Thanked for purchase at delivery</c:v>
                </c:pt>
                <c:pt idx="5">
                  <c:v>Introduced to service personnel in service department</c:v>
                </c:pt>
                <c:pt idx="6">
                  <c:v>Contacted after delivery</c:v>
                </c:pt>
              </c:strCache>
            </c:strRef>
          </c:cat>
          <c:val>
            <c:numRef>
              <c:f>Sheet1!$C$2:$C$8</c:f>
              <c:numCache>
                <c:formatCode>0%;\-0%;</c:formatCode>
                <c:ptCount val="7"/>
                <c:pt idx="0">
                  <c:v>0.98979591836734693</c:v>
                </c:pt>
                <c:pt idx="1">
                  <c:v>1</c:v>
                </c:pt>
                <c:pt idx="2">
                  <c:v>0.97959183673469385</c:v>
                </c:pt>
                <c:pt idx="3">
                  <c:v>0.98979591836734693</c:v>
                </c:pt>
                <c:pt idx="4">
                  <c:v>1</c:v>
                </c:pt>
                <c:pt idx="5">
                  <c:v>0.91836734693877553</c:v>
                </c:pt>
                <c:pt idx="6">
                  <c:v>0.89795918367346939</c:v>
                </c:pt>
              </c:numCache>
            </c:numRef>
          </c:val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00-5DCA-45CB-B0CA-F13ACC5C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2061097264"/>
        <c:axId val="-2061096720"/>
        <c:extLst/>
      </c:barChart>
      <c:catAx>
        <c:axId val="-2061097264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2061096720"/>
        <c:crosses val="autoZero"/>
        <c:auto val="1"/>
        <c:lblAlgn val="ctr"/>
        <c:lblOffset val="100"/>
        <c:noMultiLvlLbl val="0"/>
      </c:catAx>
      <c:valAx>
        <c:axId val="-2061096720"/>
        <c:scaling>
          <c:orientation val="minMax"/>
          <c:max val="1"/>
          <c:min val="0"/>
        </c:scaling>
        <c:delete val="1"/>
        <c:axPos val="t"/>
        <c:numFmt formatCode="0%;\-0%;" sourceLinked="1"/>
        <c:majorTickMark val="out"/>
        <c:minorTickMark val="none"/>
        <c:tickLblPos val="nextTo"/>
        <c:crossAx val="-20610972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5630841364548596E-2"/>
          <c:w val="0.81000103480631114"/>
          <c:h val="0.908726058753500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Month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spPr>
              <a:ln>
                <a:noFill/>
              </a:ln>
            </c:spPr>
            <c:txPr>
              <a:bodyPr/>
              <a:lstStyle/>
              <a:p>
                <a:pPr>
                  <a:defRPr sz="1000" b="1">
                    <a:solidFill>
                      <a:srgbClr val="1F497D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Service Advisor tell the reason of delay in service time</c:v>
                </c:pt>
                <c:pt idx="1">
                  <c:v>Work done right first time</c:v>
                </c:pt>
                <c:pt idx="2">
                  <c:v>Vehicle washed and vacuumed after service</c:v>
                </c:pt>
                <c:pt idx="3">
                  <c:v>Contacted after service</c:v>
                </c:pt>
              </c:strCache>
            </c:strRef>
          </c:cat>
          <c:val>
            <c:numRef>
              <c:f>Sheet1!$B$2:$B$5</c:f>
              <c:numCache>
                <c:formatCode>0%;\-0%;</c:formatCode>
                <c:ptCount val="4"/>
                <c:pt idx="0">
                  <c:v>0.73170731707317072</c:v>
                </c:pt>
                <c:pt idx="1">
                  <c:v>0.97303634232121927</c:v>
                </c:pt>
                <c:pt idx="2">
                  <c:v>0.72919109026963658</c:v>
                </c:pt>
                <c:pt idx="3">
                  <c:v>0.61899179366940216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D8-453E-8984-73F40268B2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Month</c:v>
                </c:pt>
              </c:strCache>
            </c:strRef>
          </c:tx>
          <c:spPr>
            <a:solidFill>
              <a:srgbClr val="008E94"/>
            </a:solidFill>
            <a:ln>
              <a:solidFill>
                <a:srgbClr val="008E94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1">
                    <a:solidFill>
                      <a:srgbClr val="008E94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 xmlns:c15="http://schemas.microsoft.com/office/drawing/2012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Service Advisor tell the reason of delay in service time</c:v>
                </c:pt>
                <c:pt idx="1">
                  <c:v>Work done right first time</c:v>
                </c:pt>
                <c:pt idx="2">
                  <c:v>Vehicle washed and vacuumed after service</c:v>
                </c:pt>
                <c:pt idx="3">
                  <c:v>Contacted after service</c:v>
                </c:pt>
              </c:strCache>
            </c:strRef>
          </c:cat>
          <c:val>
            <c:numRef>
              <c:f>Sheet1!$C$2:$C$5</c:f>
              <c:numCache>
                <c:formatCode>0%;\-0%;</c:formatCode>
                <c:ptCount val="4"/>
                <c:pt idx="0">
                  <c:v>0.7142857142857143</c:v>
                </c:pt>
                <c:pt idx="1">
                  <c:v>0.95437262357414454</c:v>
                </c:pt>
                <c:pt idx="2">
                  <c:v>0.73460076045627376</c:v>
                </c:pt>
                <c:pt idx="3">
                  <c:v>0.65323193916349809</c:v>
                </c:pt>
              </c:numCache>
            </c:numRef>
          </c:val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00-5DCA-45CB-B0CA-F13ACC5C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2061096176"/>
        <c:axId val="-2061093456"/>
        <c:extLst/>
      </c:barChart>
      <c:catAx>
        <c:axId val="-2061096176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2061093456"/>
        <c:crosses val="autoZero"/>
        <c:auto val="1"/>
        <c:lblAlgn val="ctr"/>
        <c:lblOffset val="100"/>
        <c:noMultiLvlLbl val="0"/>
      </c:catAx>
      <c:valAx>
        <c:axId val="-2061093456"/>
        <c:scaling>
          <c:orientation val="minMax"/>
          <c:max val="1"/>
          <c:min val="0"/>
        </c:scaling>
        <c:delete val="1"/>
        <c:axPos val="t"/>
        <c:numFmt formatCode="0%;\-0%;" sourceLinked="1"/>
        <c:majorTickMark val="out"/>
        <c:minorTickMark val="none"/>
        <c:tickLblPos val="nextTo"/>
        <c:crossAx val="-20610961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0.8571428571428571</c:v>
                </c:pt>
                <c:pt idx="1">
                  <c:v>0.81818181818181823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671184"/>
        <c:axId val="-2145672816"/>
      </c:lineChart>
      <c:catAx>
        <c:axId val="-214567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45672816"/>
        <c:crosses val="autoZero"/>
        <c:auto val="1"/>
        <c:lblAlgn val="ctr"/>
        <c:lblOffset val="100"/>
        <c:noMultiLvlLbl val="0"/>
      </c:catAx>
      <c:valAx>
        <c:axId val="-2145672816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21456711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9.5</c:v>
                </c:pt>
                <c:pt idx="1">
                  <c:v>9.2424242424242422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80480"/>
        <c:axId val="-20791810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9.5</c:v>
                </c:pt>
                <c:pt idx="1">
                  <c:v>9.4351145038167932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80480"/>
        <c:axId val="-2079181024"/>
      </c:lineChart>
      <c:catAx>
        <c:axId val="-207918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81024"/>
        <c:crosses val="autoZero"/>
        <c:auto val="1"/>
        <c:lblAlgn val="ctr"/>
        <c:lblOffset val="100"/>
        <c:noMultiLvlLbl val="0"/>
      </c:catAx>
      <c:valAx>
        <c:axId val="-2079181024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804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0.86734693877551017</c:v>
                </c:pt>
                <c:pt idx="1">
                  <c:v>0.75757575757575757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88096"/>
        <c:axId val="-2079161984"/>
      </c:lineChart>
      <c:catAx>
        <c:axId val="-207918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79161984"/>
        <c:crosses val="autoZero"/>
        <c:auto val="1"/>
        <c:lblAlgn val="ctr"/>
        <c:lblOffset val="100"/>
        <c:noMultiLvlLbl val="0"/>
      </c:catAx>
      <c:valAx>
        <c:axId val="-2079161984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880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7.9375</c:v>
                </c:pt>
                <c:pt idx="1">
                  <c:v>7.85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61440"/>
        <c:axId val="-20791608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7.9375</c:v>
                </c:pt>
                <c:pt idx="1">
                  <c:v>7.92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61440"/>
        <c:axId val="-2079160896"/>
      </c:lineChart>
      <c:catAx>
        <c:axId val="-207916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60896"/>
        <c:crosses val="autoZero"/>
        <c:auto val="1"/>
        <c:lblAlgn val="ctr"/>
        <c:lblOffset val="100"/>
        <c:noMultiLvlLbl val="0"/>
      </c:catAx>
      <c:valAx>
        <c:axId val="-2079160896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614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0%;\-0%;</c:formatCode>
                <c:ptCount val="12"/>
                <c:pt idx="0">
                  <c:v>0.51249999999999996</c:v>
                </c:pt>
                <c:pt idx="1">
                  <c:v>0.30000000000000004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67424"/>
        <c:axId val="-2079184832"/>
      </c:lineChart>
      <c:catAx>
        <c:axId val="-207916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079184832"/>
        <c:crosses val="autoZero"/>
        <c:auto val="1"/>
        <c:lblAlgn val="ctr"/>
        <c:lblOffset val="100"/>
        <c:noMultiLvlLbl val="0"/>
      </c:catAx>
      <c:valAx>
        <c:axId val="-2079184832"/>
        <c:scaling>
          <c:orientation val="minMax"/>
          <c:max val="1.25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67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#,##0.00;\-#,##0.00;</c:formatCode>
                <c:ptCount val="12"/>
                <c:pt idx="0">
                  <c:v>9.68041237113402</c:v>
                </c:pt>
                <c:pt idx="1">
                  <c:v>9.545454545454545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9176672"/>
        <c:axId val="-20791799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8479532163742687E-3"/>
                  <c:y val="-2.5332813214444681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#,##0.00;\-#,##0.00;</c:formatCode>
                <c:ptCount val="12"/>
                <c:pt idx="0">
                  <c:v>9.68041237113402</c:v>
                </c:pt>
                <c:pt idx="1">
                  <c:v>9.6461538461538456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176672"/>
        <c:axId val="-2079179936"/>
      </c:lineChart>
      <c:catAx>
        <c:axId val="-207917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079179936"/>
        <c:crosses val="autoZero"/>
        <c:auto val="1"/>
        <c:lblAlgn val="ctr"/>
        <c:lblOffset val="100"/>
        <c:noMultiLvlLbl val="0"/>
      </c:catAx>
      <c:valAx>
        <c:axId val="-2079179936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0791766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D318-79FF-4F2B-B30E-D850C35D9380}" type="datetimeFigureOut">
              <a:rPr lang="en-US" smtClean="0"/>
              <a:t>06/19/20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19078-ABD5-44E3-A8E2-D296C06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A3D7C-E752-40CA-9F56-1B42F3A72C13}" type="datetimeFigureOut">
              <a:rPr lang="en-US" smtClean="0"/>
              <a:t>06/19/20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4E681-6812-4D40-9A76-4694F955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6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6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3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5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3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7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781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18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738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46785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5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57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02479" y="6492240"/>
            <a:ext cx="283464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7267" y="0"/>
            <a:ext cx="7814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31" y="1337935"/>
            <a:ext cx="4441586" cy="3159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/>
          <a:srcRect l="20305" t="65260" r="54634" b="14528"/>
          <a:stretch/>
        </p:blipFill>
        <p:spPr>
          <a:xfrm>
            <a:off x="223882" y="3990501"/>
            <a:ext cx="3927960" cy="17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330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16105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6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6864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16105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6993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4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>
            <a:off x="0" y="762000"/>
            <a:ext cx="12188825" cy="573024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chemeClr val="bg1">
              <a:lumMod val="75000"/>
              <a:alpha val="391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154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443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042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>
            <a:off x="0" y="762000"/>
            <a:ext cx="12188825" cy="573024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chemeClr val="bg1">
              <a:lumMod val="75000"/>
              <a:alpha val="391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8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75" y="0"/>
            <a:ext cx="12194823" cy="68595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749838" y="0"/>
            <a:ext cx="4738722" cy="563086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897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93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9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443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9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65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725215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72" r:id="rId2"/>
    <p:sldLayoutId id="2147483873" r:id="rId3"/>
    <p:sldLayoutId id="2147483874" r:id="rId4"/>
    <p:sldLayoutId id="2147483875" r:id="rId5"/>
    <p:sldLayoutId id="2147483898" r:id="rId6"/>
    <p:sldLayoutId id="2147483899" r:id="rId7"/>
    <p:sldLayoutId id="2147483900" r:id="rId8"/>
    <p:sldLayoutId id="21474839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725215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76" r:id="rId2"/>
    <p:sldLayoutId id="2147483877" r:id="rId3"/>
    <p:sldLayoutId id="2147483878" r:id="rId4"/>
    <p:sldLayoutId id="2147483879" r:id="rId5"/>
    <p:sldLayoutId id="2147483894" r:id="rId6"/>
    <p:sldLayoutId id="2147483895" r:id="rId7"/>
    <p:sldLayoutId id="2147483896" r:id="rId8"/>
    <p:sldLayoutId id="214748389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632082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0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8" r:id="rId2"/>
    <p:sldLayoutId id="2147483904" r:id="rId3"/>
    <p:sldLayoutId id="2147483905" r:id="rId4"/>
    <p:sldLayoutId id="2147483908" r:id="rId5"/>
    <p:sldLayoutId id="2147483909" r:id="rId6"/>
    <p:sldLayoutId id="2147483914" r:id="rId7"/>
    <p:sldLayoutId id="2147483915" r:id="rId8"/>
    <p:sldLayoutId id="2147483920" r:id="rId9"/>
    <p:sldLayoutId id="2147483916" r:id="rId10"/>
    <p:sldLayoutId id="2147483917" r:id="rId11"/>
    <p:sldLayoutId id="2147483919" r:id="rId12"/>
    <p:sldLayoutId id="214748392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14.png"/><Relationship Id="rId7" Type="http://schemas.openxmlformats.org/officeDocument/2006/relationships/chart" Target="../charts/chart1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image" Target="../media/image16.png"/><Relationship Id="rId7" Type="http://schemas.openxmlformats.org/officeDocument/2006/relationships/chart" Target="../charts/chart2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image" Target="../media/image13.png"/><Relationship Id="rId7" Type="http://schemas.openxmlformats.org/officeDocument/2006/relationships/chart" Target="../charts/chart2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0.png"/><Relationship Id="rId7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image" Target="../media/image12.png"/><Relationship Id="rId7" Type="http://schemas.openxmlformats.org/officeDocument/2006/relationships/chart" Target="../charts/chart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4418012" y="2623747"/>
            <a:ext cx="7450370" cy="17660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SSI CSI FOCUS PROCESS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Satisfaction Score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May 2020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Subtitle 4"/>
          <p:cNvSpPr txBox="1">
            <a:spLocks/>
          </p:cNvSpPr>
          <p:nvPr/>
        </p:nvSpPr>
        <p:spPr bwMode="auto">
          <a:xfrm>
            <a:off x="4653724" y="5746937"/>
            <a:ext cx="5000409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110000"/>
              <a:buFont typeface="Wingdings" pitchFamily="2" charset="2"/>
              <a:buNone/>
              <a:defRPr kumimoji="1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95BB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95000"/>
              <a:buFont typeface="Wingdings" pitchFamily="2" charset="2"/>
              <a:buChar char="w"/>
              <a:defRPr kumimoji="1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95BB"/>
              </a:buClr>
              <a:buSzPct val="65000"/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60000"/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1885903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6pPr>
            <a:lvl7pPr marL="2228795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7pPr>
            <a:lvl8pPr marL="2571686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8pPr>
            <a:lvl9pPr marL="291457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kern="0" dirty="0" smtClean="0">
                <a:latin typeface="Nissan Brand Bold" panose="020B0804020204030204" pitchFamily="34" charset="0"/>
              </a:rPr>
              <a:t>PT Nissan Motor Indonesia</a:t>
            </a:r>
          </a:p>
          <a:p>
            <a:pPr algn="l">
              <a:spcBef>
                <a:spcPct val="0"/>
              </a:spcBef>
            </a:pPr>
            <a:r>
              <a:rPr lang="en-US" sz="2000" kern="0" dirty="0" smtClean="0">
                <a:latin typeface="Nissan Brand Bold" panose="020B0804020204030204" pitchFamily="34" charset="0"/>
              </a:rPr>
              <a:t>Customer Quality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272599" y="5977466"/>
            <a:ext cx="1595783" cy="575733"/>
            <a:chOff x="1" y="5842000"/>
            <a:chExt cx="2159000" cy="7789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72A6A7B-4446-4A75-83AC-6A497B5EA624}"/>
                </a:ext>
              </a:extLst>
            </p:cNvPr>
            <p:cNvSpPr>
              <a:spLocks/>
            </p:cNvSpPr>
            <p:nvPr/>
          </p:nvSpPr>
          <p:spPr>
            <a:xfrm>
              <a:off x="1" y="5842000"/>
              <a:ext cx="2159000" cy="778933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90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(1/5)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US"/>
              <a:t>Overall Satisfaction </a:t>
            </a:r>
            <a:r>
              <a:rPr lang="en-US" smtClean="0"/>
              <a:t>of </a:t>
            </a:r>
            <a:r>
              <a:rPr lang="en-US"/>
              <a:t>CSI is 56%.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09940"/>
              </p:ext>
            </p:extLst>
          </p:nvPr>
        </p:nvGraphicFramePr>
        <p:xfrm>
          <a:off x="646112" y="1705711"/>
          <a:ext cx="11163300" cy="2004645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Overall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Satisfaction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 l="4700" t="3274" r="8464" b="5450"/>
          <a:stretch>
            <a:fillRect/>
          </a:stretch>
        </p:blipFill>
        <p:spPr>
          <a:xfrm>
            <a:off x="1446210" y="2286368"/>
            <a:ext cx="514476" cy="529562"/>
          </a:xfrm>
          <a:custGeom>
            <a:avLst/>
            <a:gdLst>
              <a:gd name="connsiteX0" fmla="*/ 2125980 w 4251960"/>
              <a:gd name="connsiteY0" fmla="*/ 0 h 4251960"/>
              <a:gd name="connsiteX1" fmla="*/ 4251960 w 4251960"/>
              <a:gd name="connsiteY1" fmla="*/ 2125980 h 4251960"/>
              <a:gd name="connsiteX2" fmla="*/ 2125980 w 4251960"/>
              <a:gd name="connsiteY2" fmla="*/ 4251960 h 4251960"/>
              <a:gd name="connsiteX3" fmla="*/ 0 w 4251960"/>
              <a:gd name="connsiteY3" fmla="*/ 2125980 h 4251960"/>
              <a:gd name="connsiteX4" fmla="*/ 2125980 w 4251960"/>
              <a:gd name="connsiteY4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960" h="4251960">
                <a:moveTo>
                  <a:pt x="2125980" y="0"/>
                </a:moveTo>
                <a:cubicBezTo>
                  <a:pt x="3300126" y="0"/>
                  <a:pt x="4251960" y="951834"/>
                  <a:pt x="4251960" y="2125980"/>
                </a:cubicBezTo>
                <a:cubicBezTo>
                  <a:pt x="4251960" y="3300126"/>
                  <a:pt x="3300126" y="4251960"/>
                  <a:pt x="2125980" y="4251960"/>
                </a:cubicBezTo>
                <a:cubicBezTo>
                  <a:pt x="951834" y="4251960"/>
                  <a:pt x="0" y="3300126"/>
                  <a:pt x="0" y="2125980"/>
                </a:cubicBezTo>
                <a:cubicBezTo>
                  <a:pt x="0" y="951834"/>
                  <a:pt x="951834" y="0"/>
                  <a:pt x="2125980" y="0"/>
                </a:cubicBezTo>
                <a:close/>
              </a:path>
            </a:pathLst>
          </a:cu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14538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14153"/>
              </p:ext>
            </p:extLst>
          </p:nvPr>
        </p:nvGraphicFramePr>
        <p:xfrm>
          <a:off x="3303648" y="2833477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+0.6%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449283"/>
              </p:ext>
            </p:extLst>
          </p:nvPr>
        </p:nvGraphicFramePr>
        <p:xfrm>
          <a:off x="2941698" y="1893280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36531"/>
              </p:ext>
            </p:extLst>
          </p:nvPr>
        </p:nvGraphicFramePr>
        <p:xfrm>
          <a:off x="2941698" y="3299469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72796"/>
              </p:ext>
            </p:extLst>
          </p:nvPr>
        </p:nvGraphicFramePr>
        <p:xfrm>
          <a:off x="2941698" y="3765461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1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(2/5)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/>
              <a:t>Positive figure on most of CSI Nissan’s touch point on this period. Highest score happened for Service Advisor (8.98). And lowest score happened for Cost (8.31). 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9259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Service Advisor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Quality of Work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2631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2305337-CA44-4949-A90F-93AE5662BD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8173" r="22650" b="14321"/>
          <a:stretch/>
        </p:blipFill>
        <p:spPr>
          <a:xfrm>
            <a:off x="1377974" y="2181116"/>
            <a:ext cx="653049" cy="653044"/>
          </a:xfrm>
          <a:prstGeom prst="ellipse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3467392C-2019-4736-879E-92996683D8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28" y="4202501"/>
            <a:ext cx="732180" cy="73218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133"/>
              </p:ext>
            </p:extLst>
          </p:nvPr>
        </p:nvGraphicFramePr>
        <p:xfrm>
          <a:off x="3303648" y="2397369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49429"/>
              </p:ext>
            </p:extLst>
          </p:nvPr>
        </p:nvGraphicFramePr>
        <p:xfrm>
          <a:off x="3303648" y="4402016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9812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228375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72546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549954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23187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65367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3904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7639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86171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(3/5)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23820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41848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3763C32-74ED-485B-B498-E3F5B2305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54" y="4289460"/>
            <a:ext cx="538177" cy="5381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36D700D-FB8F-4717-A245-B532C099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95" y="2271342"/>
            <a:ext cx="640620" cy="64062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44068"/>
              </p:ext>
            </p:extLst>
          </p:nvPr>
        </p:nvGraphicFramePr>
        <p:xfrm>
          <a:off x="3303648" y="2397369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86274"/>
              </p:ext>
            </p:extLst>
          </p:nvPr>
        </p:nvGraphicFramePr>
        <p:xfrm>
          <a:off x="3303648" y="4402016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32680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157848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36695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1,257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221954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55331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1,257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950451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71170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243467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74234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4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(4/5)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7840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Vehicle</a:t>
                      </a:r>
                      <a:r>
                        <a:rPr kumimoji="1" lang="en-US" sz="1400" b="1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Cleanliness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Follow Up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F7BE576-4E1A-486A-8F9F-3A61601C80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37" y="4215954"/>
            <a:ext cx="787331" cy="645853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63633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62E90476-4005-496D-8EE8-AF48C6F7EE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47" y="2249280"/>
            <a:ext cx="640184" cy="640184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69451"/>
              </p:ext>
            </p:extLst>
          </p:nvPr>
        </p:nvGraphicFramePr>
        <p:xfrm>
          <a:off x="3303648" y="2397369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66237"/>
              </p:ext>
            </p:extLst>
          </p:nvPr>
        </p:nvGraphicFramePr>
        <p:xfrm>
          <a:off x="3303648" y="4402016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59999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420270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53434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2182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22227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2684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73889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1,049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997061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70018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1,049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0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(5/5)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04633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F1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Thorougness</a:t>
                      </a:r>
                      <a:r>
                        <a:rPr kumimoji="1" lang="en-GB" sz="1400" b="0" i="1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baseline="0" smtClean="0">
                          <a:solidFill>
                            <a:srgbClr val="F2F2F2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</a:t>
                      </a:r>
                      <a:r>
                        <a:rPr kumimoji="1" lang="en-GB" sz="1400" b="0" i="1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maintenance/repair]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28600" marR="22860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F1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Work done</a:t>
                      </a:r>
                      <a:r>
                        <a:rPr kumimoji="1" lang="en-GB" sz="1400" b="0" i="1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right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baseline="0" smtClean="0">
                          <a:solidFill>
                            <a:srgbClr val="F2F2F2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</a:t>
                      </a:r>
                      <a:r>
                        <a:rPr kumimoji="1" lang="en-GB" sz="1400" b="0" i="1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first time (%)]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28600" marR="22860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43875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4DE4983-E97D-460A-A301-D686451AC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3" y="2092569"/>
            <a:ext cx="573595" cy="5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DE4983-E97D-460A-A301-D686451AC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3" y="4097215"/>
            <a:ext cx="573595" cy="52432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19652"/>
              </p:ext>
            </p:extLst>
          </p:nvPr>
        </p:nvGraphicFramePr>
        <p:xfrm>
          <a:off x="3303648" y="2397369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8617"/>
              </p:ext>
            </p:extLst>
          </p:nvPr>
        </p:nvGraphicFramePr>
        <p:xfrm>
          <a:off x="3303648" y="4820539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+2.0%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5027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593731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44487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603212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20639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229156"/>
              </p:ext>
            </p:extLst>
          </p:nvPr>
        </p:nvGraphicFramePr>
        <p:xfrm>
          <a:off x="2941698" y="3880342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87046"/>
              </p:ext>
            </p:extLst>
          </p:nvPr>
        </p:nvGraphicFramePr>
        <p:xfrm>
          <a:off x="2941698" y="528653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43063" y="2967338"/>
            <a:ext cx="810273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SALES COMPLIANCE </a:t>
            </a:r>
            <a:r>
              <a:rPr lang="en-GB" sz="5400" smtClean="0"/>
              <a:t>RESULT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429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Compliance Trend Comparison – Sales Focus Process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/>
              <a:t>Nissan users are not quite satisfied with the service provided because they are not contacted by sales after the vehicle is delivered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367"/>
              </p:ext>
            </p:extLst>
          </p:nvPr>
        </p:nvGraphicFramePr>
        <p:xfrm>
          <a:off x="646112" y="1740881"/>
          <a:ext cx="9601200" cy="384048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/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8640"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GB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Compliance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b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Interior and exterior clean and undamaged at delivery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kumimoji="1"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Sales person explained the</a:t>
                      </a:r>
                      <a:r>
                        <a:rPr kumimoji="1" 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reason of lateness in delivery process</a:t>
                      </a:r>
                      <a:endParaRPr kumimoji="1"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Salesperson delivered the vehicle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Delivered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with special ceremony : Photo session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7960610"/>
                  </a:ext>
                </a:extLst>
              </a:tr>
              <a:tr h="5486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Thanked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for purchase at delivery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4987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Introduced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service personnel in service department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Contacted after delivery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2BE31880-C62E-486C-9033-CEBE8AC85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586446"/>
              </p:ext>
            </p:extLst>
          </p:nvPr>
        </p:nvGraphicFramePr>
        <p:xfrm>
          <a:off x="6660521" y="1588479"/>
          <a:ext cx="2645403" cy="420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FBF8408-6994-4571-8E07-4993C1273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" y="5512266"/>
            <a:ext cx="915919" cy="783908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40588"/>
              </p:ext>
            </p:extLst>
          </p:nvPr>
        </p:nvGraphicFramePr>
        <p:xfrm>
          <a:off x="10609262" y="1740881"/>
          <a:ext cx="1097280" cy="384048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1" u="none" strike="noStrike" smtClean="0">
                          <a:solidFill>
                            <a:srgbClr val="FF4F4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1" u="none" strike="noStrike">
                        <a:solidFill>
                          <a:srgbClr val="F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100" b="0" i="1" u="none" strike="noStrike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796061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4987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57CD451-44F3-4772-B69F-7E67933880A2}"/>
              </a:ext>
            </a:extLst>
          </p:cNvPr>
          <p:cNvGrpSpPr/>
          <p:nvPr/>
        </p:nvGrpSpPr>
        <p:grpSpPr>
          <a:xfrm>
            <a:off x="6657573" y="5747211"/>
            <a:ext cx="1115540" cy="246221"/>
            <a:chOff x="2482117" y="4320636"/>
            <a:chExt cx="1115540" cy="246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992901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 smtClean="0">
                  <a:solidFill>
                    <a:srgbClr val="1F497D"/>
                  </a:solidFill>
                </a:rPr>
                <a:t>May </a:t>
              </a:r>
              <a:r>
                <a:rPr lang="en-GB" sz="1000" b="1" kern="0" smtClean="0">
                  <a:solidFill>
                    <a:srgbClr val="1F497D"/>
                  </a:solidFill>
                </a:rPr>
                <a:t>‘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20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 </a:t>
              </a:r>
              <a:r>
                <a:rPr lang="id-ID" sz="1000" b="1" kern="0">
                  <a:solidFill>
                    <a:srgbClr val="1F497D"/>
                  </a:solidFill>
                </a:rPr>
                <a:t>(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n=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33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)</a:t>
              </a:r>
              <a:endParaRPr lang="en-US" sz="1000" b="1" kern="0" dirty="0">
                <a:solidFill>
                  <a:srgbClr val="1F497D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63604D7-87BF-42CE-B79F-0A92E52844C3}"/>
              </a:ext>
            </a:extLst>
          </p:cNvPr>
          <p:cNvSpPr/>
          <p:nvPr/>
        </p:nvSpPr>
        <p:spPr>
          <a:xfrm>
            <a:off x="10628590" y="1308752"/>
            <a:ext cx="529633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008E94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>
                <a:solidFill>
                  <a:srgbClr val="008E94"/>
                </a:solidFill>
              </a:rPr>
              <a:t>Apr’20</a:t>
            </a:r>
            <a:endParaRPr lang="en-US" sz="1100" b="1" kern="0" dirty="0">
              <a:solidFill>
                <a:srgbClr val="008E94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257CD451-44F3-4772-B69F-7E67933880A2}"/>
              </a:ext>
            </a:extLst>
          </p:cNvPr>
          <p:cNvGrpSpPr/>
          <p:nvPr/>
        </p:nvGrpSpPr>
        <p:grpSpPr>
          <a:xfrm>
            <a:off x="7835742" y="5747211"/>
            <a:ext cx="1070655" cy="246221"/>
            <a:chOff x="2482117" y="4320636"/>
            <a:chExt cx="1070655" cy="2462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948016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 smtClean="0">
                  <a:solidFill>
                    <a:srgbClr val="008E94"/>
                  </a:solidFill>
                </a:rPr>
                <a:t>Apr </a:t>
              </a:r>
              <a:r>
                <a:rPr lang="en-GB" sz="1000" b="1" kern="0" smtClean="0">
                  <a:solidFill>
                    <a:srgbClr val="008E94"/>
                  </a:solidFill>
                </a:rPr>
                <a:t>‘</a:t>
              </a:r>
              <a:r>
                <a:rPr lang="en-US" sz="1000" b="1" kern="0" smtClean="0">
                  <a:solidFill>
                    <a:srgbClr val="008E94"/>
                  </a:solidFill>
                </a:rPr>
                <a:t>20</a:t>
              </a:r>
              <a:r>
                <a:rPr lang="id-ID" sz="1000" b="1" kern="0" smtClean="0">
                  <a:solidFill>
                    <a:srgbClr val="008E94"/>
                  </a:solidFill>
                </a:rPr>
                <a:t> </a:t>
              </a:r>
              <a:r>
                <a:rPr lang="id-ID" sz="1000" b="1" kern="0">
                  <a:solidFill>
                    <a:srgbClr val="008E94"/>
                  </a:solidFill>
                </a:rPr>
                <a:t>(</a:t>
              </a:r>
              <a:r>
                <a:rPr lang="id-ID" sz="1000" b="1" kern="0" smtClean="0">
                  <a:solidFill>
                    <a:srgbClr val="008E94"/>
                  </a:solidFill>
                </a:rPr>
                <a:t>n=</a:t>
              </a:r>
              <a:r>
                <a:rPr lang="en-US" sz="1000" b="1" kern="0" smtClean="0">
                  <a:solidFill>
                    <a:srgbClr val="008E94"/>
                  </a:solidFill>
                </a:rPr>
                <a:t>98</a:t>
              </a:r>
              <a:r>
                <a:rPr lang="id-ID" sz="1000" b="1" kern="0" smtClean="0">
                  <a:solidFill>
                    <a:srgbClr val="008E94"/>
                  </a:solidFill>
                </a:rPr>
                <a:t>)</a:t>
              </a:r>
              <a:endParaRPr lang="en-US" sz="1000" b="1" kern="0" dirty="0">
                <a:solidFill>
                  <a:srgbClr val="008E94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008E9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63604D7-87BF-42CE-B79F-0A92E52844C3}"/>
              </a:ext>
            </a:extLst>
          </p:cNvPr>
          <p:cNvSpPr/>
          <p:nvPr/>
        </p:nvSpPr>
        <p:spPr>
          <a:xfrm>
            <a:off x="11131281" y="1308752"/>
            <a:ext cx="579326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1F497D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 smtClean="0">
                <a:solidFill>
                  <a:srgbClr val="1F497D"/>
                </a:solidFill>
              </a:rPr>
              <a:t>May’20</a:t>
            </a:r>
            <a:endParaRPr lang="en-US" sz="1100" b="1" kern="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5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15892" y="2967338"/>
            <a:ext cx="875707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SERVICE COMPLIANCE </a:t>
            </a:r>
            <a:r>
              <a:rPr lang="en-GB" sz="5400" smtClean="0"/>
              <a:t>RESULT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93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Compliance Trend Comparison – </a:t>
            </a:r>
            <a:r>
              <a:rPr lang="en-GB" smtClean="0"/>
              <a:t>Service Focus </a:t>
            </a:r>
            <a:r>
              <a:rPr lang="en-GB"/>
              <a:t>Process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/>
              <a:t>According to Nissan users, the vehicle was not washed and vacuumed when it was finished servicing.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1335"/>
              </p:ext>
            </p:extLst>
          </p:nvPr>
        </p:nvGraphicFramePr>
        <p:xfrm>
          <a:off x="646112" y="1740881"/>
          <a:ext cx="9601200" cy="219456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/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864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GB" sz="11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Compliance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Advisor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Service Advisor tell the reason of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delay in service time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b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Work done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right first time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Contacted after service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Vehicle washed and vacuumed after service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xmlns="" id="{2BE31880-C62E-486C-9033-CEBE8AC85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841984"/>
              </p:ext>
            </p:extLst>
          </p:nvPr>
        </p:nvGraphicFramePr>
        <p:xfrm>
          <a:off x="6660521" y="1667610"/>
          <a:ext cx="2580193" cy="240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8FBF8408-6994-4571-8E07-4993C1273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" y="3868105"/>
            <a:ext cx="915919" cy="783908"/>
          </a:xfrm>
          <a:prstGeom prst="rect">
            <a:avLst/>
          </a:prstGeom>
        </p:spPr>
      </p:pic>
      <p:pic>
        <p:nvPicPr>
          <p:cNvPr id="23" name="Picture 4" descr="https://upload.wikimedia.org/wikipedia/en/2/21/Datsun_brand_logo.png">
            <a:extLst>
              <a:ext uri="{FF2B5EF4-FFF2-40B4-BE49-F238E27FC236}">
                <a16:creationId xmlns="" xmlns:a16="http://schemas.microsoft.com/office/drawing/2014/main" id="{10CAA39E-EB0F-4CA1-A983-46F98BC3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53" y="3970000"/>
            <a:ext cx="1076062" cy="59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31466"/>
              </p:ext>
            </p:extLst>
          </p:nvPr>
        </p:nvGraphicFramePr>
        <p:xfrm>
          <a:off x="10609262" y="1740881"/>
          <a:ext cx="1097280" cy="219456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7960610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57CD451-44F3-4772-B69F-7E67933880A2}"/>
              </a:ext>
            </a:extLst>
          </p:cNvPr>
          <p:cNvGrpSpPr/>
          <p:nvPr/>
        </p:nvGrpSpPr>
        <p:grpSpPr>
          <a:xfrm>
            <a:off x="6657573" y="4067877"/>
            <a:ext cx="1181262" cy="246221"/>
            <a:chOff x="2482117" y="4320636"/>
            <a:chExt cx="1181262" cy="2462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1058623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 smtClean="0">
                  <a:solidFill>
                    <a:srgbClr val="1F497D"/>
                  </a:solidFill>
                </a:rPr>
                <a:t>May </a:t>
              </a:r>
              <a:r>
                <a:rPr lang="en-GB" sz="1000" b="1" kern="0" smtClean="0">
                  <a:solidFill>
                    <a:srgbClr val="1F497D"/>
                  </a:solidFill>
                </a:rPr>
                <a:t>‘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20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 </a:t>
              </a:r>
              <a:r>
                <a:rPr lang="id-ID" sz="1000" b="1" kern="0">
                  <a:solidFill>
                    <a:srgbClr val="1F497D"/>
                  </a:solidFill>
                </a:rPr>
                <a:t>(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n=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853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)</a:t>
              </a:r>
              <a:endParaRPr lang="en-US" sz="1000" b="1" kern="0" dirty="0">
                <a:solidFill>
                  <a:srgbClr val="1F497D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63604D7-87BF-42CE-B79F-0A92E52844C3}"/>
              </a:ext>
            </a:extLst>
          </p:cNvPr>
          <p:cNvSpPr/>
          <p:nvPr/>
        </p:nvSpPr>
        <p:spPr>
          <a:xfrm>
            <a:off x="10628590" y="1308752"/>
            <a:ext cx="529633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008E94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>
                <a:solidFill>
                  <a:srgbClr val="008E94"/>
                </a:solidFill>
              </a:rPr>
              <a:t>Apr’20</a:t>
            </a:r>
            <a:endParaRPr lang="en-US" sz="1100" b="1" kern="0" dirty="0">
              <a:solidFill>
                <a:srgbClr val="008E94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257CD451-44F3-4772-B69F-7E67933880A2}"/>
              </a:ext>
            </a:extLst>
          </p:cNvPr>
          <p:cNvGrpSpPr/>
          <p:nvPr/>
        </p:nvGrpSpPr>
        <p:grpSpPr>
          <a:xfrm>
            <a:off x="7925611" y="4067877"/>
            <a:ext cx="1235764" cy="246221"/>
            <a:chOff x="2482117" y="4320636"/>
            <a:chExt cx="1235764" cy="24622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1113125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 smtClean="0">
                  <a:solidFill>
                    <a:srgbClr val="008E94"/>
                  </a:solidFill>
                </a:rPr>
                <a:t>Apr </a:t>
              </a:r>
              <a:r>
                <a:rPr lang="en-GB" sz="1000" b="1" kern="0" smtClean="0">
                  <a:solidFill>
                    <a:srgbClr val="008E94"/>
                  </a:solidFill>
                </a:rPr>
                <a:t>‘</a:t>
              </a:r>
              <a:r>
                <a:rPr lang="en-US" sz="1000" b="1" kern="0" smtClean="0">
                  <a:solidFill>
                    <a:srgbClr val="008E94"/>
                  </a:solidFill>
                </a:rPr>
                <a:t>20</a:t>
              </a:r>
              <a:r>
                <a:rPr lang="id-ID" sz="1000" b="1" kern="0" smtClean="0">
                  <a:solidFill>
                    <a:srgbClr val="008E94"/>
                  </a:solidFill>
                </a:rPr>
                <a:t> </a:t>
              </a:r>
              <a:r>
                <a:rPr lang="id-ID" sz="1000" b="1" kern="0">
                  <a:solidFill>
                    <a:srgbClr val="008E94"/>
                  </a:solidFill>
                </a:rPr>
                <a:t>(</a:t>
              </a:r>
              <a:r>
                <a:rPr lang="id-ID" sz="1000" b="1" kern="0" smtClean="0">
                  <a:solidFill>
                    <a:srgbClr val="008E94"/>
                  </a:solidFill>
                </a:rPr>
                <a:t>n=</a:t>
              </a:r>
              <a:r>
                <a:rPr lang="en-US" sz="1000" b="1" kern="0" smtClean="0">
                  <a:solidFill>
                    <a:srgbClr val="008E94"/>
                  </a:solidFill>
                </a:rPr>
                <a:t>1,315</a:t>
              </a:r>
              <a:r>
                <a:rPr lang="id-ID" sz="1000" b="1" kern="0" smtClean="0">
                  <a:solidFill>
                    <a:srgbClr val="008E94"/>
                  </a:solidFill>
                </a:rPr>
                <a:t>)</a:t>
              </a:r>
              <a:endParaRPr lang="en-US" sz="1000" b="1" kern="0" dirty="0">
                <a:solidFill>
                  <a:srgbClr val="008E94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008E9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63604D7-87BF-42CE-B79F-0A92E52844C3}"/>
              </a:ext>
            </a:extLst>
          </p:cNvPr>
          <p:cNvSpPr/>
          <p:nvPr/>
        </p:nvSpPr>
        <p:spPr>
          <a:xfrm>
            <a:off x="11131281" y="1308752"/>
            <a:ext cx="579326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1F497D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 smtClean="0">
                <a:solidFill>
                  <a:srgbClr val="1F497D"/>
                </a:solidFill>
              </a:rPr>
              <a:t>May’20</a:t>
            </a:r>
            <a:endParaRPr lang="en-US" sz="1100" b="1" kern="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3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9213"/>
            <a:ext cx="12115800" cy="54133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5830" y="2510921"/>
            <a:ext cx="4414383" cy="17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8622">
              <a:lnSpc>
                <a:spcPts val="6000"/>
              </a:lnSpc>
            </a:pPr>
            <a:r>
              <a:rPr lang="en-GB" sz="9600" b="1" spc="-600" smtClean="0">
                <a:solidFill>
                  <a:srgbClr val="70A345"/>
                </a:solidFill>
                <a:latin typeface="Montserrat" panose="00000500000000000000" pitchFamily="50" charset="0"/>
              </a:rPr>
              <a:t>Thank</a:t>
            </a:r>
          </a:p>
          <a:p>
            <a:pPr algn="r" defTabSz="638622">
              <a:lnSpc>
                <a:spcPts val="6000"/>
              </a:lnSpc>
            </a:pPr>
            <a:r>
              <a:rPr lang="en-GB" sz="9600" b="1" spc="-600" smtClean="0">
                <a:solidFill>
                  <a:srgbClr val="70A345">
                    <a:lumMod val="60000"/>
                    <a:lumOff val="40000"/>
                  </a:srgbClr>
                </a:solidFill>
                <a:latin typeface="Montserrat" panose="00000500000000000000" pitchFamily="50" charset="0"/>
              </a:rPr>
              <a:t>You</a:t>
            </a:r>
            <a:endParaRPr lang="en-US" sz="9600" b="1" spc="-600" smtClean="0">
              <a:solidFill>
                <a:srgbClr val="70A345">
                  <a:lumMod val="60000"/>
                  <a:lumOff val="40000"/>
                </a:srgb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Executive Summary – SSI May 2020</a:t>
            </a:r>
            <a:r>
              <a:rPr lang="en-GB" sz="2000" b="0" smtClean="0"/>
              <a:t> (1/2)</a:t>
            </a:r>
            <a:endParaRPr lang="en-US" sz="3200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C12B6F3-9948-4B1E-9D1E-A5EB835AA89F}"/>
              </a:ext>
            </a:extLst>
          </p:cNvPr>
          <p:cNvSpPr/>
          <p:nvPr/>
        </p:nvSpPr>
        <p:spPr>
          <a:xfrm>
            <a:off x="545121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SSI </a:t>
            </a:r>
            <a:r>
              <a:rPr lang="en-US" sz="2400" b="1" smtClean="0">
                <a:solidFill>
                  <a:srgbClr val="000000"/>
                </a:solidFill>
                <a:latin typeface="Calibri" panose="020F0502020204030204" pitchFamily="34" charset="0"/>
              </a:rPr>
              <a:t>INDEX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A61A5C8-DE33-4CBC-9ECB-52B616490142}"/>
              </a:ext>
            </a:extLst>
          </p:cNvPr>
          <p:cNvSpPr/>
          <p:nvPr/>
        </p:nvSpPr>
        <p:spPr>
          <a:xfrm>
            <a:off x="545121" y="1507931"/>
            <a:ext cx="51206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KPI: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Overall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satisfaction of SSI Nissan having a slight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decrement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April SSI,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with an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decrease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4pts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Moreover, in terms of top and bottom performance, most of touch points are performing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good</a:t>
            </a:r>
            <a:endParaRPr lang="en-US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KPI: Focus Process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Highlighted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in this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 are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E0D338E-1A58-4947-87FD-70E7F2E494F0}"/>
              </a:ext>
            </a:extLst>
          </p:cNvPr>
          <p:cNvSpPr/>
          <p:nvPr/>
        </p:nvSpPr>
        <p:spPr>
          <a:xfrm>
            <a:off x="6428517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COMPLIANCE HIGHLIGHT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6B7E17C-69A2-4C4F-A7F6-AD35374AFCB5}"/>
              </a:ext>
            </a:extLst>
          </p:cNvPr>
          <p:cNvSpPr/>
          <p:nvPr/>
        </p:nvSpPr>
        <p:spPr>
          <a:xfrm>
            <a:off x="6428517" y="1507931"/>
            <a:ext cx="5120640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Need to take action on SSI Datsun Compliance, which mainly for: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400" dirty="0">
                <a:latin typeface="Calibri" panose="020F0502020204030204" pitchFamily="34" charset="0"/>
              </a:rPr>
              <a:t>Introduced to service personnel in service </a:t>
            </a:r>
            <a:r>
              <a:rPr lang="en-GB" sz="1400" dirty="0" smtClean="0">
                <a:latin typeface="Calibri" panose="020F0502020204030204" pitchFamily="34" charset="0"/>
              </a:rPr>
              <a:t>department </a:t>
            </a:r>
            <a:r>
              <a:rPr lang="id-ID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92%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April 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May</a:t>
            </a:r>
            <a:r>
              <a:rPr lang="id-ID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Calibri" panose="020F0502020204030204" pitchFamily="34" charset="0"/>
              </a:rPr>
              <a:t>Contacted </a:t>
            </a:r>
            <a:r>
              <a:rPr lang="en-US" sz="1400" dirty="0">
                <a:latin typeface="Calibri" panose="020F0502020204030204" pitchFamily="34" charset="0"/>
              </a:rPr>
              <a:t>after </a:t>
            </a:r>
            <a:r>
              <a:rPr lang="en-US" sz="1400" dirty="0" smtClean="0">
                <a:latin typeface="Calibri" panose="020F0502020204030204" pitchFamily="34" charset="0"/>
              </a:rPr>
              <a:t>delivery &amp; </a:t>
            </a:r>
            <a:r>
              <a:rPr lang="en-US" sz="1400" dirty="0"/>
              <a:t>Salesperson delivered the </a:t>
            </a:r>
            <a:r>
              <a:rPr lang="en-US" sz="1400" dirty="0" smtClean="0"/>
              <a:t>vehicle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  <a:r>
              <a:rPr lang="id-ID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April to 9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May</a:t>
            </a:r>
            <a:r>
              <a:rPr lang="id-ID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CA4DC39E-871B-4C15-AA58-3D16D0522C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1984" y="3776663"/>
          <a:ext cx="4572000" cy="2194560"/>
        </p:xfrm>
        <a:graphic>
          <a:graphicData uri="http://schemas.openxmlformats.org/drawingml/2006/table">
            <a:tbl>
              <a:tblPr firstRow="1" bandRow="1"/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Focus Process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Consultation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9.48 on April to 9.30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Follow up 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9.42 on April to 9.48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Product Presentation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9.50 on April to 9.24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 Test Drive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7.94 on April to 7.85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79673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 New Vehicle Delivery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9.68 on April to 9.55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897644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17A6AC1-2CF3-4771-BBC5-C9B8D49CE82A}"/>
              </a:ext>
            </a:extLst>
          </p:cNvPr>
          <p:cNvCxnSpPr/>
          <p:nvPr/>
        </p:nvCxnSpPr>
        <p:spPr>
          <a:xfrm>
            <a:off x="6094412" y="1463920"/>
            <a:ext cx="0" cy="3930161"/>
          </a:xfrm>
          <a:prstGeom prst="line">
            <a:avLst/>
          </a:prstGeom>
          <a:noFill/>
          <a:ln w="12700">
            <a:solidFill>
              <a:srgbClr val="BCBE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62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Executive Summary – CSI May 2020</a:t>
            </a:r>
            <a:r>
              <a:rPr lang="en-GB" sz="2000" b="0" smtClean="0"/>
              <a:t> (2/2)</a:t>
            </a:r>
            <a:endParaRPr lang="en-US" sz="3200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C12B6F3-9948-4B1E-9D1E-A5EB835AA89F}"/>
              </a:ext>
            </a:extLst>
          </p:cNvPr>
          <p:cNvSpPr/>
          <p:nvPr/>
        </p:nvSpPr>
        <p:spPr>
          <a:xfrm>
            <a:off x="545121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smtClean="0">
                <a:solidFill>
                  <a:srgbClr val="000000"/>
                </a:solidFill>
                <a:latin typeface="Calibri" panose="020F0502020204030204" pitchFamily="34" charset="0"/>
              </a:rPr>
              <a:t>CSI INDEX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A61A5C8-DE33-4CBC-9ECB-52B616490142}"/>
              </a:ext>
            </a:extLst>
          </p:cNvPr>
          <p:cNvSpPr/>
          <p:nvPr/>
        </p:nvSpPr>
        <p:spPr>
          <a:xfrm>
            <a:off x="545121" y="1507931"/>
            <a:ext cx="5120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KPI:</a:t>
            </a:r>
            <a:r>
              <a:rPr lang="en-US" sz="1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d-ID" sz="14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Again, CSI Index score </a:t>
            </a:r>
            <a:r>
              <a:rPr lang="id-ID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 moving to positive score with adding by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3pts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884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887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compared 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April CSI.</a:t>
            </a:r>
            <a:endParaRPr lang="en-US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KPI: Focus Process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Factors that need to maintain are: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E0D338E-1A58-4947-87FD-70E7F2E494F0}"/>
              </a:ext>
            </a:extLst>
          </p:cNvPr>
          <p:cNvSpPr/>
          <p:nvPr/>
        </p:nvSpPr>
        <p:spPr>
          <a:xfrm>
            <a:off x="6428517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COMPLIANCE HIGHLIGHT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6B7E17C-69A2-4C4F-A7F6-AD35374AFCB5}"/>
              </a:ext>
            </a:extLst>
          </p:cNvPr>
          <p:cNvSpPr/>
          <p:nvPr/>
        </p:nvSpPr>
        <p:spPr>
          <a:xfrm>
            <a:off x="6428517" y="1507931"/>
            <a:ext cx="5120640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Highlighted compliance score on all Service Quality touch point: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400" dirty="0">
                <a:latin typeface="Calibri" panose="020F0502020204030204" pitchFamily="34" charset="0"/>
              </a:rPr>
              <a:t>Service Advisor tell the reason of delay in service </a:t>
            </a:r>
            <a:r>
              <a:rPr lang="en-GB" sz="1400" dirty="0" smtClean="0">
                <a:latin typeface="Calibri" panose="020F0502020204030204" pitchFamily="34" charset="0"/>
              </a:rPr>
              <a:t>time </a:t>
            </a:r>
            <a:r>
              <a:rPr lang="en-GB" sz="1400" dirty="0">
                <a:latin typeface="Calibri" panose="020F0502020204030204" pitchFamily="34" charset="0"/>
              </a:rPr>
              <a:t>(from </a:t>
            </a:r>
            <a:r>
              <a:rPr lang="en-GB" sz="1400" dirty="0" smtClean="0">
                <a:latin typeface="Calibri" panose="020F0502020204030204" pitchFamily="34" charset="0"/>
              </a:rPr>
              <a:t>71% </a:t>
            </a:r>
            <a:r>
              <a:rPr lang="en-GB" sz="1400" dirty="0">
                <a:latin typeface="Calibri" panose="020F0502020204030204" pitchFamily="34" charset="0"/>
              </a:rPr>
              <a:t>on April </a:t>
            </a:r>
            <a:r>
              <a:rPr lang="en-GB" sz="1400" dirty="0" smtClean="0">
                <a:latin typeface="Calibri" panose="020F0502020204030204" pitchFamily="34" charset="0"/>
              </a:rPr>
              <a:t>to 73% on </a:t>
            </a:r>
            <a:r>
              <a:rPr lang="en-GB" sz="1400" dirty="0">
                <a:latin typeface="Calibri" panose="020F0502020204030204" pitchFamily="34" charset="0"/>
              </a:rPr>
              <a:t>May)</a:t>
            </a:r>
            <a:endParaRPr lang="en-GB" sz="1400" dirty="0">
              <a:latin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400" dirty="0">
                <a:latin typeface="Calibri" panose="020F0502020204030204" pitchFamily="34" charset="0"/>
              </a:rPr>
              <a:t>Vehicle washed and vacuumed after </a:t>
            </a:r>
            <a:r>
              <a:rPr lang="en-GB" sz="1400" dirty="0" smtClean="0">
                <a:latin typeface="Calibri" panose="020F0502020204030204" pitchFamily="34" charset="0"/>
              </a:rPr>
              <a:t>service </a:t>
            </a:r>
            <a:r>
              <a:rPr lang="id-ID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April 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62%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May</a:t>
            </a:r>
            <a:r>
              <a:rPr lang="id-ID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CA4DC39E-871B-4C15-AA58-3D16D0522C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1984" y="3178786"/>
          <a:ext cx="4572000" cy="3078480"/>
        </p:xfrm>
        <a:graphic>
          <a:graphicData uri="http://schemas.openxmlformats.org/drawingml/2006/table">
            <a:tbl>
              <a:tblPr firstRow="1" bandRow="1"/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Focus Process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 Cost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8.31 on April to 8.35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2. Time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8.71 on April to 8.75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3. F1 [Thoroughness of maintenance/repair]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8.77 on April to 8.84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id-ID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4. Quality of Work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8.84 on April to 8.96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id-ID" sz="1400" b="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79673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id-ID" sz="14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Vehicle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Cleanliness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8.83 on April to 8.84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897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6. Service Advisor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8.98 on April to 9.04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7. Follow up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8.89 on April to 8.92 on May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E17A6AC1-2CF3-4771-BBC5-C9B8D49CE82A}"/>
              </a:ext>
            </a:extLst>
          </p:cNvPr>
          <p:cNvCxnSpPr/>
          <p:nvPr/>
        </p:nvCxnSpPr>
        <p:spPr>
          <a:xfrm>
            <a:off x="6094412" y="1463920"/>
            <a:ext cx="0" cy="3930161"/>
          </a:xfrm>
          <a:prstGeom prst="line">
            <a:avLst/>
          </a:prstGeom>
          <a:noFill/>
          <a:ln w="12700">
            <a:solidFill>
              <a:srgbClr val="BCBE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87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4521" y="2967338"/>
            <a:ext cx="95998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FOCUS PROCESS CSI &amp; SSI </a:t>
            </a:r>
            <a:r>
              <a:rPr lang="en-GB" sz="5400" smtClean="0"/>
              <a:t>TREND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2552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/>
              <a:t>Good performance shown on this period, and compare to SSI target, it has slight increase by 17pts. 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="" xmlns:a16="http://schemas.microsoft.com/office/drawing/2014/main" id="{2882AE79-3DF0-486D-AD2F-2F05962AD4E8}"/>
              </a:ext>
            </a:extLst>
          </p:cNvPr>
          <p:cNvSpPr txBox="1"/>
          <p:nvPr/>
        </p:nvSpPr>
        <p:spPr>
          <a:xfrm>
            <a:off x="2419925" y="1664552"/>
            <a:ext cx="73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Satisfaction : Overall Satisfaction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b="1" dirty="0">
                <a:solidFill>
                  <a:srgbClr val="000008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INDEX SCORE RESULT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040223"/>
              </p:ext>
            </p:extLst>
          </p:nvPr>
        </p:nvGraphicFramePr>
        <p:xfrm>
          <a:off x="1510796" y="2466633"/>
          <a:ext cx="9167233" cy="266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14845"/>
              </p:ext>
            </p:extLst>
          </p:nvPr>
        </p:nvGraphicFramePr>
        <p:xfrm>
          <a:off x="2152634" y="5260154"/>
          <a:ext cx="7883556" cy="274320"/>
        </p:xfrm>
        <a:graphic>
          <a:graphicData uri="http://schemas.openxmlformats.org/drawingml/2006/table">
            <a:tbl>
              <a:tblPr/>
              <a:tblGrid>
                <a:gridCol w="656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3F084A7-B664-4F3B-949B-A98D3749182D}"/>
              </a:ext>
            </a:extLst>
          </p:cNvPr>
          <p:cNvSpPr txBox="1"/>
          <p:nvPr/>
        </p:nvSpPr>
        <p:spPr>
          <a:xfrm>
            <a:off x="1053490" y="5304981"/>
            <a:ext cx="994628" cy="184666"/>
          </a:xfrm>
          <a:prstGeom prst="rect">
            <a:avLst/>
          </a:prstGeom>
        </p:spPr>
        <p:txBody>
          <a:bodyPr vert="horz" wrap="square" lIns="0" tIns="0" rIns="0" bIns="0" spcCol="548640" rtlCol="0">
            <a:spAutoFit/>
          </a:bodyPr>
          <a:lstStyle/>
          <a:p>
            <a:pPr marL="4763" algn="r" defTabSz="924282"/>
            <a:r>
              <a:rPr lang="en-US" sz="1200" b="1" dirty="0">
                <a:solidFill>
                  <a:srgbClr val="000000"/>
                </a:solidFill>
                <a:latin typeface="Calibri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3750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(1/3)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pPr fontAlgn="b"/>
            <a:r>
              <a:rPr lang="en-GB"/>
              <a:t>Positive figure on most of SSI Nissan’s touch point on this period. Highest score happened for </a:t>
            </a:r>
            <a:r>
              <a:rPr lang="en-US" b="1"/>
              <a:t>New Vehicle Delivery</a:t>
            </a:r>
            <a:r>
              <a:rPr lang="en-US" sz="1050" b="1"/>
              <a:t> </a:t>
            </a:r>
            <a:r>
              <a:rPr lang="en-GB"/>
              <a:t>(9.68). And lowest score happened for </a:t>
            </a:r>
            <a:r>
              <a:rPr lang="en-US" b="1"/>
              <a:t>Test Drive</a:t>
            </a:r>
            <a:r>
              <a:rPr lang="en-US" sz="1050" b="1"/>
              <a:t> </a:t>
            </a:r>
            <a:r>
              <a:rPr lang="en-US" sz="1050"/>
              <a:t>(7.94).</a:t>
            </a:r>
            <a:r>
              <a:rPr lang="en-GB"/>
              <a:t> 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58102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1614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Overall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Satisfaction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Consultation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 l="4700" t="3274" r="8464" b="5450"/>
          <a:stretch>
            <a:fillRect/>
          </a:stretch>
        </p:blipFill>
        <p:spPr>
          <a:xfrm>
            <a:off x="1446210" y="2286368"/>
            <a:ext cx="514476" cy="529562"/>
          </a:xfrm>
          <a:custGeom>
            <a:avLst/>
            <a:gdLst>
              <a:gd name="connsiteX0" fmla="*/ 2125980 w 4251960"/>
              <a:gd name="connsiteY0" fmla="*/ 0 h 4251960"/>
              <a:gd name="connsiteX1" fmla="*/ 4251960 w 4251960"/>
              <a:gd name="connsiteY1" fmla="*/ 2125980 h 4251960"/>
              <a:gd name="connsiteX2" fmla="*/ 2125980 w 4251960"/>
              <a:gd name="connsiteY2" fmla="*/ 4251960 h 4251960"/>
              <a:gd name="connsiteX3" fmla="*/ 0 w 4251960"/>
              <a:gd name="connsiteY3" fmla="*/ 2125980 h 4251960"/>
              <a:gd name="connsiteX4" fmla="*/ 2125980 w 4251960"/>
              <a:gd name="connsiteY4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960" h="4251960">
                <a:moveTo>
                  <a:pt x="2125980" y="0"/>
                </a:moveTo>
                <a:cubicBezTo>
                  <a:pt x="3300126" y="0"/>
                  <a:pt x="4251960" y="951834"/>
                  <a:pt x="4251960" y="2125980"/>
                </a:cubicBezTo>
                <a:cubicBezTo>
                  <a:pt x="4251960" y="3300126"/>
                  <a:pt x="3300126" y="4251960"/>
                  <a:pt x="2125980" y="4251960"/>
                </a:cubicBezTo>
                <a:cubicBezTo>
                  <a:pt x="951834" y="4251960"/>
                  <a:pt x="0" y="3300126"/>
                  <a:pt x="0" y="2125980"/>
                </a:cubicBezTo>
                <a:cubicBezTo>
                  <a:pt x="0" y="951834"/>
                  <a:pt x="951834" y="0"/>
                  <a:pt x="2125980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20D3836C-922C-480D-A7CF-248001594C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37" y="4257029"/>
            <a:ext cx="623232" cy="623232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26638"/>
              </p:ext>
            </p:extLst>
          </p:nvPr>
        </p:nvGraphicFramePr>
        <p:xfrm>
          <a:off x="3303648" y="2833477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en-US" sz="1050" b="0" i="1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  <a:endParaRPr lang="en-US" sz="1050" b="0" i="1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44027"/>
              </p:ext>
            </p:extLst>
          </p:nvPr>
        </p:nvGraphicFramePr>
        <p:xfrm>
          <a:off x="3303648" y="4402016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714091"/>
              </p:ext>
            </p:extLst>
          </p:nvPr>
        </p:nvGraphicFramePr>
        <p:xfrm>
          <a:off x="2941698" y="1893280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56541"/>
              </p:ext>
            </p:extLst>
          </p:nvPr>
        </p:nvGraphicFramePr>
        <p:xfrm>
          <a:off x="2941698" y="3299469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16668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3717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84870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304667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87744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0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(2/3)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8376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Presentation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Test Drive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AB89896-67DA-402C-B9E6-39AC14974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7080" y="2218471"/>
            <a:ext cx="663942" cy="663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D7406DD-761D-431F-960E-9C8229BF99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80" y="4294786"/>
            <a:ext cx="555381" cy="555381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6186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8830"/>
              </p:ext>
            </p:extLst>
          </p:nvPr>
        </p:nvGraphicFramePr>
        <p:xfrm>
          <a:off x="3303648" y="2397369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076"/>
              </p:ext>
            </p:extLst>
          </p:nvPr>
        </p:nvGraphicFramePr>
        <p:xfrm>
          <a:off x="3303648" y="4402016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91454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27059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49349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902800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44837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873759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34953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027904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90525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(3/3)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198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New</a:t>
                      </a:r>
                      <a:r>
                        <a:rPr lang="en-US" sz="14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Vehicle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Delivery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Follow Up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790578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DCD6D6F-3705-4FD0-9A8B-0A107460D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59" y="2139461"/>
            <a:ext cx="726831" cy="7268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F7BE576-4E1A-486A-8F9F-3A61601C80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37" y="4215954"/>
            <a:ext cx="787331" cy="645853"/>
          </a:xfrm>
          <a:prstGeom prst="rect">
            <a:avLst/>
          </a:prstGeom>
        </p:spPr>
      </p:pic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25155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(month-on-month)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1141"/>
              </p:ext>
            </p:extLst>
          </p:nvPr>
        </p:nvGraphicFramePr>
        <p:xfrm>
          <a:off x="3303648" y="2397369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81600"/>
              </p:ext>
            </p:extLst>
          </p:nvPr>
        </p:nvGraphicFramePr>
        <p:xfrm>
          <a:off x="3303648" y="4402016"/>
          <a:ext cx="7239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+0.06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03314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347434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02066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264636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0792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957395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02724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857981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79299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/>
              <a:t>Good performance shown on this period, and compare to CSI target, it has slight increase by 4pts. 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="" xmlns:a16="http://schemas.microsoft.com/office/drawing/2014/main" id="{2882AE79-3DF0-486D-AD2F-2F05962AD4E8}"/>
              </a:ext>
            </a:extLst>
          </p:cNvPr>
          <p:cNvSpPr txBox="1"/>
          <p:nvPr/>
        </p:nvSpPr>
        <p:spPr>
          <a:xfrm>
            <a:off x="2419925" y="1664552"/>
            <a:ext cx="73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Satisfaction : Overall Satisfaction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b="1" dirty="0">
                <a:solidFill>
                  <a:srgbClr val="000008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INDEX SCORE RESULT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xmlns="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422703"/>
              </p:ext>
            </p:extLst>
          </p:nvPr>
        </p:nvGraphicFramePr>
        <p:xfrm>
          <a:off x="1510796" y="2466633"/>
          <a:ext cx="9167233" cy="266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78269"/>
              </p:ext>
            </p:extLst>
          </p:nvPr>
        </p:nvGraphicFramePr>
        <p:xfrm>
          <a:off x="2152634" y="5260154"/>
          <a:ext cx="7883556" cy="274320"/>
        </p:xfrm>
        <a:graphic>
          <a:graphicData uri="http://schemas.openxmlformats.org/drawingml/2006/table">
            <a:tbl>
              <a:tblPr/>
              <a:tblGrid>
                <a:gridCol w="656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677480062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979070461"/>
                    </a:ext>
                  </a:extLst>
                </a:gridCol>
                <a:gridCol w="656963">
                  <a:extLst>
                    <a:ext uri="{9D8B030D-6E8A-4147-A177-3AD203B41FA5}">
                      <a16:colId xmlns:a16="http://schemas.microsoft.com/office/drawing/2014/main" xmlns="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3F084A7-B664-4F3B-949B-A98D3749182D}"/>
              </a:ext>
            </a:extLst>
          </p:cNvPr>
          <p:cNvSpPr txBox="1"/>
          <p:nvPr/>
        </p:nvSpPr>
        <p:spPr>
          <a:xfrm>
            <a:off x="1053490" y="5304981"/>
            <a:ext cx="994628" cy="184666"/>
          </a:xfrm>
          <a:prstGeom prst="rect">
            <a:avLst/>
          </a:prstGeom>
        </p:spPr>
        <p:txBody>
          <a:bodyPr vert="horz" wrap="square" lIns="0" tIns="0" rIns="0" bIns="0" spcCol="548640" rtlCol="0">
            <a:spAutoFit/>
          </a:bodyPr>
          <a:lstStyle/>
          <a:p>
            <a:pPr marL="4763" algn="r" defTabSz="924282"/>
            <a:r>
              <a:rPr lang="en-US" sz="1200" b="1" dirty="0">
                <a:solidFill>
                  <a:srgbClr val="000000"/>
                </a:solidFill>
                <a:latin typeface="Calibri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41605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197080900659115","enableDocumentContentUpdater":true,"version":"1.4"}]]></TemplafySlideTemplateConfiguration>
</file>

<file path=customXml/item2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409A7D8-1463-42FF-96AF-322411D47E5D}">
  <ds:schemaRefs/>
</ds:datastoreItem>
</file>

<file path=customXml/itemProps2.xml><?xml version="1.0" encoding="utf-8"?>
<ds:datastoreItem xmlns:ds="http://schemas.openxmlformats.org/officeDocument/2006/customXml" ds:itemID="{DC9C5E55-D2AE-4A50-8CA8-8402303AE2A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13011</TotalTime>
  <Words>1185</Words>
  <Application>Microsoft Office PowerPoint</Application>
  <PresentationFormat>Custom</PresentationFormat>
  <Paragraphs>443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Montserrat</vt:lpstr>
      <vt:lpstr>Nissan Brand Bold</vt:lpstr>
      <vt:lpstr>Verdana</vt:lpstr>
      <vt:lpstr>Wingdings</vt:lpstr>
      <vt:lpstr>1_Custom Design</vt:lpstr>
      <vt:lpstr>2_Custom Design</vt:lpstr>
      <vt:lpstr>3_Custom Design</vt:lpstr>
      <vt:lpstr>PowerPoint Presentation</vt:lpstr>
      <vt:lpstr>         Executive Summary – SSI May 2020 (1/2)</vt:lpstr>
      <vt:lpstr>         Executive Summary – CSI May 2020 (2/2)</vt:lpstr>
      <vt:lpstr> </vt:lpstr>
      <vt:lpstr>         Sales Focus Process Trend</vt:lpstr>
      <vt:lpstr>         Sales Focus Process Trend – By Touch Points (1/3)</vt:lpstr>
      <vt:lpstr>         Sales Focus Process Trend – By Touch Points (2/3)</vt:lpstr>
      <vt:lpstr>         Sales Focus Process Trend – By Touch Points (3/3)</vt:lpstr>
      <vt:lpstr>         Service Focus Process Trend</vt:lpstr>
      <vt:lpstr>         Service Focus Process Trend – By Touch Points (1/5)</vt:lpstr>
      <vt:lpstr>         Service Focus Process Trend – By Touch Points (2/5)</vt:lpstr>
      <vt:lpstr>         Service Focus Process Trend – By Touch Points (3/5)</vt:lpstr>
      <vt:lpstr>         Service Focus Process Trend – By Touch Points (4/5)</vt:lpstr>
      <vt:lpstr>         Service Focus Process Trend – By Touch Points (5/5)</vt:lpstr>
      <vt:lpstr> </vt:lpstr>
      <vt:lpstr>Compliance Trend Comparison – Sales Focus Process</vt:lpstr>
      <vt:lpstr> </vt:lpstr>
      <vt:lpstr>Compliance Trend Comparison – Service Focus Process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Syarif Amrulla</dc:creator>
  <cp:lastModifiedBy>Ambrosius Kenny Tjahyadi</cp:lastModifiedBy>
  <cp:revision>442</cp:revision>
  <dcterms:created xsi:type="dcterms:W3CDTF">2019-02-02T11:59:57Z</dcterms:created>
  <dcterms:modified xsi:type="dcterms:W3CDTF">2020-06-19T12:39:01Z</dcterms:modified>
</cp:coreProperties>
</file>