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2" r:id="rId4"/>
  </p:sldMasterIdLst>
  <p:sldIdLst>
    <p:sldId id="257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7" r:id="rId20"/>
    <p:sldId id="278" r:id="rId21"/>
    <p:sldId id="279" r:id="rId22"/>
    <p:sldId id="280" r:id="rId23"/>
    <p:sldId id="281" r:id="rId24"/>
    <p:sldId id="282" r:id="rId25"/>
    <p:sldId id="25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IBM DATA SCIENCE CAPSTONE PROJECT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Business opportunity in Toronto, </a:t>
            </a:r>
            <a:r>
              <a:rPr lang="en-US" dirty="0" err="1"/>
              <a:t>CanAda</a:t>
            </a:r>
            <a:r>
              <a:rPr lang="en-US" dirty="0"/>
              <a:t> – by Rizky Novianto Pratama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029616" cy="50575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– Location of Chinese Restaurant across </a:t>
            </a:r>
            <a:r>
              <a:rPr lang="en-US" dirty="0" err="1"/>
              <a:t>toronto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B5F4D-87BE-4160-B162-777BA34F1119}"/>
              </a:ext>
            </a:extLst>
          </p:cNvPr>
          <p:cNvSpPr txBox="1">
            <a:spLocks/>
          </p:cNvSpPr>
          <p:nvPr/>
        </p:nvSpPr>
        <p:spPr>
          <a:xfrm>
            <a:off x="7257143" y="2194653"/>
            <a:ext cx="4673735" cy="362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highlight>
                  <a:srgbClr val="FFFF00"/>
                </a:highlight>
              </a:rPr>
              <a:t>None of the Chinese Restaurant are available in Agincourt</a:t>
            </a:r>
            <a:r>
              <a:rPr lang="en-US" sz="1600" dirty="0"/>
              <a:t>! home to roughly 156,430 Chinese people in Toronto. </a:t>
            </a:r>
          </a:p>
          <a:p>
            <a:r>
              <a:rPr lang="en-US" sz="1600" dirty="0"/>
              <a:t>This means they have to travel to other neighborhoods in Scarborough, or even further to Downtown Toronto to get any Chinese dishes.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C931E1-EABA-4CFF-A12E-975CFB243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21" y="1207911"/>
            <a:ext cx="68103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33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029616" cy="865387"/>
          </a:xfrm>
        </p:spPr>
        <p:txBody>
          <a:bodyPr>
            <a:normAutofit fontScale="90000"/>
          </a:bodyPr>
          <a:lstStyle/>
          <a:p>
            <a:r>
              <a:rPr lang="en-US" dirty="0"/>
              <a:t>Discussion #1 – What kind of business is potential and where should we build it?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B5F4D-87BE-4160-B162-777BA34F1119}"/>
              </a:ext>
            </a:extLst>
          </p:cNvPr>
          <p:cNvSpPr txBox="1">
            <a:spLocks/>
          </p:cNvSpPr>
          <p:nvPr/>
        </p:nvSpPr>
        <p:spPr>
          <a:xfrm>
            <a:off x="581191" y="1207911"/>
            <a:ext cx="11349687" cy="362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With this revelation, now we know that Chinese Restaurant still has a lot of room to grow, which is a based on the fact that:</a:t>
            </a:r>
          </a:p>
          <a:p>
            <a:r>
              <a:rPr lang="en-US" sz="1600" dirty="0"/>
              <a:t>Chinese Ethnic has the most population in Toronto compared to any other Ethnics (12.5% of Toronto, or about 332,830 people), where majority of the Chinese are lived in Agincourt - Scarborough. </a:t>
            </a:r>
          </a:p>
          <a:p>
            <a:r>
              <a:rPr lang="en-US" sz="1600" dirty="0"/>
              <a:t>There are lack of Chinese Restaurant is available, only 20 Chinese Restaurant can be found in whole Toronto, pale in comparison against Italian Restaurant. </a:t>
            </a:r>
          </a:p>
          <a:p>
            <a:r>
              <a:rPr lang="en-US" sz="1600" dirty="0"/>
              <a:t>There are only 4 Chinese Restaurants available in Scarborough, </a:t>
            </a:r>
          </a:p>
          <a:p>
            <a:r>
              <a:rPr lang="en-US" sz="1600" dirty="0"/>
              <a:t>None of the Chinese Restaurant are located within Agincourt.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F20D75B-C056-4A69-BF30-0B22B31A92E7}"/>
              </a:ext>
            </a:extLst>
          </p:cNvPr>
          <p:cNvSpPr txBox="1">
            <a:spLocks/>
          </p:cNvSpPr>
          <p:nvPr/>
        </p:nvSpPr>
        <p:spPr>
          <a:xfrm>
            <a:off x="581190" y="4637315"/>
            <a:ext cx="11349687" cy="1759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/>
              <a:t>Thus, if I want to build a restaurant in Toronto, based on the data that i have, it would be a </a:t>
            </a:r>
            <a:r>
              <a:rPr lang="en-US" sz="1800" i="1" dirty="0">
                <a:highlight>
                  <a:srgbClr val="FFFF00"/>
                </a:highlight>
              </a:rPr>
              <a:t>Chinese Restaurant in Agincourt</a:t>
            </a:r>
            <a:r>
              <a:rPr lang="en-US" sz="1800" i="1" dirty="0"/>
              <a:t>, home of 47% (156,430 headcounts) Chinese people in Toronto.</a:t>
            </a:r>
            <a:endParaRPr lang="en-US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206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029616" cy="505755"/>
          </a:xfrm>
        </p:spPr>
        <p:txBody>
          <a:bodyPr>
            <a:normAutofit fontScale="90000"/>
          </a:bodyPr>
          <a:lstStyle/>
          <a:p>
            <a:r>
              <a:rPr lang="en-US" dirty="0"/>
              <a:t>Next opportunity – Potential area to build next restaurant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B5F4D-87BE-4160-B162-777BA34F1119}"/>
              </a:ext>
            </a:extLst>
          </p:cNvPr>
          <p:cNvSpPr txBox="1">
            <a:spLocks/>
          </p:cNvSpPr>
          <p:nvPr/>
        </p:nvSpPr>
        <p:spPr>
          <a:xfrm>
            <a:off x="581191" y="1207911"/>
            <a:ext cx="11349687" cy="3349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If I want to set up another Chinese Restaurant in Toronto, i would pick a neighborhood where it will likely to be the second Agincourt.:</a:t>
            </a:r>
          </a:p>
          <a:p>
            <a:r>
              <a:rPr lang="en-US" sz="1600" dirty="0"/>
              <a:t>Why Agincourt? </a:t>
            </a:r>
          </a:p>
          <a:p>
            <a:pPr lvl="1"/>
            <a:r>
              <a:rPr lang="en-US" sz="1300" dirty="0"/>
              <a:t>because as the above data suggest majority of Chinese People lived in Agincourt, that means there are some things that made Agincourt are preferred for them to live</a:t>
            </a:r>
          </a:p>
          <a:p>
            <a:r>
              <a:rPr lang="en-US" sz="1600" dirty="0"/>
              <a:t>How? </a:t>
            </a:r>
          </a:p>
          <a:p>
            <a:pPr lvl="1"/>
            <a:r>
              <a:rPr lang="en-US" sz="1300" dirty="0"/>
              <a:t>What makes Agincourt is a desired place to be called a home by Chinese Ethnics could be determined by the availability and variety of Venue Category there. Therefore, I should find similar neighborhoods by clustering the neighborhoods based on the most common venue category for each neighborhood.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379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029616" cy="800073"/>
          </a:xfrm>
        </p:spPr>
        <p:txBody>
          <a:bodyPr>
            <a:normAutofit fontScale="90000"/>
          </a:bodyPr>
          <a:lstStyle/>
          <a:p>
            <a:r>
              <a:rPr lang="en-US" dirty="0"/>
              <a:t>Next opportunity – top 10 most frequently visited venues in each neighborhood (5 samples)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CBD0C-A45D-4F5A-A3A7-9EFA8A375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2014537"/>
            <a:ext cx="106108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62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029616" cy="800073"/>
          </a:xfrm>
        </p:spPr>
        <p:txBody>
          <a:bodyPr>
            <a:normAutofit fontScale="90000"/>
          </a:bodyPr>
          <a:lstStyle/>
          <a:p>
            <a:r>
              <a:rPr lang="en-US"/>
              <a:t>Next opportunity – cluster the neighborhood based on its similarities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D42A25-0FFF-48F3-9EF0-F9CC38BE02A8}"/>
              </a:ext>
            </a:extLst>
          </p:cNvPr>
          <p:cNvSpPr txBox="1">
            <a:spLocks/>
          </p:cNvSpPr>
          <p:nvPr/>
        </p:nvSpPr>
        <p:spPr>
          <a:xfrm>
            <a:off x="1691535" y="6017352"/>
            <a:ext cx="5662854" cy="424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As you can see, Agincourt included in </a:t>
            </a:r>
            <a:r>
              <a:rPr lang="en-US" sz="1600" dirty="0">
                <a:highlight>
                  <a:srgbClr val="FFFF00"/>
                </a:highlight>
              </a:rPr>
              <a:t>Cluster Label number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B7A5F4-2CDE-464C-827E-6AB5B3541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1512027"/>
            <a:ext cx="9906000" cy="3019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24174D-C8BB-435F-BA89-CA786EB02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4" y="4531452"/>
            <a:ext cx="99345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6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029616" cy="800073"/>
          </a:xfrm>
        </p:spPr>
        <p:txBody>
          <a:bodyPr>
            <a:normAutofit fontScale="90000"/>
          </a:bodyPr>
          <a:lstStyle/>
          <a:p>
            <a:r>
              <a:rPr lang="en-US" dirty="0"/>
              <a:t>Next opportunity – cluster the neighborhood based on its similarities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D8BED-0308-435C-9DA9-4F0659A65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1" y="2177482"/>
            <a:ext cx="9972675" cy="3771900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5376B3-5E27-4A4E-AE58-23F7A456E016}"/>
              </a:ext>
            </a:extLst>
          </p:cNvPr>
          <p:cNvSpPr txBox="1">
            <a:spLocks/>
          </p:cNvSpPr>
          <p:nvPr/>
        </p:nvSpPr>
        <p:spPr>
          <a:xfrm>
            <a:off x="581191" y="1580608"/>
            <a:ext cx="11349687" cy="800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Now, What are the other Neighborhoods that fall into the same Cluster Label as Agincourt but still within the same Borough (Agincourt belongs in Scarborough)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B6F504AA-CE57-4888-9B0F-7B3CE2D4B13D}"/>
              </a:ext>
            </a:extLst>
          </p:cNvPr>
          <p:cNvSpPr txBox="1">
            <a:spLocks/>
          </p:cNvSpPr>
          <p:nvPr/>
        </p:nvSpPr>
        <p:spPr>
          <a:xfrm>
            <a:off x="581191" y="5929710"/>
            <a:ext cx="11349687" cy="800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There are 4 other Neighborhoods that are similar with Agincourt in terms of top 10 Most Common Venue.</a:t>
            </a:r>
          </a:p>
          <a:p>
            <a:r>
              <a:rPr lang="en-US" sz="1600" dirty="0"/>
              <a:t>To narrow the options, let's see how many Venue Category available in each Neighborhood? </a:t>
            </a:r>
          </a:p>
        </p:txBody>
      </p:sp>
    </p:spTree>
    <p:extLst>
      <p:ext uri="{BB962C8B-B14F-4D97-AF65-F5344CB8AC3E}">
        <p14:creationId xmlns:p14="http://schemas.microsoft.com/office/powerpoint/2010/main" val="2520776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029616" cy="1184701"/>
          </a:xfrm>
        </p:spPr>
        <p:txBody>
          <a:bodyPr>
            <a:normAutofit fontScale="90000"/>
          </a:bodyPr>
          <a:lstStyle/>
          <a:p>
            <a:r>
              <a:rPr lang="en-US" dirty="0"/>
              <a:t>Next opportunity – neighborhoods within Scarborough that have any restaurant available, but share the same similarity with Agincourt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871A55-0CEE-4431-B6FF-9F7365965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1773464"/>
            <a:ext cx="10991850" cy="3543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505889-D619-446B-99B3-8BB2A79FC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244" y="1890485"/>
            <a:ext cx="56864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24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029616" cy="1184701"/>
          </a:xfrm>
        </p:spPr>
        <p:txBody>
          <a:bodyPr>
            <a:normAutofit fontScale="90000"/>
          </a:bodyPr>
          <a:lstStyle/>
          <a:p>
            <a:r>
              <a:rPr lang="en-US" dirty="0"/>
              <a:t>Next opportunity – neighborhoods within Scarborough that have Chinese restaurant available, but share the same similarity with Agincourt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D87C41-5AE8-4501-862B-D787EE0B7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1990725"/>
            <a:ext cx="10696575" cy="2876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D29FFB-C0CB-466B-B43E-C8310072B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50" y="1670730"/>
            <a:ext cx="52197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53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029616" cy="1184701"/>
          </a:xfrm>
        </p:spPr>
        <p:txBody>
          <a:bodyPr>
            <a:normAutofit fontScale="90000"/>
          </a:bodyPr>
          <a:lstStyle/>
          <a:p>
            <a:r>
              <a:rPr lang="en-US" dirty="0"/>
              <a:t>Next opportunity – neighborhoods within Scarborough that don’t have any Chinese restaurant available, but share the same similarity with Agincourt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A4744-B733-47E6-A8AF-286D00889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331129"/>
            <a:ext cx="10944225" cy="1876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7CF51F-6815-47D9-AEF8-193DC3F7E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229" y="1886857"/>
            <a:ext cx="4689187" cy="413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38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029616" cy="1184701"/>
          </a:xfrm>
        </p:spPr>
        <p:txBody>
          <a:bodyPr>
            <a:normAutofit fontScale="90000"/>
          </a:bodyPr>
          <a:lstStyle/>
          <a:p>
            <a:r>
              <a:rPr lang="en-US" dirty="0"/>
              <a:t>Next opportunity – neighborhoods within Scarborough that don’t have any restaurant available, but share the same similarity with Agincourt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E9798D-0CD8-4925-ACA6-E83BB5AA3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309558"/>
            <a:ext cx="10648950" cy="152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C7E062-268A-4B2C-BEFF-545941B9C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143" y="1886857"/>
            <a:ext cx="43243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0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575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&amp; Business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8C2FC2-6FAD-4519-A708-8599AD580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2909"/>
            <a:ext cx="11029615" cy="1113536"/>
          </a:xfrm>
        </p:spPr>
        <p:txBody>
          <a:bodyPr/>
          <a:lstStyle/>
          <a:p>
            <a:r>
              <a:rPr lang="en-US" dirty="0"/>
              <a:t>As a business and entrepreneurship enthusiast, </a:t>
            </a:r>
            <a:r>
              <a:rPr lang="en-US" dirty="0" err="1"/>
              <a:t>i'd</a:t>
            </a:r>
            <a:r>
              <a:rPr lang="en-US" dirty="0"/>
              <a:t> like to look for a business opportunities and gives my thought on: what the people are currently need? is it highly available on the market? if it isn’t, what can i do to meet those demands? how should I do it?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A9DF895F-B002-4DE2-A9F2-7D0F14032CC8}"/>
              </a:ext>
            </a:extLst>
          </p:cNvPr>
          <p:cNvSpPr txBox="1">
            <a:spLocks/>
          </p:cNvSpPr>
          <p:nvPr/>
        </p:nvSpPr>
        <p:spPr>
          <a:xfrm>
            <a:off x="581192" y="2596445"/>
            <a:ext cx="11029615" cy="893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problem in answering above question, it would take quite some time to gather information needed in a conventional way.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1AF9D7A-CD31-4691-957D-50987E0933F5}"/>
              </a:ext>
            </a:extLst>
          </p:cNvPr>
          <p:cNvSpPr txBox="1">
            <a:spLocks/>
          </p:cNvSpPr>
          <p:nvPr/>
        </p:nvSpPr>
        <p:spPr>
          <a:xfrm>
            <a:off x="581191" y="3700272"/>
            <a:ext cx="11029615" cy="1885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Using data science, we could tackle afore-mentioned problems:</a:t>
            </a:r>
          </a:p>
          <a:p>
            <a:r>
              <a:rPr lang="en-US" dirty="0"/>
              <a:t>Determine which business opportunity that is/are available</a:t>
            </a:r>
          </a:p>
          <a:p>
            <a:r>
              <a:rPr lang="en-US" dirty="0"/>
              <a:t>Spending money on investing required detailed and thorough analysis, which take quite some time to be done conventional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20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029616" cy="505755"/>
          </a:xfrm>
        </p:spPr>
        <p:txBody>
          <a:bodyPr>
            <a:normAutofit fontScale="90000"/>
          </a:bodyPr>
          <a:lstStyle/>
          <a:p>
            <a:r>
              <a:rPr lang="en-US" dirty="0"/>
              <a:t>Next opportunity – Discussion #2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B5F4D-87BE-4160-B162-777BA34F1119}"/>
              </a:ext>
            </a:extLst>
          </p:cNvPr>
          <p:cNvSpPr txBox="1">
            <a:spLocks/>
          </p:cNvSpPr>
          <p:nvPr/>
        </p:nvSpPr>
        <p:spPr>
          <a:xfrm>
            <a:off x="581191" y="1521419"/>
            <a:ext cx="11349687" cy="3349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ibm-plex-sans"/>
              </a:rPr>
              <a:t>With above data, now i know where should i build my next Chinese Restaurant outside of Agincourt, but still within Scarborough where no Chinese Restaurant are currently available. It would be</a:t>
            </a:r>
            <a:r>
              <a:rPr lang="en-US" dirty="0"/>
              <a:t>:</a:t>
            </a:r>
            <a:endParaRPr lang="en-US" sz="1600" dirty="0"/>
          </a:p>
          <a:p>
            <a:r>
              <a:rPr lang="en-US" sz="1600" dirty="0"/>
              <a:t>Guildwood, Morningside, West Hill 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Also with above data, I also know where should i build my next Chinese Restaurant outside of Agincourt, but still within Scarborough where no restaurant are currently available at all, it would be</a:t>
            </a:r>
          </a:p>
          <a:p>
            <a:r>
              <a:rPr lang="en-US" sz="1600" dirty="0"/>
              <a:t>Golden Mile / </a:t>
            </a:r>
            <a:r>
              <a:rPr lang="en-US" sz="1600" dirty="0" err="1"/>
              <a:t>Clairlea</a:t>
            </a:r>
            <a:r>
              <a:rPr lang="en-US" sz="1600" dirty="0"/>
              <a:t> / Oakridge</a:t>
            </a:r>
          </a:p>
        </p:txBody>
      </p:sp>
    </p:spTree>
    <p:extLst>
      <p:ext uri="{BB962C8B-B14F-4D97-AF65-F5344CB8AC3E}">
        <p14:creationId xmlns:p14="http://schemas.microsoft.com/office/powerpoint/2010/main" val="1870363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029616" cy="505755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B5F4D-87BE-4160-B162-777BA34F1119}"/>
              </a:ext>
            </a:extLst>
          </p:cNvPr>
          <p:cNvSpPr txBox="1">
            <a:spLocks/>
          </p:cNvSpPr>
          <p:nvPr/>
        </p:nvSpPr>
        <p:spPr>
          <a:xfrm>
            <a:off x="581191" y="1521419"/>
            <a:ext cx="11349687" cy="3834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If i want to build a new restaurant business in Toronto, that would be a </a:t>
            </a:r>
            <a:r>
              <a:rPr lang="en-US" sz="1600" dirty="0">
                <a:highlight>
                  <a:srgbClr val="FFFF00"/>
                </a:highlight>
              </a:rPr>
              <a:t>Chinese Restaurant in Agincourt, Scarborough</a:t>
            </a:r>
            <a:r>
              <a:rPr lang="en-US" sz="1600" dirty="0"/>
              <a:t>. </a:t>
            </a:r>
          </a:p>
          <a:p>
            <a:pPr marL="0" indent="0">
              <a:buNone/>
            </a:pPr>
            <a:r>
              <a:rPr lang="en-US" sz="1600" dirty="0"/>
              <a:t>Why? because Chinese people are the most prevalent ethnics in Toronto (12.5% of Toronto population or 332,830 people), where most of them lived in Scarborough - Agincourt (47 % of total Chinese population or 156,430 people) while not even one Chinese Restaurant can be found in Agincourt.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dirty="0">
                <a:highlight>
                  <a:srgbClr val="FFFF00"/>
                </a:highlight>
              </a:rPr>
              <a:t>potential area to build my next Chinese Restaurant</a:t>
            </a:r>
            <a:r>
              <a:rPr lang="en-US" sz="1600" dirty="0"/>
              <a:t>, I have potential places that I can pick that i grouped based on:</a:t>
            </a:r>
          </a:p>
          <a:p>
            <a:r>
              <a:rPr lang="en-US" sz="1600" dirty="0"/>
              <a:t>Outside of Agincourt, but still within Scarborough where </a:t>
            </a:r>
            <a:r>
              <a:rPr lang="en-US" sz="1600" dirty="0">
                <a:highlight>
                  <a:srgbClr val="FFFF00"/>
                </a:highlight>
              </a:rPr>
              <a:t>no restaurant are currently available</a:t>
            </a:r>
            <a:r>
              <a:rPr lang="en-US" sz="1600" dirty="0"/>
              <a:t>:</a:t>
            </a:r>
          </a:p>
          <a:p>
            <a:pPr lvl="1"/>
            <a:r>
              <a:rPr lang="en-US" sz="1300" dirty="0"/>
              <a:t>Golden Mile / </a:t>
            </a:r>
            <a:r>
              <a:rPr lang="en-US" sz="1300" dirty="0" err="1"/>
              <a:t>Clairlea</a:t>
            </a:r>
            <a:r>
              <a:rPr lang="en-US" sz="1300" dirty="0"/>
              <a:t> / Oakridge</a:t>
            </a:r>
          </a:p>
          <a:p>
            <a:r>
              <a:rPr lang="en-US" sz="1600" dirty="0"/>
              <a:t>Outside of Agincourt, but still within Scarborough where there are </a:t>
            </a:r>
            <a:r>
              <a:rPr lang="en-US" sz="1600" dirty="0">
                <a:highlight>
                  <a:srgbClr val="FFFF00"/>
                </a:highlight>
              </a:rPr>
              <a:t>several non-Chinese restaurant already established</a:t>
            </a:r>
            <a:r>
              <a:rPr lang="en-US" sz="1600" dirty="0"/>
              <a:t>:</a:t>
            </a:r>
          </a:p>
          <a:p>
            <a:pPr lvl="1"/>
            <a:r>
              <a:rPr lang="en-US" sz="1300" dirty="0"/>
              <a:t>Guildwood / Morningside / West Hill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54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169362"/>
            <a:ext cx="11029616" cy="519276"/>
          </a:xfrm>
        </p:spPr>
        <p:txBody>
          <a:bodyPr/>
          <a:lstStyle/>
          <a:p>
            <a:pPr algn="ctr"/>
            <a:r>
              <a:rPr lang="en-US" dirty="0"/>
              <a:t>Thankyou!</a:t>
            </a:r>
          </a:p>
        </p:txBody>
      </p:sp>
    </p:spTree>
    <p:extLst>
      <p:ext uri="{BB962C8B-B14F-4D97-AF65-F5344CB8AC3E}">
        <p14:creationId xmlns:p14="http://schemas.microsoft.com/office/powerpoint/2010/main" val="6939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575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&amp; Business Problem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1AF9D7A-CD31-4691-957D-50987E0933F5}"/>
              </a:ext>
            </a:extLst>
          </p:cNvPr>
          <p:cNvSpPr txBox="1">
            <a:spLocks/>
          </p:cNvSpPr>
          <p:nvPr/>
        </p:nvSpPr>
        <p:spPr>
          <a:xfrm>
            <a:off x="581193" y="1207911"/>
            <a:ext cx="11029615" cy="153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Who would be interested in this project?</a:t>
            </a:r>
            <a:r>
              <a:rPr lang="en-US" dirty="0"/>
              <a:t>:</a:t>
            </a:r>
          </a:p>
          <a:p>
            <a:r>
              <a:rPr lang="en-US" dirty="0"/>
              <a:t>Investor looking for an opportunity to build a business</a:t>
            </a:r>
          </a:p>
          <a:p>
            <a:r>
              <a:rPr lang="en-US" dirty="0"/>
              <a:t>People that was looking for a preferred neighborhood to live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DF793FB3-E203-4F18-9D28-722C3A304575}"/>
              </a:ext>
            </a:extLst>
          </p:cNvPr>
          <p:cNvSpPr txBox="1">
            <a:spLocks/>
          </p:cNvSpPr>
          <p:nvPr/>
        </p:nvSpPr>
        <p:spPr>
          <a:xfrm>
            <a:off x="581192" y="3248955"/>
            <a:ext cx="11029615" cy="2906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By knowing what people needs, we can use it to our advantage, to make profit from it. To start it all, first we need to know:</a:t>
            </a:r>
          </a:p>
          <a:p>
            <a:r>
              <a:rPr lang="en-US" dirty="0"/>
              <a:t>what are the frequently visited venue category in Toronto? (related to demands asked market) </a:t>
            </a:r>
          </a:p>
          <a:p>
            <a:r>
              <a:rPr lang="en-US" dirty="0"/>
              <a:t>who visited those venues?</a:t>
            </a:r>
          </a:p>
          <a:p>
            <a:r>
              <a:rPr lang="en-US" dirty="0"/>
              <a:t>is the population of Toronto can be grouped by ethnics?</a:t>
            </a:r>
          </a:p>
          <a:p>
            <a:r>
              <a:rPr lang="en-US" dirty="0"/>
              <a:t>Is what these ethnics needs already widely available in Toronto?</a:t>
            </a:r>
          </a:p>
        </p:txBody>
      </p:sp>
    </p:spTree>
    <p:extLst>
      <p:ext uri="{BB962C8B-B14F-4D97-AF65-F5344CB8AC3E}">
        <p14:creationId xmlns:p14="http://schemas.microsoft.com/office/powerpoint/2010/main" val="1815769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029616" cy="505755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1AF9D7A-CD31-4691-957D-50987E0933F5}"/>
              </a:ext>
            </a:extLst>
          </p:cNvPr>
          <p:cNvSpPr txBox="1">
            <a:spLocks/>
          </p:cNvSpPr>
          <p:nvPr/>
        </p:nvSpPr>
        <p:spPr>
          <a:xfrm>
            <a:off x="581193" y="1207911"/>
            <a:ext cx="9740097" cy="2755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Now that i have defined the question, what data do i need to have in order to answer said question? </a:t>
            </a:r>
            <a:r>
              <a:rPr lang="en-US" sz="1600" dirty="0"/>
              <a:t>:</a:t>
            </a:r>
          </a:p>
          <a:p>
            <a:r>
              <a:rPr lang="en-US" sz="1600" dirty="0"/>
              <a:t>Foursquare Location Data &amp; Neighborhood Distribution Data</a:t>
            </a:r>
          </a:p>
          <a:p>
            <a:pPr lvl="1"/>
            <a:r>
              <a:rPr lang="en-US" sz="1200" dirty="0">
                <a:highlight>
                  <a:srgbClr val="FFFF00"/>
                </a:highlight>
              </a:rPr>
              <a:t>Distribution of venue category which available in Toronto</a:t>
            </a:r>
          </a:p>
          <a:p>
            <a:pPr lvl="1"/>
            <a:r>
              <a:rPr lang="en-US" sz="1200" dirty="0">
                <a:highlight>
                  <a:srgbClr val="00FF00"/>
                </a:highlight>
              </a:rPr>
              <a:t>Which venue category are amongst the top frequently visited by people of Toronto</a:t>
            </a:r>
          </a:p>
          <a:p>
            <a:pPr lvl="1"/>
            <a:endParaRPr lang="en-US" sz="1200" dirty="0"/>
          </a:p>
          <a:p>
            <a:r>
              <a:rPr lang="en-US" sz="1600" dirty="0"/>
              <a:t>Ethnics demographic population in Toronto</a:t>
            </a:r>
          </a:p>
          <a:p>
            <a:pPr lvl="1"/>
            <a:r>
              <a:rPr lang="en-US" sz="1200" dirty="0">
                <a:highlight>
                  <a:srgbClr val="00FF00"/>
                </a:highlight>
              </a:rPr>
              <a:t>Distribution of the majority ethnics that lived in Toronto</a:t>
            </a:r>
          </a:p>
          <a:p>
            <a:pPr lvl="1"/>
            <a:r>
              <a:rPr lang="en-US" sz="1200" dirty="0">
                <a:highlight>
                  <a:srgbClr val="00FF00"/>
                </a:highlight>
              </a:rPr>
              <a:t>How many (headcount &amp; percentage) people that belongs in that ethnics?</a:t>
            </a:r>
          </a:p>
          <a:p>
            <a:pPr lvl="1"/>
            <a:r>
              <a:rPr lang="en-US" sz="1200" dirty="0">
                <a:highlight>
                  <a:srgbClr val="FFFF00"/>
                </a:highlight>
              </a:rPr>
              <a:t>Where the majority ethnics are located (borough &amp; neighborhood)?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0E9DA28-0B39-4E03-85A7-302AEC882FDE}"/>
              </a:ext>
            </a:extLst>
          </p:cNvPr>
          <p:cNvGrpSpPr/>
          <p:nvPr/>
        </p:nvGrpSpPr>
        <p:grpSpPr>
          <a:xfrm>
            <a:off x="905998" y="4484001"/>
            <a:ext cx="8753973" cy="2129752"/>
            <a:chOff x="338289" y="4689741"/>
            <a:chExt cx="8671866" cy="212975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42EF0A6-D455-4044-9F35-2357C262785C}"/>
                </a:ext>
              </a:extLst>
            </p:cNvPr>
            <p:cNvGrpSpPr/>
            <p:nvPr/>
          </p:nvGrpSpPr>
          <p:grpSpPr>
            <a:xfrm>
              <a:off x="338289" y="4689741"/>
              <a:ext cx="1001889" cy="1816484"/>
              <a:chOff x="338289" y="4689741"/>
              <a:chExt cx="1001889" cy="1816484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20717DB5-FEDF-4F88-9578-F777CF0A7FE9}"/>
                  </a:ext>
                </a:extLst>
              </p:cNvPr>
              <p:cNvSpPr/>
              <p:nvPr/>
            </p:nvSpPr>
            <p:spPr>
              <a:xfrm>
                <a:off x="338289" y="5443734"/>
                <a:ext cx="728134" cy="270933"/>
              </a:xfrm>
              <a:prstGeom prst="roundRect">
                <a:avLst/>
              </a:prstGeom>
              <a:solidFill>
                <a:srgbClr val="00FF00"/>
              </a:solidFill>
              <a:ln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70997673-8D9B-48C1-8AFB-59DF6AC71047}"/>
                  </a:ext>
                </a:extLst>
              </p:cNvPr>
              <p:cNvSpPr/>
              <p:nvPr/>
            </p:nvSpPr>
            <p:spPr>
              <a:xfrm>
                <a:off x="338289" y="6235292"/>
                <a:ext cx="728134" cy="270933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Content Placeholder 4">
                <a:extLst>
                  <a:ext uri="{FF2B5EF4-FFF2-40B4-BE49-F238E27FC236}">
                    <a16:creationId xmlns:a16="http://schemas.microsoft.com/office/drawing/2014/main" id="{31A910A2-F2FB-4C1D-871B-D66B3C1D50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0694" y="4689741"/>
                <a:ext cx="949484" cy="61496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1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1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Data</a:t>
                </a:r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19F2037-2089-487F-8AC1-E2C854989A05}"/>
                </a:ext>
              </a:extLst>
            </p:cNvPr>
            <p:cNvGrpSpPr/>
            <p:nvPr/>
          </p:nvGrpSpPr>
          <p:grpSpPr>
            <a:xfrm>
              <a:off x="1889764" y="4689742"/>
              <a:ext cx="7120391" cy="2129751"/>
              <a:chOff x="1889764" y="4689742"/>
              <a:chExt cx="7120391" cy="2129751"/>
            </a:xfrm>
          </p:grpSpPr>
          <p:sp>
            <p:nvSpPr>
              <p:cNvPr id="12" name="Content Placeholder 4">
                <a:extLst>
                  <a:ext uri="{FF2B5EF4-FFF2-40B4-BE49-F238E27FC236}">
                    <a16:creationId xmlns:a16="http://schemas.microsoft.com/office/drawing/2014/main" id="{524351B3-C439-4A93-88AA-368905FD8E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89764" y="4689742"/>
                <a:ext cx="7120391" cy="61496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1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1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Insight</a:t>
                </a:r>
                <a:endParaRPr lang="en-US" dirty="0"/>
              </a:p>
            </p:txBody>
          </p:sp>
          <p:sp>
            <p:nvSpPr>
              <p:cNvPr id="13" name="Content Placeholder 4">
                <a:extLst>
                  <a:ext uri="{FF2B5EF4-FFF2-40B4-BE49-F238E27FC236}">
                    <a16:creationId xmlns:a16="http://schemas.microsoft.com/office/drawing/2014/main" id="{8984FE65-9E41-4F4B-98EE-9D4A96C34B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2327" y="5130469"/>
                <a:ext cx="6348703" cy="89746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marL="3060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1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1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/>
                  <a:t>Determining what venue category still has room to grow in Toronto for business opportunity</a:t>
                </a:r>
              </a:p>
              <a:p>
                <a:r>
                  <a:rPr lang="en-US" sz="1200" dirty="0"/>
                  <a:t>People what business would potentially thrive and </a:t>
                </a:r>
              </a:p>
              <a:p>
                <a:r>
                  <a:rPr lang="en-US" sz="1200" dirty="0"/>
                  <a:t>Where should we build that potential business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Content Placeholder 4">
                <a:extLst>
                  <a:ext uri="{FF2B5EF4-FFF2-40B4-BE49-F238E27FC236}">
                    <a16:creationId xmlns:a16="http://schemas.microsoft.com/office/drawing/2014/main" id="{1016A01D-D61C-4A57-8AF7-C90BD6C4A4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89764" y="5922026"/>
                <a:ext cx="6439417" cy="89746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1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1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/>
                  <a:t>Predicting which neighborhood that potentially be the second "home" for the majority ethnics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023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029616" cy="50575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– Foursquare Location &amp; Neighborhood Distribution	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3D0B1B-1C48-4086-876E-2D1DCEF02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6" y="1484085"/>
            <a:ext cx="117824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5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029616" cy="50575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– Ethnics demographic population in Toronto 	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3E3E3-4A99-4DD7-8A1D-8759D6E49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405" y="1207911"/>
            <a:ext cx="8220075" cy="5572125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C4D55BD9-9781-48F7-9516-356F24DFDD04}"/>
              </a:ext>
            </a:extLst>
          </p:cNvPr>
          <p:cNvSpPr txBox="1">
            <a:spLocks/>
          </p:cNvSpPr>
          <p:nvPr/>
        </p:nvSpPr>
        <p:spPr>
          <a:xfrm>
            <a:off x="405521" y="1795639"/>
            <a:ext cx="3160884" cy="4396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2016 data shows that the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Chinese</a:t>
            </a:r>
            <a:r>
              <a:rPr lang="en-US" sz="1600" dirty="0">
                <a:solidFill>
                  <a:schemeClr val="tx1"/>
                </a:solidFill>
              </a:rPr>
              <a:t> is the most prevalent ethnics in Toronto, with a total of 332,830 headcounts, which about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12.5%</a:t>
            </a:r>
            <a:r>
              <a:rPr lang="en-US" sz="1600" dirty="0">
                <a:solidFill>
                  <a:schemeClr val="tx1"/>
                </a:solidFill>
              </a:rPr>
              <a:t> of the entire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Toronto population </a:t>
            </a:r>
            <a:r>
              <a:rPr lang="en-US" sz="1600" dirty="0">
                <a:solidFill>
                  <a:schemeClr val="tx1"/>
                </a:solidFill>
              </a:rPr>
              <a:t>that year. About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47%</a:t>
            </a:r>
            <a:r>
              <a:rPr lang="en-US" sz="1600" dirty="0">
                <a:solidFill>
                  <a:schemeClr val="tx1"/>
                </a:solidFill>
              </a:rPr>
              <a:t> of them lived in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Agincourt, Scarborough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9169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029616" cy="50575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– top three most frequently visited venue category 	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79ADBD-86B5-4B8D-93D5-1A27539A4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48" y="2005214"/>
            <a:ext cx="5676900" cy="200977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B5F4D-87BE-4160-B162-777BA34F1119}"/>
              </a:ext>
            </a:extLst>
          </p:cNvPr>
          <p:cNvSpPr txBox="1">
            <a:spLocks/>
          </p:cNvSpPr>
          <p:nvPr/>
        </p:nvSpPr>
        <p:spPr>
          <a:xfrm>
            <a:off x="581191" y="4165631"/>
            <a:ext cx="7728793" cy="897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Coffee Shop &amp; Cafe occupied both first and second place as the most visited venue in Toronto. As you can see, Restaurant still has room grow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E90BE9CD-B452-4B51-9479-B90789CCEF42}"/>
              </a:ext>
            </a:extLst>
          </p:cNvPr>
          <p:cNvSpPr txBox="1">
            <a:spLocks/>
          </p:cNvSpPr>
          <p:nvPr/>
        </p:nvSpPr>
        <p:spPr>
          <a:xfrm>
            <a:off x="581191" y="1445026"/>
            <a:ext cx="7728793" cy="897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There are 270 unique venue categories</a:t>
            </a:r>
          </a:p>
        </p:txBody>
      </p:sp>
    </p:spTree>
    <p:extLst>
      <p:ext uri="{BB962C8B-B14F-4D97-AF65-F5344CB8AC3E}">
        <p14:creationId xmlns:p14="http://schemas.microsoft.com/office/powerpoint/2010/main" val="3051494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029616" cy="50575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– top 9 most frequently visited Restaurant category 	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B5F4D-87BE-4160-B162-777BA34F1119}"/>
              </a:ext>
            </a:extLst>
          </p:cNvPr>
          <p:cNvSpPr txBox="1">
            <a:spLocks/>
          </p:cNvSpPr>
          <p:nvPr/>
        </p:nvSpPr>
        <p:spPr>
          <a:xfrm>
            <a:off x="581190" y="5707110"/>
            <a:ext cx="10901061" cy="897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This findings shows that there are </a:t>
            </a:r>
            <a:r>
              <a:rPr lang="en-US" sz="1600" dirty="0">
                <a:highlight>
                  <a:srgbClr val="FFFF00"/>
                </a:highlight>
              </a:rPr>
              <a:t>a lot of room to grow for Chinese Restaurant in Toronto</a:t>
            </a:r>
            <a:r>
              <a:rPr lang="en-US" sz="1600" dirty="0"/>
              <a:t>, for 332,830 people of Chinese Ethnics there are only </a:t>
            </a:r>
            <a:r>
              <a:rPr lang="en-US" sz="1600" dirty="0">
                <a:highlight>
                  <a:srgbClr val="FFFF00"/>
                </a:highlight>
              </a:rPr>
              <a:t>20 Chinese Restaurant available </a:t>
            </a:r>
            <a:r>
              <a:rPr lang="en-US" sz="1600" dirty="0"/>
              <a:t>in the whole Toronto Area.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E90BE9CD-B452-4B51-9479-B90789CCEF42}"/>
              </a:ext>
            </a:extLst>
          </p:cNvPr>
          <p:cNvSpPr txBox="1">
            <a:spLocks/>
          </p:cNvSpPr>
          <p:nvPr/>
        </p:nvSpPr>
        <p:spPr>
          <a:xfrm>
            <a:off x="581190" y="4618594"/>
            <a:ext cx="11029616" cy="897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From the list above, the most common restaurant that can be found is "Restaurant", followed by Italian and Japanese Restaurant. What's surprising, </a:t>
            </a:r>
            <a:r>
              <a:rPr lang="en-US" sz="1600" dirty="0">
                <a:highlight>
                  <a:srgbClr val="FFFF00"/>
                </a:highlight>
              </a:rPr>
              <a:t>Chinese restaurant is at the 9th position </a:t>
            </a:r>
            <a:r>
              <a:rPr lang="en-US" sz="1600" dirty="0"/>
              <a:t>of the most common restaurant category here in Toronto, while </a:t>
            </a:r>
            <a:r>
              <a:rPr lang="en-US" sz="1600" dirty="0">
                <a:highlight>
                  <a:srgbClr val="FFFF00"/>
                </a:highlight>
              </a:rPr>
              <a:t>Chinese Ethnics counted for 12.5% of the whole Toronto Population</a:t>
            </a:r>
            <a:r>
              <a:rPr lang="en-US" sz="1600" dirty="0"/>
              <a:t>.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82E340-60BE-47FB-AAE7-A9C8CCDE4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011" y="1346390"/>
            <a:ext cx="36099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81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029616" cy="50575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– count of Chinese restaurant across </a:t>
            </a:r>
            <a:r>
              <a:rPr lang="en-US" dirty="0" err="1"/>
              <a:t>toronto</a:t>
            </a:r>
            <a:r>
              <a:rPr lang="en-US" dirty="0"/>
              <a:t>	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B5F4D-87BE-4160-B162-777BA34F1119}"/>
              </a:ext>
            </a:extLst>
          </p:cNvPr>
          <p:cNvSpPr txBox="1">
            <a:spLocks/>
          </p:cNvSpPr>
          <p:nvPr/>
        </p:nvSpPr>
        <p:spPr>
          <a:xfrm>
            <a:off x="581190" y="5707110"/>
            <a:ext cx="10901061" cy="897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highlight>
                  <a:srgbClr val="FFFF00"/>
                </a:highlight>
              </a:rPr>
              <a:t>Only 4 Chinese Restaurant are available in Scarborough</a:t>
            </a:r>
            <a:r>
              <a:rPr lang="en-US" sz="1600" dirty="0"/>
              <a:t>, despite roughly 47% of Chinese people in Toronto are all live there.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525EB4-2580-440B-BA94-9395D7610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26" y="1207911"/>
            <a:ext cx="6962775" cy="4581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863658-A91D-457F-8AC7-9EC2596A49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155"/>
          <a:stretch/>
        </p:blipFill>
        <p:spPr>
          <a:xfrm>
            <a:off x="8020932" y="1983214"/>
            <a:ext cx="2593887" cy="208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7428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{F6DF99E8-4D6E-44B9-9047-566BCC8234DA}tf33552983</Template>
  <TotalTime>0</TotalTime>
  <Words>1392</Words>
  <Application>Microsoft Office PowerPoint</Application>
  <PresentationFormat>Widescreen</PresentationFormat>
  <Paragraphs>87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Franklin Gothic Book</vt:lpstr>
      <vt:lpstr>Franklin Gothic Demi</vt:lpstr>
      <vt:lpstr>ibm-plex-sans</vt:lpstr>
      <vt:lpstr>Wingdings 2</vt:lpstr>
      <vt:lpstr>DividendVTI</vt:lpstr>
      <vt:lpstr>IBM DATA SCIENCE CAPSTONE PROJECT </vt:lpstr>
      <vt:lpstr>Introduction &amp; Business Problem</vt:lpstr>
      <vt:lpstr>Introduction &amp; Business Problem</vt:lpstr>
      <vt:lpstr>DATA</vt:lpstr>
      <vt:lpstr>DATA – Foursquare Location &amp; Neighborhood Distribution  </vt:lpstr>
      <vt:lpstr>DATA – Ethnics demographic population in Toronto   </vt:lpstr>
      <vt:lpstr>DATA – top three most frequently visited venue category   </vt:lpstr>
      <vt:lpstr>DATA – top 9 most frequently visited Restaurant category   </vt:lpstr>
      <vt:lpstr>DATA – count of Chinese restaurant across toronto  </vt:lpstr>
      <vt:lpstr>DATA – Location of Chinese Restaurant across toronto</vt:lpstr>
      <vt:lpstr>Discussion #1 – What kind of business is potential and where should we build it? </vt:lpstr>
      <vt:lpstr>Next opportunity – Potential area to build next restaurant</vt:lpstr>
      <vt:lpstr>Next opportunity – top 10 most frequently visited venues in each neighborhood (5 samples)</vt:lpstr>
      <vt:lpstr>Next opportunity – cluster the neighborhood based on its similarities</vt:lpstr>
      <vt:lpstr>Next opportunity – cluster the neighborhood based on its similarities</vt:lpstr>
      <vt:lpstr>Next opportunity – neighborhoods within Scarborough that have any restaurant available, but share the same similarity with Agincourt</vt:lpstr>
      <vt:lpstr>Next opportunity – neighborhoods within Scarborough that have Chinese restaurant available, but share the same similarity with Agincourt</vt:lpstr>
      <vt:lpstr>Next opportunity – neighborhoods within Scarborough that don’t have any Chinese restaurant available, but share the same similarity with Agincourt</vt:lpstr>
      <vt:lpstr>Next opportunity – neighborhoods within Scarborough that don’t have any restaurant available, but share the same similarity with Agincourt</vt:lpstr>
      <vt:lpstr>Next opportunity – Discussion #2</vt:lpstr>
      <vt:lpstr>conclusion</vt:lpstr>
      <vt:lpstr>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2020-04-01T04:39:02Z</dcterms:created>
  <dcterms:modified xsi:type="dcterms:W3CDTF">2020-04-01T07:43:01Z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