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397"/>
    <a:srgbClr val="E3E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54331E-5CF2-4E72-9C2C-9ED890AD8987}" type="doc">
      <dgm:prSet loTypeId="urn:microsoft.com/office/officeart/2005/8/layout/vList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6727084-720D-4E47-ACF4-68159D6520DF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en-US" sz="1800" dirty="0" err="1" smtClean="0">
              <a:solidFill>
                <a:schemeClr val="bg1"/>
              </a:solidFill>
            </a:rPr>
            <a:t>Mengetahui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waktu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terpadat</a:t>
          </a:r>
          <a:r>
            <a:rPr lang="en-US" sz="1800" dirty="0" smtClean="0">
              <a:solidFill>
                <a:schemeClr val="bg1"/>
              </a:solidFill>
            </a:rPr>
            <a:t> (peak hour) </a:t>
          </a:r>
          <a:r>
            <a:rPr lang="en-US" sz="1800" dirty="0" err="1" smtClean="0">
              <a:solidFill>
                <a:schemeClr val="bg1"/>
              </a:solidFill>
            </a:rPr>
            <a:t>pada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moda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transportasi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TransJakarta</a:t>
          </a:r>
          <a:endParaRPr lang="en-US" sz="1800" dirty="0" smtClean="0">
            <a:solidFill>
              <a:schemeClr val="bg1"/>
            </a:solidFill>
          </a:endParaRPr>
        </a:p>
      </dgm:t>
    </dgm:pt>
    <dgm:pt modelId="{716ED5E1-FD22-4325-ACE5-596BB98A0DB7}" type="parTrans" cxnId="{6EC6AC5A-FE93-43A8-A9CC-966BEDE1B76B}">
      <dgm:prSet/>
      <dgm:spPr/>
      <dgm:t>
        <a:bodyPr/>
        <a:lstStyle/>
        <a:p>
          <a:endParaRPr lang="en-US"/>
        </a:p>
      </dgm:t>
    </dgm:pt>
    <dgm:pt modelId="{C2CE8309-DB6D-4013-BC92-C2E04E21910F}" type="sibTrans" cxnId="{6EC6AC5A-FE93-43A8-A9CC-966BEDE1B76B}">
      <dgm:prSet/>
      <dgm:spPr/>
      <dgm:t>
        <a:bodyPr/>
        <a:lstStyle/>
        <a:p>
          <a:endParaRPr lang="en-US"/>
        </a:p>
      </dgm:t>
    </dgm:pt>
    <dgm:pt modelId="{26A51692-768D-4A88-B5AB-12F37C4D7B3F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en-US" sz="1800" dirty="0" err="1" smtClean="0">
              <a:solidFill>
                <a:schemeClr val="bg1"/>
              </a:solidFill>
            </a:rPr>
            <a:t>Mengetahui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lokasi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terpadat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asal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dan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tujuan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berdasarkan</a:t>
          </a:r>
          <a:r>
            <a:rPr lang="en-US" sz="1800" dirty="0" smtClean="0">
              <a:solidFill>
                <a:schemeClr val="bg1"/>
              </a:solidFill>
            </a:rPr>
            <a:t> data Tap-In </a:t>
          </a:r>
          <a:r>
            <a:rPr lang="en-US" sz="1800" dirty="0" err="1" smtClean="0">
              <a:solidFill>
                <a:schemeClr val="bg1"/>
              </a:solidFill>
            </a:rPr>
            <a:t>dan</a:t>
          </a:r>
          <a:r>
            <a:rPr lang="en-US" sz="1800" dirty="0" smtClean="0">
              <a:solidFill>
                <a:schemeClr val="bg1"/>
              </a:solidFill>
            </a:rPr>
            <a:t> Tap-Out </a:t>
          </a:r>
          <a:r>
            <a:rPr lang="en-US" sz="1800" dirty="0" err="1" smtClean="0">
              <a:solidFill>
                <a:schemeClr val="bg1"/>
              </a:solidFill>
            </a:rPr>
            <a:t>pengguna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TransJakarta</a:t>
          </a:r>
          <a:endParaRPr lang="en-US" sz="1800" dirty="0" smtClean="0">
            <a:solidFill>
              <a:schemeClr val="bg1"/>
            </a:solidFill>
          </a:endParaRPr>
        </a:p>
      </dgm:t>
    </dgm:pt>
    <dgm:pt modelId="{938AAF1E-6D36-48EB-A733-06BE1FDB9460}" type="parTrans" cxnId="{D30722B1-611F-4E5C-8062-681AC10333B4}">
      <dgm:prSet/>
      <dgm:spPr/>
      <dgm:t>
        <a:bodyPr/>
        <a:lstStyle/>
        <a:p>
          <a:endParaRPr lang="en-US"/>
        </a:p>
      </dgm:t>
    </dgm:pt>
    <dgm:pt modelId="{124C6942-0B1A-4671-BC34-54D0E4EE89E5}" type="sibTrans" cxnId="{D30722B1-611F-4E5C-8062-681AC10333B4}">
      <dgm:prSet/>
      <dgm:spPr/>
      <dgm:t>
        <a:bodyPr/>
        <a:lstStyle/>
        <a:p>
          <a:endParaRPr lang="en-US"/>
        </a:p>
      </dgm:t>
    </dgm:pt>
    <dgm:pt modelId="{DD584E2D-A7ED-4E7F-8451-7439A6BB8DF6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en-US" sz="1800" dirty="0" err="1" smtClean="0">
              <a:solidFill>
                <a:schemeClr val="bg1"/>
              </a:solidFill>
            </a:rPr>
            <a:t>Mengetahui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koridor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terpadat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dari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pengguna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TransJakarta</a:t>
          </a:r>
          <a:endParaRPr lang="en-US" sz="1800" dirty="0">
            <a:solidFill>
              <a:schemeClr val="bg1"/>
            </a:solidFill>
          </a:endParaRPr>
        </a:p>
      </dgm:t>
    </dgm:pt>
    <dgm:pt modelId="{7C7AFF19-13AE-469D-B5E0-F314392BB58F}" type="parTrans" cxnId="{5E32D30A-0B6F-4A6F-AAE3-630B745140CB}">
      <dgm:prSet/>
      <dgm:spPr/>
      <dgm:t>
        <a:bodyPr/>
        <a:lstStyle/>
        <a:p>
          <a:endParaRPr lang="en-US"/>
        </a:p>
      </dgm:t>
    </dgm:pt>
    <dgm:pt modelId="{76035D83-7B96-4815-9AAA-54B5BA2E771D}" type="sibTrans" cxnId="{5E32D30A-0B6F-4A6F-AAE3-630B745140CB}">
      <dgm:prSet/>
      <dgm:spPr/>
      <dgm:t>
        <a:bodyPr/>
        <a:lstStyle/>
        <a:p>
          <a:endParaRPr lang="en-US"/>
        </a:p>
      </dgm:t>
    </dgm:pt>
    <dgm:pt modelId="{6DAA853F-3CCB-483C-9D69-541A352D4689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>
            <a:lnSpc>
              <a:spcPct val="120000"/>
            </a:lnSpc>
          </a:pPr>
          <a:r>
            <a:rPr lang="en-US" sz="1800" b="0" dirty="0" err="1" smtClean="0">
              <a:solidFill>
                <a:schemeClr val="bg1"/>
              </a:solidFill>
            </a:rPr>
            <a:t>Merekomendasikan</a:t>
          </a:r>
          <a:r>
            <a:rPr lang="en-US" sz="1800" b="0" dirty="0" smtClean="0">
              <a:solidFill>
                <a:schemeClr val="bg1"/>
              </a:solidFill>
            </a:rPr>
            <a:t> </a:t>
          </a:r>
          <a:r>
            <a:rPr lang="en-US" sz="1800" b="0" dirty="0" err="1" smtClean="0">
              <a:solidFill>
                <a:schemeClr val="bg1"/>
              </a:solidFill>
            </a:rPr>
            <a:t>beberapa</a:t>
          </a:r>
          <a:r>
            <a:rPr lang="en-US" sz="1800" b="0" dirty="0" smtClean="0">
              <a:solidFill>
                <a:schemeClr val="bg1"/>
              </a:solidFill>
            </a:rPr>
            <a:t> saran yang </a:t>
          </a:r>
          <a:r>
            <a:rPr lang="en-US" sz="1800" b="0" dirty="0" err="1" smtClean="0">
              <a:solidFill>
                <a:schemeClr val="bg1"/>
              </a:solidFill>
            </a:rPr>
            <a:t>dapat</a:t>
          </a:r>
          <a:r>
            <a:rPr lang="en-US" sz="1800" b="0" dirty="0" smtClean="0">
              <a:solidFill>
                <a:schemeClr val="bg1"/>
              </a:solidFill>
            </a:rPr>
            <a:t> </a:t>
          </a:r>
          <a:r>
            <a:rPr lang="en-US" sz="1800" b="0" dirty="0" err="1" smtClean="0">
              <a:solidFill>
                <a:schemeClr val="bg1"/>
              </a:solidFill>
            </a:rPr>
            <a:t>menjadi</a:t>
          </a:r>
          <a:r>
            <a:rPr lang="en-US" sz="1800" b="0" dirty="0" smtClean="0">
              <a:solidFill>
                <a:schemeClr val="bg1"/>
              </a:solidFill>
            </a:rPr>
            <a:t> </a:t>
          </a:r>
          <a:r>
            <a:rPr lang="en-US" sz="1800" b="0" dirty="0" err="1" smtClean="0">
              <a:solidFill>
                <a:schemeClr val="bg1"/>
              </a:solidFill>
            </a:rPr>
            <a:t>pertimbangan</a:t>
          </a:r>
          <a:r>
            <a:rPr lang="en-US" sz="1800" b="0" dirty="0" smtClean="0">
              <a:solidFill>
                <a:schemeClr val="bg1"/>
              </a:solidFill>
            </a:rPr>
            <a:t> </a:t>
          </a:r>
          <a:r>
            <a:rPr lang="en-US" sz="1800" b="0" dirty="0" err="1" smtClean="0">
              <a:solidFill>
                <a:schemeClr val="bg1"/>
              </a:solidFill>
            </a:rPr>
            <a:t>oleh</a:t>
          </a:r>
          <a:r>
            <a:rPr lang="en-US" sz="1800" b="0" dirty="0" smtClean="0">
              <a:solidFill>
                <a:schemeClr val="bg1"/>
              </a:solidFill>
            </a:rPr>
            <a:t> </a:t>
          </a:r>
          <a:r>
            <a:rPr lang="en-US" sz="1800" b="0" dirty="0" err="1" smtClean="0">
              <a:solidFill>
                <a:schemeClr val="bg1"/>
              </a:solidFill>
            </a:rPr>
            <a:t>TransJakarta</a:t>
          </a:r>
          <a:r>
            <a:rPr lang="en-US" sz="1800" b="0" dirty="0" smtClean="0">
              <a:solidFill>
                <a:schemeClr val="bg1"/>
              </a:solidFill>
            </a:rPr>
            <a:t> </a:t>
          </a:r>
          <a:r>
            <a:rPr lang="en-US" sz="1800" b="0" dirty="0" err="1" smtClean="0">
              <a:solidFill>
                <a:schemeClr val="bg1"/>
              </a:solidFill>
            </a:rPr>
            <a:t>dalam</a:t>
          </a:r>
          <a:r>
            <a:rPr lang="en-US" sz="1800" b="0" dirty="0" smtClean="0">
              <a:solidFill>
                <a:schemeClr val="bg1"/>
              </a:solidFill>
            </a:rPr>
            <a:t> </a:t>
          </a:r>
          <a:r>
            <a:rPr lang="en-US" sz="1800" b="0" dirty="0" err="1" smtClean="0">
              <a:solidFill>
                <a:schemeClr val="bg1"/>
              </a:solidFill>
            </a:rPr>
            <a:t>meningkatkan</a:t>
          </a:r>
          <a:r>
            <a:rPr lang="en-US" sz="1800" b="0" dirty="0" smtClean="0">
              <a:solidFill>
                <a:schemeClr val="bg1"/>
              </a:solidFill>
            </a:rPr>
            <a:t> </a:t>
          </a:r>
          <a:r>
            <a:rPr lang="en-US" sz="1800" b="0" dirty="0" err="1" smtClean="0">
              <a:solidFill>
                <a:schemeClr val="bg1"/>
              </a:solidFill>
            </a:rPr>
            <a:t>kualitas</a:t>
          </a:r>
          <a:r>
            <a:rPr lang="en-US" sz="1800" b="0" dirty="0" smtClean="0">
              <a:solidFill>
                <a:schemeClr val="bg1"/>
              </a:solidFill>
            </a:rPr>
            <a:t> </a:t>
          </a:r>
          <a:r>
            <a:rPr lang="en-US" sz="1800" b="0" dirty="0" err="1" smtClean="0">
              <a:solidFill>
                <a:schemeClr val="bg1"/>
              </a:solidFill>
            </a:rPr>
            <a:t>layanan</a:t>
          </a:r>
          <a:r>
            <a:rPr lang="en-US" sz="1800" b="0" dirty="0" smtClean="0">
              <a:solidFill>
                <a:schemeClr val="bg1"/>
              </a:solidFill>
            </a:rPr>
            <a:t> </a:t>
          </a:r>
          <a:r>
            <a:rPr lang="en-US" sz="1800" b="0" dirty="0" err="1" smtClean="0">
              <a:solidFill>
                <a:schemeClr val="bg1"/>
              </a:solidFill>
            </a:rPr>
            <a:t>berdasarkan</a:t>
          </a:r>
          <a:r>
            <a:rPr lang="en-US" sz="1800" b="0" dirty="0" smtClean="0">
              <a:solidFill>
                <a:schemeClr val="bg1"/>
              </a:solidFill>
            </a:rPr>
            <a:t> data </a:t>
          </a:r>
          <a:r>
            <a:rPr lang="en-US" sz="1800" b="0" dirty="0" err="1" smtClean="0">
              <a:solidFill>
                <a:schemeClr val="bg1"/>
              </a:solidFill>
            </a:rPr>
            <a:t>transaksi</a:t>
          </a:r>
          <a:r>
            <a:rPr lang="en-US" sz="1800" b="0" dirty="0" smtClean="0">
              <a:solidFill>
                <a:schemeClr val="bg1"/>
              </a:solidFill>
            </a:rPr>
            <a:t> </a:t>
          </a:r>
          <a:r>
            <a:rPr lang="en-US" sz="1800" b="0" dirty="0" err="1" smtClean="0">
              <a:solidFill>
                <a:schemeClr val="bg1"/>
              </a:solidFill>
            </a:rPr>
            <a:t>pengguna</a:t>
          </a:r>
          <a:r>
            <a:rPr lang="en-US" sz="1800" b="0" dirty="0" smtClean="0">
              <a:solidFill>
                <a:schemeClr val="bg1"/>
              </a:solidFill>
            </a:rPr>
            <a:t> </a:t>
          </a:r>
          <a:r>
            <a:rPr lang="en-US" sz="1800" b="0" dirty="0" err="1" smtClean="0">
              <a:solidFill>
                <a:schemeClr val="bg1"/>
              </a:solidFill>
            </a:rPr>
            <a:t>serta</a:t>
          </a:r>
          <a:r>
            <a:rPr lang="en-US" sz="1800" b="0" dirty="0" smtClean="0">
              <a:solidFill>
                <a:schemeClr val="bg1"/>
              </a:solidFill>
            </a:rPr>
            <a:t> </a:t>
          </a:r>
          <a:r>
            <a:rPr lang="en-US" sz="1800" b="0" dirty="0" err="1" smtClean="0">
              <a:solidFill>
                <a:schemeClr val="bg1"/>
              </a:solidFill>
            </a:rPr>
            <a:t>penambahan</a:t>
          </a:r>
          <a:r>
            <a:rPr lang="en-US" sz="1800" b="0" dirty="0" smtClean="0">
              <a:solidFill>
                <a:schemeClr val="bg1"/>
              </a:solidFill>
            </a:rPr>
            <a:t> armada </a:t>
          </a:r>
          <a:r>
            <a:rPr lang="en-US" sz="1800" b="0" dirty="0" err="1" smtClean="0">
              <a:solidFill>
                <a:schemeClr val="bg1"/>
              </a:solidFill>
            </a:rPr>
            <a:t>TransJakarta</a:t>
          </a:r>
          <a:endParaRPr lang="en-US" sz="1800" dirty="0">
            <a:solidFill>
              <a:schemeClr val="bg1"/>
            </a:solidFill>
          </a:endParaRPr>
        </a:p>
      </dgm:t>
    </dgm:pt>
    <dgm:pt modelId="{5539614C-B182-4833-A66C-833541B49B23}" type="parTrans" cxnId="{6800F27C-A564-40D4-B056-0D010FCDCC39}">
      <dgm:prSet/>
      <dgm:spPr/>
      <dgm:t>
        <a:bodyPr/>
        <a:lstStyle/>
        <a:p>
          <a:endParaRPr lang="en-US"/>
        </a:p>
      </dgm:t>
    </dgm:pt>
    <dgm:pt modelId="{1159397D-A41C-471D-8491-9F119B333C6F}" type="sibTrans" cxnId="{6800F27C-A564-40D4-B056-0D010FCDCC39}">
      <dgm:prSet/>
      <dgm:spPr/>
      <dgm:t>
        <a:bodyPr/>
        <a:lstStyle/>
        <a:p>
          <a:endParaRPr lang="en-US"/>
        </a:p>
      </dgm:t>
    </dgm:pt>
    <dgm:pt modelId="{DF265E35-A5ED-4C87-B7E7-A033ED4BEFE2}" type="pres">
      <dgm:prSet presAssocID="{4A54331E-5CF2-4E72-9C2C-9ED890AD8987}" presName="linearFlow" presStyleCnt="0">
        <dgm:presLayoutVars>
          <dgm:dir/>
          <dgm:resizeHandles val="exact"/>
        </dgm:presLayoutVars>
      </dgm:prSet>
      <dgm:spPr/>
    </dgm:pt>
    <dgm:pt modelId="{89530126-2F7A-46B3-92EB-CA996A211F38}" type="pres">
      <dgm:prSet presAssocID="{06727084-720D-4E47-ACF4-68159D6520DF}" presName="composite" presStyleCnt="0"/>
      <dgm:spPr/>
    </dgm:pt>
    <dgm:pt modelId="{F49F0E57-45F3-4A19-8154-9C82A9F0024B}" type="pres">
      <dgm:prSet presAssocID="{06727084-720D-4E47-ACF4-68159D6520DF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0C615031-00F4-4C39-BD62-7B729AD3C44A}" type="pres">
      <dgm:prSet presAssocID="{06727084-720D-4E47-ACF4-68159D6520DF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E7DDF0-5206-4D8D-8225-DF13C9DE4A80}" type="pres">
      <dgm:prSet presAssocID="{C2CE8309-DB6D-4013-BC92-C2E04E21910F}" presName="spacing" presStyleCnt="0"/>
      <dgm:spPr/>
    </dgm:pt>
    <dgm:pt modelId="{3A095596-5A34-45BD-9EFC-C31679716784}" type="pres">
      <dgm:prSet presAssocID="{26A51692-768D-4A88-B5AB-12F37C4D7B3F}" presName="composite" presStyleCnt="0"/>
      <dgm:spPr/>
    </dgm:pt>
    <dgm:pt modelId="{FC85B17C-FD3B-427D-9BD0-A8F9B6FA4895}" type="pres">
      <dgm:prSet presAssocID="{26A51692-768D-4A88-B5AB-12F37C4D7B3F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43636AC-177F-4174-A09F-CC837BA8989D}" type="pres">
      <dgm:prSet presAssocID="{26A51692-768D-4A88-B5AB-12F37C4D7B3F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9E3CD4-1689-4AB3-BF13-793646DCC043}" type="pres">
      <dgm:prSet presAssocID="{124C6942-0B1A-4671-BC34-54D0E4EE89E5}" presName="spacing" presStyleCnt="0"/>
      <dgm:spPr/>
    </dgm:pt>
    <dgm:pt modelId="{4003610B-D107-4E1C-967F-104CC682A08F}" type="pres">
      <dgm:prSet presAssocID="{DD584E2D-A7ED-4E7F-8451-7439A6BB8DF6}" presName="composite" presStyleCnt="0"/>
      <dgm:spPr/>
    </dgm:pt>
    <dgm:pt modelId="{CD36D1F7-270A-413A-A1FF-A2DCD7EACC12}" type="pres">
      <dgm:prSet presAssocID="{DD584E2D-A7ED-4E7F-8451-7439A6BB8DF6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3228CE78-E189-48CD-8F18-D09EDA0DBA49}" type="pres">
      <dgm:prSet presAssocID="{DD584E2D-A7ED-4E7F-8451-7439A6BB8DF6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47F6D4-0CDD-41D0-918E-C1D26190686F}" type="pres">
      <dgm:prSet presAssocID="{76035D83-7B96-4815-9AAA-54B5BA2E771D}" presName="spacing" presStyleCnt="0"/>
      <dgm:spPr/>
    </dgm:pt>
    <dgm:pt modelId="{19D29A8A-BF86-4584-807A-AD254A16FB67}" type="pres">
      <dgm:prSet presAssocID="{6DAA853F-3CCB-483C-9D69-541A352D4689}" presName="composite" presStyleCnt="0"/>
      <dgm:spPr/>
    </dgm:pt>
    <dgm:pt modelId="{0647804E-77E5-4A22-84A5-0BC7DBABADF8}" type="pres">
      <dgm:prSet presAssocID="{6DAA853F-3CCB-483C-9D69-541A352D4689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A429DD2C-4F8D-47B0-A29E-AC00F4C516EB}" type="pres">
      <dgm:prSet presAssocID="{6DAA853F-3CCB-483C-9D69-541A352D4689}" presName="txShp" presStyleLbl="node1" presStyleIdx="3" presStyleCnt="4" custScaleY="1342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0722B1-611F-4E5C-8062-681AC10333B4}" srcId="{4A54331E-5CF2-4E72-9C2C-9ED890AD8987}" destId="{26A51692-768D-4A88-B5AB-12F37C4D7B3F}" srcOrd="1" destOrd="0" parTransId="{938AAF1E-6D36-48EB-A733-06BE1FDB9460}" sibTransId="{124C6942-0B1A-4671-BC34-54D0E4EE89E5}"/>
    <dgm:cxn modelId="{672A4AA8-04F3-4777-986A-FBA72A1D6F01}" type="presOf" srcId="{6DAA853F-3CCB-483C-9D69-541A352D4689}" destId="{A429DD2C-4F8D-47B0-A29E-AC00F4C516EB}" srcOrd="0" destOrd="0" presId="urn:microsoft.com/office/officeart/2005/8/layout/vList3"/>
    <dgm:cxn modelId="{CC2CD63B-7F8C-448E-BD37-81973E5E1EAB}" type="presOf" srcId="{06727084-720D-4E47-ACF4-68159D6520DF}" destId="{0C615031-00F4-4C39-BD62-7B729AD3C44A}" srcOrd="0" destOrd="0" presId="urn:microsoft.com/office/officeart/2005/8/layout/vList3"/>
    <dgm:cxn modelId="{6EC6AC5A-FE93-43A8-A9CC-966BEDE1B76B}" srcId="{4A54331E-5CF2-4E72-9C2C-9ED890AD8987}" destId="{06727084-720D-4E47-ACF4-68159D6520DF}" srcOrd="0" destOrd="0" parTransId="{716ED5E1-FD22-4325-ACE5-596BB98A0DB7}" sibTransId="{C2CE8309-DB6D-4013-BC92-C2E04E21910F}"/>
    <dgm:cxn modelId="{49148E0C-1C50-4F0D-B91E-90D84D5F2B5A}" type="presOf" srcId="{26A51692-768D-4A88-B5AB-12F37C4D7B3F}" destId="{643636AC-177F-4174-A09F-CC837BA8989D}" srcOrd="0" destOrd="0" presId="urn:microsoft.com/office/officeart/2005/8/layout/vList3"/>
    <dgm:cxn modelId="{6800F27C-A564-40D4-B056-0D010FCDCC39}" srcId="{4A54331E-5CF2-4E72-9C2C-9ED890AD8987}" destId="{6DAA853F-3CCB-483C-9D69-541A352D4689}" srcOrd="3" destOrd="0" parTransId="{5539614C-B182-4833-A66C-833541B49B23}" sibTransId="{1159397D-A41C-471D-8491-9F119B333C6F}"/>
    <dgm:cxn modelId="{5E32D30A-0B6F-4A6F-AAE3-630B745140CB}" srcId="{4A54331E-5CF2-4E72-9C2C-9ED890AD8987}" destId="{DD584E2D-A7ED-4E7F-8451-7439A6BB8DF6}" srcOrd="2" destOrd="0" parTransId="{7C7AFF19-13AE-469D-B5E0-F314392BB58F}" sibTransId="{76035D83-7B96-4815-9AAA-54B5BA2E771D}"/>
    <dgm:cxn modelId="{B02AABF1-4B82-4B32-BCFD-0DAA338E0EAC}" type="presOf" srcId="{4A54331E-5CF2-4E72-9C2C-9ED890AD8987}" destId="{DF265E35-A5ED-4C87-B7E7-A033ED4BEFE2}" srcOrd="0" destOrd="0" presId="urn:microsoft.com/office/officeart/2005/8/layout/vList3"/>
    <dgm:cxn modelId="{306B3EDB-005E-481B-828E-118307E9238D}" type="presOf" srcId="{DD584E2D-A7ED-4E7F-8451-7439A6BB8DF6}" destId="{3228CE78-E189-48CD-8F18-D09EDA0DBA49}" srcOrd="0" destOrd="0" presId="urn:microsoft.com/office/officeart/2005/8/layout/vList3"/>
    <dgm:cxn modelId="{3F11BDA8-1BE6-4C67-9DEC-C017EA011877}" type="presParOf" srcId="{DF265E35-A5ED-4C87-B7E7-A033ED4BEFE2}" destId="{89530126-2F7A-46B3-92EB-CA996A211F38}" srcOrd="0" destOrd="0" presId="urn:microsoft.com/office/officeart/2005/8/layout/vList3"/>
    <dgm:cxn modelId="{A155EFEA-9B65-4804-8F2E-FD4901465C2F}" type="presParOf" srcId="{89530126-2F7A-46B3-92EB-CA996A211F38}" destId="{F49F0E57-45F3-4A19-8154-9C82A9F0024B}" srcOrd="0" destOrd="0" presId="urn:microsoft.com/office/officeart/2005/8/layout/vList3"/>
    <dgm:cxn modelId="{75537789-F943-4FEC-8F37-C99EE4177AD1}" type="presParOf" srcId="{89530126-2F7A-46B3-92EB-CA996A211F38}" destId="{0C615031-00F4-4C39-BD62-7B729AD3C44A}" srcOrd="1" destOrd="0" presId="urn:microsoft.com/office/officeart/2005/8/layout/vList3"/>
    <dgm:cxn modelId="{FF0240F3-2A19-4BFF-A633-5B238CD1414D}" type="presParOf" srcId="{DF265E35-A5ED-4C87-B7E7-A033ED4BEFE2}" destId="{BEE7DDF0-5206-4D8D-8225-DF13C9DE4A80}" srcOrd="1" destOrd="0" presId="urn:microsoft.com/office/officeart/2005/8/layout/vList3"/>
    <dgm:cxn modelId="{0611BEDD-71C9-4696-8163-8FE64E0612C4}" type="presParOf" srcId="{DF265E35-A5ED-4C87-B7E7-A033ED4BEFE2}" destId="{3A095596-5A34-45BD-9EFC-C31679716784}" srcOrd="2" destOrd="0" presId="urn:microsoft.com/office/officeart/2005/8/layout/vList3"/>
    <dgm:cxn modelId="{46D0FB78-7863-4984-8F71-BC4B90B4D470}" type="presParOf" srcId="{3A095596-5A34-45BD-9EFC-C31679716784}" destId="{FC85B17C-FD3B-427D-9BD0-A8F9B6FA4895}" srcOrd="0" destOrd="0" presId="urn:microsoft.com/office/officeart/2005/8/layout/vList3"/>
    <dgm:cxn modelId="{AAE019A2-4BC4-4706-85D0-00ED585438C0}" type="presParOf" srcId="{3A095596-5A34-45BD-9EFC-C31679716784}" destId="{643636AC-177F-4174-A09F-CC837BA8989D}" srcOrd="1" destOrd="0" presId="urn:microsoft.com/office/officeart/2005/8/layout/vList3"/>
    <dgm:cxn modelId="{21403DC6-D755-440C-B973-92D9351B006D}" type="presParOf" srcId="{DF265E35-A5ED-4C87-B7E7-A033ED4BEFE2}" destId="{949E3CD4-1689-4AB3-BF13-793646DCC043}" srcOrd="3" destOrd="0" presId="urn:microsoft.com/office/officeart/2005/8/layout/vList3"/>
    <dgm:cxn modelId="{919072F3-3BAE-4D70-AA17-52AB8A565801}" type="presParOf" srcId="{DF265E35-A5ED-4C87-B7E7-A033ED4BEFE2}" destId="{4003610B-D107-4E1C-967F-104CC682A08F}" srcOrd="4" destOrd="0" presId="urn:microsoft.com/office/officeart/2005/8/layout/vList3"/>
    <dgm:cxn modelId="{A52CED86-AF05-4EE0-9064-A519F541B5D8}" type="presParOf" srcId="{4003610B-D107-4E1C-967F-104CC682A08F}" destId="{CD36D1F7-270A-413A-A1FF-A2DCD7EACC12}" srcOrd="0" destOrd="0" presId="urn:microsoft.com/office/officeart/2005/8/layout/vList3"/>
    <dgm:cxn modelId="{2A478065-A112-4D18-9B61-00527329F191}" type="presParOf" srcId="{4003610B-D107-4E1C-967F-104CC682A08F}" destId="{3228CE78-E189-48CD-8F18-D09EDA0DBA49}" srcOrd="1" destOrd="0" presId="urn:microsoft.com/office/officeart/2005/8/layout/vList3"/>
    <dgm:cxn modelId="{6B586CC2-E847-4760-AA99-E03D701DB084}" type="presParOf" srcId="{DF265E35-A5ED-4C87-B7E7-A033ED4BEFE2}" destId="{BC47F6D4-0CDD-41D0-918E-C1D26190686F}" srcOrd="5" destOrd="0" presId="urn:microsoft.com/office/officeart/2005/8/layout/vList3"/>
    <dgm:cxn modelId="{A5486A22-8475-4B75-A5C2-5161C4C8C617}" type="presParOf" srcId="{DF265E35-A5ED-4C87-B7E7-A033ED4BEFE2}" destId="{19D29A8A-BF86-4584-807A-AD254A16FB67}" srcOrd="6" destOrd="0" presId="urn:microsoft.com/office/officeart/2005/8/layout/vList3"/>
    <dgm:cxn modelId="{36B56A42-CA88-41CC-9918-63F0454E9674}" type="presParOf" srcId="{19D29A8A-BF86-4584-807A-AD254A16FB67}" destId="{0647804E-77E5-4A22-84A5-0BC7DBABADF8}" srcOrd="0" destOrd="0" presId="urn:microsoft.com/office/officeart/2005/8/layout/vList3"/>
    <dgm:cxn modelId="{2B4B7792-6C0D-4404-A9A7-CAAE64326F28}" type="presParOf" srcId="{19D29A8A-BF86-4584-807A-AD254A16FB67}" destId="{A429DD2C-4F8D-47B0-A29E-AC00F4C516E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F6AC40-E50D-4F55-B275-40A2A1F118C4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DAC3391-8174-4FDD-8DD3-A8F40B345043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err="1" smtClean="0"/>
            <a:t>Menganalisa</a:t>
          </a:r>
          <a:r>
            <a:rPr lang="en-US" dirty="0" smtClean="0"/>
            <a:t> peak hour </a:t>
          </a:r>
          <a:r>
            <a:rPr lang="en-US" dirty="0" err="1" smtClean="0"/>
            <a:t>TransJakarta</a:t>
          </a:r>
          <a:endParaRPr lang="en-US" dirty="0"/>
        </a:p>
      </dgm:t>
    </dgm:pt>
    <dgm:pt modelId="{D773F1DE-409A-4FDB-8A4B-833763105015}" type="parTrans" cxnId="{EBA6E711-B70E-47F1-BC3D-DA174C0C4653}">
      <dgm:prSet/>
      <dgm:spPr/>
      <dgm:t>
        <a:bodyPr/>
        <a:lstStyle/>
        <a:p>
          <a:endParaRPr lang="en-US"/>
        </a:p>
      </dgm:t>
    </dgm:pt>
    <dgm:pt modelId="{7133BF23-ABCD-4F61-B215-FC6DC97DD7D1}" type="sibTrans" cxnId="{EBA6E711-B70E-47F1-BC3D-DA174C0C4653}">
      <dgm:prSet/>
      <dgm:spPr/>
      <dgm:t>
        <a:bodyPr/>
        <a:lstStyle/>
        <a:p>
          <a:endParaRPr lang="en-US"/>
        </a:p>
      </dgm:t>
    </dgm:pt>
    <dgm:pt modelId="{A135A3D0-B8A6-4F88-A5D1-7091DD2DC9E7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sv-SE" dirty="0" smtClean="0"/>
            <a:t>Menganalisa jumlah tapIn dan tapOut pada setiap halte TransJakarta</a:t>
          </a:r>
          <a:endParaRPr lang="en-US" dirty="0"/>
        </a:p>
      </dgm:t>
    </dgm:pt>
    <dgm:pt modelId="{AEC2C7F1-0AEB-4FE0-96C1-42A49F9E4397}" type="parTrans" cxnId="{8B99943C-24F8-4C10-92B9-DD9785CCBA64}">
      <dgm:prSet/>
      <dgm:spPr/>
      <dgm:t>
        <a:bodyPr/>
        <a:lstStyle/>
        <a:p>
          <a:endParaRPr lang="en-US"/>
        </a:p>
      </dgm:t>
    </dgm:pt>
    <dgm:pt modelId="{5CD4D7ED-3D23-4DFE-97AC-4AE665E66BB2}" type="sibTrans" cxnId="{8B99943C-24F8-4C10-92B9-DD9785CCBA64}">
      <dgm:prSet/>
      <dgm:spPr/>
      <dgm:t>
        <a:bodyPr/>
        <a:lstStyle/>
        <a:p>
          <a:endParaRPr lang="en-US"/>
        </a:p>
      </dgm:t>
    </dgm:pt>
    <dgm:pt modelId="{9F3C174B-B33A-403E-B56E-280B3BBAA071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err="1" smtClean="0"/>
            <a:t>Menganalisa</a:t>
          </a:r>
          <a:r>
            <a:rPr lang="en-US" dirty="0" smtClean="0"/>
            <a:t> </a:t>
          </a:r>
          <a:r>
            <a:rPr lang="en-US" dirty="0" err="1" smtClean="0"/>
            <a:t>karakteristik</a:t>
          </a:r>
          <a:r>
            <a:rPr lang="en-US" dirty="0" smtClean="0"/>
            <a:t> </a:t>
          </a:r>
          <a:r>
            <a:rPr lang="en-US" dirty="0" err="1" smtClean="0"/>
            <a:t>pengguna</a:t>
          </a:r>
          <a:r>
            <a:rPr lang="en-US" dirty="0" smtClean="0"/>
            <a:t> </a:t>
          </a:r>
          <a:r>
            <a:rPr lang="en-US" dirty="0" err="1" smtClean="0"/>
            <a:t>Transjakarta</a:t>
          </a:r>
          <a:r>
            <a:rPr lang="en-US" smtClean="0"/>
            <a:t> berdasarkan</a:t>
          </a:r>
          <a:r>
            <a:rPr lang="en-US" dirty="0" smtClean="0"/>
            <a:t> </a:t>
          </a:r>
          <a:r>
            <a:rPr lang="en-US" dirty="0" err="1" smtClean="0"/>
            <a:t>usia</a:t>
          </a:r>
          <a:endParaRPr lang="en-US" dirty="0"/>
        </a:p>
      </dgm:t>
    </dgm:pt>
    <dgm:pt modelId="{AE67F990-D592-4743-9EC0-B52E7813975C}" type="parTrans" cxnId="{3C743D5A-51A6-4E49-90F2-27F155F23488}">
      <dgm:prSet/>
      <dgm:spPr/>
      <dgm:t>
        <a:bodyPr/>
        <a:lstStyle/>
        <a:p>
          <a:endParaRPr lang="en-US"/>
        </a:p>
      </dgm:t>
    </dgm:pt>
    <dgm:pt modelId="{7E4C1815-E5A9-4327-B4E6-1A77E5754306}" type="sibTrans" cxnId="{3C743D5A-51A6-4E49-90F2-27F155F23488}">
      <dgm:prSet/>
      <dgm:spPr/>
      <dgm:t>
        <a:bodyPr/>
        <a:lstStyle/>
        <a:p>
          <a:endParaRPr lang="en-US"/>
        </a:p>
      </dgm:t>
    </dgm:pt>
    <dgm:pt modelId="{262B274E-6CD5-4C5A-B64A-38AADE056D69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err="1" smtClean="0"/>
            <a:t>Menganalisa</a:t>
          </a:r>
          <a:r>
            <a:rPr lang="en-US" dirty="0" smtClean="0"/>
            <a:t> </a:t>
          </a:r>
          <a:r>
            <a:rPr lang="en-US" dirty="0" err="1" smtClean="0"/>
            <a:t>koridor</a:t>
          </a:r>
          <a:r>
            <a:rPr lang="en-US" dirty="0" smtClean="0"/>
            <a:t> </a:t>
          </a:r>
          <a:r>
            <a:rPr lang="en-US" dirty="0" err="1" smtClean="0"/>
            <a:t>mana</a:t>
          </a:r>
          <a:r>
            <a:rPr lang="en-US" dirty="0" smtClean="0"/>
            <a:t> yang </a:t>
          </a:r>
          <a:r>
            <a:rPr lang="en-US" dirty="0" err="1" smtClean="0"/>
            <a:t>memiliki</a:t>
          </a:r>
          <a:r>
            <a:rPr lang="en-US" dirty="0" smtClean="0"/>
            <a:t> </a:t>
          </a:r>
          <a:r>
            <a:rPr lang="en-US" dirty="0" err="1" smtClean="0"/>
            <a:t>pengguna</a:t>
          </a:r>
          <a:r>
            <a:rPr lang="en-US" dirty="0" smtClean="0"/>
            <a:t> paling </a:t>
          </a:r>
          <a:r>
            <a:rPr lang="en-US" dirty="0" err="1" smtClean="0"/>
            <a:t>banyak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sedikit</a:t>
          </a:r>
          <a:endParaRPr lang="en-US" dirty="0"/>
        </a:p>
      </dgm:t>
    </dgm:pt>
    <dgm:pt modelId="{71FB49B1-C140-4569-B48C-A25EAAF61A9E}" type="parTrans" cxnId="{6D5B516A-E0B8-493E-AEBA-6B0D1F723D6B}">
      <dgm:prSet/>
      <dgm:spPr/>
      <dgm:t>
        <a:bodyPr/>
        <a:lstStyle/>
        <a:p>
          <a:endParaRPr lang="en-US"/>
        </a:p>
      </dgm:t>
    </dgm:pt>
    <dgm:pt modelId="{686E3324-A7F6-4F52-B397-93852037210F}" type="sibTrans" cxnId="{6D5B516A-E0B8-493E-AEBA-6B0D1F723D6B}">
      <dgm:prSet/>
      <dgm:spPr/>
      <dgm:t>
        <a:bodyPr/>
        <a:lstStyle/>
        <a:p>
          <a:endParaRPr lang="en-US"/>
        </a:p>
      </dgm:t>
    </dgm:pt>
    <dgm:pt modelId="{E1FDDCD0-4C8A-44D8-8DF9-9E7A67E04AEF}" type="pres">
      <dgm:prSet presAssocID="{76F6AC40-E50D-4F55-B275-40A2A1F118C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D121AF6-C3AA-4058-97CC-45DB1F1842C4}" type="pres">
      <dgm:prSet presAssocID="{76F6AC40-E50D-4F55-B275-40A2A1F118C4}" presName="Name1" presStyleCnt="0"/>
      <dgm:spPr/>
    </dgm:pt>
    <dgm:pt modelId="{6B398A7A-2EED-45FB-9154-AD6F034029C3}" type="pres">
      <dgm:prSet presAssocID="{76F6AC40-E50D-4F55-B275-40A2A1F118C4}" presName="cycle" presStyleCnt="0"/>
      <dgm:spPr/>
    </dgm:pt>
    <dgm:pt modelId="{9A95B6E7-5A32-46EF-A70B-76AA5788DB22}" type="pres">
      <dgm:prSet presAssocID="{76F6AC40-E50D-4F55-B275-40A2A1F118C4}" presName="srcNode" presStyleLbl="node1" presStyleIdx="0" presStyleCnt="4"/>
      <dgm:spPr/>
    </dgm:pt>
    <dgm:pt modelId="{54C54F3B-F8FD-4249-80FD-8DACE1D13295}" type="pres">
      <dgm:prSet presAssocID="{76F6AC40-E50D-4F55-B275-40A2A1F118C4}" presName="conn" presStyleLbl="parChTrans1D2" presStyleIdx="0" presStyleCnt="1"/>
      <dgm:spPr/>
      <dgm:t>
        <a:bodyPr/>
        <a:lstStyle/>
        <a:p>
          <a:endParaRPr lang="en-US"/>
        </a:p>
      </dgm:t>
    </dgm:pt>
    <dgm:pt modelId="{AB8CDE55-28BE-4514-87C1-5D4D12D4B340}" type="pres">
      <dgm:prSet presAssocID="{76F6AC40-E50D-4F55-B275-40A2A1F118C4}" presName="extraNode" presStyleLbl="node1" presStyleIdx="0" presStyleCnt="4"/>
      <dgm:spPr/>
    </dgm:pt>
    <dgm:pt modelId="{FEBAB852-0F28-4D20-A2AB-844BCE811690}" type="pres">
      <dgm:prSet presAssocID="{76F6AC40-E50D-4F55-B275-40A2A1F118C4}" presName="dstNode" presStyleLbl="node1" presStyleIdx="0" presStyleCnt="4"/>
      <dgm:spPr/>
    </dgm:pt>
    <dgm:pt modelId="{43F234E2-4F23-4881-92E4-9C1A7944FB13}" type="pres">
      <dgm:prSet presAssocID="{ADAC3391-8174-4FDD-8DD3-A8F40B34504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D5908-02DE-4689-B1D5-35BB3827CDDF}" type="pres">
      <dgm:prSet presAssocID="{ADAC3391-8174-4FDD-8DD3-A8F40B345043}" presName="accent_1" presStyleCnt="0"/>
      <dgm:spPr/>
    </dgm:pt>
    <dgm:pt modelId="{DF2E54F5-6804-4560-B858-A0B4E67C1E4E}" type="pres">
      <dgm:prSet presAssocID="{ADAC3391-8174-4FDD-8DD3-A8F40B345043}" presName="accentRepeatNode" presStyleLbl="solidFgAcc1" presStyleIdx="0" presStyleCnt="4"/>
      <dgm:spPr/>
    </dgm:pt>
    <dgm:pt modelId="{65D81615-A3FA-4827-AA3D-A46ACA3A9D72}" type="pres">
      <dgm:prSet presAssocID="{A135A3D0-B8A6-4F88-A5D1-7091DD2DC9E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EF526-EE54-4335-83CC-B3CA94794DFB}" type="pres">
      <dgm:prSet presAssocID="{A135A3D0-B8A6-4F88-A5D1-7091DD2DC9E7}" presName="accent_2" presStyleCnt="0"/>
      <dgm:spPr/>
    </dgm:pt>
    <dgm:pt modelId="{046ECE4C-1304-4629-9383-B11A283F53B2}" type="pres">
      <dgm:prSet presAssocID="{A135A3D0-B8A6-4F88-A5D1-7091DD2DC9E7}" presName="accentRepeatNode" presStyleLbl="solidFgAcc1" presStyleIdx="1" presStyleCnt="4"/>
      <dgm:spPr/>
    </dgm:pt>
    <dgm:pt modelId="{815C8138-1204-4154-9C81-96E197CF10B1}" type="pres">
      <dgm:prSet presAssocID="{9F3C174B-B33A-403E-B56E-280B3BBAA071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D59FB4-BDA7-4FF7-A2E4-BF9B11C2CFF9}" type="pres">
      <dgm:prSet presAssocID="{9F3C174B-B33A-403E-B56E-280B3BBAA071}" presName="accent_3" presStyleCnt="0"/>
      <dgm:spPr/>
    </dgm:pt>
    <dgm:pt modelId="{792357BE-E80B-441D-841E-267D8C9C3FBD}" type="pres">
      <dgm:prSet presAssocID="{9F3C174B-B33A-403E-B56E-280B3BBAA071}" presName="accentRepeatNode" presStyleLbl="solidFgAcc1" presStyleIdx="2" presStyleCnt="4"/>
      <dgm:spPr/>
    </dgm:pt>
    <dgm:pt modelId="{3D36D69E-EE74-4D70-A9C5-8CB30ECF3693}" type="pres">
      <dgm:prSet presAssocID="{262B274E-6CD5-4C5A-B64A-38AADE056D6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B9E2B-0F13-41ED-9DA5-339ABB79477E}" type="pres">
      <dgm:prSet presAssocID="{262B274E-6CD5-4C5A-B64A-38AADE056D69}" presName="accent_4" presStyleCnt="0"/>
      <dgm:spPr/>
    </dgm:pt>
    <dgm:pt modelId="{E4B97C81-8EDB-4A09-8587-05886EC4C66F}" type="pres">
      <dgm:prSet presAssocID="{262B274E-6CD5-4C5A-B64A-38AADE056D69}" presName="accentRepeatNode" presStyleLbl="solidFgAcc1" presStyleIdx="3" presStyleCnt="4"/>
      <dgm:spPr/>
    </dgm:pt>
  </dgm:ptLst>
  <dgm:cxnLst>
    <dgm:cxn modelId="{64573B18-9B49-4BE5-97B4-3B4E7DE23D93}" type="presOf" srcId="{ADAC3391-8174-4FDD-8DD3-A8F40B345043}" destId="{43F234E2-4F23-4881-92E4-9C1A7944FB13}" srcOrd="0" destOrd="0" presId="urn:microsoft.com/office/officeart/2008/layout/VerticalCurvedList"/>
    <dgm:cxn modelId="{EBA6E711-B70E-47F1-BC3D-DA174C0C4653}" srcId="{76F6AC40-E50D-4F55-B275-40A2A1F118C4}" destId="{ADAC3391-8174-4FDD-8DD3-A8F40B345043}" srcOrd="0" destOrd="0" parTransId="{D773F1DE-409A-4FDB-8A4B-833763105015}" sibTransId="{7133BF23-ABCD-4F61-B215-FC6DC97DD7D1}"/>
    <dgm:cxn modelId="{EA6FEA1E-F44E-420C-9D19-E4B36DD4B06D}" type="presOf" srcId="{A135A3D0-B8A6-4F88-A5D1-7091DD2DC9E7}" destId="{65D81615-A3FA-4827-AA3D-A46ACA3A9D72}" srcOrd="0" destOrd="0" presId="urn:microsoft.com/office/officeart/2008/layout/VerticalCurvedList"/>
    <dgm:cxn modelId="{35A18C5A-547C-48BD-BEF4-16541C1C6124}" type="presOf" srcId="{76F6AC40-E50D-4F55-B275-40A2A1F118C4}" destId="{E1FDDCD0-4C8A-44D8-8DF9-9E7A67E04AEF}" srcOrd="0" destOrd="0" presId="urn:microsoft.com/office/officeart/2008/layout/VerticalCurvedList"/>
    <dgm:cxn modelId="{D94F842B-F70E-45F2-BD9C-A0F0360E84BC}" type="presOf" srcId="{9F3C174B-B33A-403E-B56E-280B3BBAA071}" destId="{815C8138-1204-4154-9C81-96E197CF10B1}" srcOrd="0" destOrd="0" presId="urn:microsoft.com/office/officeart/2008/layout/VerticalCurvedList"/>
    <dgm:cxn modelId="{3BD0A303-AC83-4A9E-AAFA-F3F0BACAEDAE}" type="presOf" srcId="{262B274E-6CD5-4C5A-B64A-38AADE056D69}" destId="{3D36D69E-EE74-4D70-A9C5-8CB30ECF3693}" srcOrd="0" destOrd="0" presId="urn:microsoft.com/office/officeart/2008/layout/VerticalCurvedList"/>
    <dgm:cxn modelId="{6D5B516A-E0B8-493E-AEBA-6B0D1F723D6B}" srcId="{76F6AC40-E50D-4F55-B275-40A2A1F118C4}" destId="{262B274E-6CD5-4C5A-B64A-38AADE056D69}" srcOrd="3" destOrd="0" parTransId="{71FB49B1-C140-4569-B48C-A25EAAF61A9E}" sibTransId="{686E3324-A7F6-4F52-B397-93852037210F}"/>
    <dgm:cxn modelId="{3C743D5A-51A6-4E49-90F2-27F155F23488}" srcId="{76F6AC40-E50D-4F55-B275-40A2A1F118C4}" destId="{9F3C174B-B33A-403E-B56E-280B3BBAA071}" srcOrd="2" destOrd="0" parTransId="{AE67F990-D592-4743-9EC0-B52E7813975C}" sibTransId="{7E4C1815-E5A9-4327-B4E6-1A77E5754306}"/>
    <dgm:cxn modelId="{343D76BC-5256-43EB-BEEC-9EB2D19F438B}" type="presOf" srcId="{7133BF23-ABCD-4F61-B215-FC6DC97DD7D1}" destId="{54C54F3B-F8FD-4249-80FD-8DACE1D13295}" srcOrd="0" destOrd="0" presId="urn:microsoft.com/office/officeart/2008/layout/VerticalCurvedList"/>
    <dgm:cxn modelId="{8B99943C-24F8-4C10-92B9-DD9785CCBA64}" srcId="{76F6AC40-E50D-4F55-B275-40A2A1F118C4}" destId="{A135A3D0-B8A6-4F88-A5D1-7091DD2DC9E7}" srcOrd="1" destOrd="0" parTransId="{AEC2C7F1-0AEB-4FE0-96C1-42A49F9E4397}" sibTransId="{5CD4D7ED-3D23-4DFE-97AC-4AE665E66BB2}"/>
    <dgm:cxn modelId="{FADA885C-7774-430A-AA4A-FA9C9BAC948A}" type="presParOf" srcId="{E1FDDCD0-4C8A-44D8-8DF9-9E7A67E04AEF}" destId="{1D121AF6-C3AA-4058-97CC-45DB1F1842C4}" srcOrd="0" destOrd="0" presId="urn:microsoft.com/office/officeart/2008/layout/VerticalCurvedList"/>
    <dgm:cxn modelId="{F1F3EA48-8CE8-446B-A09D-1E12BF2FB97D}" type="presParOf" srcId="{1D121AF6-C3AA-4058-97CC-45DB1F1842C4}" destId="{6B398A7A-2EED-45FB-9154-AD6F034029C3}" srcOrd="0" destOrd="0" presId="urn:microsoft.com/office/officeart/2008/layout/VerticalCurvedList"/>
    <dgm:cxn modelId="{5F7CCA35-2202-48A2-8C58-E1FF47EC5F1E}" type="presParOf" srcId="{6B398A7A-2EED-45FB-9154-AD6F034029C3}" destId="{9A95B6E7-5A32-46EF-A70B-76AA5788DB22}" srcOrd="0" destOrd="0" presId="urn:microsoft.com/office/officeart/2008/layout/VerticalCurvedList"/>
    <dgm:cxn modelId="{FDE935C2-98CD-440B-A552-E8298A4FCCD8}" type="presParOf" srcId="{6B398A7A-2EED-45FB-9154-AD6F034029C3}" destId="{54C54F3B-F8FD-4249-80FD-8DACE1D13295}" srcOrd="1" destOrd="0" presId="urn:microsoft.com/office/officeart/2008/layout/VerticalCurvedList"/>
    <dgm:cxn modelId="{F493500A-6CF3-4191-B1D6-5190AD337738}" type="presParOf" srcId="{6B398A7A-2EED-45FB-9154-AD6F034029C3}" destId="{AB8CDE55-28BE-4514-87C1-5D4D12D4B340}" srcOrd="2" destOrd="0" presId="urn:microsoft.com/office/officeart/2008/layout/VerticalCurvedList"/>
    <dgm:cxn modelId="{E5C8E263-A93C-4A50-A26A-BDBB3BB09DD9}" type="presParOf" srcId="{6B398A7A-2EED-45FB-9154-AD6F034029C3}" destId="{FEBAB852-0F28-4D20-A2AB-844BCE811690}" srcOrd="3" destOrd="0" presId="urn:microsoft.com/office/officeart/2008/layout/VerticalCurvedList"/>
    <dgm:cxn modelId="{316D9645-407C-4B35-A6CC-CAD3AAC40101}" type="presParOf" srcId="{1D121AF6-C3AA-4058-97CC-45DB1F1842C4}" destId="{43F234E2-4F23-4881-92E4-9C1A7944FB13}" srcOrd="1" destOrd="0" presId="urn:microsoft.com/office/officeart/2008/layout/VerticalCurvedList"/>
    <dgm:cxn modelId="{BB0139FD-4E7E-45F3-8C28-B5399E22FC2C}" type="presParOf" srcId="{1D121AF6-C3AA-4058-97CC-45DB1F1842C4}" destId="{890D5908-02DE-4689-B1D5-35BB3827CDDF}" srcOrd="2" destOrd="0" presId="urn:microsoft.com/office/officeart/2008/layout/VerticalCurvedList"/>
    <dgm:cxn modelId="{C2ABADF7-2304-4059-89C6-F200F1F64FD0}" type="presParOf" srcId="{890D5908-02DE-4689-B1D5-35BB3827CDDF}" destId="{DF2E54F5-6804-4560-B858-A0B4E67C1E4E}" srcOrd="0" destOrd="0" presId="urn:microsoft.com/office/officeart/2008/layout/VerticalCurvedList"/>
    <dgm:cxn modelId="{30DD3402-5E8A-4752-B4F3-04F4E994B0A7}" type="presParOf" srcId="{1D121AF6-C3AA-4058-97CC-45DB1F1842C4}" destId="{65D81615-A3FA-4827-AA3D-A46ACA3A9D72}" srcOrd="3" destOrd="0" presId="urn:microsoft.com/office/officeart/2008/layout/VerticalCurvedList"/>
    <dgm:cxn modelId="{F86231AB-05B8-4FB7-A7F7-42F940B074F7}" type="presParOf" srcId="{1D121AF6-C3AA-4058-97CC-45DB1F1842C4}" destId="{586EF526-EE54-4335-83CC-B3CA94794DFB}" srcOrd="4" destOrd="0" presId="urn:microsoft.com/office/officeart/2008/layout/VerticalCurvedList"/>
    <dgm:cxn modelId="{15DCA8CE-C1CF-4CEB-BE39-0E5936AB4AE2}" type="presParOf" srcId="{586EF526-EE54-4335-83CC-B3CA94794DFB}" destId="{046ECE4C-1304-4629-9383-B11A283F53B2}" srcOrd="0" destOrd="0" presId="urn:microsoft.com/office/officeart/2008/layout/VerticalCurvedList"/>
    <dgm:cxn modelId="{CEF080AD-B9D0-43AC-9C42-1F6BC5F85C67}" type="presParOf" srcId="{1D121AF6-C3AA-4058-97CC-45DB1F1842C4}" destId="{815C8138-1204-4154-9C81-96E197CF10B1}" srcOrd="5" destOrd="0" presId="urn:microsoft.com/office/officeart/2008/layout/VerticalCurvedList"/>
    <dgm:cxn modelId="{7481A6E6-B38C-441F-B66C-9E50945F3514}" type="presParOf" srcId="{1D121AF6-C3AA-4058-97CC-45DB1F1842C4}" destId="{03D59FB4-BDA7-4FF7-A2E4-BF9B11C2CFF9}" srcOrd="6" destOrd="0" presId="urn:microsoft.com/office/officeart/2008/layout/VerticalCurvedList"/>
    <dgm:cxn modelId="{20C775D0-29B3-4F6B-9ED7-6221F7154924}" type="presParOf" srcId="{03D59FB4-BDA7-4FF7-A2E4-BF9B11C2CFF9}" destId="{792357BE-E80B-441D-841E-267D8C9C3FBD}" srcOrd="0" destOrd="0" presId="urn:microsoft.com/office/officeart/2008/layout/VerticalCurvedList"/>
    <dgm:cxn modelId="{7054D2B5-0B5B-4BAB-B33E-74D3B3A47C01}" type="presParOf" srcId="{1D121AF6-C3AA-4058-97CC-45DB1F1842C4}" destId="{3D36D69E-EE74-4D70-A9C5-8CB30ECF3693}" srcOrd="7" destOrd="0" presId="urn:microsoft.com/office/officeart/2008/layout/VerticalCurvedList"/>
    <dgm:cxn modelId="{3CB793E7-F4BA-44F9-9F8D-3343D7AAD0F8}" type="presParOf" srcId="{1D121AF6-C3AA-4058-97CC-45DB1F1842C4}" destId="{834B9E2B-0F13-41ED-9DA5-339ABB79477E}" srcOrd="8" destOrd="0" presId="urn:microsoft.com/office/officeart/2008/layout/VerticalCurvedList"/>
    <dgm:cxn modelId="{E109690A-3192-4342-8D76-4263278BEC12}" type="presParOf" srcId="{834B9E2B-0F13-41ED-9DA5-339ABB79477E}" destId="{E4B97C81-8EDB-4A09-8587-05886EC4C66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15031-00F4-4C39-BD62-7B729AD3C44A}">
      <dsp:nvSpPr>
        <dsp:cNvPr id="0" name=""/>
        <dsp:cNvSpPr/>
      </dsp:nvSpPr>
      <dsp:spPr>
        <a:xfrm rot="10800000">
          <a:off x="2252807" y="702"/>
          <a:ext cx="8107680" cy="842590"/>
        </a:xfrm>
        <a:prstGeom prst="homePlate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559" tIns="68580" rIns="128016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chemeClr val="bg1"/>
              </a:solidFill>
            </a:rPr>
            <a:t>Mengetahui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waktu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terpadat</a:t>
          </a:r>
          <a:r>
            <a:rPr lang="en-US" sz="1800" kern="1200" dirty="0" smtClean="0">
              <a:solidFill>
                <a:schemeClr val="bg1"/>
              </a:solidFill>
            </a:rPr>
            <a:t> (peak hour) </a:t>
          </a:r>
          <a:r>
            <a:rPr lang="en-US" sz="1800" kern="1200" dirty="0" err="1" smtClean="0">
              <a:solidFill>
                <a:schemeClr val="bg1"/>
              </a:solidFill>
            </a:rPr>
            <a:t>pada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moda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transportasi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TransJakarta</a:t>
          </a:r>
          <a:endParaRPr lang="en-US" sz="1800" kern="1200" dirty="0" smtClean="0">
            <a:solidFill>
              <a:schemeClr val="bg1"/>
            </a:solidFill>
          </a:endParaRPr>
        </a:p>
      </dsp:txBody>
      <dsp:txXfrm rot="10800000">
        <a:off x="2463454" y="702"/>
        <a:ext cx="7897033" cy="842590"/>
      </dsp:txXfrm>
    </dsp:sp>
    <dsp:sp modelId="{F49F0E57-45F3-4A19-8154-9C82A9F0024B}">
      <dsp:nvSpPr>
        <dsp:cNvPr id="0" name=""/>
        <dsp:cNvSpPr/>
      </dsp:nvSpPr>
      <dsp:spPr>
        <a:xfrm>
          <a:off x="1831512" y="702"/>
          <a:ext cx="842590" cy="8425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636AC-177F-4174-A09F-CC837BA8989D}">
      <dsp:nvSpPr>
        <dsp:cNvPr id="0" name=""/>
        <dsp:cNvSpPr/>
      </dsp:nvSpPr>
      <dsp:spPr>
        <a:xfrm rot="10800000">
          <a:off x="2252807" y="1066627"/>
          <a:ext cx="8107680" cy="842590"/>
        </a:xfrm>
        <a:prstGeom prst="homePlate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559" tIns="68580" rIns="128016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chemeClr val="bg1"/>
              </a:solidFill>
            </a:rPr>
            <a:t>Mengetahui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lokasi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terpadat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asal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dan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tujuan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berdasarkan</a:t>
          </a:r>
          <a:r>
            <a:rPr lang="en-US" sz="1800" kern="1200" dirty="0" smtClean="0">
              <a:solidFill>
                <a:schemeClr val="bg1"/>
              </a:solidFill>
            </a:rPr>
            <a:t> data Tap-In </a:t>
          </a:r>
          <a:r>
            <a:rPr lang="en-US" sz="1800" kern="1200" dirty="0" err="1" smtClean="0">
              <a:solidFill>
                <a:schemeClr val="bg1"/>
              </a:solidFill>
            </a:rPr>
            <a:t>dan</a:t>
          </a:r>
          <a:r>
            <a:rPr lang="en-US" sz="1800" kern="1200" dirty="0" smtClean="0">
              <a:solidFill>
                <a:schemeClr val="bg1"/>
              </a:solidFill>
            </a:rPr>
            <a:t> Tap-Out </a:t>
          </a:r>
          <a:r>
            <a:rPr lang="en-US" sz="1800" kern="1200" dirty="0" err="1" smtClean="0">
              <a:solidFill>
                <a:schemeClr val="bg1"/>
              </a:solidFill>
            </a:rPr>
            <a:t>pengguna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TransJakarta</a:t>
          </a:r>
          <a:endParaRPr lang="en-US" sz="1800" kern="1200" dirty="0" smtClean="0">
            <a:solidFill>
              <a:schemeClr val="bg1"/>
            </a:solidFill>
          </a:endParaRPr>
        </a:p>
      </dsp:txBody>
      <dsp:txXfrm rot="10800000">
        <a:off x="2463454" y="1066627"/>
        <a:ext cx="7897033" cy="842590"/>
      </dsp:txXfrm>
    </dsp:sp>
    <dsp:sp modelId="{FC85B17C-FD3B-427D-9BD0-A8F9B6FA4895}">
      <dsp:nvSpPr>
        <dsp:cNvPr id="0" name=""/>
        <dsp:cNvSpPr/>
      </dsp:nvSpPr>
      <dsp:spPr>
        <a:xfrm>
          <a:off x="1831512" y="1066627"/>
          <a:ext cx="842590" cy="84259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8CE78-E189-48CD-8F18-D09EDA0DBA49}">
      <dsp:nvSpPr>
        <dsp:cNvPr id="0" name=""/>
        <dsp:cNvSpPr/>
      </dsp:nvSpPr>
      <dsp:spPr>
        <a:xfrm rot="10800000">
          <a:off x="2252807" y="2132552"/>
          <a:ext cx="8107680" cy="842590"/>
        </a:xfrm>
        <a:prstGeom prst="homePlate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559" tIns="68580" rIns="128016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chemeClr val="bg1"/>
              </a:solidFill>
            </a:rPr>
            <a:t>Mengetahui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koridor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terpadat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dari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pengguna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err="1" smtClean="0">
              <a:solidFill>
                <a:schemeClr val="bg1"/>
              </a:solidFill>
            </a:rPr>
            <a:t>TransJakarta</a:t>
          </a:r>
          <a:endParaRPr lang="en-US" sz="1800" kern="1200" dirty="0">
            <a:solidFill>
              <a:schemeClr val="bg1"/>
            </a:solidFill>
          </a:endParaRPr>
        </a:p>
      </dsp:txBody>
      <dsp:txXfrm rot="10800000">
        <a:off x="2463454" y="2132552"/>
        <a:ext cx="7897033" cy="842590"/>
      </dsp:txXfrm>
    </dsp:sp>
    <dsp:sp modelId="{CD36D1F7-270A-413A-A1FF-A2DCD7EACC12}">
      <dsp:nvSpPr>
        <dsp:cNvPr id="0" name=""/>
        <dsp:cNvSpPr/>
      </dsp:nvSpPr>
      <dsp:spPr>
        <a:xfrm>
          <a:off x="1831512" y="2132552"/>
          <a:ext cx="842590" cy="84259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9DD2C-4F8D-47B0-A29E-AC00F4C516EB}">
      <dsp:nvSpPr>
        <dsp:cNvPr id="0" name=""/>
        <dsp:cNvSpPr/>
      </dsp:nvSpPr>
      <dsp:spPr>
        <a:xfrm rot="10800000">
          <a:off x="2252807" y="3198478"/>
          <a:ext cx="8107680" cy="1131135"/>
        </a:xfrm>
        <a:prstGeom prst="homePlate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559" tIns="68580" rIns="128016" bIns="68580" numCol="1" spcCol="1270" anchor="ctr" anchorCtr="0">
          <a:noAutofit/>
        </a:bodyPr>
        <a:lstStyle/>
        <a:p>
          <a:pPr lvl="0" algn="l" defTabSz="8001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err="1" smtClean="0">
              <a:solidFill>
                <a:schemeClr val="bg1"/>
              </a:solidFill>
            </a:rPr>
            <a:t>Merekomendasikan</a:t>
          </a:r>
          <a:r>
            <a:rPr lang="en-US" sz="1800" b="0" kern="1200" dirty="0" smtClean="0">
              <a:solidFill>
                <a:schemeClr val="bg1"/>
              </a:solidFill>
            </a:rPr>
            <a:t> </a:t>
          </a:r>
          <a:r>
            <a:rPr lang="en-US" sz="1800" b="0" kern="1200" dirty="0" err="1" smtClean="0">
              <a:solidFill>
                <a:schemeClr val="bg1"/>
              </a:solidFill>
            </a:rPr>
            <a:t>beberapa</a:t>
          </a:r>
          <a:r>
            <a:rPr lang="en-US" sz="1800" b="0" kern="1200" dirty="0" smtClean="0">
              <a:solidFill>
                <a:schemeClr val="bg1"/>
              </a:solidFill>
            </a:rPr>
            <a:t> saran yang </a:t>
          </a:r>
          <a:r>
            <a:rPr lang="en-US" sz="1800" b="0" kern="1200" dirty="0" err="1" smtClean="0">
              <a:solidFill>
                <a:schemeClr val="bg1"/>
              </a:solidFill>
            </a:rPr>
            <a:t>dapat</a:t>
          </a:r>
          <a:r>
            <a:rPr lang="en-US" sz="1800" b="0" kern="1200" dirty="0" smtClean="0">
              <a:solidFill>
                <a:schemeClr val="bg1"/>
              </a:solidFill>
            </a:rPr>
            <a:t> </a:t>
          </a:r>
          <a:r>
            <a:rPr lang="en-US" sz="1800" b="0" kern="1200" dirty="0" err="1" smtClean="0">
              <a:solidFill>
                <a:schemeClr val="bg1"/>
              </a:solidFill>
            </a:rPr>
            <a:t>menjadi</a:t>
          </a:r>
          <a:r>
            <a:rPr lang="en-US" sz="1800" b="0" kern="1200" dirty="0" smtClean="0">
              <a:solidFill>
                <a:schemeClr val="bg1"/>
              </a:solidFill>
            </a:rPr>
            <a:t> </a:t>
          </a:r>
          <a:r>
            <a:rPr lang="en-US" sz="1800" b="0" kern="1200" dirty="0" err="1" smtClean="0">
              <a:solidFill>
                <a:schemeClr val="bg1"/>
              </a:solidFill>
            </a:rPr>
            <a:t>pertimbangan</a:t>
          </a:r>
          <a:r>
            <a:rPr lang="en-US" sz="1800" b="0" kern="1200" dirty="0" smtClean="0">
              <a:solidFill>
                <a:schemeClr val="bg1"/>
              </a:solidFill>
            </a:rPr>
            <a:t> </a:t>
          </a:r>
          <a:r>
            <a:rPr lang="en-US" sz="1800" b="0" kern="1200" dirty="0" err="1" smtClean="0">
              <a:solidFill>
                <a:schemeClr val="bg1"/>
              </a:solidFill>
            </a:rPr>
            <a:t>oleh</a:t>
          </a:r>
          <a:r>
            <a:rPr lang="en-US" sz="1800" b="0" kern="1200" dirty="0" smtClean="0">
              <a:solidFill>
                <a:schemeClr val="bg1"/>
              </a:solidFill>
            </a:rPr>
            <a:t> </a:t>
          </a:r>
          <a:r>
            <a:rPr lang="en-US" sz="1800" b="0" kern="1200" dirty="0" err="1" smtClean="0">
              <a:solidFill>
                <a:schemeClr val="bg1"/>
              </a:solidFill>
            </a:rPr>
            <a:t>TransJakarta</a:t>
          </a:r>
          <a:r>
            <a:rPr lang="en-US" sz="1800" b="0" kern="1200" dirty="0" smtClean="0">
              <a:solidFill>
                <a:schemeClr val="bg1"/>
              </a:solidFill>
            </a:rPr>
            <a:t> </a:t>
          </a:r>
          <a:r>
            <a:rPr lang="en-US" sz="1800" b="0" kern="1200" dirty="0" err="1" smtClean="0">
              <a:solidFill>
                <a:schemeClr val="bg1"/>
              </a:solidFill>
            </a:rPr>
            <a:t>dalam</a:t>
          </a:r>
          <a:r>
            <a:rPr lang="en-US" sz="1800" b="0" kern="1200" dirty="0" smtClean="0">
              <a:solidFill>
                <a:schemeClr val="bg1"/>
              </a:solidFill>
            </a:rPr>
            <a:t> </a:t>
          </a:r>
          <a:r>
            <a:rPr lang="en-US" sz="1800" b="0" kern="1200" dirty="0" err="1" smtClean="0">
              <a:solidFill>
                <a:schemeClr val="bg1"/>
              </a:solidFill>
            </a:rPr>
            <a:t>meningkatkan</a:t>
          </a:r>
          <a:r>
            <a:rPr lang="en-US" sz="1800" b="0" kern="1200" dirty="0" smtClean="0">
              <a:solidFill>
                <a:schemeClr val="bg1"/>
              </a:solidFill>
            </a:rPr>
            <a:t> </a:t>
          </a:r>
          <a:r>
            <a:rPr lang="en-US" sz="1800" b="0" kern="1200" dirty="0" err="1" smtClean="0">
              <a:solidFill>
                <a:schemeClr val="bg1"/>
              </a:solidFill>
            </a:rPr>
            <a:t>kualitas</a:t>
          </a:r>
          <a:r>
            <a:rPr lang="en-US" sz="1800" b="0" kern="1200" dirty="0" smtClean="0">
              <a:solidFill>
                <a:schemeClr val="bg1"/>
              </a:solidFill>
            </a:rPr>
            <a:t> </a:t>
          </a:r>
          <a:r>
            <a:rPr lang="en-US" sz="1800" b="0" kern="1200" dirty="0" err="1" smtClean="0">
              <a:solidFill>
                <a:schemeClr val="bg1"/>
              </a:solidFill>
            </a:rPr>
            <a:t>layanan</a:t>
          </a:r>
          <a:r>
            <a:rPr lang="en-US" sz="1800" b="0" kern="1200" dirty="0" smtClean="0">
              <a:solidFill>
                <a:schemeClr val="bg1"/>
              </a:solidFill>
            </a:rPr>
            <a:t> </a:t>
          </a:r>
          <a:r>
            <a:rPr lang="en-US" sz="1800" b="0" kern="1200" dirty="0" err="1" smtClean="0">
              <a:solidFill>
                <a:schemeClr val="bg1"/>
              </a:solidFill>
            </a:rPr>
            <a:t>berdasarkan</a:t>
          </a:r>
          <a:r>
            <a:rPr lang="en-US" sz="1800" b="0" kern="1200" dirty="0" smtClean="0">
              <a:solidFill>
                <a:schemeClr val="bg1"/>
              </a:solidFill>
            </a:rPr>
            <a:t> data </a:t>
          </a:r>
          <a:r>
            <a:rPr lang="en-US" sz="1800" b="0" kern="1200" dirty="0" err="1" smtClean="0">
              <a:solidFill>
                <a:schemeClr val="bg1"/>
              </a:solidFill>
            </a:rPr>
            <a:t>transaksi</a:t>
          </a:r>
          <a:r>
            <a:rPr lang="en-US" sz="1800" b="0" kern="1200" dirty="0" smtClean="0">
              <a:solidFill>
                <a:schemeClr val="bg1"/>
              </a:solidFill>
            </a:rPr>
            <a:t> </a:t>
          </a:r>
          <a:r>
            <a:rPr lang="en-US" sz="1800" b="0" kern="1200" dirty="0" err="1" smtClean="0">
              <a:solidFill>
                <a:schemeClr val="bg1"/>
              </a:solidFill>
            </a:rPr>
            <a:t>pengguna</a:t>
          </a:r>
          <a:r>
            <a:rPr lang="en-US" sz="1800" b="0" kern="1200" dirty="0" smtClean="0">
              <a:solidFill>
                <a:schemeClr val="bg1"/>
              </a:solidFill>
            </a:rPr>
            <a:t> </a:t>
          </a:r>
          <a:r>
            <a:rPr lang="en-US" sz="1800" b="0" kern="1200" dirty="0" err="1" smtClean="0">
              <a:solidFill>
                <a:schemeClr val="bg1"/>
              </a:solidFill>
            </a:rPr>
            <a:t>serta</a:t>
          </a:r>
          <a:r>
            <a:rPr lang="en-US" sz="1800" b="0" kern="1200" dirty="0" smtClean="0">
              <a:solidFill>
                <a:schemeClr val="bg1"/>
              </a:solidFill>
            </a:rPr>
            <a:t> </a:t>
          </a:r>
          <a:r>
            <a:rPr lang="en-US" sz="1800" b="0" kern="1200" dirty="0" err="1" smtClean="0">
              <a:solidFill>
                <a:schemeClr val="bg1"/>
              </a:solidFill>
            </a:rPr>
            <a:t>penambahan</a:t>
          </a:r>
          <a:r>
            <a:rPr lang="en-US" sz="1800" b="0" kern="1200" dirty="0" smtClean="0">
              <a:solidFill>
                <a:schemeClr val="bg1"/>
              </a:solidFill>
            </a:rPr>
            <a:t> armada </a:t>
          </a:r>
          <a:r>
            <a:rPr lang="en-US" sz="1800" b="0" kern="1200" dirty="0" err="1" smtClean="0">
              <a:solidFill>
                <a:schemeClr val="bg1"/>
              </a:solidFill>
            </a:rPr>
            <a:t>TransJakarta</a:t>
          </a:r>
          <a:endParaRPr lang="en-US" sz="1800" kern="1200" dirty="0">
            <a:solidFill>
              <a:schemeClr val="bg1"/>
            </a:solidFill>
          </a:endParaRPr>
        </a:p>
      </dsp:txBody>
      <dsp:txXfrm rot="10800000">
        <a:off x="2535591" y="3198478"/>
        <a:ext cx="7824896" cy="1131135"/>
      </dsp:txXfrm>
    </dsp:sp>
    <dsp:sp modelId="{0647804E-77E5-4A22-84A5-0BC7DBABADF8}">
      <dsp:nvSpPr>
        <dsp:cNvPr id="0" name=""/>
        <dsp:cNvSpPr/>
      </dsp:nvSpPr>
      <dsp:spPr>
        <a:xfrm>
          <a:off x="1831512" y="3342750"/>
          <a:ext cx="842590" cy="842590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54F3B-F8FD-4249-80FD-8DACE1D13295}">
      <dsp:nvSpPr>
        <dsp:cNvPr id="0" name=""/>
        <dsp:cNvSpPr/>
      </dsp:nvSpPr>
      <dsp:spPr>
        <a:xfrm>
          <a:off x="-5247080" y="-803642"/>
          <a:ext cx="6248230" cy="6248230"/>
        </a:xfrm>
        <a:prstGeom prst="blockArc">
          <a:avLst>
            <a:gd name="adj1" fmla="val 18900000"/>
            <a:gd name="adj2" fmla="val 2700000"/>
            <a:gd name="adj3" fmla="val 346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234E2-4F23-4881-92E4-9C1A7944FB13}">
      <dsp:nvSpPr>
        <dsp:cNvPr id="0" name=""/>
        <dsp:cNvSpPr/>
      </dsp:nvSpPr>
      <dsp:spPr>
        <a:xfrm>
          <a:off x="524173" y="356795"/>
          <a:ext cx="9629799" cy="713962"/>
        </a:xfrm>
        <a:prstGeom prst="rect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6708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Menganalisa</a:t>
          </a:r>
          <a:r>
            <a:rPr lang="en-US" sz="2200" kern="1200" dirty="0" smtClean="0"/>
            <a:t> peak hour </a:t>
          </a:r>
          <a:r>
            <a:rPr lang="en-US" sz="2200" kern="1200" dirty="0" err="1" smtClean="0"/>
            <a:t>TransJakarta</a:t>
          </a:r>
          <a:endParaRPr lang="en-US" sz="2200" kern="1200" dirty="0"/>
        </a:p>
      </dsp:txBody>
      <dsp:txXfrm>
        <a:off x="524173" y="356795"/>
        <a:ext cx="9629799" cy="713962"/>
      </dsp:txXfrm>
    </dsp:sp>
    <dsp:sp modelId="{DF2E54F5-6804-4560-B858-A0B4E67C1E4E}">
      <dsp:nvSpPr>
        <dsp:cNvPr id="0" name=""/>
        <dsp:cNvSpPr/>
      </dsp:nvSpPr>
      <dsp:spPr>
        <a:xfrm>
          <a:off x="77946" y="267550"/>
          <a:ext cx="892453" cy="89245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81615-A3FA-4827-AA3D-A46ACA3A9D72}">
      <dsp:nvSpPr>
        <dsp:cNvPr id="0" name=""/>
        <dsp:cNvSpPr/>
      </dsp:nvSpPr>
      <dsp:spPr>
        <a:xfrm>
          <a:off x="933504" y="1427925"/>
          <a:ext cx="9220467" cy="713962"/>
        </a:xfrm>
        <a:prstGeom prst="rect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6708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200" kern="1200" dirty="0" smtClean="0"/>
            <a:t>Menganalisa jumlah tapIn dan tapOut pada setiap halte TransJakarta</a:t>
          </a:r>
          <a:endParaRPr lang="en-US" sz="2200" kern="1200" dirty="0"/>
        </a:p>
      </dsp:txBody>
      <dsp:txXfrm>
        <a:off x="933504" y="1427925"/>
        <a:ext cx="9220467" cy="713962"/>
      </dsp:txXfrm>
    </dsp:sp>
    <dsp:sp modelId="{046ECE4C-1304-4629-9383-B11A283F53B2}">
      <dsp:nvSpPr>
        <dsp:cNvPr id="0" name=""/>
        <dsp:cNvSpPr/>
      </dsp:nvSpPr>
      <dsp:spPr>
        <a:xfrm>
          <a:off x="487277" y="1338680"/>
          <a:ext cx="892453" cy="89245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C8138-1204-4154-9C81-96E197CF10B1}">
      <dsp:nvSpPr>
        <dsp:cNvPr id="0" name=""/>
        <dsp:cNvSpPr/>
      </dsp:nvSpPr>
      <dsp:spPr>
        <a:xfrm>
          <a:off x="933504" y="2499056"/>
          <a:ext cx="9220467" cy="713962"/>
        </a:xfrm>
        <a:prstGeom prst="rect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6708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Menganalisa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karakteristik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pengguna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Transjakarta</a:t>
          </a:r>
          <a:r>
            <a:rPr lang="en-US" sz="2200" kern="1200" smtClean="0"/>
            <a:t> berdasarkan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usia</a:t>
          </a:r>
          <a:endParaRPr lang="en-US" sz="2200" kern="1200" dirty="0"/>
        </a:p>
      </dsp:txBody>
      <dsp:txXfrm>
        <a:off x="933504" y="2499056"/>
        <a:ext cx="9220467" cy="713962"/>
      </dsp:txXfrm>
    </dsp:sp>
    <dsp:sp modelId="{792357BE-E80B-441D-841E-267D8C9C3FBD}">
      <dsp:nvSpPr>
        <dsp:cNvPr id="0" name=""/>
        <dsp:cNvSpPr/>
      </dsp:nvSpPr>
      <dsp:spPr>
        <a:xfrm>
          <a:off x="487277" y="2409810"/>
          <a:ext cx="892453" cy="89245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6D69E-EE74-4D70-A9C5-8CB30ECF3693}">
      <dsp:nvSpPr>
        <dsp:cNvPr id="0" name=""/>
        <dsp:cNvSpPr/>
      </dsp:nvSpPr>
      <dsp:spPr>
        <a:xfrm>
          <a:off x="524173" y="3570186"/>
          <a:ext cx="9629799" cy="713962"/>
        </a:xfrm>
        <a:prstGeom prst="rect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6708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Menganalisa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koridor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mana</a:t>
          </a:r>
          <a:r>
            <a:rPr lang="en-US" sz="2200" kern="1200" dirty="0" smtClean="0"/>
            <a:t> yang </a:t>
          </a:r>
          <a:r>
            <a:rPr lang="en-US" sz="2200" kern="1200" dirty="0" err="1" smtClean="0"/>
            <a:t>memiliki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pengguna</a:t>
          </a:r>
          <a:r>
            <a:rPr lang="en-US" sz="2200" kern="1200" dirty="0" smtClean="0"/>
            <a:t> paling </a:t>
          </a:r>
          <a:r>
            <a:rPr lang="en-US" sz="2200" kern="1200" dirty="0" err="1" smtClean="0"/>
            <a:t>banyak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sedikit</a:t>
          </a:r>
          <a:endParaRPr lang="en-US" sz="2200" kern="1200" dirty="0"/>
        </a:p>
      </dsp:txBody>
      <dsp:txXfrm>
        <a:off x="524173" y="3570186"/>
        <a:ext cx="9629799" cy="713962"/>
      </dsp:txXfrm>
    </dsp:sp>
    <dsp:sp modelId="{E4B97C81-8EDB-4A09-8587-05886EC4C66F}">
      <dsp:nvSpPr>
        <dsp:cNvPr id="0" name=""/>
        <dsp:cNvSpPr/>
      </dsp:nvSpPr>
      <dsp:spPr>
        <a:xfrm>
          <a:off x="77946" y="3480940"/>
          <a:ext cx="892453" cy="89245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24C-DAD5-4412-9DC5-691512A87BE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2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24C-DAD5-4412-9DC5-691512A87BE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1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24C-DAD5-4412-9DC5-691512A87BE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7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24C-DAD5-4412-9DC5-691512A87BE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6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24C-DAD5-4412-9DC5-691512A87BE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2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24C-DAD5-4412-9DC5-691512A87BE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4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24C-DAD5-4412-9DC5-691512A87BE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24C-DAD5-4412-9DC5-691512A87BE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7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24C-DAD5-4412-9DC5-691512A87BE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7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24C-DAD5-4412-9DC5-691512A87BE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3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24C-DAD5-4412-9DC5-691512A87BE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D224C-DAD5-4412-9DC5-691512A87BE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9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05509" y="5776763"/>
            <a:ext cx="5230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err="1" smtClean="0"/>
              <a:t>Rizky</a:t>
            </a:r>
            <a:r>
              <a:rPr lang="en-US" b="1" dirty="0" smtClean="0"/>
              <a:t> </a:t>
            </a:r>
            <a:r>
              <a:rPr lang="en-US" b="1" dirty="0" err="1" smtClean="0"/>
              <a:t>Rahmatullah</a:t>
            </a:r>
            <a:r>
              <a:rPr lang="en-US" b="1" dirty="0" smtClean="0"/>
              <a:t> Putra</a:t>
            </a:r>
          </a:p>
          <a:p>
            <a:pPr algn="r"/>
            <a:r>
              <a:rPr lang="en-US" b="1" dirty="0" smtClean="0"/>
              <a:t>Job Connector Data Science Online </a:t>
            </a:r>
            <a:r>
              <a:rPr lang="en-US" b="1" dirty="0" smtClean="0"/>
              <a:t>Batch 13 </a:t>
            </a:r>
            <a:r>
              <a:rPr lang="en-US" b="1" dirty="0" smtClean="0"/>
              <a:t>Group-2</a:t>
            </a:r>
            <a:endParaRPr lang="en-US" b="1" dirty="0"/>
          </a:p>
        </p:txBody>
      </p:sp>
      <p:pic>
        <p:nvPicPr>
          <p:cNvPr id="1026" name="Picture 2" descr="01-kinilebihba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3954"/>
            <a:ext cx="12192000" cy="549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5411" y="1348501"/>
            <a:ext cx="8350890" cy="1010443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Capstone Project </a:t>
            </a:r>
            <a:r>
              <a:rPr lang="en-US" dirty="0" err="1" smtClean="0"/>
              <a:t>Modul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5411" y="2358944"/>
            <a:ext cx="8350890" cy="41115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TransJakarta</a:t>
            </a:r>
            <a:r>
              <a:rPr lang="en-US" b="1" dirty="0" smtClean="0"/>
              <a:t> (Public </a:t>
            </a:r>
            <a:r>
              <a:rPr lang="en-US" b="1" dirty="0"/>
              <a:t>Transportation </a:t>
            </a:r>
            <a:r>
              <a:rPr lang="en-US" b="1" dirty="0" smtClean="0"/>
              <a:t>Transaction)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918" y="-102466"/>
            <a:ext cx="10515600" cy="1325563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TapOut</a:t>
            </a:r>
            <a:r>
              <a:rPr lang="en-US" dirty="0" smtClean="0"/>
              <a:t> </a:t>
            </a:r>
            <a:r>
              <a:rPr lang="en-US" dirty="0" err="1" smtClean="0"/>
              <a:t>Halte</a:t>
            </a:r>
            <a:r>
              <a:rPr lang="en-US" dirty="0" smtClean="0"/>
              <a:t> </a:t>
            </a:r>
            <a:r>
              <a:rPr lang="en-US" dirty="0" err="1" smtClean="0"/>
              <a:t>TransJakarta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8" y="962891"/>
            <a:ext cx="9572625" cy="6096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2836" y="1143000"/>
            <a:ext cx="904009" cy="439535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918" y="-102466"/>
            <a:ext cx="10515600" cy="1325563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 err="1"/>
              <a:t>U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engguna</a:t>
            </a:r>
            <a:r>
              <a:rPr lang="en-US" dirty="0" smtClean="0"/>
              <a:t> </a:t>
            </a:r>
            <a:r>
              <a:rPr lang="en-US" dirty="0" err="1" smtClean="0"/>
              <a:t>TransJakarta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8" y="1057275"/>
            <a:ext cx="9658350" cy="52006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25831" y="1314450"/>
            <a:ext cx="171450" cy="422390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3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31" y="1514042"/>
            <a:ext cx="11302945" cy="428408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75129" y="535172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Corridor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Terendah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380" y="4506096"/>
            <a:ext cx="2293620" cy="22936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499" y="1668215"/>
            <a:ext cx="8438029" cy="413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Data,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disimpulkan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: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/>
              <a:t>Peak Hour </a:t>
            </a:r>
            <a:r>
              <a:rPr lang="en-US" dirty="0" err="1"/>
              <a:t>TransJakarta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pagi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pukul</a:t>
            </a:r>
            <a:r>
              <a:rPr lang="en-US" dirty="0" smtClean="0"/>
              <a:t> 06.00 WIB </a:t>
            </a:r>
            <a:r>
              <a:rPr lang="en-US" dirty="0" err="1" smtClean="0"/>
              <a:t>dan</a:t>
            </a:r>
            <a:r>
              <a:rPr lang="en-US" dirty="0" smtClean="0"/>
              <a:t> sore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pukul</a:t>
            </a:r>
            <a:r>
              <a:rPr lang="en-US" dirty="0" smtClean="0"/>
              <a:t> 17.00 </a:t>
            </a:r>
            <a:r>
              <a:rPr lang="en-US" dirty="0"/>
              <a:t>WIB </a:t>
            </a:r>
            <a:endParaRPr lang="en-US" dirty="0" smtClean="0"/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TapIn</a:t>
            </a:r>
            <a:r>
              <a:rPr lang="en-US" dirty="0" smtClean="0"/>
              <a:t> </a:t>
            </a:r>
            <a:r>
              <a:rPr lang="en-US" dirty="0" err="1" smtClean="0"/>
              <a:t>terbanyak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halte</a:t>
            </a:r>
            <a:r>
              <a:rPr lang="en-US" dirty="0" smtClean="0"/>
              <a:t> BKN </a:t>
            </a:r>
            <a:r>
              <a:rPr lang="en-US" dirty="0" err="1" smtClean="0"/>
              <a:t>sebanyak</a:t>
            </a:r>
            <a:r>
              <a:rPr lang="en-US" dirty="0" smtClean="0"/>
              <a:t> 274 taps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tapOut</a:t>
            </a:r>
            <a:r>
              <a:rPr lang="en-US" dirty="0" smtClean="0"/>
              <a:t> </a:t>
            </a:r>
            <a:r>
              <a:rPr lang="en-US" dirty="0" err="1" smtClean="0"/>
              <a:t>terbanyak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halte</a:t>
            </a:r>
            <a:r>
              <a:rPr lang="en-US" dirty="0" smtClean="0"/>
              <a:t> </a:t>
            </a:r>
            <a:r>
              <a:rPr lang="en-US" dirty="0" err="1" smtClean="0"/>
              <a:t>Penjaringan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208 taps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Usia</a:t>
            </a:r>
            <a:r>
              <a:rPr lang="en-US" dirty="0" smtClean="0"/>
              <a:t> </a:t>
            </a:r>
            <a:r>
              <a:rPr lang="en-US" dirty="0" err="1"/>
              <a:t>terbanyak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TransJakarta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kelahiran</a:t>
            </a:r>
            <a:r>
              <a:rPr lang="en-US" dirty="0"/>
              <a:t> 1992,1994,1981,1987,1985 (</a:t>
            </a:r>
            <a:r>
              <a:rPr lang="en-US" dirty="0" smtClean="0"/>
              <a:t>32 </a:t>
            </a:r>
            <a:r>
              <a:rPr lang="en-US" dirty="0" err="1"/>
              <a:t>Tahun</a:t>
            </a:r>
            <a:r>
              <a:rPr lang="en-US" dirty="0"/>
              <a:t>, </a:t>
            </a:r>
            <a:r>
              <a:rPr lang="en-US" dirty="0" smtClean="0"/>
              <a:t>30 </a:t>
            </a:r>
            <a:r>
              <a:rPr lang="en-US" dirty="0" err="1"/>
              <a:t>Tahun</a:t>
            </a:r>
            <a:r>
              <a:rPr lang="en-US" dirty="0"/>
              <a:t>, </a:t>
            </a:r>
            <a:r>
              <a:rPr lang="en-US" dirty="0" smtClean="0"/>
              <a:t>43 </a:t>
            </a:r>
            <a:r>
              <a:rPr lang="en-US" dirty="0" err="1"/>
              <a:t>Tahun</a:t>
            </a:r>
            <a:r>
              <a:rPr lang="en-US" dirty="0"/>
              <a:t>, </a:t>
            </a:r>
            <a:r>
              <a:rPr lang="en-US" dirty="0" smtClean="0"/>
              <a:t>37 </a:t>
            </a:r>
            <a:r>
              <a:rPr lang="en-US" dirty="0" err="1"/>
              <a:t>Tahun</a:t>
            </a:r>
            <a:r>
              <a:rPr lang="en-US" dirty="0"/>
              <a:t>, </a:t>
            </a:r>
            <a:r>
              <a:rPr lang="en-US" dirty="0" smtClean="0"/>
              <a:t>39 </a:t>
            </a:r>
            <a:r>
              <a:rPr lang="en-US" dirty="0" err="1"/>
              <a:t>Tahun</a:t>
            </a:r>
            <a:r>
              <a:rPr lang="en-US" dirty="0"/>
              <a:t>)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/>
              <a:t>TransJakarta</a:t>
            </a:r>
            <a:r>
              <a:rPr lang="en-US" dirty="0"/>
              <a:t>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koridor</a:t>
            </a:r>
            <a:r>
              <a:rPr lang="en-US" dirty="0"/>
              <a:t> </a:t>
            </a:r>
            <a:r>
              <a:rPr lang="en-US" dirty="0" err="1"/>
              <a:t>Cibubur</a:t>
            </a:r>
            <a:r>
              <a:rPr lang="en-US" dirty="0"/>
              <a:t> - </a:t>
            </a:r>
            <a:r>
              <a:rPr lang="en-US" dirty="0" err="1"/>
              <a:t>Balai</a:t>
            </a:r>
            <a:r>
              <a:rPr lang="en-US" dirty="0"/>
              <a:t> Kota </a:t>
            </a:r>
            <a:r>
              <a:rPr lang="en-US" dirty="0" err="1"/>
              <a:t>sebanyak</a:t>
            </a:r>
            <a:r>
              <a:rPr lang="en-US" dirty="0"/>
              <a:t> 362 </a:t>
            </a:r>
            <a:r>
              <a:rPr lang="en-US" dirty="0" err="1"/>
              <a:t>pengguna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TransJakarta</a:t>
            </a:r>
            <a:r>
              <a:rPr lang="en-US" dirty="0"/>
              <a:t> paling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koridor</a:t>
            </a:r>
            <a:r>
              <a:rPr lang="en-US" dirty="0"/>
              <a:t> </a:t>
            </a:r>
            <a:r>
              <a:rPr lang="en-US" dirty="0" err="1"/>
              <a:t>Kampung</a:t>
            </a:r>
            <a:r>
              <a:rPr lang="en-US" dirty="0"/>
              <a:t> </a:t>
            </a:r>
            <a:r>
              <a:rPr lang="en-US" dirty="0" err="1"/>
              <a:t>Rambutan</a:t>
            </a:r>
            <a:r>
              <a:rPr lang="en-US" dirty="0"/>
              <a:t> - Blok M </a:t>
            </a:r>
            <a:r>
              <a:rPr lang="en-US" dirty="0" err="1"/>
              <a:t>sebanyak</a:t>
            </a:r>
            <a:r>
              <a:rPr lang="en-US" dirty="0"/>
              <a:t> 16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5129" y="548619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Kesimpulan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2" t="6471" r="6535" b="12353"/>
          <a:stretch/>
        </p:blipFill>
        <p:spPr>
          <a:xfrm>
            <a:off x="9654832" y="4263390"/>
            <a:ext cx="2537168" cy="25310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499" y="1668215"/>
            <a:ext cx="916417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perjalanan</a:t>
            </a:r>
            <a:r>
              <a:rPr lang="en-US" dirty="0" smtClean="0"/>
              <a:t> </a:t>
            </a:r>
            <a:r>
              <a:rPr lang="en-US" dirty="0" err="1" smtClean="0"/>
              <a:t>TransJakarta</a:t>
            </a:r>
            <a:r>
              <a:rPr lang="en-US" dirty="0" smtClean="0"/>
              <a:t> di jam </a:t>
            </a:r>
            <a:r>
              <a:rPr lang="en-US" dirty="0" err="1" smtClean="0"/>
              <a:t>sibuk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pendapatan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TransJakarta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menumpuk</a:t>
            </a:r>
            <a:r>
              <a:rPr lang="en-US" dirty="0" smtClean="0"/>
              <a:t> agar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merasa</a:t>
            </a:r>
            <a:r>
              <a:rPr lang="en-US" dirty="0" smtClean="0"/>
              <a:t> </a:t>
            </a:r>
            <a:r>
              <a:rPr lang="en-US" dirty="0" err="1" smtClean="0"/>
              <a:t>nyaman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perjalanan</a:t>
            </a:r>
            <a:r>
              <a:rPr lang="en-US" dirty="0" smtClean="0"/>
              <a:t> </a:t>
            </a:r>
            <a:r>
              <a:rPr lang="en-US" dirty="0" err="1" smtClean="0"/>
              <a:t>TransJakarta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siang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(</a:t>
            </a:r>
            <a:r>
              <a:rPr lang="en-US" dirty="0" err="1" smtClean="0"/>
              <a:t>Pukul</a:t>
            </a:r>
            <a:r>
              <a:rPr lang="en-US" dirty="0" smtClean="0"/>
              <a:t> 12.00-15.00 WIB) </a:t>
            </a:r>
            <a:r>
              <a:rPr lang="en-US" dirty="0" err="1" smtClean="0"/>
              <a:t>dikarenakan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Menambah</a:t>
            </a:r>
            <a:r>
              <a:rPr lang="en-US" dirty="0" smtClean="0"/>
              <a:t> armada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BKN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Penjaringan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tapIn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tapOut</a:t>
            </a:r>
            <a:r>
              <a:rPr lang="en-US" dirty="0" smtClean="0"/>
              <a:t> </a:t>
            </a:r>
            <a:r>
              <a:rPr lang="en-US" dirty="0" err="1" smtClean="0"/>
              <a:t>terbanyak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Mengurangi</a:t>
            </a:r>
            <a:r>
              <a:rPr lang="en-US" dirty="0" smtClean="0"/>
              <a:t> armada </a:t>
            </a:r>
            <a:r>
              <a:rPr lang="en-US" dirty="0" err="1" smtClean="0"/>
              <a:t>TransJakarta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koridor</a:t>
            </a:r>
            <a:r>
              <a:rPr lang="en-US" dirty="0" smtClean="0"/>
              <a:t> </a:t>
            </a:r>
            <a:r>
              <a:rPr lang="en-US" dirty="0" err="1" smtClean="0"/>
              <a:t>Kampung</a:t>
            </a:r>
            <a:r>
              <a:rPr lang="en-US" dirty="0" smtClean="0"/>
              <a:t> </a:t>
            </a:r>
            <a:r>
              <a:rPr lang="en-US" dirty="0" err="1" smtClean="0"/>
              <a:t>Rambutan</a:t>
            </a:r>
            <a:r>
              <a:rPr lang="en-US" dirty="0" smtClean="0"/>
              <a:t> - Blok M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yang </a:t>
            </a:r>
            <a:r>
              <a:rPr lang="en-US" dirty="0" err="1" smtClean="0"/>
              <a:t>sedikit</a:t>
            </a:r>
            <a:r>
              <a:rPr lang="en-US" dirty="0" smtClean="0"/>
              <a:t>, </a:t>
            </a:r>
            <a:r>
              <a:rPr lang="en-US" dirty="0" err="1" smtClean="0"/>
              <a:t>pengalokasian</a:t>
            </a:r>
            <a:r>
              <a:rPr lang="en-US" dirty="0" smtClean="0"/>
              <a:t> </a:t>
            </a:r>
            <a:r>
              <a:rPr lang="en-US" dirty="0" err="1" smtClean="0"/>
              <a:t>TransJakarta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Koridor</a:t>
            </a:r>
            <a:r>
              <a:rPr lang="en-US" dirty="0" smtClean="0"/>
              <a:t> </a:t>
            </a:r>
            <a:r>
              <a:rPr lang="en-US" dirty="0" err="1" smtClean="0"/>
              <a:t>Cibubur</a:t>
            </a:r>
            <a:r>
              <a:rPr lang="en-US" dirty="0" smtClean="0"/>
              <a:t> - </a:t>
            </a:r>
            <a:r>
              <a:rPr lang="en-US" dirty="0" err="1" smtClean="0"/>
              <a:t>Balai</a:t>
            </a:r>
            <a:r>
              <a:rPr lang="en-US" dirty="0" smtClean="0"/>
              <a:t> Kota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terbanyak</a:t>
            </a:r>
            <a:r>
              <a:rPr lang="en-US" dirty="0" smtClean="0"/>
              <a:t> rata </a:t>
            </a:r>
            <a:r>
              <a:rPr lang="en-US" dirty="0" err="1" smtClean="0"/>
              <a:t>rata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harinya</a:t>
            </a:r>
            <a:r>
              <a:rPr lang="en-US" dirty="0" smtClean="0"/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5129" y="535172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1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1247"/>
            <a:ext cx="12191999" cy="7600493"/>
          </a:xfrm>
          <a:prstGeom prst="rect">
            <a:avLst/>
          </a:prstGeom>
          <a:solidFill>
            <a:schemeClr val="accent1">
              <a:alpha val="18000"/>
            </a:schemeClr>
          </a:solidFill>
          <a:effectLst/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62199" y="2535382"/>
            <a:ext cx="7467599" cy="1360125"/>
          </a:xfrm>
          <a:solidFill>
            <a:srgbClr val="477397"/>
          </a:solidFill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TERIMA KASIH</a:t>
            </a:r>
            <a:endParaRPr 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612" y="20170"/>
            <a:ext cx="2568388" cy="2568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129" y="535172"/>
            <a:ext cx="10515600" cy="818216"/>
          </a:xfrm>
        </p:spPr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98" y="1390366"/>
            <a:ext cx="9354672" cy="133602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 err="1"/>
              <a:t>TransJakarta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transportasi</a:t>
            </a:r>
            <a:r>
              <a:rPr lang="en-US" sz="1600" dirty="0"/>
              <a:t> Bus Rapid Transit (BRT) </a:t>
            </a:r>
            <a:r>
              <a:rPr lang="en-US" sz="1600" dirty="0" err="1"/>
              <a:t>pertama</a:t>
            </a:r>
            <a:r>
              <a:rPr lang="en-US" sz="1600" dirty="0"/>
              <a:t> di Asia Tenggara </a:t>
            </a:r>
            <a:r>
              <a:rPr lang="en-US" sz="1600" dirty="0" err="1"/>
              <a:t>dan</a:t>
            </a:r>
            <a:r>
              <a:rPr lang="en-US" sz="1600" dirty="0"/>
              <a:t> Selatan yang </a:t>
            </a:r>
            <a:r>
              <a:rPr lang="en-US" sz="1600" dirty="0" err="1"/>
              <a:t>beroperasi</a:t>
            </a:r>
            <a:r>
              <a:rPr lang="en-US" sz="1600" dirty="0"/>
              <a:t> </a:t>
            </a:r>
            <a:r>
              <a:rPr lang="en-US" sz="1600" dirty="0" err="1"/>
              <a:t>sejak</a:t>
            </a:r>
            <a:r>
              <a:rPr lang="en-US" sz="1600" dirty="0"/>
              <a:t> </a:t>
            </a:r>
            <a:r>
              <a:rPr lang="en-US" sz="1600" dirty="0" err="1"/>
              <a:t>tahun</a:t>
            </a:r>
            <a:r>
              <a:rPr lang="en-US" sz="1600" dirty="0"/>
              <a:t> 2004 di Jakarta, Indonesia. </a:t>
            </a:r>
            <a:r>
              <a:rPr lang="en-US" sz="1600" dirty="0" err="1"/>
              <a:t>TransJakarta</a:t>
            </a:r>
            <a:r>
              <a:rPr lang="en-US" sz="1600" dirty="0"/>
              <a:t> </a:t>
            </a:r>
            <a:r>
              <a:rPr lang="en-US" sz="1600" dirty="0" err="1"/>
              <a:t>dirancang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moda</a:t>
            </a:r>
            <a:r>
              <a:rPr lang="en-US" sz="1600" dirty="0"/>
              <a:t> </a:t>
            </a:r>
            <a:r>
              <a:rPr lang="en-US" sz="1600" dirty="0" err="1"/>
              <a:t>transportasi</a:t>
            </a:r>
            <a:r>
              <a:rPr lang="en-US" sz="1600" dirty="0"/>
              <a:t> </a:t>
            </a:r>
            <a:r>
              <a:rPr lang="en-US" sz="1600" dirty="0" err="1"/>
              <a:t>massal</a:t>
            </a:r>
            <a:r>
              <a:rPr lang="en-US" sz="1600" dirty="0"/>
              <a:t> </a:t>
            </a:r>
            <a:r>
              <a:rPr lang="en-US" sz="1600" dirty="0" err="1"/>
              <a:t>pendukung</a:t>
            </a:r>
            <a:r>
              <a:rPr lang="en-US" sz="1600" dirty="0"/>
              <a:t> </a:t>
            </a:r>
            <a:r>
              <a:rPr lang="en-US" sz="1600" dirty="0" err="1"/>
              <a:t>aktivitas</a:t>
            </a:r>
            <a:r>
              <a:rPr lang="en-US" sz="1600" dirty="0"/>
              <a:t> </a:t>
            </a:r>
            <a:r>
              <a:rPr lang="en-US" sz="1600" dirty="0" err="1"/>
              <a:t>ibukota</a:t>
            </a:r>
            <a:r>
              <a:rPr lang="en-US" sz="1600" dirty="0"/>
              <a:t> yang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 smtClean="0"/>
              <a:t>padat</a:t>
            </a:r>
            <a:r>
              <a:rPr lang="en-US" sz="1600" dirty="0" smtClean="0"/>
              <a:t>,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/>
              <a:t>jalur</a:t>
            </a:r>
            <a:r>
              <a:rPr lang="en-US" sz="1600" dirty="0"/>
              <a:t> </a:t>
            </a:r>
            <a:r>
              <a:rPr lang="en-US" sz="1600" dirty="0" err="1"/>
              <a:t>lintasan</a:t>
            </a:r>
            <a:r>
              <a:rPr lang="en-US" sz="1600" dirty="0"/>
              <a:t> </a:t>
            </a:r>
            <a:r>
              <a:rPr lang="en-US" sz="1600" dirty="0" err="1"/>
              <a:t>terpanjang</a:t>
            </a:r>
            <a:r>
              <a:rPr lang="en-US" sz="1600" dirty="0"/>
              <a:t> di </a:t>
            </a:r>
            <a:r>
              <a:rPr lang="en-US" sz="1600" dirty="0" err="1"/>
              <a:t>dunia</a:t>
            </a:r>
            <a:r>
              <a:rPr lang="en-US" sz="1600" dirty="0"/>
              <a:t> (251.2 km),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287 </a:t>
            </a:r>
            <a:r>
              <a:rPr lang="en-US" sz="1600" dirty="0" err="1"/>
              <a:t>halte</a:t>
            </a:r>
            <a:r>
              <a:rPr lang="en-US" sz="1600" dirty="0"/>
              <a:t> yang </a:t>
            </a:r>
            <a:r>
              <a:rPr lang="en-US" sz="1600" dirty="0" err="1"/>
              <a:t>tersebar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13 </a:t>
            </a:r>
            <a:r>
              <a:rPr lang="en-US" sz="1600" dirty="0" err="1" smtClean="0"/>
              <a:t>koridor</a:t>
            </a:r>
            <a:r>
              <a:rPr lang="en-US" sz="1600" dirty="0" smtClean="0"/>
              <a:t>.</a:t>
            </a:r>
          </a:p>
        </p:txBody>
      </p:sp>
      <p:sp>
        <p:nvSpPr>
          <p:cNvPr id="5" name="Round Diagonal Corner Rectangle 4"/>
          <p:cNvSpPr/>
          <p:nvPr/>
        </p:nvSpPr>
        <p:spPr>
          <a:xfrm>
            <a:off x="475128" y="2864222"/>
            <a:ext cx="5065060" cy="3650875"/>
          </a:xfrm>
          <a:prstGeom prst="round2Diag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1600" b="1" dirty="0" err="1" smtClean="0"/>
              <a:t>TransJakarta</a:t>
            </a:r>
            <a:r>
              <a:rPr lang="en-US" sz="1600" b="1" dirty="0" smtClean="0"/>
              <a:t> yang </a:t>
            </a:r>
            <a:r>
              <a:rPr lang="en-US" sz="1600" b="1" dirty="0" err="1" smtClean="0"/>
              <a:t>awalnya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beroperasi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mulai</a:t>
            </a:r>
            <a:r>
              <a:rPr lang="en-US" sz="1600" b="1" dirty="0" smtClean="0"/>
              <a:t> jam 05.00 –  22.00 WIB, </a:t>
            </a:r>
            <a:r>
              <a:rPr lang="en-US" sz="1600" b="1" dirty="0" err="1" smtClean="0"/>
              <a:t>kini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beroperasi</a:t>
            </a:r>
            <a:r>
              <a:rPr lang="en-US" sz="1600" b="1" dirty="0" smtClean="0"/>
              <a:t> 24 jam. Hal </a:t>
            </a:r>
            <a:r>
              <a:rPr lang="en-US" sz="1600" b="1" dirty="0" err="1" smtClean="0"/>
              <a:t>tersebut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berkenaan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dengan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semakin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tingginya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minat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masyarakat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untuk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menggunakan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moda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transportasi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TransJakarta</a:t>
            </a:r>
            <a:r>
              <a:rPr lang="en-US" sz="1600" b="1" dirty="0" smtClean="0"/>
              <a:t>. Data </a:t>
            </a:r>
            <a:r>
              <a:rPr lang="en-US" sz="1600" b="1" dirty="0" err="1" smtClean="0"/>
              <a:t>Badan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Pusat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Statistik</a:t>
            </a:r>
            <a:r>
              <a:rPr lang="en-US" sz="1600" b="1" dirty="0" smtClean="0"/>
              <a:t> (BPS) </a:t>
            </a:r>
            <a:r>
              <a:rPr lang="en-US" sz="1600" b="1" dirty="0" err="1" smtClean="0"/>
              <a:t>menyebutkan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sepanjang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Januari</a:t>
            </a:r>
            <a:r>
              <a:rPr lang="en-US" sz="1600" b="1" dirty="0" smtClean="0"/>
              <a:t> 2024, </a:t>
            </a:r>
            <a:r>
              <a:rPr lang="en-US" sz="1600" b="1" dirty="0" err="1" smtClean="0"/>
              <a:t>jumlah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penumpang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Transjakarta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mencapai</a:t>
            </a:r>
            <a:r>
              <a:rPr lang="en-US" sz="1600" b="1" dirty="0" smtClean="0"/>
              <a:t> 30.934.491 orang. </a:t>
            </a:r>
            <a:r>
              <a:rPr lang="en-US" sz="1600" b="1" dirty="0" err="1" smtClean="0"/>
              <a:t>Angka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ini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meningkat</a:t>
            </a:r>
            <a:r>
              <a:rPr lang="en-US" sz="1600" b="1" dirty="0" smtClean="0"/>
              <a:t> 6,83% </a:t>
            </a:r>
            <a:r>
              <a:rPr lang="en-US" sz="1600" b="1" dirty="0" err="1" smtClean="0"/>
              <a:t>dibandingkan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Desember</a:t>
            </a:r>
            <a:r>
              <a:rPr lang="en-US" sz="1600" b="1" dirty="0" smtClean="0"/>
              <a:t> 2023 </a:t>
            </a:r>
            <a:r>
              <a:rPr lang="en-US" sz="1600" b="1" dirty="0" err="1" smtClean="0"/>
              <a:t>dan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mengalami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peningkatan</a:t>
            </a:r>
            <a:r>
              <a:rPr lang="en-US" sz="1600" b="1" dirty="0" smtClean="0"/>
              <a:t> 4,66% </a:t>
            </a:r>
            <a:r>
              <a:rPr lang="en-US" sz="1600" b="1" dirty="0" err="1" smtClean="0"/>
              <a:t>dibandingkan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Januari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2023 </a:t>
            </a:r>
            <a:r>
              <a:rPr lang="en-US" sz="1600" b="1" dirty="0" smtClean="0">
                <a:solidFill>
                  <a:schemeClr val="bg1"/>
                </a:solidFill>
              </a:rPr>
              <a:t>(</a:t>
            </a:r>
            <a:r>
              <a:rPr lang="en-US" sz="1600" b="1" i="1" dirty="0">
                <a:solidFill>
                  <a:schemeClr val="bg1"/>
                </a:solidFill>
              </a:rPr>
              <a:t>j</a:t>
            </a:r>
            <a:r>
              <a:rPr lang="en-US" sz="1600" b="1" i="1" dirty="0" smtClean="0">
                <a:solidFill>
                  <a:schemeClr val="bg1"/>
                </a:solidFill>
              </a:rPr>
              <a:t>akarta.bps.go.id</a:t>
            </a:r>
            <a:r>
              <a:rPr lang="en-US" sz="1600" b="1" i="1" dirty="0" smtClean="0">
                <a:solidFill>
                  <a:schemeClr val="bg1"/>
                </a:solidFill>
              </a:rPr>
              <a:t>).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5728447" y="2864223"/>
            <a:ext cx="5701552" cy="3617257"/>
          </a:xfrm>
          <a:prstGeom prst="round2DiagRect">
            <a:avLst/>
          </a:prstGeom>
          <a:solidFill>
            <a:srgbClr val="E3EAFD"/>
          </a:solidFill>
          <a:ln>
            <a:solidFill>
              <a:srgbClr val="E3EA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1600" b="1" dirty="0" err="1" smtClean="0">
                <a:solidFill>
                  <a:schemeClr val="tx1"/>
                </a:solidFill>
              </a:rPr>
              <a:t>Minat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masyarakat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untuk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menggunakan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transportasi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TransJakarta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meningkat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dikarenakan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tarif</a:t>
            </a:r>
            <a:r>
              <a:rPr lang="en-US" sz="1600" b="1" dirty="0" smtClean="0">
                <a:solidFill>
                  <a:schemeClr val="tx1"/>
                </a:solidFill>
              </a:rPr>
              <a:t> yang </a:t>
            </a:r>
            <a:r>
              <a:rPr lang="en-US" sz="1600" b="1" dirty="0" err="1" smtClean="0">
                <a:solidFill>
                  <a:schemeClr val="tx1"/>
                </a:solidFill>
              </a:rPr>
              <a:t>relatif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murah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jika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dibandingkan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dengan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beberapa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pilihan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moda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transportasi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lainnya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seperti</a:t>
            </a:r>
            <a:r>
              <a:rPr lang="en-US" sz="1600" b="1" dirty="0" smtClean="0">
                <a:solidFill>
                  <a:schemeClr val="tx1"/>
                </a:solidFill>
              </a:rPr>
              <a:t> MRT, LRT </a:t>
            </a:r>
            <a:r>
              <a:rPr lang="en-US" sz="1600" b="1" dirty="0" err="1" smtClean="0">
                <a:solidFill>
                  <a:schemeClr val="tx1"/>
                </a:solidFill>
              </a:rPr>
              <a:t>serta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moda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transportasi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berbasis</a:t>
            </a:r>
            <a:r>
              <a:rPr lang="en-US" sz="1600" b="1" dirty="0" smtClean="0">
                <a:solidFill>
                  <a:schemeClr val="tx1"/>
                </a:solidFill>
              </a:rPr>
              <a:t> online. </a:t>
            </a:r>
            <a:r>
              <a:rPr lang="en-US" sz="1600" b="1" dirty="0" err="1" smtClean="0">
                <a:solidFill>
                  <a:schemeClr val="tx1"/>
                </a:solidFill>
              </a:rPr>
              <a:t>Namun</a:t>
            </a:r>
            <a:r>
              <a:rPr lang="en-US" sz="1600" b="1" dirty="0" smtClean="0">
                <a:solidFill>
                  <a:schemeClr val="tx1"/>
                </a:solidFill>
              </a:rPr>
              <a:t>, </a:t>
            </a:r>
            <a:r>
              <a:rPr lang="en-US" sz="1600" b="1" dirty="0" err="1" smtClean="0">
                <a:solidFill>
                  <a:schemeClr val="tx1"/>
                </a:solidFill>
              </a:rPr>
              <a:t>masih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banyak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kekurangan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dalam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sistem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pelayanan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TransJakarta</a:t>
            </a:r>
            <a:r>
              <a:rPr lang="en-US" sz="1600" b="1" dirty="0" smtClean="0">
                <a:solidFill>
                  <a:schemeClr val="tx1"/>
                </a:solidFill>
              </a:rPr>
              <a:t>, </a:t>
            </a:r>
            <a:r>
              <a:rPr lang="en-US" sz="1600" b="1" dirty="0" err="1" smtClean="0">
                <a:solidFill>
                  <a:schemeClr val="tx1"/>
                </a:solidFill>
              </a:rPr>
              <a:t>seperti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kurangnya</a:t>
            </a:r>
            <a:r>
              <a:rPr lang="en-US" sz="1600" b="1" dirty="0" smtClean="0">
                <a:solidFill>
                  <a:schemeClr val="tx1"/>
                </a:solidFill>
              </a:rPr>
              <a:t> armada </a:t>
            </a:r>
            <a:r>
              <a:rPr lang="en-US" sz="1600" b="1" dirty="0" err="1" smtClean="0">
                <a:solidFill>
                  <a:schemeClr val="tx1"/>
                </a:solidFill>
              </a:rPr>
              <a:t>untuk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menampung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penumpang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yang </a:t>
            </a:r>
            <a:r>
              <a:rPr lang="en-US" sz="1600" b="1" dirty="0" err="1" smtClean="0">
                <a:solidFill>
                  <a:schemeClr val="tx1"/>
                </a:solidFill>
              </a:rPr>
              <a:t>menyebabkan</a:t>
            </a:r>
            <a:r>
              <a:rPr lang="en-US" sz="1600" b="1" dirty="0" smtClean="0">
                <a:solidFill>
                  <a:schemeClr val="tx1"/>
                </a:solidFill>
              </a:rPr>
              <a:t> over capacity </a:t>
            </a:r>
            <a:r>
              <a:rPr lang="en-US" sz="1600" b="1" dirty="0" err="1" smtClean="0">
                <a:solidFill>
                  <a:schemeClr val="tx1"/>
                </a:solidFill>
              </a:rPr>
              <a:t>serta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masih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terdapat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koridor</a:t>
            </a:r>
            <a:r>
              <a:rPr lang="en-US" sz="1600" b="1" dirty="0" smtClean="0">
                <a:solidFill>
                  <a:schemeClr val="tx1"/>
                </a:solidFill>
              </a:rPr>
              <a:t> yang </a:t>
            </a:r>
            <a:r>
              <a:rPr lang="en-US" sz="1600" b="1" dirty="0" err="1" smtClean="0">
                <a:solidFill>
                  <a:schemeClr val="tx1"/>
                </a:solidFill>
              </a:rPr>
              <a:t>belum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steril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dari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kendaraan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pribadi</a:t>
            </a:r>
            <a:r>
              <a:rPr lang="en-US" sz="1600" b="1" dirty="0" smtClean="0">
                <a:solidFill>
                  <a:schemeClr val="tx1"/>
                </a:solidFill>
              </a:rPr>
              <a:t> yang </a:t>
            </a:r>
            <a:r>
              <a:rPr lang="en-US" sz="1600" b="1" dirty="0" err="1" smtClean="0">
                <a:solidFill>
                  <a:schemeClr val="tx1"/>
                </a:solidFill>
              </a:rPr>
              <a:t>menyebakan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waktu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perjalanan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tidak</a:t>
            </a:r>
            <a:r>
              <a:rPr lang="en-US" sz="1600" b="1" dirty="0" smtClean="0">
                <a:solidFill>
                  <a:schemeClr val="tx1"/>
                </a:solidFill>
              </a:rPr>
              <a:t> optimal.</a:t>
            </a:r>
          </a:p>
        </p:txBody>
      </p:sp>
    </p:spTree>
    <p:extLst>
      <p:ext uri="{BB962C8B-B14F-4D97-AF65-F5344CB8AC3E}">
        <p14:creationId xmlns:p14="http://schemas.microsoft.com/office/powerpoint/2010/main" val="56097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84" t="17655" r="3438" b="13244"/>
          <a:stretch/>
        </p:blipFill>
        <p:spPr>
          <a:xfrm rot="1096497">
            <a:off x="4978240" y="338508"/>
            <a:ext cx="723134" cy="92482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75129" y="535172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Data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45266721"/>
              </p:ext>
            </p:extLst>
          </p:nvPr>
        </p:nvGraphicFramePr>
        <p:xfrm>
          <a:off x="0" y="1769148"/>
          <a:ext cx="12192000" cy="4330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16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44830" y="2000250"/>
            <a:ext cx="2628900" cy="205740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DATA SET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3360420" y="2000250"/>
            <a:ext cx="2712720" cy="205740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DATA PREPARATION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6259830" y="2000250"/>
            <a:ext cx="2628900" cy="205740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DATA CLEANING</a:t>
            </a:r>
            <a:endParaRPr lang="en-US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9075420" y="2000250"/>
            <a:ext cx="2628900" cy="205740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ANALISA DATA</a:t>
            </a:r>
            <a:endParaRPr lang="en-US" sz="3200" dirty="0"/>
          </a:p>
        </p:txBody>
      </p:sp>
      <p:sp>
        <p:nvSpPr>
          <p:cNvPr id="11" name="Right Arrow 10"/>
          <p:cNvSpPr/>
          <p:nvPr/>
        </p:nvSpPr>
        <p:spPr>
          <a:xfrm>
            <a:off x="2960370" y="3383280"/>
            <a:ext cx="628650" cy="6286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852160" y="3383280"/>
            <a:ext cx="628650" cy="6286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667750" y="3383280"/>
            <a:ext cx="628650" cy="6286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20535"/>
          <a:stretch/>
        </p:blipFill>
        <p:spPr>
          <a:xfrm>
            <a:off x="2" y="6103331"/>
            <a:ext cx="3724833" cy="7546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1" t="20535" r="516"/>
          <a:stretch/>
        </p:blipFill>
        <p:spPr>
          <a:xfrm flipH="1">
            <a:off x="3697940" y="6109557"/>
            <a:ext cx="3697941" cy="7531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t="20535"/>
          <a:stretch/>
        </p:blipFill>
        <p:spPr>
          <a:xfrm>
            <a:off x="7395325" y="6108669"/>
            <a:ext cx="3698494" cy="7493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67634" t="20535" r="516"/>
          <a:stretch/>
        </p:blipFill>
        <p:spPr>
          <a:xfrm flipH="1">
            <a:off x="11066367" y="6104893"/>
            <a:ext cx="1183903" cy="75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20535"/>
          <a:stretch/>
        </p:blipFill>
        <p:spPr>
          <a:xfrm>
            <a:off x="2" y="6103331"/>
            <a:ext cx="3724833" cy="7546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6547" y="1797431"/>
            <a:ext cx="35644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Dat</a:t>
            </a:r>
            <a:r>
              <a:rPr lang="en-US" b="0" dirty="0" smtClean="0">
                <a:effectLst/>
              </a:rPr>
              <a:t>a set </a:t>
            </a:r>
            <a:r>
              <a:rPr lang="en-US" b="0" dirty="0" err="1" smtClean="0">
                <a:effectLst/>
              </a:rPr>
              <a:t>berisi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informasi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terkait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transaksi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kartu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pembayaran</a:t>
            </a:r>
            <a:r>
              <a:rPr lang="en-US" b="0" dirty="0" smtClean="0">
                <a:effectLst/>
              </a:rPr>
              <a:t> yang </a:t>
            </a:r>
            <a:r>
              <a:rPr lang="en-US" b="0" dirty="0" err="1" smtClean="0">
                <a:effectLst/>
              </a:rPr>
              <a:t>digunakan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oleh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pengguna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Transjakarta</a:t>
            </a:r>
            <a:r>
              <a:rPr lang="en-US" b="0" dirty="0" smtClean="0">
                <a:effectLst/>
              </a:rPr>
              <a:t> yang </a:t>
            </a:r>
            <a:r>
              <a:rPr lang="en-US" b="0" dirty="0" err="1" smtClean="0">
                <a:effectLst/>
              </a:rPr>
              <a:t>dapat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kita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analisa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datanya</a:t>
            </a:r>
            <a:r>
              <a:rPr lang="en-US" b="0" dirty="0" smtClean="0">
                <a:effectLst/>
              </a:rPr>
              <a:t> yang </a:t>
            </a:r>
            <a:r>
              <a:rPr lang="en-US" b="0" dirty="0" err="1" smtClean="0">
                <a:effectLst/>
              </a:rPr>
              <a:t>berisikan</a:t>
            </a:r>
            <a:r>
              <a:rPr lang="en-US" b="0" dirty="0" smtClean="0">
                <a:effectLst/>
              </a:rPr>
              <a:t> data </a:t>
            </a:r>
            <a:r>
              <a:rPr lang="en-US" b="0" dirty="0" err="1" smtClean="0">
                <a:effectLst/>
              </a:rPr>
              <a:t>seperti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pada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tabel</a:t>
            </a:r>
            <a:r>
              <a:rPr lang="en-US" b="0" dirty="0" smtClean="0">
                <a:effectLst/>
              </a:rPr>
              <a:t> di </a:t>
            </a:r>
            <a:r>
              <a:rPr lang="en-US" b="0" dirty="0" err="1" smtClean="0">
                <a:effectLst/>
              </a:rPr>
              <a:t>samping</a:t>
            </a:r>
            <a:r>
              <a:rPr lang="en-US" b="0" dirty="0" smtClean="0">
                <a:effectLst/>
              </a:rPr>
              <a:t>.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093198" y="2552781"/>
            <a:ext cx="1639731" cy="1402099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5129" y="535172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1" t="20535" r="516"/>
          <a:stretch/>
        </p:blipFill>
        <p:spPr>
          <a:xfrm flipH="1">
            <a:off x="3697940" y="6109557"/>
            <a:ext cx="3697941" cy="753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521" y="267795"/>
            <a:ext cx="5999332" cy="56016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20535"/>
          <a:stretch/>
        </p:blipFill>
        <p:spPr>
          <a:xfrm>
            <a:off x="7395325" y="6108669"/>
            <a:ext cx="3698494" cy="7493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67634" t="20535" r="516"/>
          <a:stretch/>
        </p:blipFill>
        <p:spPr>
          <a:xfrm flipH="1">
            <a:off x="11066367" y="6104893"/>
            <a:ext cx="1183903" cy="75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68" y="977611"/>
            <a:ext cx="7010400" cy="57340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32279" y="159395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Informasi</a:t>
            </a:r>
            <a:r>
              <a:rPr lang="en-US" dirty="0" smtClean="0"/>
              <a:t>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5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75129" y="535172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Analisis</a:t>
            </a:r>
            <a:r>
              <a:rPr lang="en-US" dirty="0" smtClean="0"/>
              <a:t> Data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026038299"/>
              </p:ext>
            </p:extLst>
          </p:nvPr>
        </p:nvGraphicFramePr>
        <p:xfrm>
          <a:off x="848096" y="1353388"/>
          <a:ext cx="10218271" cy="4640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/>
          <p:cNvSpPr/>
          <p:nvPr/>
        </p:nvSpPr>
        <p:spPr>
          <a:xfrm>
            <a:off x="1036835" y="1756236"/>
            <a:ext cx="6543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Vineta BT" panose="04020906050602070202" pitchFamily="82" charset="0"/>
              </a:rPr>
              <a:t>1</a:t>
            </a:r>
            <a:endParaRPr lang="en-US" sz="4000" dirty="0">
              <a:solidFill>
                <a:schemeClr val="tx2">
                  <a:lumMod val="50000"/>
                </a:schemeClr>
              </a:solidFill>
              <a:latin typeface="Vineta BT" panose="04020906050602070202" pitchFamily="8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81457" y="2827518"/>
            <a:ext cx="6543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Vineta BT" panose="04020906050602070202" pitchFamily="82" charset="0"/>
              </a:rPr>
              <a:t>2</a:t>
            </a:r>
            <a:endParaRPr lang="en-US" sz="4000" dirty="0">
              <a:solidFill>
                <a:schemeClr val="tx2">
                  <a:lumMod val="50000"/>
                </a:schemeClr>
              </a:solidFill>
              <a:latin typeface="Vineta BT" panose="04020906050602070202" pitchFamily="8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81457" y="3920321"/>
            <a:ext cx="6543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Vineta BT" panose="04020906050602070202" pitchFamily="82" charset="0"/>
              </a:rPr>
              <a:t>3</a:t>
            </a:r>
            <a:endParaRPr lang="en-US" sz="4000" dirty="0">
              <a:solidFill>
                <a:schemeClr val="tx2">
                  <a:lumMod val="50000"/>
                </a:schemeClr>
              </a:solidFill>
              <a:latin typeface="Vineta BT" panose="04020906050602070202" pitchFamily="8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36835" y="4992597"/>
            <a:ext cx="6543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Vineta BT" panose="04020906050602070202" pitchFamily="82" charset="0"/>
              </a:rPr>
              <a:t>4</a:t>
            </a:r>
            <a:endParaRPr lang="en-US" sz="4000" dirty="0">
              <a:solidFill>
                <a:schemeClr val="tx2">
                  <a:lumMod val="50000"/>
                </a:schemeClr>
              </a:solidFill>
              <a:latin typeface="Vineta BT" panose="0402090605060207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6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918" y="-102466"/>
            <a:ext cx="10515600" cy="1325563"/>
          </a:xfrm>
        </p:spPr>
        <p:txBody>
          <a:bodyPr/>
          <a:lstStyle/>
          <a:p>
            <a:r>
              <a:rPr lang="en-US" dirty="0" smtClean="0"/>
              <a:t>Data Peak Hour </a:t>
            </a:r>
            <a:r>
              <a:rPr lang="en-US" dirty="0" err="1" smtClean="0"/>
              <a:t>TransJakarta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8" y="1075025"/>
            <a:ext cx="6179604" cy="48477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82692" y="2960312"/>
            <a:ext cx="39733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Peak Hour </a:t>
            </a:r>
            <a:r>
              <a:rPr lang="en-US" sz="3200" dirty="0" err="1" smtClean="0"/>
              <a:t>Pagi</a:t>
            </a:r>
            <a:r>
              <a:rPr lang="en-US" sz="3200" dirty="0" smtClean="0"/>
              <a:t> : 06.00</a:t>
            </a:r>
          </a:p>
          <a:p>
            <a:r>
              <a:rPr lang="en-US" sz="3200" dirty="0" smtClean="0"/>
              <a:t>Peak Hour Sore : 17.00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531620" y="1569720"/>
            <a:ext cx="320040" cy="378823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57700" y="2274570"/>
            <a:ext cx="289560" cy="308338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918" y="-102466"/>
            <a:ext cx="10515600" cy="1325563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TapIn</a:t>
            </a:r>
            <a:r>
              <a:rPr lang="en-US" dirty="0" smtClean="0"/>
              <a:t> </a:t>
            </a:r>
            <a:r>
              <a:rPr lang="en-US" dirty="0" err="1" smtClean="0"/>
              <a:t>Halte</a:t>
            </a:r>
            <a:r>
              <a:rPr lang="en-US" dirty="0" smtClean="0"/>
              <a:t> </a:t>
            </a:r>
            <a:r>
              <a:rPr lang="en-US" dirty="0" err="1" smtClean="0"/>
              <a:t>TransJakarta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8" y="949902"/>
            <a:ext cx="9572625" cy="58102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72836" y="1143000"/>
            <a:ext cx="904009" cy="439535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0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742</TotalTime>
  <Words>590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Vineta BT</vt:lpstr>
      <vt:lpstr>Wingdings</vt:lpstr>
      <vt:lpstr>Office Theme</vt:lpstr>
      <vt:lpstr>Capstone Project Modul 2</vt:lpstr>
      <vt:lpstr>Latar Belakang dan Identifikasi Masalah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Peak Hour TransJakarta</vt:lpstr>
      <vt:lpstr>Data Jumlah TapIn Halte TransJakarta</vt:lpstr>
      <vt:lpstr>Data Jumlah TapOut Halte TransJakarta</vt:lpstr>
      <vt:lpstr>Data Usia Pengguna TransJakarta</vt:lpstr>
      <vt:lpstr>PowerPoint Presentation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50</cp:revision>
  <dcterms:created xsi:type="dcterms:W3CDTF">2024-04-14T00:50:10Z</dcterms:created>
  <dcterms:modified xsi:type="dcterms:W3CDTF">2024-04-15T06:21:36Z</dcterms:modified>
</cp:coreProperties>
</file>