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1" r:id="rId10"/>
    <p:sldId id="257" r:id="rId11"/>
    <p:sldId id="258" r:id="rId12"/>
    <p:sldId id="267" r:id="rId13"/>
    <p:sldId id="268" r:id="rId14"/>
    <p:sldId id="270" r:id="rId15"/>
    <p:sldId id="279" r:id="rId16"/>
    <p:sldId id="272" r:id="rId17"/>
    <p:sldId id="274" r:id="rId18"/>
    <p:sldId id="275" r:id="rId19"/>
    <p:sldId id="276" r:id="rId20"/>
    <p:sldId id="278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Schoolbook" panose="02040604050505020304" pitchFamily="18" charset="0"/>
      <p:regular r:id="rId27"/>
      <p:bold r:id="rId28"/>
      <p:italic r:id="rId29"/>
      <p:boldItalic r:id="rId30"/>
    </p:embeddedFont>
    <p:embeddedFont>
      <p:font typeface="Wingdings 2" panose="05020102010507070707" pitchFamily="18" charset="2"/>
      <p:regular r:id="rId31"/>
    </p:embeddedFont>
    <p:embeddedFont>
      <p:font typeface="Work Sans" panose="020B0604020202020204" charset="0"/>
      <p:regular r:id="rId32"/>
      <p:bold r:id="rId33"/>
      <p:italic r:id="rId34"/>
      <p:boldItalic r:id="rId35"/>
    </p:embeddedFont>
    <p:embeddedFont>
      <p:font typeface="Work Sans Regular" panose="020B060402020202020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D633AC-6604-4EEB-87E6-510800511EE9}">
  <a:tblStyle styleId="{23D633AC-6604-4EEB-87E6-510800511E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840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7675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08572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3894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8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745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6239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518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844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3">
  <p:cSld name="Blank with scribbles 3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126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1">
  <p:cSld name="Blank with scribbles 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161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2">
  <p:cSld name="Blank with scribbles 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3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185570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1216025" y="0"/>
            <a:ext cx="1415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545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49420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1143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95057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35404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45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44846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39606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339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723900" y="1428750"/>
            <a:ext cx="7696199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4400" b="1" dirty="0"/>
              <a:t>TUGAS BESAR DATA MINING</a:t>
            </a:r>
            <a:endParaRPr sz="4400" dirty="0"/>
          </a:p>
        </p:txBody>
      </p:sp>
      <p:sp>
        <p:nvSpPr>
          <p:cNvPr id="3" name="Google Shape;135;p17"/>
          <p:cNvSpPr txBox="1">
            <a:spLocks/>
          </p:cNvSpPr>
          <p:nvPr/>
        </p:nvSpPr>
        <p:spPr>
          <a:xfrm>
            <a:off x="3505200" y="2495550"/>
            <a:ext cx="4038600" cy="6270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 err="1">
                <a:solidFill>
                  <a:schemeClr val="bg1"/>
                </a:solidFill>
              </a:rPr>
              <a:t>Customer_Behaviour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216050" y="59055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dirty="0"/>
              <a:t>2. Install dan </a:t>
            </a:r>
            <a:r>
              <a:rPr lang="en-US" dirty="0" err="1"/>
              <a:t>menggunakan</a:t>
            </a:r>
            <a:r>
              <a:rPr lang="en-US" dirty="0"/>
              <a:t> packages</a:t>
            </a:r>
            <a:endParaRPr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9215F-6637-4CCA-93DA-8B5005329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14725"/>
            <a:ext cx="5019675" cy="353377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ctrTitle" idx="4294967295"/>
          </p:nvPr>
        </p:nvSpPr>
        <p:spPr>
          <a:xfrm>
            <a:off x="0" y="209550"/>
            <a:ext cx="6276975" cy="6159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000" dirty="0"/>
              <a:t>3. </a:t>
            </a:r>
            <a:r>
              <a:rPr lang="en-US" sz="4000" dirty="0" err="1"/>
              <a:t>Mengimpor</a:t>
            </a:r>
            <a:r>
              <a:rPr lang="en-US" sz="4000" dirty="0"/>
              <a:t> dataset</a:t>
            </a:r>
            <a:endParaRPr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2767172"/>
            <a:ext cx="238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View Dataset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D824D-E2B6-4F69-AA5E-B1F1802EB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982563"/>
            <a:ext cx="5029200" cy="1209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11AC18-9D4E-464F-8B7B-D484C50D4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558" y="2818695"/>
            <a:ext cx="5029200" cy="212795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1216050" y="601628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200" dirty="0" err="1"/>
              <a:t>Pembuatan</a:t>
            </a:r>
            <a:r>
              <a:rPr lang="en-US" sz="3200" dirty="0"/>
              <a:t> model decision tree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algoritman</a:t>
            </a:r>
            <a:r>
              <a:rPr lang="en-US" sz="3200" dirty="0"/>
              <a:t> C5.0</a:t>
            </a:r>
            <a:endParaRPr sz="3200"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66800" y="28345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4.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416" y="1439668"/>
            <a:ext cx="1275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Source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DCEA1-35C8-4BF0-969C-7BEB05B9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96163"/>
            <a:ext cx="5667375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E3D71-9116-4DC2-945C-003D7CD53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775" y="3086100"/>
            <a:ext cx="5591175" cy="154305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97EC81-2F1A-4654-A223-9DDFE28B2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" y="1695450"/>
            <a:ext cx="6686550" cy="293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F28DE-0EC8-4A24-A15F-237C2DDF5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661" y="0"/>
            <a:ext cx="5161969" cy="5143500"/>
          </a:xfrm>
          <a:prstGeom prst="rect">
            <a:avLst/>
          </a:prstGeom>
        </p:spPr>
      </p:pic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152400" y="86955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5. </a:t>
            </a:r>
            <a:r>
              <a:rPr lang="en-US" dirty="0" err="1"/>
              <a:t>Melihat</a:t>
            </a:r>
            <a:r>
              <a:rPr lang="en-US" dirty="0"/>
              <a:t> Model</a:t>
            </a:r>
            <a:endParaRPr dirty="0"/>
          </a:p>
        </p:txBody>
      </p:sp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1371600" y="133350"/>
            <a:ext cx="6287539" cy="1018598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ctrTitle" idx="4294967295"/>
          </p:nvPr>
        </p:nvSpPr>
        <p:spPr>
          <a:xfrm>
            <a:off x="0" y="180975"/>
            <a:ext cx="7129463" cy="7778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sv-SE" sz="2800" dirty="0"/>
              <a:t>Menampilkan pohon </a:t>
            </a:r>
            <a:br>
              <a:rPr lang="sv-SE" sz="2800" dirty="0"/>
            </a:br>
            <a:r>
              <a:rPr lang="sv-SE" sz="2800" dirty="0"/>
              <a:t>yang sudah dibangun</a:t>
            </a:r>
            <a:endParaRPr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8115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8BC3F0-1DF4-44CD-BC29-1378A5A32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24" y="1024445"/>
            <a:ext cx="1857375" cy="37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2986E2-DCE2-44FB-87AF-5BAE035F1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599" y="1204142"/>
            <a:ext cx="5926285" cy="39393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28146" y="1242031"/>
            <a:ext cx="89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:</a:t>
            </a:r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492A8D-FDB2-42D8-89FF-0E0624B8A1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A08BE-2752-49E3-880C-F83B947E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848"/>
            <a:ext cx="77377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3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1373672" y="59055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2400" dirty="0"/>
              <a:t>Dataset, </a:t>
            </a:r>
            <a:r>
              <a:rPr lang="en-US" sz="2400" dirty="0" err="1"/>
              <a:t>dijadikan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data testing.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1 </a:t>
            </a:r>
            <a:r>
              <a:rPr lang="en-US" sz="2400" dirty="0" err="1"/>
              <a:t>sampai</a:t>
            </a:r>
            <a:r>
              <a:rPr lang="en-US" sz="2400" dirty="0"/>
              <a:t> 7 </a:t>
            </a:r>
            <a:r>
              <a:rPr lang="en-US" sz="2400" dirty="0" err="1"/>
              <a:t>saja</a:t>
            </a:r>
            <a:r>
              <a:rPr lang="en-US" sz="2400" dirty="0"/>
              <a:t>, dan </a:t>
            </a:r>
            <a:r>
              <a:rPr lang="en-US" sz="2400" dirty="0" err="1"/>
              <a:t>tanpa</a:t>
            </a:r>
            <a:r>
              <a:rPr lang="en-US" sz="2400" dirty="0"/>
              <a:t> label</a:t>
            </a:r>
            <a:endParaRPr sz="2400" dirty="0"/>
          </a:p>
        </p:txBody>
      </p:sp>
      <p:sp>
        <p:nvSpPr>
          <p:cNvPr id="271" name="Google Shape;271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046425" y="1280557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" name="Google Shape;251;p28"/>
          <p:cNvSpPr/>
          <p:nvPr/>
        </p:nvSpPr>
        <p:spPr>
          <a:xfrm>
            <a:off x="4349620" y="1588733"/>
            <a:ext cx="1670180" cy="307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25816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</a:t>
            </a:r>
            <a:r>
              <a:rPr lang="en-US" dirty="0" err="1"/>
              <a:t>Datatesting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71769" y="47454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A9978-55B1-4F98-A867-9196D2F4B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83" y="3068125"/>
            <a:ext cx="5113749" cy="20063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6646A6-ED84-4104-9378-3ECF492A3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27" y="1677358"/>
            <a:ext cx="3095625" cy="13049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352800" y="639362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8. </a:t>
            </a:r>
            <a:r>
              <a:rPr lang="en-US" sz="3600" b="1" dirty="0" err="1"/>
              <a:t>Prediksi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546055" y="1547988"/>
            <a:ext cx="3613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Menampilkan</a:t>
            </a:r>
            <a:r>
              <a:rPr lang="en-US" sz="1200" b="1" dirty="0"/>
              <a:t> </a:t>
            </a:r>
            <a:r>
              <a:rPr lang="en-US" sz="1200" b="1" dirty="0" err="1"/>
              <a:t>Hasil</a:t>
            </a:r>
            <a:r>
              <a:rPr lang="en-US" sz="1200" b="1" dirty="0"/>
              <a:t> </a:t>
            </a:r>
            <a:r>
              <a:rPr lang="en-US" sz="1200" b="1" dirty="0" err="1"/>
              <a:t>Prediksi</a:t>
            </a:r>
            <a:r>
              <a:rPr lang="en-US" sz="1200" b="1" dirty="0"/>
              <a:t> </a:t>
            </a:r>
            <a:r>
              <a:rPr lang="en-US" sz="1200" b="1" dirty="0" err="1"/>
              <a:t>dari</a:t>
            </a:r>
            <a:r>
              <a:rPr lang="en-US" sz="1200" b="1" dirty="0"/>
              <a:t> model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612C6-5392-4A6D-9ACF-4D95403B2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77805"/>
            <a:ext cx="6770296" cy="21812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184123" y="133350"/>
            <a:ext cx="4128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9. </a:t>
            </a:r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prediksi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dataset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73B13D-E103-4D53-862A-65FCC4D5E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48" y="761678"/>
            <a:ext cx="3867150" cy="409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FCD34-C7B9-4FA7-AA69-245F908A5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966515"/>
            <a:ext cx="2777443" cy="41769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6BDEDCE-CC97-48BB-8085-D203C06FAB97}"/>
              </a:ext>
            </a:extLst>
          </p:cNvPr>
          <p:cNvSpPr/>
          <p:nvPr/>
        </p:nvSpPr>
        <p:spPr>
          <a:xfrm>
            <a:off x="443947" y="447514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Code: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52937-1C35-44F6-8770-BC7A92C63A86}"/>
              </a:ext>
            </a:extLst>
          </p:cNvPr>
          <p:cNvSpPr/>
          <p:nvPr/>
        </p:nvSpPr>
        <p:spPr>
          <a:xfrm>
            <a:off x="4032429" y="1962150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/>
              <a:t>Prediksi</a:t>
            </a:r>
            <a:r>
              <a:rPr lang="en-US" sz="1400" b="1" dirty="0"/>
              <a:t> :</a:t>
            </a:r>
          </a:p>
        </p:txBody>
      </p:sp>
    </p:spTree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47573" y="284261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Repository </a:t>
            </a:r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791036" y="795823"/>
            <a:ext cx="563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: https://github.com/rizkysptr/TBDatamining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515699" y="1369751"/>
            <a:ext cx="23887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en-US" b="1" dirty="0" err="1"/>
              <a:t>anggota</a:t>
            </a:r>
            <a:r>
              <a:rPr lang="en-US" b="1" dirty="0"/>
              <a:t> </a:t>
            </a:r>
            <a:r>
              <a:rPr lang="en-US" b="1" dirty="0" err="1"/>
              <a:t>kelompok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24236" y="1833086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https://github.com/rizkysptr </a:t>
            </a:r>
          </a:p>
          <a:p>
            <a:r>
              <a:rPr lang="en-US" dirty="0"/>
              <a:t>https://github.com/Yehudamanuel031</a:t>
            </a:r>
          </a:p>
          <a:p>
            <a:r>
              <a:rPr lang="en-US" dirty="0"/>
              <a:t>https://github.com/ Martinsimanjuntak112</a:t>
            </a:r>
          </a:p>
        </p:txBody>
      </p:sp>
      <p:sp>
        <p:nvSpPr>
          <p:cNvPr id="6" name="Rectangle 5"/>
          <p:cNvSpPr/>
          <p:nvPr/>
        </p:nvSpPr>
        <p:spPr>
          <a:xfrm>
            <a:off x="5723792" y="1843598"/>
            <a:ext cx="1706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(3311911021)</a:t>
            </a:r>
          </a:p>
          <a:p>
            <a:r>
              <a:rPr lang="en-US" dirty="0"/>
              <a:t>(3311911031)</a:t>
            </a:r>
          </a:p>
          <a:p>
            <a:r>
              <a:rPr lang="en-US" dirty="0"/>
              <a:t>(3311911014)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9014" y="2778222"/>
            <a:ext cx="1577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Referensi</a:t>
            </a:r>
            <a:r>
              <a:rPr lang="en-US" b="1" dirty="0"/>
              <a:t> </a:t>
            </a:r>
            <a:r>
              <a:rPr lang="en-US" b="1" dirty="0" err="1"/>
              <a:t>Materi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3107806"/>
            <a:ext cx="7719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https://learning-if.polibatam.ac.id/pluginfile.php/48912/mod_resource/content/0/p9.pdf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3425" y="3941126"/>
            <a:ext cx="1268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Link </a:t>
            </a:r>
            <a:r>
              <a:rPr lang="en-US" b="1" dirty="0" err="1"/>
              <a:t>DataSet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33400" y="4307061"/>
            <a:ext cx="689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https://www.kaggle.com/arashnic/epidemy</a:t>
            </a: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216025" y="1552200"/>
            <a:ext cx="6632576" cy="23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ANGGOTA KELOMPOK </a:t>
            </a:r>
          </a:p>
          <a:p>
            <a:pPr marL="0" lvl="0" indent="0">
              <a:buNone/>
            </a:pPr>
            <a:r>
              <a:rPr lang="en" sz="2800" dirty="0">
                <a:highlight>
                  <a:srgbClr val="FFFFFF"/>
                </a:highlight>
              </a:rPr>
              <a:t>Rizky Saputra</a:t>
            </a:r>
            <a:r>
              <a:rPr lang="en-US" sz="2600" dirty="0"/>
              <a:t> 3311911021</a:t>
            </a:r>
          </a:p>
          <a:p>
            <a:pPr marL="0" lvl="0" indent="0">
              <a:buNone/>
            </a:pPr>
            <a:r>
              <a:rPr lang="en" sz="2800" dirty="0">
                <a:highlight>
                  <a:srgbClr val="FFFFFF"/>
                </a:highlight>
              </a:rPr>
              <a:t>Martin Simanjuntak</a:t>
            </a:r>
            <a:r>
              <a:rPr lang="en-US" sz="2600" dirty="0"/>
              <a:t>  3311911020</a:t>
            </a:r>
          </a:p>
          <a:p>
            <a:pPr marL="0" lvl="0" indent="0">
              <a:buNone/>
            </a:pPr>
            <a:r>
              <a:rPr lang="en-US" sz="2800" dirty="0" err="1">
                <a:highlight>
                  <a:srgbClr val="FFFFFF"/>
                </a:highlight>
              </a:rPr>
              <a:t>Yudha</a:t>
            </a:r>
            <a:r>
              <a:rPr lang="en-US" sz="2800" dirty="0">
                <a:highlight>
                  <a:srgbClr val="FFFFFF"/>
                </a:highlight>
              </a:rPr>
              <a:t> Immanuel </a:t>
            </a:r>
            <a:r>
              <a:rPr lang="en-US" sz="2600" dirty="0"/>
              <a:t>3311911023</a:t>
            </a:r>
            <a:endParaRPr sz="2600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ctrTitle" idx="4294967295"/>
          </p:nvPr>
        </p:nvSpPr>
        <p:spPr>
          <a:xfrm>
            <a:off x="0" y="1657350"/>
            <a:ext cx="4876800" cy="116046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Terimakasih</a:t>
            </a:r>
            <a:endParaRPr sz="6000" dirty="0"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3276600" y="895350"/>
            <a:ext cx="2746375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DATA SET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733550"/>
            <a:ext cx="8173681" cy="609600"/>
          </a:xfrm>
        </p:spPr>
        <p:txBody>
          <a:bodyPr/>
          <a:lstStyle/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Link : https://www.kaggle.com/denisadutca/customer-behaviour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147;p19"/>
          <p:cNvSpPr txBox="1">
            <a:spLocks/>
          </p:cNvSpPr>
          <p:nvPr/>
        </p:nvSpPr>
        <p:spPr>
          <a:xfrm>
            <a:off x="931506" y="3345802"/>
            <a:ext cx="769937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✘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✗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14300" indent="0">
              <a:buNone/>
            </a:pPr>
            <a:endParaRPr lang="en-US" sz="2000" dirty="0"/>
          </a:p>
        </p:txBody>
      </p:sp>
      <p:sp>
        <p:nvSpPr>
          <p:cNvPr id="7" name="Google Shape;154;p20"/>
          <p:cNvSpPr/>
          <p:nvPr/>
        </p:nvSpPr>
        <p:spPr>
          <a:xfrm>
            <a:off x="685800" y="1758299"/>
            <a:ext cx="7722491" cy="432451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0E878-E53A-42AC-8707-9A32253D0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40" y="1533071"/>
            <a:ext cx="6858000" cy="324534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3352800" y="452012"/>
            <a:ext cx="4979291" cy="1159826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ctrTitle" idx="4294967295"/>
          </p:nvPr>
        </p:nvSpPr>
        <p:spPr>
          <a:xfrm>
            <a:off x="1295400" y="666303"/>
            <a:ext cx="6078538" cy="7651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000" dirty="0"/>
              <a:t>INFORMASI DATA SET</a:t>
            </a:r>
            <a:endParaRPr sz="40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4294967295"/>
          </p:nvPr>
        </p:nvSpPr>
        <p:spPr>
          <a:xfrm>
            <a:off x="1295400" y="1453703"/>
            <a:ext cx="5824538" cy="2212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Format Data</a:t>
            </a:r>
          </a:p>
          <a:p>
            <a:pPr marL="0" lvl="0" indent="0">
              <a:buNone/>
            </a:pPr>
            <a:r>
              <a:rPr lang="en-US" sz="1600" dirty="0"/>
              <a:t>File Local Dengue Fever Dataset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mewakili</a:t>
            </a:r>
            <a:r>
              <a:rPr lang="en-US" sz="1600" dirty="0"/>
              <a:t> detail </a:t>
            </a:r>
            <a:r>
              <a:rPr lang="en-US" sz="1600" dirty="0" err="1"/>
              <a:t>sekitar</a:t>
            </a:r>
            <a:r>
              <a:rPr lang="en-US" sz="1600" dirty="0"/>
              <a:t> 416 baris data,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pendataan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2 </a:t>
            </a:r>
            <a:r>
              <a:rPr lang="en-US" sz="1600" dirty="0" err="1"/>
              <a:t>kota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SJ(san </a:t>
            </a:r>
            <a:r>
              <a:rPr lang="en-US" sz="1600" dirty="0" err="1"/>
              <a:t>juan</a:t>
            </a:r>
            <a:r>
              <a:rPr lang="en-US" sz="1600" dirty="0"/>
              <a:t>) dan IQ(Iquitos). Data </a:t>
            </a:r>
            <a:r>
              <a:rPr lang="en-US" sz="1600" dirty="0" err="1"/>
              <a:t>berisi</a:t>
            </a:r>
            <a:r>
              <a:rPr lang="en-US" sz="1600" dirty="0"/>
              <a:t> research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minggu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2008 – 2013.</a:t>
            </a:r>
          </a:p>
        </p:txBody>
      </p:sp>
      <p:sp>
        <p:nvSpPr>
          <p:cNvPr id="158" name="Google Shape;158;p20"/>
          <p:cNvSpPr/>
          <p:nvPr/>
        </p:nvSpPr>
        <p:spPr>
          <a:xfrm rot="1473012">
            <a:off x="184174" y="3103593"/>
            <a:ext cx="850851" cy="828815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609600" y="2065582"/>
            <a:ext cx="372489" cy="36196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1652256" y="3389222"/>
            <a:ext cx="265047" cy="25755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1219200" y="43815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600" dirty="0"/>
              <a:t>INFORMASI ATRIBUT</a:t>
            </a:r>
            <a:endParaRPr sz="3600" dirty="0"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772" y="1581150"/>
            <a:ext cx="3781647" cy="22146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Dari 24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Atribut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yang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tersedia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di dataset, kami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hanya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mengambil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8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atribut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yang kami rasa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perlu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yaitu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:</a:t>
            </a:r>
          </a:p>
          <a:p>
            <a:pPr marL="0" lvl="0" indent="0">
              <a:buNone/>
            </a:pPr>
            <a:r>
              <a:rPr lang="en-US" sz="1600" dirty="0">
                <a:latin typeface="Work Sans"/>
                <a:sym typeface="Work Sans"/>
              </a:rPr>
              <a:t>-No : </a:t>
            </a:r>
            <a:r>
              <a:rPr lang="en-US" sz="1600" dirty="0" err="1">
                <a:latin typeface="Work Sans"/>
                <a:sym typeface="Work Sans"/>
              </a:rPr>
              <a:t>Nomor</a:t>
            </a:r>
            <a:r>
              <a:rPr lang="en-US" sz="1600" dirty="0">
                <a:latin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sym typeface="Work Sans"/>
              </a:rPr>
              <a:t>Urut</a:t>
            </a:r>
            <a:endParaRPr lang="en-US" sz="1600" dirty="0">
              <a:latin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600" dirty="0">
                <a:latin typeface="Work Sans"/>
                <a:sym typeface="Work Sans"/>
              </a:rPr>
              <a:t>-City : Nama Kota</a:t>
            </a:r>
          </a:p>
          <a:p>
            <a:pPr marL="0" lvl="0" indent="0">
              <a:buNone/>
            </a:pPr>
            <a:r>
              <a:rPr lang="en-US" sz="1600" dirty="0">
                <a:latin typeface="Work Sans"/>
                <a:sym typeface="Work Sans"/>
              </a:rPr>
              <a:t>-Year : </a:t>
            </a:r>
            <a:r>
              <a:rPr lang="en-US" sz="1600" dirty="0" err="1">
                <a:latin typeface="Work Sans"/>
                <a:sym typeface="Work Sans"/>
              </a:rPr>
              <a:t>Tahun</a:t>
            </a:r>
            <a:endParaRPr lang="en-US" sz="1600" dirty="0">
              <a:latin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600" dirty="0">
                <a:latin typeface="Work Sans"/>
                <a:sym typeface="Work Sans"/>
              </a:rPr>
              <a:t>-Week Of Year : </a:t>
            </a:r>
            <a:r>
              <a:rPr lang="en-US" sz="1600" dirty="0" err="1">
                <a:latin typeface="Work Sans"/>
                <a:sym typeface="Work Sans"/>
              </a:rPr>
              <a:t>Minggu</a:t>
            </a:r>
            <a:r>
              <a:rPr lang="en-US" sz="1600" dirty="0">
                <a:latin typeface="Work Sans"/>
                <a:sym typeface="Work Sans"/>
              </a:rPr>
              <a:t> per </a:t>
            </a:r>
            <a:r>
              <a:rPr lang="en-US" sz="1600" dirty="0" err="1">
                <a:latin typeface="Work Sans"/>
                <a:sym typeface="Work Sans"/>
              </a:rPr>
              <a:t>Tahun</a:t>
            </a:r>
            <a:endParaRPr lang="en-US" sz="1600" dirty="0">
              <a:latin typeface="Work Sans"/>
              <a:sym typeface="Work Sans"/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12D7A-B4CC-43EF-8AAF-C41006598EBD}"/>
              </a:ext>
            </a:extLst>
          </p:cNvPr>
          <p:cNvSpPr txBox="1"/>
          <p:nvPr/>
        </p:nvSpPr>
        <p:spPr>
          <a:xfrm>
            <a:off x="-76200" y="3562350"/>
            <a:ext cx="8686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en-US" sz="1600" dirty="0">
                <a:latin typeface="Work Sans"/>
                <a:sym typeface="Work Sans"/>
              </a:rPr>
              <a:t>-Precipitation Amount MM : total </a:t>
            </a:r>
            <a:r>
              <a:rPr lang="en-US" sz="1600" dirty="0" err="1">
                <a:latin typeface="Work Sans"/>
                <a:sym typeface="Work Sans"/>
              </a:rPr>
              <a:t>endapan</a:t>
            </a:r>
            <a:r>
              <a:rPr lang="en-US" sz="1600" dirty="0">
                <a:latin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sym typeface="Work Sans"/>
              </a:rPr>
              <a:t>hujan</a:t>
            </a:r>
            <a:endParaRPr lang="en-US" sz="1600" dirty="0">
              <a:latin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600" dirty="0">
                <a:latin typeface="Work Sans"/>
                <a:sym typeface="Work Sans"/>
              </a:rPr>
              <a:t>-Reanalysis Max air Temp : Maximum </a:t>
            </a:r>
            <a:r>
              <a:rPr lang="en-US" sz="1600" dirty="0" err="1">
                <a:latin typeface="Work Sans"/>
                <a:sym typeface="Work Sans"/>
              </a:rPr>
              <a:t>Temperatur</a:t>
            </a:r>
            <a:r>
              <a:rPr lang="en-US" sz="1600" dirty="0">
                <a:latin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sym typeface="Work Sans"/>
              </a:rPr>
              <a:t>udara</a:t>
            </a:r>
            <a:endParaRPr lang="en-US" sz="1600" dirty="0">
              <a:latin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600" dirty="0">
                <a:latin typeface="Work Sans"/>
                <a:sym typeface="Work Sans"/>
              </a:rPr>
              <a:t>-Reanalysis Min air Temp : Minimum </a:t>
            </a:r>
            <a:r>
              <a:rPr lang="en-US" sz="1600" dirty="0" err="1">
                <a:latin typeface="Work Sans"/>
                <a:sym typeface="Work Sans"/>
              </a:rPr>
              <a:t>Temperatur</a:t>
            </a:r>
            <a:r>
              <a:rPr lang="en-US" sz="1600" dirty="0">
                <a:latin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sym typeface="Work Sans"/>
              </a:rPr>
              <a:t>udara</a:t>
            </a:r>
            <a:endParaRPr lang="en-US" sz="1600" dirty="0">
              <a:latin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600" dirty="0">
                <a:latin typeface="Work Sans"/>
                <a:sym typeface="Work Sans"/>
              </a:rPr>
              <a:t>-Station Avg temp : </a:t>
            </a:r>
            <a:r>
              <a:rPr lang="en-US" sz="1600" dirty="0" err="1">
                <a:latin typeface="Work Sans"/>
                <a:sym typeface="Work Sans"/>
              </a:rPr>
              <a:t>Temperatur</a:t>
            </a:r>
            <a:r>
              <a:rPr lang="en-US" sz="1600" dirty="0">
                <a:latin typeface="Work Sans"/>
                <a:sym typeface="Work Sans"/>
              </a:rPr>
              <a:t> rata </a:t>
            </a:r>
            <a:r>
              <a:rPr lang="en-US" sz="1600" dirty="0" err="1">
                <a:latin typeface="Work Sans"/>
                <a:sym typeface="Work Sans"/>
              </a:rPr>
              <a:t>rata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0E990-9696-44AA-909F-D92DC1F9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466" y="1363591"/>
            <a:ext cx="5329237" cy="197187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1295400" y="51435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dirty="0"/>
              <a:t>Classification</a:t>
            </a:r>
            <a:endParaRPr dirty="0"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1447800" y="1352550"/>
            <a:ext cx="6934200" cy="22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800" dirty="0"/>
              <a:t>Classification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penggolongan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pengelompokan</a:t>
            </a:r>
            <a:r>
              <a:rPr lang="en-US" sz="1800" dirty="0"/>
              <a:t> data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atribut</a:t>
            </a:r>
            <a:r>
              <a:rPr lang="en-US" sz="1800" dirty="0"/>
              <a:t> – </a:t>
            </a:r>
            <a:r>
              <a:rPr lang="en-US" sz="1800" dirty="0" err="1"/>
              <a:t>atribut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. 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Mengelompokan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data rata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rata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suhu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berdasarkan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atribut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atribut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pendukung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lainnya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800"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1219200" y="895350"/>
            <a:ext cx="6556375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400" dirty="0"/>
              <a:t>ALGORITMA C5.0</a:t>
            </a:r>
            <a:endParaRPr sz="3400" dirty="0"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1371600" y="2038350"/>
            <a:ext cx="6705600" cy="19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1800" dirty="0" err="1"/>
              <a:t>Algoritma</a:t>
            </a:r>
            <a:r>
              <a:rPr lang="en-US" sz="1800" dirty="0"/>
              <a:t> C5.0 </a:t>
            </a:r>
            <a:r>
              <a:rPr lang="en-US" sz="1800" dirty="0" err="1"/>
              <a:t>merupakan</a:t>
            </a:r>
            <a:r>
              <a:rPr lang="en-US" sz="1800" dirty="0"/>
              <a:t> salah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pohon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memproses</a:t>
            </a:r>
            <a:r>
              <a:rPr lang="en-US" sz="1800" dirty="0"/>
              <a:t> data rata </a:t>
            </a:r>
            <a:r>
              <a:rPr lang="en-US" sz="1800" dirty="0" err="1"/>
              <a:t>rata</a:t>
            </a:r>
            <a:r>
              <a:rPr lang="en-US" sz="1800" dirty="0"/>
              <a:t> </a:t>
            </a:r>
            <a:r>
              <a:rPr lang="en-US" sz="1800" dirty="0" err="1"/>
              <a:t>suhu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aturan</a:t>
            </a:r>
            <a:r>
              <a:rPr lang="en-US" sz="1800" dirty="0"/>
              <a:t>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dijadikan</a:t>
            </a:r>
            <a:r>
              <a:rPr lang="en-US" sz="1800" dirty="0"/>
              <a:t> </a:t>
            </a:r>
            <a:r>
              <a:rPr lang="en-US" sz="1800" dirty="0" err="1"/>
              <a:t>masukan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pengambilan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.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data yang </a:t>
            </a:r>
            <a:r>
              <a:rPr lang="en-US" sz="1800" dirty="0" err="1"/>
              <a:t>fleksibel</a:t>
            </a:r>
            <a:r>
              <a:rPr lang="en-US" sz="1800" dirty="0"/>
              <a:t>,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simpel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spesifik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96A56-2778-47B5-9734-07E0C7D26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6" y="201664"/>
            <a:ext cx="6652702" cy="4548187"/>
          </a:xfrm>
          <a:prstGeom prst="rect">
            <a:avLst/>
          </a:prstGeom>
        </p:spPr>
      </p:pic>
      <p:sp>
        <p:nvSpPr>
          <p:cNvPr id="191" name="Google Shape;191;p24"/>
          <p:cNvSpPr txBox="1">
            <a:spLocks noGrp="1"/>
          </p:cNvSpPr>
          <p:nvPr>
            <p:ph type="title" idx="4294967295"/>
          </p:nvPr>
        </p:nvSpPr>
        <p:spPr>
          <a:xfrm>
            <a:off x="6430963" y="-95250"/>
            <a:ext cx="2713037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800" dirty="0"/>
              <a:t>FULL Code</a:t>
            </a:r>
            <a:endParaRPr sz="2800" dirty="0"/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29"/>
          <p:cNvSpPr txBox="1">
            <a:spLocks noGrp="1"/>
          </p:cNvSpPr>
          <p:nvPr>
            <p:ph type="ctrTitle" idx="4294967295"/>
          </p:nvPr>
        </p:nvSpPr>
        <p:spPr>
          <a:xfrm>
            <a:off x="0" y="360363"/>
            <a:ext cx="5753100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200" dirty="0">
                <a:solidFill>
                  <a:schemeClr val="tx1"/>
                </a:solidFill>
              </a:rPr>
              <a:t>1. </a:t>
            </a:r>
            <a:r>
              <a:rPr lang="en-US" sz="3200" dirty="0" err="1">
                <a:solidFill>
                  <a:schemeClr val="tx1"/>
                </a:solidFill>
              </a:rPr>
              <a:t>Menentukan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direktori</a:t>
            </a:r>
            <a:r>
              <a:rPr lang="en-US" sz="3200" dirty="0">
                <a:solidFill>
                  <a:schemeClr val="tx1"/>
                </a:solidFill>
              </a:rPr>
              <a:t> yang </a:t>
            </a:r>
            <a:r>
              <a:rPr lang="en-US" sz="3200" dirty="0" err="1">
                <a:solidFill>
                  <a:schemeClr val="tx1"/>
                </a:solidFill>
              </a:rPr>
              <a:t>akan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menyimpan</a:t>
            </a:r>
            <a:r>
              <a:rPr lang="en-US" sz="3200" dirty="0">
                <a:solidFill>
                  <a:schemeClr val="tx1"/>
                </a:solidFill>
              </a:rPr>
              <a:t> file R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E184A-2F32-4481-9CB0-34C0D2E92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493863"/>
            <a:ext cx="5705475" cy="3095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1FEF5C-F144-4A32-B22A-B44792491AF3}"/>
              </a:ext>
            </a:extLst>
          </p:cNvPr>
          <p:cNvSpPr/>
          <p:nvPr/>
        </p:nvSpPr>
        <p:spPr>
          <a:xfrm>
            <a:off x="838200" y="2114550"/>
            <a:ext cx="4876800" cy="76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608B7-F8E9-467F-ACED-CD2BF0603CEA}"/>
              </a:ext>
            </a:extLst>
          </p:cNvPr>
          <p:cNvSpPr/>
          <p:nvPr/>
        </p:nvSpPr>
        <p:spPr>
          <a:xfrm>
            <a:off x="609600" y="3352018"/>
            <a:ext cx="4876800" cy="11247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415</Words>
  <Application>Microsoft Office PowerPoint</Application>
  <PresentationFormat>On-screen Show (16:9)</PresentationFormat>
  <Paragraphs>81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Wingdings 2</vt:lpstr>
      <vt:lpstr>Century Schoolbook</vt:lpstr>
      <vt:lpstr>Work Sans Regular</vt:lpstr>
      <vt:lpstr>Arial</vt:lpstr>
      <vt:lpstr>Work Sans</vt:lpstr>
      <vt:lpstr>Times New Roman</vt:lpstr>
      <vt:lpstr>View</vt:lpstr>
      <vt:lpstr>TUGAS BESAR DATA MINING</vt:lpstr>
      <vt:lpstr>PowerPoint Presentation</vt:lpstr>
      <vt:lpstr>DATA SET</vt:lpstr>
      <vt:lpstr>INFORMASI DATA SET</vt:lpstr>
      <vt:lpstr>INFORMASI ATRIBUT</vt:lpstr>
      <vt:lpstr>Classification</vt:lpstr>
      <vt:lpstr>ALGORITMA C5.0</vt:lpstr>
      <vt:lpstr>FULL Code</vt:lpstr>
      <vt:lpstr>1. Menentukan direktori yang akan menyimpan file R</vt:lpstr>
      <vt:lpstr>2. Install dan menggunakan packages</vt:lpstr>
      <vt:lpstr>3. Mengimpor dataset</vt:lpstr>
      <vt:lpstr>Pembuatan model decision tree menggunakan algoritman C5.0</vt:lpstr>
      <vt:lpstr>5. Melihat Model</vt:lpstr>
      <vt:lpstr>Menampilkan pohon  yang sudah dibangun</vt:lpstr>
      <vt:lpstr>PowerPoint Presentation</vt:lpstr>
      <vt:lpstr>Dataset, dijadikan sebagai data testing. Hanya kolom 1 sampai 7 saja, dan tanpa label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LENOVO 14</dc:creator>
  <cp:lastModifiedBy>rizky saputra</cp:lastModifiedBy>
  <cp:revision>30</cp:revision>
  <dcterms:modified xsi:type="dcterms:W3CDTF">2021-01-18T18:08:44Z</dcterms:modified>
</cp:coreProperties>
</file>