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9" r:id="rId9"/>
    <p:sldId id="270" r:id="rId10"/>
    <p:sldId id="272" r:id="rId11"/>
    <p:sldId id="273" r:id="rId12"/>
    <p:sldId id="274" r:id="rId13"/>
    <p:sldId id="263" r:id="rId14"/>
    <p:sldId id="264" r:id="rId15"/>
    <p:sldId id="267" r:id="rId16"/>
    <p:sldId id="276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2EF315-4CAB-4692-AE3F-82D97229B16D}">
          <p14:sldIdLst>
            <p14:sldId id="256"/>
            <p14:sldId id="257"/>
            <p14:sldId id="258"/>
            <p14:sldId id="259"/>
            <p14:sldId id="260"/>
            <p14:sldId id="265"/>
            <p14:sldId id="261"/>
          </p14:sldIdLst>
        </p14:section>
        <p14:section name="Testing ==&gt; Rizky" id="{C4575E37-2E01-4875-A920-7CF8164CD94E}">
          <p14:sldIdLst>
            <p14:sldId id="269"/>
            <p14:sldId id="270"/>
            <p14:sldId id="272"/>
            <p14:sldId id="273"/>
            <p14:sldId id="274"/>
          </p14:sldIdLst>
        </p14:section>
        <p14:section name="Biaya" id="{BE633F0A-55D6-4965-BC9F-FC743EB8D4A7}">
          <p14:sldIdLst>
            <p14:sldId id="263"/>
            <p14:sldId id="264"/>
            <p14:sldId id="267"/>
          </p14:sldIdLst>
        </p14:section>
        <p14:section name="Revisian" id="{4C2555A7-DC2E-4185-8F60-855B8B6718DA}">
          <p14:sldIdLst>
            <p14:sldId id="276"/>
            <p14:sldId id="27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1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3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4865-7E7D-4AFF-8BD9-9E587955E14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144472-E73F-48B6-B11C-ECC658C3A2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1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24" Type="http://schemas.openxmlformats.org/officeDocument/2006/relationships/image" Target="../media/image14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7.png"/><Relationship Id="rId19" Type="http://schemas.microsoft.com/office/2007/relationships/hdphoto" Target="../media/hdphoto9.wdp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microsoft.com/office/2007/relationships/hdphoto" Target="../media/hdphoto1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5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1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933B-99A0-4FA9-8AF3-542BD6EC9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778" y="802298"/>
            <a:ext cx="10246778" cy="2626702"/>
          </a:xfrm>
        </p:spPr>
        <p:txBody>
          <a:bodyPr>
            <a:normAutofit/>
          </a:bodyPr>
          <a:lstStyle/>
          <a:p>
            <a:r>
              <a:rPr lang="en-US" sz="7200" dirty="0"/>
              <a:t>UJIAN AKHIR SEKOLAH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2F7E-B03A-43E6-AB84-2EFC4B34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6905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900" dirty="0" err="1"/>
              <a:t>Merakit</a:t>
            </a:r>
            <a:r>
              <a:rPr lang="en-US" sz="3900" dirty="0"/>
              <a:t> amplifier 150 watt</a:t>
            </a:r>
          </a:p>
          <a:p>
            <a:pPr algn="ctr"/>
            <a:r>
              <a:rPr lang="en-US" sz="3000" dirty="0"/>
              <a:t>XII Teknik audio video</a:t>
            </a:r>
          </a:p>
          <a:p>
            <a:pPr algn="ctr"/>
            <a:r>
              <a:rPr lang="en-US" sz="3000" dirty="0"/>
              <a:t>SMK ANGKASA 1 KALIJATI</a:t>
            </a:r>
          </a:p>
        </p:txBody>
      </p:sp>
    </p:spTree>
    <p:extLst>
      <p:ext uri="{BB962C8B-B14F-4D97-AF65-F5344CB8AC3E}">
        <p14:creationId xmlns:p14="http://schemas.microsoft.com/office/powerpoint/2010/main" val="41269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10B5F32-080B-4D2D-89E1-7FB92116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3714" y="798974"/>
                <a:ext cx="5703615" cy="1726067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Calculate power output</a:t>
                </a:r>
              </a:p>
              <a:p>
                <a:pPr marL="0" indent="0">
                  <a:buNone/>
                </a:pPr>
                <a:r>
                  <a:rPr lang="en-ID" dirty="0"/>
                  <a:t>Formula :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D" dirty="0"/>
                  <a:t>   </a:t>
                </a:r>
                <a:r>
                  <a:rPr lang="en-ID" i="1" dirty="0"/>
                  <a:t>P =</a:t>
                </a:r>
                <a:r>
                  <a:rPr lang="en-ID" dirty="0"/>
                  <a:t> Power</a:t>
                </a:r>
                <a:r>
                  <a:rPr lang="en-ID" i="1" dirty="0"/>
                  <a:t>  V</a:t>
                </a:r>
                <a:r>
                  <a:rPr lang="en-ID" dirty="0"/>
                  <a:t>= Voltage, </a:t>
                </a:r>
                <a:r>
                  <a:rPr lang="en-ID" i="1" dirty="0"/>
                  <a:t>I</a:t>
                </a:r>
                <a:r>
                  <a:rPr lang="en-ID" dirty="0"/>
                  <a:t>= Current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10B5F32-080B-4D2D-89E1-7FB92116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3714" y="798974"/>
                <a:ext cx="5703615" cy="1726067"/>
              </a:xfrm>
              <a:blipFill>
                <a:blip r:embed="rId2"/>
                <a:stretch>
                  <a:fillRect l="-1068" r="-106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4140A5-0990-43B4-A2A6-EB0E9B5DB4B9}"/>
              </a:ext>
            </a:extLst>
          </p:cNvPr>
          <p:cNvSpPr/>
          <p:nvPr/>
        </p:nvSpPr>
        <p:spPr>
          <a:xfrm>
            <a:off x="6096000" y="1537292"/>
            <a:ext cx="980209" cy="301336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1CA86-ED1E-438A-B00B-CF3E966A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85" y="-90012"/>
            <a:ext cx="3273099" cy="1777972"/>
          </a:xfrm>
        </p:spPr>
        <p:txBody>
          <a:bodyPr/>
          <a:lstStyle/>
          <a:p>
            <a:r>
              <a:rPr lang="en-ID" dirty="0"/>
              <a:t>Prepare the power supply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407EF-7BE5-4BA1-AC6F-468967B3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50912"/>
          </a:xfrm>
        </p:spPr>
        <p:txBody>
          <a:bodyPr/>
          <a:lstStyle/>
          <a:p>
            <a:r>
              <a:rPr lang="en-ID" dirty="0"/>
              <a:t>Type : Symmetrical Output</a:t>
            </a:r>
          </a:p>
          <a:p>
            <a:r>
              <a:rPr lang="en-ID" dirty="0"/>
              <a:t>Materials : </a:t>
            </a:r>
          </a:p>
          <a:p>
            <a:pPr marL="285750" indent="-285750">
              <a:buFontTx/>
              <a:buChar char="-"/>
            </a:pPr>
            <a:r>
              <a:rPr lang="en-ID" dirty="0"/>
              <a:t>Step down </a:t>
            </a:r>
            <a:r>
              <a:rPr lang="en-ID" dirty="0" err="1"/>
              <a:t>transformator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/>
              <a:t>Diode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Elco</a:t>
            </a:r>
            <a:r>
              <a:rPr lang="en-ID" dirty="0"/>
              <a:t> 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8F52C-0873-4301-95C5-0ACBA3C6D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6"/>
          <a:stretch/>
        </p:blipFill>
        <p:spPr>
          <a:xfrm>
            <a:off x="5043714" y="2038989"/>
            <a:ext cx="5703615" cy="1848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6C123-59E8-40BE-A2AB-8863ADEBB2E2}"/>
              </a:ext>
            </a:extLst>
          </p:cNvPr>
          <p:cNvSpPr txBox="1"/>
          <p:nvPr/>
        </p:nvSpPr>
        <p:spPr>
          <a:xfrm>
            <a:off x="5043714" y="3940507"/>
            <a:ext cx="98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35 Volt</a:t>
            </a:r>
          </a:p>
          <a:p>
            <a:r>
              <a:rPr lang="en-ID" dirty="0"/>
              <a:t>2 </a:t>
            </a:r>
            <a:r>
              <a:rPr lang="en-ID" dirty="0" err="1"/>
              <a:t>Ampre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2DA94-0FAF-4BD5-A6E0-7D5D1DA4525D}"/>
                  </a:ext>
                </a:extLst>
              </p:cNvPr>
              <p:cNvSpPr txBox="1"/>
              <p:nvPr/>
            </p:nvSpPr>
            <p:spPr>
              <a:xfrm>
                <a:off x="6277154" y="4022459"/>
                <a:ext cx="1310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 = 35 . 2</m:t>
                      </m:r>
                    </m:oMath>
                  </m:oMathPara>
                </a14:m>
                <a:endParaRPr lang="en-ID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2DA94-0FAF-4BD5-A6E0-7D5D1DA4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54" y="4022459"/>
                <a:ext cx="13108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F05866-AF3E-4F44-AAE0-2ED2C81EDFF3}"/>
                  </a:ext>
                </a:extLst>
              </p:cNvPr>
              <p:cNvSpPr txBox="1"/>
              <p:nvPr/>
            </p:nvSpPr>
            <p:spPr>
              <a:xfrm>
                <a:off x="6096000" y="4207125"/>
                <a:ext cx="1426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D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D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F05866-AF3E-4F44-AAE0-2ED2C81E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07125"/>
                <a:ext cx="14261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88FB95E-4A10-45C4-ADB1-D840230A6B45}"/>
              </a:ext>
            </a:extLst>
          </p:cNvPr>
          <p:cNvSpPr/>
          <p:nvPr/>
        </p:nvSpPr>
        <p:spPr>
          <a:xfrm>
            <a:off x="6277154" y="4022458"/>
            <a:ext cx="1310807" cy="52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83D20-C53D-4C23-BFBD-A2B93536BD84}"/>
              </a:ext>
            </a:extLst>
          </p:cNvPr>
          <p:cNvSpPr txBox="1"/>
          <p:nvPr/>
        </p:nvSpPr>
        <p:spPr>
          <a:xfrm>
            <a:off x="5043714" y="4659558"/>
            <a:ext cx="98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30 Volt</a:t>
            </a:r>
          </a:p>
          <a:p>
            <a:r>
              <a:rPr lang="en-ID" dirty="0"/>
              <a:t>5 </a:t>
            </a:r>
            <a:r>
              <a:rPr lang="en-ID" dirty="0" err="1"/>
              <a:t>Ampre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08C4A7-E6D1-496B-8864-25F0CC656396}"/>
                  </a:ext>
                </a:extLst>
              </p:cNvPr>
              <p:cNvSpPr txBox="1"/>
              <p:nvPr/>
            </p:nvSpPr>
            <p:spPr>
              <a:xfrm>
                <a:off x="6277154" y="4741510"/>
                <a:ext cx="1259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 =30 . </m:t>
                      </m:r>
                      <m:r>
                        <a:rPr lang="en-ID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D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08C4A7-E6D1-496B-8864-25F0CC65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54" y="4741510"/>
                <a:ext cx="12595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C1B371-4475-4D55-AB68-F18027BE6D57}"/>
                  </a:ext>
                </a:extLst>
              </p:cNvPr>
              <p:cNvSpPr txBox="1"/>
              <p:nvPr/>
            </p:nvSpPr>
            <p:spPr>
              <a:xfrm>
                <a:off x="6120245" y="4941870"/>
                <a:ext cx="1426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D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dirty="0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C1B371-4475-4D55-AB68-F18027BE6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45" y="4941870"/>
                <a:ext cx="14261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BF3656A-3DB0-4A62-A0FF-606410F606C1}"/>
              </a:ext>
            </a:extLst>
          </p:cNvPr>
          <p:cNvSpPr/>
          <p:nvPr/>
        </p:nvSpPr>
        <p:spPr>
          <a:xfrm>
            <a:off x="6277154" y="4741509"/>
            <a:ext cx="1310807" cy="52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8F84A-9A25-4051-B26E-15A1E2D40451}"/>
              </a:ext>
            </a:extLst>
          </p:cNvPr>
          <p:cNvSpPr txBox="1"/>
          <p:nvPr/>
        </p:nvSpPr>
        <p:spPr>
          <a:xfrm>
            <a:off x="7773374" y="4290226"/>
            <a:ext cx="92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70 Watt</a:t>
            </a:r>
            <a:endParaRPr lang="id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93AAA-3902-4B91-B63F-3D1FF46E7977}"/>
              </a:ext>
            </a:extLst>
          </p:cNvPr>
          <p:cNvSpPr txBox="1"/>
          <p:nvPr/>
        </p:nvSpPr>
        <p:spPr>
          <a:xfrm>
            <a:off x="7773374" y="4900809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150Watt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186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FAEE-70C1-4011-B358-A5D1CACA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Measure the amplifier output</a:t>
            </a:r>
            <a:br>
              <a:rPr lang="en-ID" dirty="0"/>
            </a:br>
            <a:r>
              <a:rPr lang="en-ID" dirty="0" err="1">
                <a:solidFill>
                  <a:srgbClr val="FF0000"/>
                </a:solidFill>
              </a:rPr>
              <a:t>mengukur</a:t>
            </a:r>
            <a:r>
              <a:rPr lang="en-ID" dirty="0">
                <a:solidFill>
                  <a:srgbClr val="FF0000"/>
                </a:solidFill>
              </a:rPr>
              <a:t> output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782E3-AF02-4798-8391-1AD565E9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2"/>
            <a:ext cx="3273099" cy="131455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ID" dirty="0"/>
              <a:t>Connect power cable to amplifier</a:t>
            </a:r>
          </a:p>
          <a:p>
            <a:pPr marL="285750" indent="-285750">
              <a:buFontTx/>
              <a:buChar char="-"/>
            </a:pPr>
            <a:r>
              <a:rPr lang="en-ID" dirty="0"/>
              <a:t>Turn input </a:t>
            </a:r>
            <a:r>
              <a:rPr lang="en-ID" dirty="0" err="1"/>
              <a:t>potentio</a:t>
            </a:r>
            <a:r>
              <a:rPr lang="en-ID" dirty="0"/>
              <a:t> to minimum</a:t>
            </a:r>
          </a:p>
          <a:p>
            <a:pPr marL="285750" indent="-285750">
              <a:buFontTx/>
              <a:buChar char="-"/>
            </a:pPr>
            <a:r>
              <a:rPr lang="en-ID" dirty="0"/>
              <a:t>Set  AVO Meter to 10VDC</a:t>
            </a:r>
          </a:p>
          <a:p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59BE20-FF0E-4DD6-B32B-B7306A567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222825"/>
            <a:ext cx="6013450" cy="381068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F475F-AEE8-4312-B626-2712EA7AFB75}"/>
              </a:ext>
            </a:extLst>
          </p:cNvPr>
          <p:cNvSpPr txBox="1"/>
          <p:nvPr/>
        </p:nvSpPr>
        <p:spPr>
          <a:xfrm>
            <a:off x="5523239" y="5048215"/>
            <a:ext cx="505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NO DC VOLTAGE ON AMPLIFIER OUTPUT</a:t>
            </a:r>
          </a:p>
        </p:txBody>
      </p:sp>
    </p:spTree>
    <p:extLst>
      <p:ext uri="{BB962C8B-B14F-4D97-AF65-F5344CB8AC3E}">
        <p14:creationId xmlns:p14="http://schemas.microsoft.com/office/powerpoint/2010/main" val="41520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4AF3-2469-4A9C-AB65-140C39EF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18" y="798974"/>
            <a:ext cx="3024052" cy="1632500"/>
          </a:xfrm>
        </p:spPr>
        <p:txBody>
          <a:bodyPr/>
          <a:lstStyle/>
          <a:p>
            <a:r>
              <a:rPr lang="en-ID" dirty="0"/>
              <a:t>Test with music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9CFEB6-298B-414E-ABED-D3CC3480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388" y="798513"/>
            <a:ext cx="5805650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66CED-72C6-4971-A534-0E90D8376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ID" dirty="0"/>
              <a:t>Connect the loudspeaker</a:t>
            </a:r>
          </a:p>
          <a:p>
            <a:pPr marL="285750" indent="-285750">
              <a:buFontTx/>
              <a:buChar char="-"/>
            </a:pPr>
            <a:r>
              <a:rPr lang="en-ID" dirty="0"/>
              <a:t>Connect the audio source</a:t>
            </a:r>
          </a:p>
          <a:p>
            <a:pPr marL="285750" indent="-285750">
              <a:buFontTx/>
              <a:buChar char="-"/>
            </a:pPr>
            <a:r>
              <a:rPr lang="en-ID" dirty="0"/>
              <a:t>. Adjust volume </a:t>
            </a:r>
            <a:r>
              <a:rPr lang="en-ID" dirty="0" err="1"/>
              <a:t>potentio</a:t>
            </a:r>
            <a:endParaRPr lang="en-ID" dirty="0"/>
          </a:p>
          <a:p>
            <a:pPr marL="285750" indent="-285750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388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F01F1C-69B8-4ECE-B60C-70243BC6B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61310"/>
              </p:ext>
            </p:extLst>
          </p:nvPr>
        </p:nvGraphicFramePr>
        <p:xfrm>
          <a:off x="279399" y="986162"/>
          <a:ext cx="5397552" cy="3864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1599451738"/>
                    </a:ext>
                  </a:extLst>
                </a:gridCol>
                <a:gridCol w="1066198">
                  <a:extLst>
                    <a:ext uri="{9D8B030D-6E8A-4147-A177-3AD203B41FA5}">
                      <a16:colId xmlns:a16="http://schemas.microsoft.com/office/drawing/2014/main" val="1715627237"/>
                    </a:ext>
                  </a:extLst>
                </a:gridCol>
                <a:gridCol w="1232745">
                  <a:extLst>
                    <a:ext uri="{9D8B030D-6E8A-4147-A177-3AD203B41FA5}">
                      <a16:colId xmlns:a16="http://schemas.microsoft.com/office/drawing/2014/main" val="2481235922"/>
                    </a:ext>
                  </a:extLst>
                </a:gridCol>
                <a:gridCol w="1346008">
                  <a:extLst>
                    <a:ext uri="{9D8B030D-6E8A-4147-A177-3AD203B41FA5}">
                      <a16:colId xmlns:a16="http://schemas.microsoft.com/office/drawing/2014/main" val="318186171"/>
                    </a:ext>
                  </a:extLst>
                </a:gridCol>
              </a:tblGrid>
              <a:tr h="816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r>
                        <a:rPr lang="en-US" sz="1600" baseline="0" dirty="0"/>
                        <a:t> of goods                                                                                                     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</a:t>
                      </a:r>
                      <a:r>
                        <a:rPr lang="en-US" sz="1600" baseline="0" dirty="0"/>
                        <a:t> amount of goods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Price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Perunit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Price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92626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560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1,000.00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344366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1K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4724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2K2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4454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4K7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629055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33K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96256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100K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8395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100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35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330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962594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Resistor 10K ohm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02275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0.5R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1,000.00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2,000.00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089482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Dioda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165569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6AE46A5-8131-4738-B806-C9173CC8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07310"/>
              </p:ext>
            </p:extLst>
          </p:nvPr>
        </p:nvGraphicFramePr>
        <p:xfrm>
          <a:off x="6413500" y="421566"/>
          <a:ext cx="5240433" cy="525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347947165"/>
                    </a:ext>
                  </a:extLst>
                </a:gridCol>
                <a:gridCol w="1067295">
                  <a:extLst>
                    <a:ext uri="{9D8B030D-6E8A-4147-A177-3AD203B41FA5}">
                      <a16:colId xmlns:a16="http://schemas.microsoft.com/office/drawing/2014/main" val="3123150679"/>
                    </a:ext>
                  </a:extLst>
                </a:gridCol>
                <a:gridCol w="1318219">
                  <a:extLst>
                    <a:ext uri="{9D8B030D-6E8A-4147-A177-3AD203B41FA5}">
                      <a16:colId xmlns:a16="http://schemas.microsoft.com/office/drawing/2014/main" val="741386262"/>
                    </a:ext>
                  </a:extLst>
                </a:gridCol>
                <a:gridCol w="1318219">
                  <a:extLst>
                    <a:ext uri="{9D8B030D-6E8A-4147-A177-3AD203B41FA5}">
                      <a16:colId xmlns:a16="http://schemas.microsoft.com/office/drawing/2014/main" val="2299034824"/>
                    </a:ext>
                  </a:extLst>
                </a:gridCol>
              </a:tblGrid>
              <a:tr h="493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100pF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824788"/>
                  </a:ext>
                </a:extLst>
              </a:tr>
              <a:tr h="493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100nF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7409115"/>
                  </a:ext>
                </a:extLst>
              </a:tr>
              <a:tr h="493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Elco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47uF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4,000.00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902119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5769703"/>
                  </a:ext>
                </a:extLst>
              </a:tr>
              <a:tr h="294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D400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5140530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BD139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931456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BD140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799749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TIP3055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10,000.00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10,000.00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07739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TIP2955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118188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BC547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6,000.00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493826"/>
                  </a:ext>
                </a:extLst>
              </a:tr>
              <a:tr h="43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Potensio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944377"/>
                  </a:ext>
                </a:extLst>
              </a:tr>
              <a:tr h="616775">
                <a:tc gridSpan="4">
                  <a:txBody>
                    <a:bodyPr/>
                    <a:lstStyle/>
                    <a:p>
                      <a:pPr lvl="7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Rp.73.000,-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434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4D0F8B-FA79-4E52-83C4-4CF664AC5D93}"/>
              </a:ext>
            </a:extLst>
          </p:cNvPr>
          <p:cNvSpPr txBox="1"/>
          <p:nvPr/>
        </p:nvSpPr>
        <p:spPr>
          <a:xfrm>
            <a:off x="499967" y="1062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88641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71161"/>
              </p:ext>
            </p:extLst>
          </p:nvPr>
        </p:nvGraphicFramePr>
        <p:xfrm>
          <a:off x="2974106" y="1241425"/>
          <a:ext cx="5338621" cy="306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867">
                  <a:extLst>
                    <a:ext uri="{9D8B030D-6E8A-4147-A177-3AD203B41FA5}">
                      <a16:colId xmlns:a16="http://schemas.microsoft.com/office/drawing/2014/main" val="534380365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1081879133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2494482292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4142951547"/>
                    </a:ext>
                  </a:extLst>
                </a:gridCol>
              </a:tblGrid>
              <a:tr h="292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r>
                        <a:rPr lang="en-US" sz="1600" baseline="0" dirty="0"/>
                        <a:t> of goods                                                                                                     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</a:t>
                      </a:r>
                      <a:r>
                        <a:rPr lang="en-US" sz="1600" baseline="0" dirty="0"/>
                        <a:t> amount of goods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Price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Perunit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Price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4831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Isolator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1.000.00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338258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Mur &amp;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2,000.00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94731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Heatsink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28,000.00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14,000.00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342396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Soket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RCA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2,500.00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576042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Modul MP3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30,000.00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40816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Kabel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10258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Kabel Input Audio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511741"/>
                  </a:ext>
                </a:extLst>
              </a:tr>
              <a:tr h="292017">
                <a:tc grid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54,000.00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00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9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0900" y="2108200"/>
            <a:ext cx="519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657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F01F1C-69B8-4ECE-B60C-70243BC6B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60071"/>
              </p:ext>
            </p:extLst>
          </p:nvPr>
        </p:nvGraphicFramePr>
        <p:xfrm>
          <a:off x="279399" y="986162"/>
          <a:ext cx="5397552" cy="4202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1599451738"/>
                    </a:ext>
                  </a:extLst>
                </a:gridCol>
                <a:gridCol w="1002145">
                  <a:extLst>
                    <a:ext uri="{9D8B030D-6E8A-4147-A177-3AD203B41FA5}">
                      <a16:colId xmlns:a16="http://schemas.microsoft.com/office/drawing/2014/main" val="1715627237"/>
                    </a:ext>
                  </a:extLst>
                </a:gridCol>
                <a:gridCol w="1392382">
                  <a:extLst>
                    <a:ext uri="{9D8B030D-6E8A-4147-A177-3AD203B41FA5}">
                      <a16:colId xmlns:a16="http://schemas.microsoft.com/office/drawing/2014/main" val="2481235922"/>
                    </a:ext>
                  </a:extLst>
                </a:gridCol>
                <a:gridCol w="1250424">
                  <a:extLst>
                    <a:ext uri="{9D8B030D-6E8A-4147-A177-3AD203B41FA5}">
                      <a16:colId xmlns:a16="http://schemas.microsoft.com/office/drawing/2014/main" val="318186171"/>
                    </a:ext>
                  </a:extLst>
                </a:gridCol>
              </a:tblGrid>
              <a:tr h="289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amount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Price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76252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560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Rp.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344366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1K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Rp.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4724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2K2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Rp.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4454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4K7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629055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33K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96256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100K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8395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100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35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330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962594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10K ohm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02275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Resistor 0.5R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Rp. 1,000.00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Rp</a:t>
                      </a:r>
                      <a:r>
                        <a:rPr lang="en-US" sz="1600" dirty="0">
                          <a:effectLst/>
                        </a:rPr>
                        <a:t>. 2,000.00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089482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Dioda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165569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100pF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500.00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85364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Capacitor 100nF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500.00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66451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Elco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47uF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4,000.00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572009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6AE46A5-8131-4738-B806-C9173CC8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90338"/>
              </p:ext>
            </p:extLst>
          </p:nvPr>
        </p:nvGraphicFramePr>
        <p:xfrm>
          <a:off x="6413500" y="3956878"/>
          <a:ext cx="5240433" cy="61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0433">
                  <a:extLst>
                    <a:ext uri="{9D8B030D-6E8A-4147-A177-3AD203B41FA5}">
                      <a16:colId xmlns:a16="http://schemas.microsoft.com/office/drawing/2014/main" val="2347947165"/>
                    </a:ext>
                  </a:extLst>
                </a:gridCol>
              </a:tblGrid>
              <a:tr h="616775">
                <a:tc>
                  <a:txBody>
                    <a:bodyPr/>
                    <a:lstStyle/>
                    <a:p>
                      <a:pPr lvl="7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Rp.73.000,-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434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4D0F8B-FA79-4E52-83C4-4CF664AC5D93}"/>
              </a:ext>
            </a:extLst>
          </p:cNvPr>
          <p:cNvSpPr txBox="1"/>
          <p:nvPr/>
        </p:nvSpPr>
        <p:spPr>
          <a:xfrm>
            <a:off x="499967" y="1062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05F812-CE1F-4941-A2F5-DC8ADE23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7391"/>
              </p:ext>
            </p:extLst>
          </p:nvPr>
        </p:nvGraphicFramePr>
        <p:xfrm>
          <a:off x="6413500" y="1026784"/>
          <a:ext cx="5240433" cy="240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373160063"/>
                    </a:ext>
                  </a:extLst>
                </a:gridCol>
                <a:gridCol w="1067295">
                  <a:extLst>
                    <a:ext uri="{9D8B030D-6E8A-4147-A177-3AD203B41FA5}">
                      <a16:colId xmlns:a16="http://schemas.microsoft.com/office/drawing/2014/main" val="1001059792"/>
                    </a:ext>
                  </a:extLst>
                </a:gridCol>
                <a:gridCol w="1318219">
                  <a:extLst>
                    <a:ext uri="{9D8B030D-6E8A-4147-A177-3AD203B41FA5}">
                      <a16:colId xmlns:a16="http://schemas.microsoft.com/office/drawing/2014/main" val="314012904"/>
                    </a:ext>
                  </a:extLst>
                </a:gridCol>
                <a:gridCol w="1318219">
                  <a:extLst>
                    <a:ext uri="{9D8B030D-6E8A-4147-A177-3AD203B41FA5}">
                      <a16:colId xmlns:a16="http://schemas.microsoft.com/office/drawing/2014/main" val="1342727876"/>
                    </a:ext>
                  </a:extLst>
                </a:gridCol>
              </a:tblGrid>
              <a:tr h="2583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amount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Price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23261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562393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D400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2,000.00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2,000.00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736200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BD139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024422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BD140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960189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TIP3055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10,000.00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10,000.00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183789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TIP2955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10,000.00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10,000.00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57003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Transistor BC547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6,000.00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895005"/>
                  </a:ext>
                </a:extLst>
              </a:tr>
              <a:tr h="2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Potensio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1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3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43042"/>
              </p:ext>
            </p:extLst>
          </p:nvPr>
        </p:nvGraphicFramePr>
        <p:xfrm>
          <a:off x="2974106" y="1241425"/>
          <a:ext cx="5338621" cy="2794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867">
                  <a:extLst>
                    <a:ext uri="{9D8B030D-6E8A-4147-A177-3AD203B41FA5}">
                      <a16:colId xmlns:a16="http://schemas.microsoft.com/office/drawing/2014/main" val="534380365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1081879133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2494482292"/>
                    </a:ext>
                  </a:extLst>
                </a:gridCol>
                <a:gridCol w="1342918">
                  <a:extLst>
                    <a:ext uri="{9D8B030D-6E8A-4147-A177-3AD203B41FA5}">
                      <a16:colId xmlns:a16="http://schemas.microsoft.com/office/drawing/2014/main" val="4142951547"/>
                    </a:ext>
                  </a:extLst>
                </a:gridCol>
              </a:tblGrid>
              <a:tr h="292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amount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Total</a:t>
                      </a:r>
                      <a:r>
                        <a:rPr lang="en-US" sz="1600" baseline="0" dirty="0">
                          <a:latin typeface="+mn-lt"/>
                        </a:rPr>
                        <a:t> Price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4831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Isolator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500.000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1.000.00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338258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 &amp; Bolt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2,000.00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94731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Heatsink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28,000.00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14,000.00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342396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RCA socket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2,500.00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Rp. 2,500.00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576042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MP3 module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30,000.00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30,000.00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40816"/>
                  </a:ext>
                </a:extLst>
              </a:tr>
              <a:tr h="29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2,000.00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10258"/>
                  </a:ext>
                </a:extLst>
              </a:tr>
              <a:tr h="414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Audio Cable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3,000.00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511741"/>
                  </a:ext>
                </a:extLst>
              </a:tr>
              <a:tr h="292017">
                <a:tc grid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54,000.00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00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9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27" y="360218"/>
            <a:ext cx="11956473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Step Of The Test Using The Power Supply :</a:t>
            </a:r>
          </a:p>
          <a:p>
            <a:pPr marL="342900" indent="-342900">
              <a:buAutoNum type="arabicPeriod"/>
            </a:pPr>
            <a:r>
              <a:rPr lang="en-US" sz="2000" dirty="0"/>
              <a:t>Prepare a power supply with symmetrical voltage output.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iapkan catu daya dengan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tegangan simetris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/>
              <a:t>2. Measure the power supply voltage using the Avometer.  Ground voltage to positive.  and ground to negative must be balanced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kur tegangan catu daya menggunakan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Avometer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. Tegangan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ground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ke positif dan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ground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ke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harus seimbang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3"/>
            </a:pPr>
            <a:r>
              <a:rPr lang="en-US" sz="2000" dirty="0"/>
              <a:t>Connect the power supply cable to the power amplifier.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asang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kabel catu daya dengan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power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4. Measure the amplifier output with a 10V DC scale Avometer, positive probe to the amplifier output, negative probe to ground.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kur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dengan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Avometer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skala DC 10V,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probe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positif ke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probe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ke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ground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5. If there is no DC current that means the power amplifier is functioning normally.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ika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tidak ada arus dc yang keluar berarti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power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amplifier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berfungsi normal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6. If there is a DC current, it means there was an error when installing the components.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(j</a:t>
            </a:r>
            <a:r>
              <a:rPr lang="id-ID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ika</a:t>
            </a:r>
            <a:r>
              <a:rPr lang="id-ID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terdapat arus DC berarti ada kesalahan saat pemasangan komponen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5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51D-BC9C-42A7-AC16-857076D3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9931"/>
            <a:ext cx="9603275" cy="75382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Group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EDAB-B635-4616-8DD1-504028AD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Dinda</a:t>
            </a:r>
            <a:r>
              <a:rPr lang="en-US" dirty="0"/>
              <a:t> </a:t>
            </a: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Utami</a:t>
            </a:r>
            <a:endParaRPr lang="en-US" dirty="0"/>
          </a:p>
          <a:p>
            <a:r>
              <a:rPr lang="en-US" dirty="0" err="1"/>
              <a:t>Lusi</a:t>
            </a:r>
            <a:r>
              <a:rPr lang="en-US" dirty="0"/>
              <a:t> </a:t>
            </a:r>
            <a:r>
              <a:rPr lang="en-US" dirty="0" err="1"/>
              <a:t>Aprianti</a:t>
            </a:r>
            <a:endParaRPr lang="en-US" dirty="0"/>
          </a:p>
          <a:p>
            <a:r>
              <a:rPr lang="en-US" dirty="0" err="1"/>
              <a:t>Rendy</a:t>
            </a:r>
            <a:r>
              <a:rPr lang="en-US" dirty="0"/>
              <a:t> </a:t>
            </a:r>
            <a:r>
              <a:rPr lang="en-US" dirty="0" err="1"/>
              <a:t>Roviadi</a:t>
            </a:r>
            <a:endParaRPr lang="en-US" dirty="0"/>
          </a:p>
          <a:p>
            <a:r>
              <a:rPr lang="en-US" dirty="0" err="1"/>
              <a:t>Rizky</a:t>
            </a:r>
            <a:r>
              <a:rPr lang="en-US" dirty="0"/>
              <a:t> </a:t>
            </a:r>
            <a:r>
              <a:rPr lang="en-US" dirty="0" err="1"/>
              <a:t>Widianto</a:t>
            </a:r>
            <a:endParaRPr lang="en-US" dirty="0"/>
          </a:p>
          <a:p>
            <a:r>
              <a:rPr lang="en-US" dirty="0" err="1"/>
              <a:t>Wawan</a:t>
            </a:r>
            <a:r>
              <a:rPr lang="en-US" dirty="0"/>
              <a:t> Kurniawan</a:t>
            </a:r>
          </a:p>
        </p:txBody>
      </p:sp>
    </p:spTree>
    <p:extLst>
      <p:ext uri="{BB962C8B-B14F-4D97-AF65-F5344CB8AC3E}">
        <p14:creationId xmlns:p14="http://schemas.microsoft.com/office/powerpoint/2010/main" val="29285386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B51-D9E4-48F0-8DEC-7B810277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5948"/>
            <a:ext cx="9603275" cy="647806"/>
          </a:xfrm>
        </p:spPr>
        <p:txBody>
          <a:bodyPr/>
          <a:lstStyle/>
          <a:p>
            <a:pPr algn="ctr"/>
            <a:r>
              <a:rPr lang="en-US" dirty="0"/>
              <a:t>Amplifier 150 watt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8FDB-33A8-46FE-91BC-E74EBAA7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an Amplifier?</a:t>
            </a:r>
          </a:p>
          <a:p>
            <a:r>
              <a:rPr lang="en-US" dirty="0"/>
              <a:t>Amplifier is electronic device used to amplify audio signal.</a:t>
            </a:r>
          </a:p>
          <a:p>
            <a:r>
              <a:rPr lang="en-US" dirty="0">
                <a:solidFill>
                  <a:srgbClr val="FF0000"/>
                </a:solidFill>
              </a:rPr>
              <a:t>(Amplifier 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perangkat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elektronik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dipakai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menguatkan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sinyal</a:t>
            </a:r>
            <a:r>
              <a:rPr lang="en-US" dirty="0">
                <a:solidFill>
                  <a:srgbClr val="FF0000"/>
                </a:solidFill>
              </a:rPr>
              <a:t> audio)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17C76-93B9-4729-83B4-AECAA3C411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2" b="15757"/>
          <a:stretch/>
        </p:blipFill>
        <p:spPr>
          <a:xfrm rot="5400000">
            <a:off x="4657801" y="2872145"/>
            <a:ext cx="2318753" cy="34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404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E3E-BBAA-4DFA-8D92-6AAAC2BE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25287"/>
            <a:ext cx="11767930" cy="1103849"/>
          </a:xfrm>
        </p:spPr>
        <p:txBody>
          <a:bodyPr/>
          <a:lstStyle/>
          <a:p>
            <a:pPr algn="ctr"/>
            <a:r>
              <a:rPr lang="en-US" dirty="0"/>
              <a:t>Materials and tools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Bahan</a:t>
            </a:r>
            <a:r>
              <a:rPr lang="en-US" sz="2000" dirty="0">
                <a:solidFill>
                  <a:srgbClr val="FF0000"/>
                </a:solidFill>
              </a:rPr>
              <a:t> dan </a:t>
            </a:r>
            <a:r>
              <a:rPr lang="en-US" sz="2000" dirty="0" err="1">
                <a:solidFill>
                  <a:srgbClr val="FF0000"/>
                </a:solidFill>
              </a:rPr>
              <a:t>alat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6DE1-8823-418B-893C-F9428336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747"/>
            <a:ext cx="6455336" cy="45039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6700" dirty="0"/>
              <a:t>Materials</a:t>
            </a:r>
            <a:r>
              <a:rPr lang="en-US" sz="6700" dirty="0">
                <a:solidFill>
                  <a:srgbClr val="FF0000"/>
                </a:solidFill>
              </a:rPr>
              <a:t> (</a:t>
            </a:r>
            <a:r>
              <a:rPr lang="en-US" sz="6700" dirty="0" err="1">
                <a:solidFill>
                  <a:srgbClr val="FF0000"/>
                </a:solidFill>
              </a:rPr>
              <a:t>Bahan</a:t>
            </a:r>
            <a:r>
              <a:rPr lang="en-US" sz="6700" dirty="0">
                <a:solidFill>
                  <a:srgbClr val="FF0000"/>
                </a:solidFill>
              </a:rPr>
              <a:t>)</a:t>
            </a:r>
            <a:r>
              <a:rPr lang="en-US" sz="3400" dirty="0"/>
              <a:t>	</a:t>
            </a:r>
            <a:r>
              <a:rPr lang="en-US" dirty="0"/>
              <a:t>				</a:t>
            </a:r>
          </a:p>
          <a:p>
            <a:r>
              <a:rPr lang="en-US" sz="4500" dirty="0"/>
              <a:t>PCB		Heatsink</a:t>
            </a:r>
          </a:p>
          <a:p>
            <a:r>
              <a:rPr lang="en-US" sz="4500" dirty="0"/>
              <a:t>Resistor	Cable</a:t>
            </a:r>
          </a:p>
          <a:p>
            <a:r>
              <a:rPr lang="en-US" sz="4500" dirty="0"/>
              <a:t>Transistor     	Isolator      </a:t>
            </a:r>
          </a:p>
          <a:p>
            <a:r>
              <a:rPr lang="en-US" sz="4500" dirty="0"/>
              <a:t>Capacitor	Solder Tin</a:t>
            </a:r>
          </a:p>
          <a:p>
            <a:r>
              <a:rPr lang="en-US" sz="4500" dirty="0"/>
              <a:t>Capacitor </a:t>
            </a:r>
            <a:r>
              <a:rPr lang="en-US" sz="4500" dirty="0" err="1"/>
              <a:t>Elco</a:t>
            </a:r>
            <a:endParaRPr lang="en-US" sz="4500" dirty="0"/>
          </a:p>
          <a:p>
            <a:r>
              <a:rPr lang="en-US" sz="4500" dirty="0"/>
              <a:t>Diode</a:t>
            </a:r>
          </a:p>
          <a:p>
            <a:r>
              <a:rPr lang="en-US" sz="4500" dirty="0"/>
              <a:t>RCA Socket</a:t>
            </a:r>
          </a:p>
          <a:p>
            <a:r>
              <a:rPr lang="en-US" sz="4500" dirty="0"/>
              <a:t>MP3 Module</a:t>
            </a:r>
          </a:p>
          <a:p>
            <a:r>
              <a:rPr lang="en-US" sz="4500" dirty="0" err="1"/>
              <a:t>Potentio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89604" l="0" r="972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58" y="3842645"/>
            <a:ext cx="1381214" cy="1297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8" b="88889" l="26549" r="74779">
                        <a14:foregroundMark x1="42920" y1="41667" x2="40708" y2="86111"/>
                        <a14:foregroundMark x1="56637" y1="37778" x2="61062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05" r="18544" b="5727"/>
          <a:stretch/>
        </p:blipFill>
        <p:spPr>
          <a:xfrm>
            <a:off x="3241087" y="1885699"/>
            <a:ext cx="1558357" cy="161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00" b="97000" l="0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94" b="8176"/>
          <a:stretch/>
        </p:blipFill>
        <p:spPr>
          <a:xfrm>
            <a:off x="8480266" y="4104408"/>
            <a:ext cx="1570833" cy="12806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667" b="95556" l="7087" r="96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79" r="9240" b="7843"/>
          <a:stretch/>
        </p:blipFill>
        <p:spPr>
          <a:xfrm rot="5400000">
            <a:off x="7464744" y="2805984"/>
            <a:ext cx="1097897" cy="14388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462" b="942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47" b="10729"/>
          <a:stretch/>
        </p:blipFill>
        <p:spPr>
          <a:xfrm>
            <a:off x="6023408" y="2213458"/>
            <a:ext cx="1981200" cy="14388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333" b="89500" l="16500" r="8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16" t="8848" r="11015" b="1463"/>
          <a:stretch/>
        </p:blipFill>
        <p:spPr>
          <a:xfrm>
            <a:off x="5059640" y="2853461"/>
            <a:ext cx="1479178" cy="16486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778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98" r="7914"/>
          <a:stretch/>
        </p:blipFill>
        <p:spPr>
          <a:xfrm rot="20126313">
            <a:off x="4314509" y="2229518"/>
            <a:ext cx="1164266" cy="11038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1557" b="50241" l="39180" r="705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55" t="7827" r="33493" b="50196"/>
          <a:stretch/>
        </p:blipFill>
        <p:spPr>
          <a:xfrm>
            <a:off x="9196775" y="1884387"/>
            <a:ext cx="1182123" cy="13856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366" b="100000" l="488" r="985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27078">
            <a:off x="2673734" y="2144854"/>
            <a:ext cx="1297698" cy="1297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D608E-C900-45A4-86F9-AE2BE65F209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357" b="89796" l="8696" r="913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32"/>
          <a:stretch/>
        </p:blipFill>
        <p:spPr>
          <a:xfrm>
            <a:off x="4513333" y="4177760"/>
            <a:ext cx="698637" cy="1888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D2407-B408-4A31-9AB0-E20B94BE3D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98889" l="2273" r="98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59" y="4155686"/>
            <a:ext cx="1384155" cy="1415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E1E5E6-C329-4564-A8A1-C75D07C806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31" b="100000" l="2703" r="930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5" y="4186216"/>
            <a:ext cx="1544426" cy="1297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51678D-2CDA-4479-BD46-6D934260115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889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98" y="3234822"/>
            <a:ext cx="1461928" cy="14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F5D6-369F-4A55-A17A-3745DEC4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7" y="1232451"/>
            <a:ext cx="9795898" cy="5565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Alat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3FB23-A587-489E-B892-AF97990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21566"/>
            <a:ext cx="11054854" cy="3544780"/>
          </a:xfrm>
        </p:spPr>
        <p:txBody>
          <a:bodyPr/>
          <a:lstStyle/>
          <a:p>
            <a:r>
              <a:rPr lang="en-US" sz="2400" dirty="0"/>
              <a:t>Solder</a:t>
            </a:r>
          </a:p>
          <a:p>
            <a:r>
              <a:rPr lang="en-US" sz="2400" dirty="0"/>
              <a:t>AVO meter</a:t>
            </a:r>
          </a:p>
          <a:p>
            <a:r>
              <a:rPr lang="en-US" sz="2400" dirty="0"/>
              <a:t>Attractor</a:t>
            </a:r>
          </a:p>
          <a:p>
            <a:r>
              <a:rPr lang="en-US" sz="2400" dirty="0"/>
              <a:t>Cutting Pliers</a:t>
            </a:r>
          </a:p>
          <a:p>
            <a:r>
              <a:rPr lang="en-US" sz="2400" dirty="0"/>
              <a:t>Screwdriver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091469-3F88-44B0-B66F-AE9AEEE42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6" b="98404" l="1064" r="97872">
                        <a14:foregroundMark x1="46277" y1="54787" x2="9043" y2="9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97" y="1921566"/>
            <a:ext cx="1790700" cy="1790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7100C1-0EA7-4A99-AB44-B364B2BFC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145" b="100000" l="0" r="100000">
                        <a14:foregroundMark x1="19324" y1="65700" x2="4348" y2="7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29" y="1719690"/>
            <a:ext cx="2140825" cy="2140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17B621-B122-496E-BF1B-9B8E12D6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01" y="3672407"/>
            <a:ext cx="2130296" cy="213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681AA7-20CF-49C8-BD28-E8D6B08B88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64" b="100000" l="0" r="983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78" y="3650726"/>
            <a:ext cx="1575955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4BEA5-FB88-4DF4-94CA-1A4F5068E5D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6" t="28162" r="23222" b="39063"/>
          <a:stretch/>
        </p:blipFill>
        <p:spPr>
          <a:xfrm>
            <a:off x="3222822" y="1259129"/>
            <a:ext cx="2682007" cy="23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91" y="155735"/>
            <a:ext cx="119426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steps to make an amplifier: </a:t>
            </a:r>
          </a:p>
          <a:p>
            <a:pPr marL="342900" indent="-342900">
              <a:buAutoNum type="arabicPeriod"/>
            </a:pPr>
            <a:r>
              <a:rPr lang="en-US" sz="2400" dirty="0"/>
              <a:t>Prepare Tools and Materials.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Siapkan Alat dan Bahan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2. Check the components of resistors, diodes and transistors using the Avometer.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Cek komponen resistor , diode dan transistor dengan menggunakan Avometer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3. Check the PCB path, make sure there are no dirty or broken paths.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Periksa jalur PCB, pastikan tidak ada jalur yang kotor atau terputus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 startAt="4"/>
            </a:pPr>
            <a:r>
              <a:rPr lang="en-US" sz="2400" dirty="0"/>
              <a:t>Prepare the soldering tool, then heat it.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Siapkan alat solder, lalu panaskan.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/>
              <a:t>5. Install the components one by one starting from the resistors, capacitors and driver transistors to the PCB board according to the circuit.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id-ID" sz="2400" dirty="0">
                <a:solidFill>
                  <a:srgbClr val="FF0000"/>
                </a:solidFill>
              </a:rPr>
              <a:t>Pasang komponen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mulai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resistor, </a:t>
            </a:r>
            <a:r>
              <a:rPr lang="en-US" sz="2400" dirty="0" err="1">
                <a:solidFill>
                  <a:srgbClr val="FF0000"/>
                </a:solidFill>
              </a:rPr>
              <a:t>kapasitor</a:t>
            </a:r>
            <a:r>
              <a:rPr lang="en-US" sz="2400" dirty="0">
                <a:solidFill>
                  <a:srgbClr val="FF0000"/>
                </a:solidFill>
              </a:rPr>
              <a:t> dan transistor driver</a:t>
            </a:r>
            <a:r>
              <a:rPr lang="id-ID" sz="2400" dirty="0">
                <a:solidFill>
                  <a:srgbClr val="FF0000"/>
                </a:solidFill>
              </a:rPr>
              <a:t> ke papan PCB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id-ID" sz="2400" dirty="0">
                <a:solidFill>
                  <a:srgbClr val="FF0000"/>
                </a:solidFill>
              </a:rPr>
              <a:t>esuai dengan rangkaian</a:t>
            </a:r>
            <a:r>
              <a:rPr lang="en-US" sz="2400" dirty="0">
                <a:solidFill>
                  <a:srgbClr val="FF0000"/>
                </a:solidFill>
              </a:rPr>
              <a:t>.)</a:t>
            </a:r>
          </a:p>
          <a:p>
            <a:r>
              <a:rPr lang="en-US" sz="2400" dirty="0"/>
              <a:t>6. Solder properly and neatly according to the circuit.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(Solder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benar</a:t>
            </a:r>
            <a:r>
              <a:rPr lang="en-US" sz="2400" dirty="0">
                <a:solidFill>
                  <a:srgbClr val="FF0000"/>
                </a:solidFill>
              </a:rPr>
              <a:t> dan </a:t>
            </a:r>
            <a:r>
              <a:rPr lang="en-US" sz="2400" dirty="0" err="1">
                <a:solidFill>
                  <a:srgbClr val="FF0000"/>
                </a:solidFill>
              </a:rPr>
              <a:t>rapih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sesuai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rangkaian</a:t>
            </a:r>
            <a:r>
              <a:rPr lang="en-US" sz="2400" dirty="0">
                <a:solidFill>
                  <a:srgbClr val="FF0000"/>
                </a:solidFill>
              </a:rPr>
              <a:t>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0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C3B5-0156-42DD-A69D-7D015E046F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0"/>
            <a:ext cx="12316691" cy="5883965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8000" dirty="0"/>
              <a:t>7. Cut the component legs using cutting pliers.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</a:t>
            </a:r>
            <a:r>
              <a:rPr lang="en-US" sz="8000" dirty="0" err="1">
                <a:solidFill>
                  <a:srgbClr val="FF0000"/>
                </a:solidFill>
              </a:rPr>
              <a:t>Potong</a:t>
            </a:r>
            <a:r>
              <a:rPr lang="en-US" sz="8000" dirty="0">
                <a:solidFill>
                  <a:srgbClr val="FF0000"/>
                </a:solidFill>
              </a:rPr>
              <a:t> </a:t>
            </a:r>
            <a:r>
              <a:rPr lang="id-ID" sz="8000" dirty="0">
                <a:solidFill>
                  <a:srgbClr val="FF0000"/>
                </a:solidFill>
              </a:rPr>
              <a:t>kaki komponen menggunakan tang pemotong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8. Check the results of the soldering, make sure the component legs are perfectly attached and there are no short between paths.</a:t>
            </a:r>
            <a:endParaRPr lang="en-US" sz="8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</a:t>
            </a:r>
            <a:r>
              <a:rPr lang="en-US" sz="8000" dirty="0" err="1">
                <a:solidFill>
                  <a:srgbClr val="FF0000"/>
                </a:solidFill>
              </a:rPr>
              <a:t>Periksa</a:t>
            </a:r>
            <a:r>
              <a:rPr lang="id-ID" sz="8000" dirty="0">
                <a:solidFill>
                  <a:srgbClr val="FF0000"/>
                </a:solidFill>
              </a:rPr>
              <a:t> hasil solderan, pastikan kaki komponen menempel sempurna dan tidak ada short antar jalur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9. Connect the audio input cable, positive wire to the input pin on the PCB, the negative wire to ground. 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kabel input audio, kabel positif ke pin input pada PCB, kabel negatif ke ground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10. Plug the input cable into the RCA socket.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kabel input ke soket RCA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8000" dirty="0"/>
              <a:t>11. Install the pot.  Pin 1 to input ground and RCA ground, pin 2 to the amplifier input, pin 3 to RCA input.</a:t>
            </a:r>
            <a:endParaRPr lang="en-US" sz="8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potensio. Pin 1 ke ground input dan ground RCA, pin 2 ke input amplifier, pin 3 input RCA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8000" dirty="0"/>
              <a:t>12. Plug in the cable for power supply, the positive wire is red, negative is blue, ground is yellow.</a:t>
            </a:r>
          </a:p>
          <a:p>
            <a:pPr marL="0" lv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( P</a:t>
            </a:r>
            <a:r>
              <a:rPr lang="id-ID" sz="8000" dirty="0">
                <a:solidFill>
                  <a:srgbClr val="FF0000"/>
                </a:solidFill>
              </a:rPr>
              <a:t>asang kabel untuk catu daya, kabel positif warna merah, negative warna biru, ground warna kuning</a:t>
            </a:r>
            <a:r>
              <a:rPr lang="en-US" sz="8000" dirty="0">
                <a:solidFill>
                  <a:srgbClr val="FF0000"/>
                </a:solidFill>
              </a:rPr>
              <a:t>)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6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9E89-ED91-4FCF-8FD8-0FED0C22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Testing</a:t>
            </a:r>
            <a:br>
              <a:rPr lang="en-ID" dirty="0"/>
            </a:br>
            <a:r>
              <a:rPr lang="en-ID" dirty="0"/>
              <a:t>	</a:t>
            </a:r>
            <a:r>
              <a:rPr lang="en-ID" dirty="0" err="1">
                <a:solidFill>
                  <a:srgbClr val="FF0000"/>
                </a:solidFill>
              </a:rPr>
              <a:t>pengujian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39CF2-8890-4227-8E37-652EED13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D" dirty="0"/>
              <a:t>Prepare the power supply</a:t>
            </a:r>
          </a:p>
          <a:p>
            <a:pPr marL="0" indent="0">
              <a:buNone/>
            </a:pPr>
            <a:r>
              <a:rPr lang="en-ID" dirty="0"/>
              <a:t>   </a:t>
            </a:r>
            <a:r>
              <a:rPr lang="en-ID" dirty="0">
                <a:solidFill>
                  <a:srgbClr val="FF0000"/>
                </a:solidFill>
              </a:rPr>
              <a:t>(</a:t>
            </a:r>
            <a:r>
              <a:rPr lang="en-ID" dirty="0" err="1">
                <a:solidFill>
                  <a:srgbClr val="FF0000"/>
                </a:solidFill>
              </a:rPr>
              <a:t>Persiapkan</a:t>
            </a:r>
            <a:r>
              <a:rPr lang="en-ID" dirty="0">
                <a:solidFill>
                  <a:srgbClr val="FF0000"/>
                </a:solidFill>
              </a:rPr>
              <a:t> power supply)</a:t>
            </a:r>
          </a:p>
          <a:p>
            <a:pPr>
              <a:lnSpc>
                <a:spcPct val="100000"/>
              </a:lnSpc>
            </a:pPr>
            <a:r>
              <a:rPr lang="en-ID" dirty="0"/>
              <a:t>Measure the amplifier output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dirty="0"/>
              <a:t>   </a:t>
            </a:r>
            <a:r>
              <a:rPr lang="en-ID" dirty="0">
                <a:solidFill>
                  <a:srgbClr val="FF0000"/>
                </a:solidFill>
              </a:rPr>
              <a:t>(</a:t>
            </a:r>
            <a:r>
              <a:rPr lang="en-ID" dirty="0" err="1">
                <a:solidFill>
                  <a:srgbClr val="FF0000"/>
                </a:solidFill>
              </a:rPr>
              <a:t>Ukur</a:t>
            </a:r>
            <a:r>
              <a:rPr lang="en-ID" dirty="0">
                <a:solidFill>
                  <a:srgbClr val="FF0000"/>
                </a:solidFill>
              </a:rPr>
              <a:t> output amplifier)</a:t>
            </a:r>
          </a:p>
          <a:p>
            <a:pPr>
              <a:lnSpc>
                <a:spcPct val="100000"/>
              </a:lnSpc>
            </a:pPr>
            <a:r>
              <a:rPr lang="en-ID" dirty="0"/>
              <a:t>Test with music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   (</a:t>
            </a:r>
            <a:r>
              <a:rPr lang="en-ID" dirty="0" err="1">
                <a:solidFill>
                  <a:srgbClr val="FF0000"/>
                </a:solidFill>
              </a:rPr>
              <a:t>Coba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putar</a:t>
            </a:r>
            <a:r>
              <a:rPr lang="en-ID" dirty="0">
                <a:solidFill>
                  <a:srgbClr val="FF0000"/>
                </a:solidFill>
              </a:rPr>
              <a:t> music)</a:t>
            </a:r>
          </a:p>
        </p:txBody>
      </p:sp>
    </p:spTree>
    <p:extLst>
      <p:ext uri="{BB962C8B-B14F-4D97-AF65-F5344CB8AC3E}">
        <p14:creationId xmlns:p14="http://schemas.microsoft.com/office/powerpoint/2010/main" val="29704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CA86-ED1E-438A-B00B-CF3E966A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85" y="-90012"/>
            <a:ext cx="3273099" cy="1777972"/>
          </a:xfrm>
        </p:spPr>
        <p:txBody>
          <a:bodyPr/>
          <a:lstStyle/>
          <a:p>
            <a:r>
              <a:rPr lang="en-ID" dirty="0"/>
              <a:t>Prepare the power supply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407EF-7BE5-4BA1-AC6F-468967B3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50912"/>
          </a:xfrm>
        </p:spPr>
        <p:txBody>
          <a:bodyPr/>
          <a:lstStyle/>
          <a:p>
            <a:r>
              <a:rPr lang="en-ID" dirty="0"/>
              <a:t>Type : Symmetrical Output</a:t>
            </a:r>
          </a:p>
          <a:p>
            <a:r>
              <a:rPr lang="en-ID" dirty="0"/>
              <a:t>Materials : </a:t>
            </a:r>
          </a:p>
          <a:p>
            <a:pPr marL="285750" indent="-285750">
              <a:buFontTx/>
              <a:buChar char="-"/>
            </a:pPr>
            <a:r>
              <a:rPr lang="en-ID" dirty="0"/>
              <a:t>Step down </a:t>
            </a:r>
            <a:r>
              <a:rPr lang="en-ID" dirty="0" err="1"/>
              <a:t>transformator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/>
              <a:t>Diode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Elco</a:t>
            </a:r>
            <a:r>
              <a:rPr lang="en-ID" dirty="0"/>
              <a:t> 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8F52C-0873-4301-95C5-0ACBA3C6D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4"/>
          <a:stretch/>
        </p:blipFill>
        <p:spPr>
          <a:xfrm>
            <a:off x="5043714" y="1687960"/>
            <a:ext cx="5703615" cy="225091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0B5F32-080B-4D2D-89E1-7FB92116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14" y="798974"/>
            <a:ext cx="5703615" cy="101943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Measure Output Power Supply</a:t>
            </a:r>
          </a:p>
        </p:txBody>
      </p:sp>
    </p:spTree>
    <p:extLst>
      <p:ext uri="{BB962C8B-B14F-4D97-AF65-F5344CB8AC3E}">
        <p14:creationId xmlns:p14="http://schemas.microsoft.com/office/powerpoint/2010/main" val="38743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910</TotalTime>
  <Words>1441</Words>
  <Application>Microsoft Office PowerPoint</Application>
  <PresentationFormat>Widescreen</PresentationFormat>
  <Paragraphs>371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Times New Roman</vt:lpstr>
      <vt:lpstr>Gallery</vt:lpstr>
      <vt:lpstr>UJIAN AKHIR SEKOLAH</vt:lpstr>
      <vt:lpstr>Group 4</vt:lpstr>
      <vt:lpstr>Amplifier 150 watt</vt:lpstr>
      <vt:lpstr>Materials and tools (Bahan dan alat)</vt:lpstr>
      <vt:lpstr>TOOLS (Alat)</vt:lpstr>
      <vt:lpstr>PowerPoint Presentation</vt:lpstr>
      <vt:lpstr>PowerPoint Presentation</vt:lpstr>
      <vt:lpstr>Testing  pengujian</vt:lpstr>
      <vt:lpstr>Prepare the power supply</vt:lpstr>
      <vt:lpstr>Prepare the power supply</vt:lpstr>
      <vt:lpstr>Measure the amplifier output mengukur output</vt:lpstr>
      <vt:lpstr>Test with music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AKHIR SEKOLAH</dc:title>
  <dc:creator>user</dc:creator>
  <cp:lastModifiedBy>Rizky Widianto</cp:lastModifiedBy>
  <cp:revision>70</cp:revision>
  <dcterms:created xsi:type="dcterms:W3CDTF">2021-03-09T13:23:28Z</dcterms:created>
  <dcterms:modified xsi:type="dcterms:W3CDTF">2021-03-23T17:53:46Z</dcterms:modified>
</cp:coreProperties>
</file>