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0EB2-1E69-B7E2-2A37-438B75E54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48237-A3B9-BC17-F678-AB8F3B992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A937-855A-17A6-FDB4-77C34A47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1F06-5157-AF4E-84AD-9AEF32A6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AECD-171C-49A0-9A37-45E10330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02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0631-CDF5-8DA8-422C-DDAA1BAD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0D953-ABE9-52CE-0992-01C337F52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03F0-8801-BCE6-E1A5-D372D727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EA08-796A-8264-3810-8CAA5B41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366E7-D5EC-F36A-9F26-E00A2D96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92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5B196-FCA5-9D2F-E151-BA862D03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464A-1974-5C3C-6A02-F9C160BDA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772A-CB4D-9B09-3FBA-32384AA6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7AE1-69E7-5B6A-57BA-E72ECE00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0303-9118-B763-C492-37640436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39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206B-3082-C754-6DE8-1AB88BB5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1B18-6AEC-DC34-8B5E-44A4F8A8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D4F9-BF02-7390-99B4-4BAE522A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9391-3691-ED29-668F-C44240F7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C1CE-82DD-4A4B-7A68-E5920C4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22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481D-18EA-2F2F-7377-7A3FD79D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1050-980F-82CA-0493-866FF482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DDA2-F3CA-7C49-5588-243B136A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88F-E011-082A-AAED-C32E147D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7D80-4FD9-4471-4F9A-FDA88A8D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28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80F-8941-4FC1-3CA6-120CE2B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F934-1750-947E-51C9-A87142500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45B8C-CD44-611F-CFB5-DC2C48C5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48D40-E385-00AF-CAE9-1027D8AF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D8F1-961A-AF50-DFEF-4560E7BB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4E3E-B57A-66DB-1634-94D413E0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9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D79B-D463-6464-038F-6B1E7ED9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AAC2F-0BCC-E2A1-237F-278F3035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3688D-A7E5-5DB5-FA09-D78F79C5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593ED-F6A3-495E-60CB-C83D8A689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EA27B-6B4F-BF4F-A921-93B1BF5E1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7179E-5D76-EA38-5C77-12D943F1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8E1BB-D6B8-57F9-4643-983F9D8B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D9D15-1EC0-A337-E607-2385CDBE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23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00F4-DCC2-1BA2-4E12-CB055FD9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FE56-7126-AC3D-94A0-53C4A780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2CB5D-33DD-FA78-B53E-7D199AAA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83FEF-1A0F-D062-D0EF-670686B2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253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963D8-D33F-8CFA-8CF2-65AD31FD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121B9-FEA7-09B6-A230-F6FEA46E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18658-16B1-5689-D6AD-E3A223E6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7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461D-C749-06BC-1736-92C111DF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F45E-6812-349E-FF51-5C1F84950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BF670-1D94-873C-E737-6268F490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D11B-681E-9FB2-5EFE-5CB48817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48B9-D63E-2E77-C76B-72BD5453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D90A-716F-0CC8-709A-9D442DF2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83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CA89-386B-FB63-B631-238848E9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0959C-ABAC-5964-8288-E686BD497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12400-D71A-45E4-077A-3F777278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94338-C562-609D-734D-BB9DC4FA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9AAD3-5732-1CA5-E445-5CC01640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F68A0-AFA9-8C8B-37F8-BE05019D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160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571D9-762F-01B2-FCE6-CDD3D3DA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89D8-FECB-3E73-B4B1-0B44DFA9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A0E2-8309-BB3C-339D-9683AA9B8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5881-E204-476C-B9A0-93C80F9F448C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8694-7FB8-5D1E-8704-3342D2B43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355A-BFA4-C753-3FD4-1FD9B01A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54912-AA24-4058-A64B-BF4E2CCEA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49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06E2-FF5B-FEAB-7567-70C2AED3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185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7A813-E89A-C104-8AD8-02DD2D37F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2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AA36-B314-3FF3-CE58-579764B2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F03D-2C92-9071-CB67-D4338095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Java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telepon</a:t>
            </a:r>
            <a:r>
              <a:rPr lang="en-ID" dirty="0"/>
              <a:t> </a:t>
            </a:r>
            <a:r>
              <a:rPr lang="en-ID" dirty="0" err="1"/>
              <a:t>genggam</a:t>
            </a:r>
            <a:r>
              <a:rPr lang="en-ID" dirty="0"/>
              <a:t>. Bahasa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awalnya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oleh James Gosling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bergabung</a:t>
            </a:r>
            <a:r>
              <a:rPr lang="en-ID" dirty="0"/>
              <a:t> di Sun Microsystems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Oracle dan </a:t>
            </a:r>
            <a:r>
              <a:rPr lang="en-ID" dirty="0" err="1"/>
              <a:t>dirilis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1995. Bahasa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mengadopsi</a:t>
            </a:r>
            <a:r>
              <a:rPr lang="en-ID" dirty="0"/>
              <a:t> </a:t>
            </a:r>
            <a:r>
              <a:rPr lang="en-ID" dirty="0" err="1"/>
              <a:t>sintaksis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C dan C++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sintaksis</a:t>
            </a:r>
            <a:r>
              <a:rPr lang="en-ID" dirty="0"/>
              <a:t> model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rutin-rutin</a:t>
            </a:r>
            <a:r>
              <a:rPr lang="en-ID" dirty="0"/>
              <a:t> </a:t>
            </a:r>
            <a:r>
              <a:rPr lang="en-ID" dirty="0" err="1"/>
              <a:t>aras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yang minimal. </a:t>
            </a:r>
            <a:r>
              <a:rPr lang="en-ID" dirty="0" err="1"/>
              <a:t>Aplikasi</a:t>
            </a:r>
            <a:r>
              <a:rPr lang="en-ID" dirty="0"/>
              <a:t>-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java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dikompilasi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p-code (bytecode)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pada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Virtual Java (JVM). </a:t>
            </a:r>
          </a:p>
        </p:txBody>
      </p:sp>
    </p:spTree>
    <p:extLst>
      <p:ext uri="{BB962C8B-B14F-4D97-AF65-F5344CB8AC3E}">
        <p14:creationId xmlns:p14="http://schemas.microsoft.com/office/powerpoint/2010/main" val="201088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AA36-B314-3FF3-CE58-579764B2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F03D-2C92-9071-CB67-D4338095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365125"/>
            <a:r>
              <a:rPr lang="en-US" sz="2000" dirty="0" err="1">
                <a:effectLst/>
              </a:rPr>
              <a:t>Tahun</a:t>
            </a:r>
            <a:r>
              <a:rPr lang="en-US" sz="2000" dirty="0">
                <a:effectLst/>
              </a:rPr>
              <a:t> 1995</a:t>
            </a:r>
            <a:endParaRPr lang="en-ID" sz="2000" dirty="0">
              <a:effectLst/>
            </a:endParaRPr>
          </a:p>
          <a:p>
            <a:pPr marL="363538" lvl="1" indent="0">
              <a:buNone/>
            </a:pPr>
            <a:r>
              <a:rPr lang="en-US" sz="2000" dirty="0">
                <a:effectLst/>
              </a:rPr>
              <a:t>Pada </a:t>
            </a:r>
            <a:r>
              <a:rPr lang="en-US" sz="2000" dirty="0" err="1">
                <a:effectLst/>
              </a:rPr>
              <a:t>bulan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Maret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tahun</a:t>
            </a:r>
            <a:r>
              <a:rPr lang="en-US" sz="2000" dirty="0">
                <a:effectLst/>
              </a:rPr>
              <a:t> 1995, untuk </a:t>
            </a:r>
            <a:r>
              <a:rPr lang="en-US" sz="2000" dirty="0" err="1">
                <a:effectLst/>
              </a:rPr>
              <a:t>pertama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kalinya</a:t>
            </a:r>
            <a:r>
              <a:rPr lang="en-US" sz="2000" dirty="0">
                <a:effectLst/>
              </a:rPr>
              <a:t>, source code java </a:t>
            </a:r>
            <a:r>
              <a:rPr lang="en-US" sz="2000" dirty="0" err="1">
                <a:effectLst/>
              </a:rPr>
              <a:t>versi</a:t>
            </a:r>
            <a:r>
              <a:rPr lang="en-US" sz="2000" dirty="0">
                <a:effectLst/>
              </a:rPr>
              <a:t> 1.0a2 </a:t>
            </a:r>
            <a:r>
              <a:rPr lang="en-US" sz="2000" dirty="0" err="1">
                <a:effectLst/>
              </a:rPr>
              <a:t>dirilis</a:t>
            </a:r>
            <a:endParaRPr lang="en-US" sz="2000" dirty="0">
              <a:effectLst/>
            </a:endParaRPr>
          </a:p>
          <a:p>
            <a:pPr marL="363538" lvl="1" indent="-285750"/>
            <a:r>
              <a:rPr lang="en-US" sz="2000" dirty="0" err="1">
                <a:effectLst/>
              </a:rPr>
              <a:t>Tahun</a:t>
            </a:r>
            <a:r>
              <a:rPr lang="en-US" sz="2000" dirty="0">
                <a:effectLst/>
              </a:rPr>
              <a:t> 1996</a:t>
            </a:r>
          </a:p>
          <a:p>
            <a:pPr marL="383788" lvl="2" indent="0">
              <a:buNone/>
            </a:pPr>
            <a:r>
              <a:rPr lang="en-US" dirty="0">
                <a:effectLst/>
              </a:rPr>
              <a:t>Pada 23 </a:t>
            </a:r>
            <a:r>
              <a:rPr lang="en-US" dirty="0" err="1">
                <a:effectLst/>
              </a:rPr>
              <a:t>Januri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tahun</a:t>
            </a:r>
            <a:r>
              <a:rPr lang="en-US" dirty="0">
                <a:effectLst/>
              </a:rPr>
              <a:t> 1996 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awal</a:t>
            </a:r>
            <a:r>
              <a:rPr lang="en-US" dirty="0">
                <a:effectLst/>
              </a:rPr>
              <a:t> Java (JDK 1.0) </a:t>
            </a:r>
            <a:r>
              <a:rPr lang="en-US" dirty="0" err="1">
                <a:effectLst/>
              </a:rPr>
              <a:t>dirilis</a:t>
            </a:r>
            <a:r>
              <a:rPr lang="en-US" dirty="0">
                <a:effectLst/>
              </a:rPr>
              <a:t>. Java 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ini </a:t>
            </a:r>
            <a:r>
              <a:rPr lang="en-US" dirty="0" err="1">
                <a:effectLst/>
              </a:rPr>
              <a:t>telah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menyertakan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banyak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paket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standar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awal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terus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dikembangkan</a:t>
            </a:r>
            <a:r>
              <a:rPr lang="en-US" dirty="0">
                <a:effectLst/>
              </a:rPr>
              <a:t> pada 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selanjutnya</a:t>
            </a:r>
            <a:endParaRPr lang="en-US" dirty="0">
              <a:effectLst/>
            </a:endParaRPr>
          </a:p>
          <a:p>
            <a:pPr marL="365125" lvl="2" indent="-285750"/>
            <a:r>
              <a:rPr lang="en-US" dirty="0" err="1">
                <a:effectLst/>
              </a:rPr>
              <a:t>Tahun</a:t>
            </a:r>
            <a:r>
              <a:rPr lang="en-US" dirty="0">
                <a:effectLst/>
              </a:rPr>
              <a:t> 1997</a:t>
            </a:r>
          </a:p>
          <a:p>
            <a:pPr marL="365125" lvl="3" indent="0" defTabSz="365125">
              <a:buNone/>
            </a:pPr>
            <a:r>
              <a:rPr lang="en-US" sz="2000" dirty="0">
                <a:effectLst/>
              </a:rPr>
              <a:t>JDK 1.1 </a:t>
            </a:r>
            <a:r>
              <a:rPr lang="en-US" sz="2000" dirty="0" err="1">
                <a:effectLst/>
              </a:rPr>
              <a:t>dirlis</a:t>
            </a:r>
            <a:r>
              <a:rPr lang="en-US" sz="2000" dirty="0">
                <a:effectLst/>
              </a:rPr>
              <a:t> pada 19 </a:t>
            </a:r>
            <a:r>
              <a:rPr lang="en-US" sz="2000" dirty="0" err="1">
                <a:effectLst/>
              </a:rPr>
              <a:t>Februari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tahun</a:t>
            </a:r>
            <a:r>
              <a:rPr lang="en-US" sz="2000" dirty="0">
                <a:effectLst/>
              </a:rPr>
              <a:t> 1997 dan </a:t>
            </a:r>
            <a:r>
              <a:rPr lang="en-US" sz="2000" dirty="0" err="1">
                <a:effectLst/>
              </a:rPr>
              <a:t>didownload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sebanyak</a:t>
            </a:r>
            <a:r>
              <a:rPr lang="en-US" sz="2000" dirty="0">
                <a:effectLst/>
              </a:rPr>
              <a:t> 220,000 kali </a:t>
            </a:r>
            <a:r>
              <a:rPr lang="en-US" sz="2000" dirty="0" err="1">
                <a:effectLst/>
              </a:rPr>
              <a:t>hanya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dalam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waktu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tiga</a:t>
            </a:r>
            <a:r>
              <a:rPr lang="en-US" sz="2000" dirty="0">
                <a:effectLst/>
              </a:rPr>
              <a:t> minggu. </a:t>
            </a:r>
            <a:r>
              <a:rPr lang="en-US" sz="2000" dirty="0" err="1">
                <a:effectLst/>
              </a:rPr>
              <a:t>JavaOne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dihadiri</a:t>
            </a:r>
            <a:r>
              <a:rPr lang="en-US" sz="2000" dirty="0">
                <a:effectLst/>
              </a:rPr>
              <a:t> oleh 8,000 </a:t>
            </a:r>
            <a:r>
              <a:rPr lang="en-US" sz="2000" dirty="0" err="1">
                <a:effectLst/>
              </a:rPr>
              <a:t>tamu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menjadikannya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konferensi</a:t>
            </a:r>
            <a:r>
              <a:rPr lang="en-US" sz="2000" dirty="0">
                <a:effectLst/>
              </a:rPr>
              <a:t> java </a:t>
            </a:r>
            <a:r>
              <a:rPr lang="en-US" sz="2000" dirty="0" err="1">
                <a:effectLst/>
              </a:rPr>
              <a:t>terbesar</a:t>
            </a:r>
            <a:r>
              <a:rPr lang="en-US" sz="2000" dirty="0">
                <a:effectLst/>
              </a:rPr>
              <a:t>. Platform Java Card 2.0 </a:t>
            </a:r>
            <a:r>
              <a:rPr lang="en-US" sz="2000" dirty="0" err="1">
                <a:effectLst/>
              </a:rPr>
              <a:t>diperkenalkan</a:t>
            </a:r>
            <a:r>
              <a:rPr lang="en-US" sz="2000" dirty="0">
                <a:effectLst/>
              </a:rPr>
              <a:t>.</a:t>
            </a:r>
          </a:p>
          <a:p>
            <a:pPr marL="365125" lvl="3" indent="-285750" defTabSz="365125"/>
            <a:r>
              <a:rPr lang="en-US" sz="2000" dirty="0" err="1">
                <a:effectLst/>
              </a:rPr>
              <a:t>Tahun</a:t>
            </a:r>
            <a:r>
              <a:rPr lang="en-US" sz="2000" dirty="0">
                <a:effectLst/>
              </a:rPr>
              <a:t> 1998</a:t>
            </a:r>
          </a:p>
          <a:p>
            <a:pPr marL="365125" lvl="3" indent="0" defTabSz="365125">
              <a:buNone/>
            </a:pPr>
            <a:r>
              <a:rPr lang="en-US" sz="2000" dirty="0">
                <a:effectLst/>
              </a:rPr>
              <a:t>JDK 1.1 </a:t>
            </a:r>
            <a:r>
              <a:rPr lang="en-US" sz="2000" dirty="0" err="1">
                <a:effectLst/>
              </a:rPr>
              <a:t>mencapai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kemuncaknya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dengan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pencapaian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jumlah</a:t>
            </a:r>
            <a:r>
              <a:rPr lang="en-US" sz="2000" dirty="0">
                <a:effectLst/>
              </a:rPr>
              <a:t> download </a:t>
            </a:r>
            <a:r>
              <a:rPr lang="en-US" sz="2000" dirty="0" err="1">
                <a:effectLst/>
              </a:rPr>
              <a:t>sebanyak</a:t>
            </a:r>
            <a:r>
              <a:rPr lang="en-US" sz="2000" dirty="0">
                <a:effectLst/>
              </a:rPr>
              <a:t> 2 </a:t>
            </a:r>
            <a:r>
              <a:rPr lang="en-US" sz="2000" dirty="0" err="1">
                <a:effectLst/>
              </a:rPr>
              <a:t>juta</a:t>
            </a:r>
            <a:r>
              <a:rPr lang="en-US" sz="2000" dirty="0">
                <a:effectLst/>
              </a:rPr>
              <a:t>. J2SE 1.2 </a:t>
            </a:r>
            <a:r>
              <a:rPr lang="en-US" sz="2000" dirty="0" err="1">
                <a:effectLst/>
              </a:rPr>
              <a:t>dirilis</a:t>
            </a:r>
            <a:r>
              <a:rPr lang="en-US" sz="2000" dirty="0">
                <a:effectLst/>
              </a:rPr>
              <a:t> pada </a:t>
            </a:r>
            <a:r>
              <a:rPr lang="en-US" sz="2000" dirty="0" err="1">
                <a:effectLst/>
              </a:rPr>
              <a:t>tanggal</a:t>
            </a:r>
            <a:r>
              <a:rPr lang="en-US" sz="2000" dirty="0">
                <a:effectLst/>
              </a:rPr>
              <a:t> 8 </a:t>
            </a:r>
            <a:r>
              <a:rPr lang="en-US" sz="2000" dirty="0" err="1">
                <a:effectLst/>
              </a:rPr>
              <a:t>Desember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tahun</a:t>
            </a:r>
            <a:r>
              <a:rPr lang="en-US" sz="2000" dirty="0">
                <a:effectLst/>
              </a:rPr>
              <a:t> 1998 The Java Community Process (JCP) </a:t>
            </a:r>
            <a:r>
              <a:rPr lang="en-US" sz="2000" dirty="0" err="1">
                <a:effectLst/>
              </a:rPr>
              <a:t>didirikan</a:t>
            </a:r>
            <a:endParaRPr lang="en-US" sz="2000" dirty="0">
              <a:effectLst/>
            </a:endParaRP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153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F03D-2C92-9071-CB67-D4338095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5867474"/>
          </a:xfrm>
        </p:spPr>
        <p:txBody>
          <a:bodyPr>
            <a:normAutofit fontScale="70000" lnSpcReduction="20000"/>
          </a:bodyPr>
          <a:lstStyle/>
          <a:p>
            <a:r>
              <a:rPr lang="en-ID" dirty="0" err="1"/>
              <a:t>Tahun</a:t>
            </a:r>
            <a:r>
              <a:rPr lang="en-ID" dirty="0"/>
              <a:t> 1999</a:t>
            </a:r>
          </a:p>
          <a:p>
            <a:pPr marL="0" indent="0">
              <a:buNone/>
            </a:pPr>
            <a:r>
              <a:rPr lang="en-ID" dirty="0"/>
              <a:t>     Source code Platform Java 2 </a:t>
            </a:r>
            <a:r>
              <a:rPr lang="en-ID" dirty="0" err="1"/>
              <a:t>dirilis</a:t>
            </a:r>
            <a:r>
              <a:rPr lang="en-ID" dirty="0"/>
              <a:t>. </a:t>
            </a:r>
            <a:r>
              <a:rPr lang="en-ID" dirty="0" err="1"/>
              <a:t>JavaOne</a:t>
            </a:r>
            <a:r>
              <a:rPr lang="en-ID" dirty="0"/>
              <a:t> </a:t>
            </a:r>
            <a:r>
              <a:rPr lang="en-ID" dirty="0" err="1"/>
              <a:t>dihadiri</a:t>
            </a:r>
            <a:r>
              <a:rPr lang="en-ID" dirty="0"/>
              <a:t> 20,000 </a:t>
            </a:r>
            <a:r>
              <a:rPr lang="en-ID" dirty="0" err="1"/>
              <a:t>peserta</a:t>
            </a:r>
            <a:r>
              <a:rPr lang="en-ID" dirty="0"/>
              <a:t> J2EE beta </a:t>
            </a:r>
            <a:r>
              <a:rPr lang="en-ID" dirty="0" err="1"/>
              <a:t>dirilis</a:t>
            </a:r>
            <a:endParaRPr lang="en-ID" dirty="0"/>
          </a:p>
          <a:p>
            <a:r>
              <a:rPr lang="en-ID" dirty="0" err="1"/>
              <a:t>Tahun</a:t>
            </a:r>
            <a:r>
              <a:rPr lang="en-ID" dirty="0"/>
              <a:t> 2000</a:t>
            </a:r>
          </a:p>
          <a:p>
            <a:pPr marL="266700" indent="0">
              <a:buNone/>
            </a:pPr>
            <a:r>
              <a:rPr lang="en-ID" dirty="0"/>
              <a:t>J2SE 1.3 </a:t>
            </a:r>
            <a:r>
              <a:rPr lang="en-ID" dirty="0" err="1"/>
              <a:t>dirilis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8 Mei, 2000.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400 </a:t>
            </a:r>
            <a:r>
              <a:rPr lang="en-ID" dirty="0" err="1"/>
              <a:t>komunitas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Java </a:t>
            </a:r>
            <a:r>
              <a:rPr lang="en-ID" dirty="0" err="1"/>
              <a:t>diseluruh</a:t>
            </a:r>
            <a:r>
              <a:rPr lang="en-ID" dirty="0"/>
              <a:t> dunia. Program Java Developer Connection </a:t>
            </a:r>
            <a:r>
              <a:rPr lang="en-ID" dirty="0" err="1"/>
              <a:t>didownload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1.5 </a:t>
            </a:r>
            <a:r>
              <a:rPr lang="en-ID" dirty="0" err="1"/>
              <a:t>juta</a:t>
            </a:r>
            <a:endParaRPr lang="en-ID" dirty="0"/>
          </a:p>
          <a:p>
            <a:r>
              <a:rPr lang="en-ID" dirty="0" err="1"/>
              <a:t>Tahun</a:t>
            </a:r>
            <a:r>
              <a:rPr lang="en-ID" dirty="0"/>
              <a:t> 2001</a:t>
            </a:r>
          </a:p>
          <a:p>
            <a:pPr marL="266700" indent="0">
              <a:buNone/>
            </a:pPr>
            <a:r>
              <a:rPr lang="en-ID" dirty="0" err="1"/>
              <a:t>Konferensi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JavaOne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Yokohama, </a:t>
            </a:r>
            <a:r>
              <a:rPr lang="en-ID" dirty="0" err="1"/>
              <a:t>Jepang</a:t>
            </a:r>
            <a:r>
              <a:rPr lang="en-ID" dirty="0"/>
              <a:t>. Platform Java Enterprise Edition (Java EE) SDK </a:t>
            </a:r>
            <a:r>
              <a:rPr lang="en-ID" dirty="0" err="1"/>
              <a:t>didownload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</a:t>
            </a:r>
            <a:r>
              <a:rPr lang="en-ID" dirty="0" err="1"/>
              <a:t>juta</a:t>
            </a:r>
            <a:endParaRPr lang="en-ID" dirty="0"/>
          </a:p>
          <a:p>
            <a:r>
              <a:rPr lang="en-ID" dirty="0" err="1"/>
              <a:t>Tahun</a:t>
            </a:r>
            <a:r>
              <a:rPr lang="en-ID" dirty="0"/>
              <a:t> 2002</a:t>
            </a:r>
          </a:p>
          <a:p>
            <a:pPr marL="266700" indent="0">
              <a:buNone/>
            </a:pPr>
            <a:r>
              <a:rPr lang="en-ID" dirty="0"/>
              <a:t>J2SE 1.4 </a:t>
            </a:r>
            <a:r>
              <a:rPr lang="en-ID" dirty="0" err="1"/>
              <a:t>dirilis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6 </a:t>
            </a:r>
            <a:r>
              <a:rPr lang="en-ID" dirty="0" err="1"/>
              <a:t>Februari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2002 J2EE SDK </a:t>
            </a:r>
            <a:r>
              <a:rPr lang="en-ID" dirty="0" err="1"/>
              <a:t>didownload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</a:t>
            </a:r>
            <a:r>
              <a:rPr lang="en-ID" dirty="0" err="1"/>
              <a:t>juta</a:t>
            </a:r>
            <a:r>
              <a:rPr lang="en-ID" dirty="0"/>
              <a:t>. 78% </a:t>
            </a:r>
            <a:r>
              <a:rPr lang="en-ID" dirty="0" err="1"/>
              <a:t>esekutif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J2EE </a:t>
            </a:r>
            <a:r>
              <a:rPr lang="en-ID" dirty="0" err="1"/>
              <a:t>sebagai</a:t>
            </a:r>
            <a:r>
              <a:rPr lang="en-ID" dirty="0"/>
              <a:t> platform paling </a:t>
            </a:r>
            <a:r>
              <a:rPr lang="en-ID" dirty="0" err="1"/>
              <a:t>effektif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dan </a:t>
            </a:r>
            <a:r>
              <a:rPr lang="en-ID" dirty="0" err="1"/>
              <a:t>mengembangkan</a:t>
            </a:r>
            <a:r>
              <a:rPr lang="en-ID" dirty="0"/>
              <a:t> web</a:t>
            </a:r>
          </a:p>
          <a:p>
            <a:r>
              <a:rPr lang="en-ID" dirty="0" err="1"/>
              <a:t>Tahun</a:t>
            </a:r>
            <a:r>
              <a:rPr lang="en-ID" dirty="0"/>
              <a:t> 2003</a:t>
            </a:r>
          </a:p>
          <a:p>
            <a:pPr marL="266700" indent="0">
              <a:buNone/>
            </a:pPr>
            <a:r>
              <a:rPr lang="en-ID" dirty="0" err="1"/>
              <a:t>Teknologi</a:t>
            </a:r>
            <a:r>
              <a:rPr lang="en-ID" dirty="0"/>
              <a:t> java </a:t>
            </a:r>
            <a:r>
              <a:rPr lang="en-ID" dirty="0" err="1"/>
              <a:t>dipakai</a:t>
            </a:r>
            <a:r>
              <a:rPr lang="en-ID" dirty="0"/>
              <a:t> di desktop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550 </a:t>
            </a:r>
            <a:r>
              <a:rPr lang="en-ID" dirty="0" err="1"/>
              <a:t>juta</a:t>
            </a:r>
            <a:r>
              <a:rPr lang="en-ID" dirty="0"/>
              <a:t>. 75% programmer </a:t>
            </a:r>
            <a:r>
              <a:rPr lang="en-ID" dirty="0" err="1"/>
              <a:t>profesional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Java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  <a:p>
            <a:r>
              <a:rPr lang="en-ID" dirty="0" err="1"/>
              <a:t>Tahun</a:t>
            </a:r>
            <a:r>
              <a:rPr lang="en-ID" dirty="0"/>
              <a:t> 2004</a:t>
            </a:r>
          </a:p>
          <a:p>
            <a:pPr marL="266700" indent="0">
              <a:buNone/>
            </a:pPr>
            <a:r>
              <a:rPr lang="en-ID" dirty="0"/>
              <a:t>J2SE 5.0 </a:t>
            </a:r>
            <a:r>
              <a:rPr lang="en-ID" dirty="0" err="1"/>
              <a:t>dirilis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 30 September </a:t>
            </a:r>
            <a:r>
              <a:rPr lang="en-ID" dirty="0" err="1"/>
              <a:t>tahun</a:t>
            </a:r>
            <a:r>
              <a:rPr lang="en-ID" dirty="0"/>
              <a:t> 2004. Platform Java 2, </a:t>
            </a:r>
            <a:r>
              <a:rPr lang="en-ID" dirty="0" err="1"/>
              <a:t>Edisi</a:t>
            </a:r>
            <a:r>
              <a:rPr lang="en-ID" dirty="0"/>
              <a:t> Standard 5 (</a:t>
            </a:r>
            <a:r>
              <a:rPr lang="en-ID" dirty="0" err="1"/>
              <a:t>Projek</a:t>
            </a:r>
            <a:r>
              <a:rPr lang="en-ID" dirty="0"/>
              <a:t> Tiger) </a:t>
            </a:r>
            <a:r>
              <a:rPr lang="en-ID" dirty="0" err="1"/>
              <a:t>dirilis</a:t>
            </a:r>
            <a:r>
              <a:rPr lang="en-ID" dirty="0"/>
              <a:t>. Sun Java Studio Creator </a:t>
            </a:r>
            <a:r>
              <a:rPr lang="en-ID" dirty="0" err="1"/>
              <a:t>dirilis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70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F03D-2C92-9071-CB67-D4338095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935"/>
            <a:ext cx="10515600" cy="4320028"/>
          </a:xfrm>
        </p:spPr>
        <p:txBody>
          <a:bodyPr>
            <a:normAutofit/>
          </a:bodyPr>
          <a:lstStyle/>
          <a:p>
            <a:r>
              <a:rPr lang="en-ID" sz="2000" dirty="0" err="1"/>
              <a:t>Tahun</a:t>
            </a:r>
            <a:r>
              <a:rPr lang="en-ID" sz="2000" dirty="0"/>
              <a:t> 2006</a:t>
            </a:r>
          </a:p>
          <a:p>
            <a:pPr marL="266700" indent="0">
              <a:buNone/>
            </a:pPr>
            <a:r>
              <a:rPr lang="en-ID" sz="2000" dirty="0"/>
              <a:t>Java SE 6 </a:t>
            </a:r>
            <a:r>
              <a:rPr lang="en-ID" sz="2000" dirty="0" err="1"/>
              <a:t>dirilis</a:t>
            </a:r>
            <a:r>
              <a:rPr lang="en-ID" sz="2000" dirty="0"/>
              <a:t> pada </a:t>
            </a:r>
            <a:r>
              <a:rPr lang="en-ID" sz="2000" dirty="0" err="1"/>
              <a:t>tanggal</a:t>
            </a:r>
            <a:r>
              <a:rPr lang="en-ID" sz="2000" dirty="0"/>
              <a:t> 11 December </a:t>
            </a:r>
            <a:r>
              <a:rPr lang="en-ID" sz="2000" dirty="0" err="1"/>
              <a:t>tahun</a:t>
            </a:r>
            <a:r>
              <a:rPr lang="en-ID" sz="2000" dirty="0"/>
              <a:t> 2006 NetBeans IDE 5.0 </a:t>
            </a:r>
            <a:r>
              <a:rPr lang="en-ID" sz="2000" dirty="0" err="1"/>
              <a:t>dirilis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Tahun</a:t>
            </a:r>
            <a:r>
              <a:rPr lang="en-ID" sz="2000" dirty="0"/>
              <a:t> 2011</a:t>
            </a:r>
          </a:p>
          <a:p>
            <a:pPr marL="266700" indent="0">
              <a:buNone/>
            </a:pPr>
            <a:r>
              <a:rPr lang="en-ID" sz="2000" dirty="0"/>
              <a:t>Java SE 7 </a:t>
            </a:r>
            <a:r>
              <a:rPr lang="en-ID" sz="2000" dirty="0" err="1"/>
              <a:t>dirilis</a:t>
            </a:r>
            <a:r>
              <a:rPr lang="en-ID" sz="2000" dirty="0"/>
              <a:t> pada </a:t>
            </a:r>
            <a:r>
              <a:rPr lang="en-ID" sz="2000" dirty="0" err="1"/>
              <a:t>tanggal</a:t>
            </a:r>
            <a:r>
              <a:rPr lang="en-ID" sz="2000" dirty="0"/>
              <a:t> 28 </a:t>
            </a:r>
            <a:r>
              <a:rPr lang="en-ID" sz="2000" dirty="0" err="1"/>
              <a:t>Juli</a:t>
            </a:r>
            <a:r>
              <a:rPr lang="en-ID" sz="2000" dirty="0"/>
              <a:t> </a:t>
            </a:r>
            <a:r>
              <a:rPr lang="en-ID" sz="2000" dirty="0" err="1"/>
              <a:t>tahun</a:t>
            </a:r>
            <a:r>
              <a:rPr lang="en-ID" sz="2000" dirty="0"/>
              <a:t> 2011</a:t>
            </a:r>
          </a:p>
          <a:p>
            <a:r>
              <a:rPr lang="en-ID" sz="2000" dirty="0" err="1"/>
              <a:t>Tahun</a:t>
            </a:r>
            <a:r>
              <a:rPr lang="en-ID" sz="2000" dirty="0"/>
              <a:t> 2014</a:t>
            </a:r>
          </a:p>
          <a:p>
            <a:pPr marL="266700" indent="0">
              <a:buNone/>
            </a:pPr>
            <a:r>
              <a:rPr lang="en-ID" sz="2000" dirty="0"/>
              <a:t>Java SE 8 </a:t>
            </a:r>
            <a:r>
              <a:rPr lang="en-ID" sz="2000" dirty="0" err="1"/>
              <a:t>dirilis</a:t>
            </a:r>
            <a:r>
              <a:rPr lang="en-ID" sz="2000" dirty="0"/>
              <a:t> pada </a:t>
            </a:r>
            <a:r>
              <a:rPr lang="en-ID" sz="2000" dirty="0" err="1"/>
              <a:t>tanggal</a:t>
            </a:r>
            <a:r>
              <a:rPr lang="en-ID" sz="2000" dirty="0"/>
              <a:t> 18 </a:t>
            </a:r>
            <a:r>
              <a:rPr lang="en-ID" sz="2000" dirty="0" err="1"/>
              <a:t>Maret</a:t>
            </a:r>
            <a:r>
              <a:rPr lang="en-ID" sz="2000" dirty="0"/>
              <a:t> </a:t>
            </a:r>
            <a:r>
              <a:rPr lang="en-ID" sz="2000" dirty="0" err="1"/>
              <a:t>tahun</a:t>
            </a:r>
            <a:r>
              <a:rPr lang="en-ID" sz="2000" dirty="0"/>
              <a:t> 2014</a:t>
            </a:r>
          </a:p>
          <a:p>
            <a:r>
              <a:rPr lang="en-ID" sz="2000" dirty="0" err="1"/>
              <a:t>Tahun</a:t>
            </a:r>
            <a:r>
              <a:rPr lang="en-ID" sz="2000" dirty="0"/>
              <a:t> 2017 - </a:t>
            </a:r>
            <a:r>
              <a:rPr lang="en-ID" sz="2000" dirty="0" err="1"/>
              <a:t>Sekarang</a:t>
            </a:r>
            <a:endParaRPr lang="en-ID" sz="2000" dirty="0"/>
          </a:p>
          <a:p>
            <a:pPr marL="266700" indent="0">
              <a:buNone/>
            </a:pPr>
            <a:r>
              <a:rPr lang="en-ID" sz="2000" dirty="0"/>
              <a:t>Java SE 9 </a:t>
            </a:r>
            <a:r>
              <a:rPr lang="en-ID" sz="2000" dirty="0" err="1"/>
              <a:t>dirilis</a:t>
            </a:r>
            <a:r>
              <a:rPr lang="en-ID" sz="2000" dirty="0"/>
              <a:t> pada </a:t>
            </a:r>
            <a:r>
              <a:rPr lang="en-ID" sz="2000" dirty="0" err="1"/>
              <a:t>tanggal</a:t>
            </a:r>
            <a:r>
              <a:rPr lang="en-ID" sz="2000" dirty="0"/>
              <a:t> 21 September </a:t>
            </a:r>
            <a:r>
              <a:rPr lang="en-ID" sz="2000" dirty="0" err="1"/>
              <a:t>tahun</a:t>
            </a:r>
            <a:r>
              <a:rPr lang="en-ID" sz="2000" dirty="0"/>
              <a:t> 2017. Java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terus</a:t>
            </a:r>
            <a:r>
              <a:rPr lang="en-ID" sz="2000" dirty="0"/>
              <a:t> </a:t>
            </a:r>
            <a:r>
              <a:rPr lang="en-ID" sz="2000" dirty="0" err="1"/>
              <a:t>dikembangkan</a:t>
            </a:r>
            <a:r>
              <a:rPr lang="en-ID" sz="2000" dirty="0"/>
              <a:t> agar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baik</a:t>
            </a:r>
            <a:r>
              <a:rPr lang="en-ID" sz="2000" dirty="0"/>
              <a:t> dan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lagi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45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AA36-B314-3FF3-CE58-579764B2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F03D-2C92-9071-CB67-D4338095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Autofit/>
          </a:bodyPr>
          <a:lstStyle/>
          <a:p>
            <a:r>
              <a:rPr lang="en-US" sz="2000" dirty="0" err="1"/>
              <a:t>Sederhana</a:t>
            </a:r>
            <a:r>
              <a:rPr lang="en-US" sz="2000" dirty="0"/>
              <a:t> &amp; Simple</a:t>
            </a:r>
          </a:p>
          <a:p>
            <a:pPr marL="266700" lvl="1" indent="0">
              <a:buNone/>
            </a:pPr>
            <a:r>
              <a:rPr lang="en-US" sz="1600" dirty="0"/>
              <a:t>Bahasa </a:t>
            </a:r>
            <a:r>
              <a:rPr lang="en-US" sz="1600" dirty="0" err="1"/>
              <a:t>pemrograman</a:t>
            </a:r>
            <a:r>
              <a:rPr lang="en-US" sz="1600" dirty="0"/>
              <a:t> java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sintaks</a:t>
            </a:r>
            <a:r>
              <a:rPr lang="en-US" sz="1600" dirty="0"/>
              <a:t> </a:t>
            </a:r>
            <a:r>
              <a:rPr lang="en-US" sz="1600" dirty="0" err="1"/>
              <a:t>mirip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C++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sintaks</a:t>
            </a:r>
            <a:r>
              <a:rPr lang="en-US" sz="1600" dirty="0"/>
              <a:t> pada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java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diperbaiki</a:t>
            </a:r>
            <a:r>
              <a:rPr lang="en-US" sz="1600" dirty="0"/>
              <a:t> </a:t>
            </a:r>
            <a:r>
              <a:rPr lang="en-US" sz="1600" dirty="0" err="1"/>
              <a:t>terutama</a:t>
            </a:r>
            <a:r>
              <a:rPr lang="en-US" sz="1600" dirty="0"/>
              <a:t> </a:t>
            </a:r>
            <a:r>
              <a:rPr lang="en-US" sz="1600" dirty="0" err="1"/>
              <a:t>menghilangkan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pointer yang </a:t>
            </a:r>
            <a:r>
              <a:rPr lang="en-US" sz="1600" dirty="0" err="1"/>
              <a:t>rumit</a:t>
            </a:r>
            <a:r>
              <a:rPr lang="en-US" sz="1600" dirty="0"/>
              <a:t> dan multiple inheritance </a:t>
            </a:r>
          </a:p>
          <a:p>
            <a:r>
              <a:rPr lang="en-ID" sz="2000" dirty="0" err="1"/>
              <a:t>Berorientasi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endParaRPr lang="en-ID" sz="2000" dirty="0"/>
          </a:p>
          <a:p>
            <a:pPr marL="266700" lvl="1" indent="0">
              <a:buNone/>
            </a:pPr>
            <a:r>
              <a:rPr lang="en-ID" sz="1600" dirty="0"/>
              <a:t>Java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</a:t>
            </a:r>
            <a:r>
              <a:rPr lang="en-ID" sz="1600" dirty="0" err="1"/>
              <a:t>berorientasi</a:t>
            </a:r>
            <a:r>
              <a:rPr lang="en-ID" sz="1600" dirty="0"/>
              <a:t> </a:t>
            </a:r>
            <a:r>
              <a:rPr lang="en-ID" sz="1600" dirty="0" err="1"/>
              <a:t>objek</a:t>
            </a:r>
            <a:r>
              <a:rPr lang="en-ID" sz="1600" dirty="0"/>
              <a:t> yang </a:t>
            </a:r>
            <a:r>
              <a:rPr lang="en-ID" sz="1600" dirty="0" err="1"/>
              <a:t>membuat</a:t>
            </a:r>
            <a:r>
              <a:rPr lang="en-ID" sz="1600" dirty="0"/>
              <a:t> program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dibuat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modular dan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diperbugunakan</a:t>
            </a:r>
            <a:r>
              <a:rPr lang="en-ID" sz="1600" dirty="0"/>
              <a:t> </a:t>
            </a:r>
            <a:r>
              <a:rPr lang="en-ID" sz="1600" dirty="0" err="1"/>
              <a:t>kembali</a:t>
            </a:r>
            <a:r>
              <a:rPr lang="en-ID" sz="1600" dirty="0"/>
              <a:t>.</a:t>
            </a:r>
          </a:p>
          <a:p>
            <a:r>
              <a:rPr lang="en-ID" sz="2000" dirty="0" err="1"/>
              <a:t>Terdistribusi</a:t>
            </a:r>
            <a:endParaRPr lang="en-ID" sz="2000" dirty="0"/>
          </a:p>
          <a:p>
            <a:pPr marL="266700" lvl="1" indent="0">
              <a:buNone/>
            </a:pPr>
            <a:r>
              <a:rPr lang="en-ID" sz="1600" dirty="0"/>
              <a:t>Java </a:t>
            </a:r>
            <a:r>
              <a:rPr lang="en-ID" sz="1600" dirty="0" err="1"/>
              <a:t>dibuat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terdistribusi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adanya</a:t>
            </a:r>
            <a:r>
              <a:rPr lang="en-ID" sz="1600" dirty="0"/>
              <a:t> libraries networking yang </a:t>
            </a:r>
            <a:r>
              <a:rPr lang="en-ID" sz="1600" dirty="0" err="1"/>
              <a:t>terintegrasi</a:t>
            </a:r>
            <a:r>
              <a:rPr lang="en-ID" sz="1600" dirty="0"/>
              <a:t> pada java</a:t>
            </a:r>
          </a:p>
          <a:p>
            <a:r>
              <a:rPr lang="en-ID" sz="2000" dirty="0"/>
              <a:t>Interpreted</a:t>
            </a:r>
          </a:p>
          <a:p>
            <a:pPr marL="266700" lvl="1" indent="0">
              <a:buNone/>
            </a:pPr>
            <a:r>
              <a:rPr lang="en-ID" sz="1600" dirty="0"/>
              <a:t>Program java </a:t>
            </a:r>
            <a:r>
              <a:rPr lang="en-ID" sz="1600" dirty="0" err="1"/>
              <a:t>dijalankan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interpreter </a:t>
            </a:r>
            <a:r>
              <a:rPr lang="en-ID" sz="1600" dirty="0" err="1"/>
              <a:t>yaitu</a:t>
            </a:r>
            <a:r>
              <a:rPr lang="en-ID" sz="1600" dirty="0"/>
              <a:t> Java Virtual Machine (JVM). Hal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menyebabkan</a:t>
            </a:r>
            <a:r>
              <a:rPr lang="en-ID" sz="1600" dirty="0"/>
              <a:t> source code Java yang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dikompilasi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java bytecodes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dijalankan</a:t>
            </a:r>
            <a:r>
              <a:rPr lang="en-ID" sz="1600" dirty="0"/>
              <a:t> pada platform yang </a:t>
            </a:r>
            <a:r>
              <a:rPr lang="en-ID" sz="1600" dirty="0" err="1"/>
              <a:t>berbeda-beda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93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AA36-B314-3FF3-CE58-579764B2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Karakteristik</a:t>
            </a:r>
            <a:r>
              <a:rPr lang="en-US" dirty="0"/>
              <a:t>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F03D-2C92-9071-CB67-D4338095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536"/>
            <a:ext cx="10515600" cy="5036233"/>
          </a:xfrm>
        </p:spPr>
        <p:txBody>
          <a:bodyPr>
            <a:noAutofit/>
          </a:bodyPr>
          <a:lstStyle/>
          <a:p>
            <a:r>
              <a:rPr lang="en-US" sz="2000" dirty="0"/>
              <a:t>Robust</a:t>
            </a:r>
          </a:p>
          <a:p>
            <a:pPr marL="182563" lvl="1" indent="0">
              <a:buNone/>
            </a:pPr>
            <a:r>
              <a:rPr lang="en-ID" sz="1600" dirty="0"/>
              <a:t>Java </a:t>
            </a:r>
            <a:r>
              <a:rPr lang="en-ID" sz="1600" dirty="0" err="1"/>
              <a:t>mempuyai</a:t>
            </a:r>
            <a:r>
              <a:rPr lang="en-ID" sz="1600" dirty="0"/>
              <a:t> </a:t>
            </a:r>
            <a:r>
              <a:rPr lang="en-ID" sz="1600" dirty="0" err="1"/>
              <a:t>reliabilitas</a:t>
            </a:r>
            <a:r>
              <a:rPr lang="en-ID" sz="1600" dirty="0"/>
              <a:t> yang </a:t>
            </a:r>
            <a:r>
              <a:rPr lang="en-ID" sz="1600" dirty="0" err="1"/>
              <a:t>tinggi</a:t>
            </a:r>
            <a:r>
              <a:rPr lang="en-ID" sz="1600" dirty="0"/>
              <a:t>. Compiler pada java </a:t>
            </a:r>
            <a:r>
              <a:rPr lang="en-ID" sz="1600" dirty="0" err="1"/>
              <a:t>mempunyai</a:t>
            </a:r>
            <a:r>
              <a:rPr lang="en-ID" sz="1600" dirty="0"/>
              <a:t> </a:t>
            </a:r>
            <a:r>
              <a:rPr lang="en-ID" sz="1600" dirty="0" err="1"/>
              <a:t>kemampuan</a:t>
            </a:r>
            <a:r>
              <a:rPr lang="en-ID" sz="1600" dirty="0"/>
              <a:t> </a:t>
            </a:r>
            <a:r>
              <a:rPr lang="en-ID" sz="1600" dirty="0" err="1"/>
              <a:t>mendeteksi</a:t>
            </a:r>
            <a:r>
              <a:rPr lang="en-ID" sz="1600" dirty="0"/>
              <a:t> error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teliti</a:t>
            </a:r>
            <a:r>
              <a:rPr lang="en-ID" sz="1600" dirty="0"/>
              <a:t> </a:t>
            </a:r>
            <a:r>
              <a:rPr lang="en-ID" sz="1600" dirty="0" err="1"/>
              <a:t>dibandingkan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lain. Java </a:t>
            </a:r>
            <a:r>
              <a:rPr lang="en-ID" sz="1600" dirty="0" err="1"/>
              <a:t>mempunyai</a:t>
            </a:r>
            <a:r>
              <a:rPr lang="en-ID" sz="1600" dirty="0"/>
              <a:t> runtime-Exception handling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mengatasi</a:t>
            </a:r>
            <a:r>
              <a:rPr lang="en-ID" sz="1600" dirty="0"/>
              <a:t> error pada </a:t>
            </a:r>
            <a:r>
              <a:rPr lang="en-ID" sz="1600" dirty="0" err="1"/>
              <a:t>pemrograman</a:t>
            </a:r>
            <a:r>
              <a:rPr lang="en-ID" sz="1600" dirty="0"/>
              <a:t>.</a:t>
            </a:r>
          </a:p>
          <a:p>
            <a:r>
              <a:rPr lang="en-ID" sz="2000" dirty="0"/>
              <a:t>Architecture Neutral</a:t>
            </a:r>
          </a:p>
          <a:p>
            <a:pPr marL="182563" lvl="1" indent="0">
              <a:buNone/>
            </a:pPr>
            <a:r>
              <a:rPr lang="en-ID" sz="1600" dirty="0"/>
              <a:t>Program java </a:t>
            </a:r>
            <a:r>
              <a:rPr lang="en-ID" sz="1600" dirty="0" err="1"/>
              <a:t>merupakan</a:t>
            </a:r>
            <a:r>
              <a:rPr lang="en-ID" sz="1600" dirty="0"/>
              <a:t> platform independent. Program </a:t>
            </a:r>
            <a:r>
              <a:rPr lang="en-ID" sz="1600" dirty="0" err="1"/>
              <a:t>cukup</a:t>
            </a:r>
            <a:r>
              <a:rPr lang="en-ID" sz="1600" dirty="0"/>
              <a:t> </a:t>
            </a:r>
            <a:r>
              <a:rPr lang="en-ID" sz="1600" dirty="0" err="1"/>
              <a:t>mempunyai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buah</a:t>
            </a:r>
            <a:r>
              <a:rPr lang="en-ID" sz="1600" dirty="0"/>
              <a:t> </a:t>
            </a:r>
            <a:r>
              <a:rPr lang="en-ID" sz="1600" dirty="0" err="1"/>
              <a:t>versi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dijalankan</a:t>
            </a:r>
            <a:r>
              <a:rPr lang="en-ID" sz="1600" dirty="0"/>
              <a:t> pada platform </a:t>
            </a:r>
            <a:r>
              <a:rPr lang="en-ID" sz="1600" dirty="0" err="1"/>
              <a:t>berbeda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Java Virtual Machine</a:t>
            </a:r>
          </a:p>
          <a:p>
            <a:r>
              <a:rPr lang="en-ID" sz="2000" dirty="0"/>
              <a:t>Portable</a:t>
            </a:r>
          </a:p>
          <a:p>
            <a:pPr marL="182563" lvl="1" indent="0">
              <a:buNone/>
            </a:pPr>
            <a:r>
              <a:rPr lang="en-ID" sz="1600" dirty="0"/>
              <a:t>Source code </a:t>
            </a:r>
            <a:r>
              <a:rPr lang="en-ID" sz="1600" dirty="0" err="1"/>
              <a:t>maupun</a:t>
            </a:r>
            <a:r>
              <a:rPr lang="en-ID" sz="1600" dirty="0"/>
              <a:t> program java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dibawa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platform yang </a:t>
            </a:r>
            <a:r>
              <a:rPr lang="en-ID" sz="1600" dirty="0" err="1"/>
              <a:t>berbeda-beda</a:t>
            </a:r>
            <a:r>
              <a:rPr lang="en-ID" sz="1600" dirty="0"/>
              <a:t> </a:t>
            </a:r>
            <a:r>
              <a:rPr lang="en-ID" sz="1600" dirty="0" err="1"/>
              <a:t>tanpa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dikompilasi</a:t>
            </a:r>
            <a:r>
              <a:rPr lang="en-ID" sz="1600" dirty="0"/>
              <a:t> </a:t>
            </a:r>
            <a:r>
              <a:rPr lang="en-ID" sz="1600" dirty="0" err="1"/>
              <a:t>ulang</a:t>
            </a:r>
            <a:r>
              <a:rPr lang="en-ID" sz="1600" dirty="0"/>
              <a:t>.</a:t>
            </a:r>
          </a:p>
          <a:p>
            <a:r>
              <a:rPr lang="en-ID" sz="2000" dirty="0"/>
              <a:t>Multithreaded</a:t>
            </a:r>
          </a:p>
          <a:p>
            <a:pPr marL="182563" lvl="1" indent="0">
              <a:buNone/>
            </a:pPr>
            <a:r>
              <a:rPr lang="en-ID" sz="1600" dirty="0"/>
              <a:t>Java </a:t>
            </a:r>
            <a:r>
              <a:rPr lang="en-ID" sz="1600" dirty="0" err="1"/>
              <a:t>mempunyai</a:t>
            </a:r>
            <a:r>
              <a:rPr lang="en-ID" sz="1600" dirty="0"/>
              <a:t> </a:t>
            </a:r>
            <a:r>
              <a:rPr lang="en-ID" sz="1600" dirty="0" err="1"/>
              <a:t>kemampuan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program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pekerjaan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sekaligus</a:t>
            </a:r>
            <a:r>
              <a:rPr lang="en-ID" sz="1600" dirty="0"/>
              <a:t> dan </a:t>
            </a:r>
            <a:r>
              <a:rPr lang="en-ID" sz="1600" dirty="0" err="1"/>
              <a:t>simultan</a:t>
            </a:r>
            <a:r>
              <a:rPr lang="en-ID" sz="1600" dirty="0"/>
              <a:t>.</a:t>
            </a:r>
          </a:p>
          <a:p>
            <a:r>
              <a:rPr lang="en-ID" sz="2000" dirty="0"/>
              <a:t>Dynamic</a:t>
            </a:r>
          </a:p>
          <a:p>
            <a:pPr marL="182563" lvl="1" indent="0">
              <a:buNone/>
            </a:pPr>
            <a:r>
              <a:rPr lang="en-ID" sz="1600" dirty="0"/>
              <a:t>Java </a:t>
            </a:r>
            <a:r>
              <a:rPr lang="en-ID" sz="1600" dirty="0" err="1"/>
              <a:t>didesain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dijalankan</a:t>
            </a:r>
            <a:r>
              <a:rPr lang="en-ID" sz="1600" dirty="0"/>
              <a:t> pada </a:t>
            </a:r>
            <a:r>
              <a:rPr lang="en-ID" sz="1600" dirty="0" err="1"/>
              <a:t>lingkungan</a:t>
            </a:r>
            <a:r>
              <a:rPr lang="en-ID" sz="1600" dirty="0"/>
              <a:t> yang </a:t>
            </a:r>
            <a:r>
              <a:rPr lang="en-ID" sz="1600" dirty="0" err="1"/>
              <a:t>dinamis</a:t>
            </a:r>
            <a:r>
              <a:rPr lang="en-ID" sz="1600" dirty="0"/>
              <a:t>. </a:t>
            </a:r>
            <a:r>
              <a:rPr lang="en-ID" sz="1600" dirty="0" err="1"/>
              <a:t>Perubahan</a:t>
            </a:r>
            <a:r>
              <a:rPr lang="en-ID" sz="1600" dirty="0"/>
              <a:t> pada </a:t>
            </a:r>
            <a:r>
              <a:rPr lang="en-ID" sz="1600" dirty="0" err="1"/>
              <a:t>suatu</a:t>
            </a:r>
            <a:r>
              <a:rPr lang="en-ID" sz="1600" dirty="0"/>
              <a:t> class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menambahkan</a:t>
            </a:r>
            <a:r>
              <a:rPr lang="en-ID" sz="1600" dirty="0"/>
              <a:t> properties </a:t>
            </a:r>
            <a:r>
              <a:rPr lang="en-ID" sz="1600" dirty="0" err="1"/>
              <a:t>ataupun</a:t>
            </a:r>
            <a:r>
              <a:rPr lang="en-ID" sz="1600" dirty="0"/>
              <a:t> method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tanpa</a:t>
            </a:r>
            <a:r>
              <a:rPr lang="en-ID" sz="1600" dirty="0"/>
              <a:t> </a:t>
            </a:r>
            <a:r>
              <a:rPr lang="en-ID" sz="1600" dirty="0" err="1"/>
              <a:t>menggangu</a:t>
            </a:r>
            <a:r>
              <a:rPr lang="en-ID" sz="1600" dirty="0"/>
              <a:t> program yang </a:t>
            </a:r>
            <a:r>
              <a:rPr lang="en-ID" sz="1600" dirty="0" err="1"/>
              <a:t>menggunakan</a:t>
            </a:r>
            <a:r>
              <a:rPr lang="en-ID" sz="1600" dirty="0"/>
              <a:t> class </a:t>
            </a:r>
            <a:r>
              <a:rPr lang="en-ID" sz="1600" dirty="0" err="1"/>
              <a:t>tersebut</a:t>
            </a:r>
            <a:r>
              <a:rPr lang="en-ID" sz="16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5034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674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Pengertian Java</vt:lpstr>
      <vt:lpstr>Sejarah Java</vt:lpstr>
      <vt:lpstr>PowerPoint Presentation</vt:lpstr>
      <vt:lpstr>PowerPoint Presentation</vt:lpstr>
      <vt:lpstr>Karakteristik Java</vt:lpstr>
      <vt:lpstr>Karakteristik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005</dc:creator>
  <cp:lastModifiedBy>JUSTIN 005</cp:lastModifiedBy>
  <cp:revision>1</cp:revision>
  <dcterms:created xsi:type="dcterms:W3CDTF">2022-12-16T07:18:20Z</dcterms:created>
  <dcterms:modified xsi:type="dcterms:W3CDTF">2022-12-16T07:44:13Z</dcterms:modified>
</cp:coreProperties>
</file>