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imes New Roman Bold" charset="1" panose="02030802070405020303"/>
      <p:regular r:id="rId13"/>
    </p:embeddedFont>
    <p:embeddedFont>
      <p:font typeface="Times New Roman" charset="1" panose="020305020704050203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81048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276348"/>
            <a:ext cx="16942737" cy="9403219"/>
          </a:xfrm>
          <a:custGeom>
            <a:avLst/>
            <a:gdLst/>
            <a:ahLst/>
            <a:cxnLst/>
            <a:rect r="r" b="b" t="t" l="l"/>
            <a:pathLst>
              <a:path h="9403219" w="16942737">
                <a:moveTo>
                  <a:pt x="0" y="0"/>
                </a:moveTo>
                <a:lnTo>
                  <a:pt x="16942737" y="0"/>
                </a:lnTo>
                <a:lnTo>
                  <a:pt x="16942737" y="9403219"/>
                </a:lnTo>
                <a:lnTo>
                  <a:pt x="0" y="9403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71355" y="7684325"/>
            <a:ext cx="3731115" cy="2957757"/>
          </a:xfrm>
          <a:custGeom>
            <a:avLst/>
            <a:gdLst/>
            <a:ahLst/>
            <a:cxnLst/>
            <a:rect r="r" b="b" t="t" l="l"/>
            <a:pathLst>
              <a:path h="2957757" w="3731115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204447" y="-832180"/>
            <a:ext cx="2796745" cy="2217056"/>
          </a:xfrm>
          <a:custGeom>
            <a:avLst/>
            <a:gdLst/>
            <a:ahLst/>
            <a:cxnLst/>
            <a:rect r="r" b="b" t="t" l="l"/>
            <a:pathLst>
              <a:path h="2217056" w="2796745">
                <a:moveTo>
                  <a:pt x="2796745" y="0"/>
                </a:moveTo>
                <a:lnTo>
                  <a:pt x="0" y="0"/>
                </a:lnTo>
                <a:lnTo>
                  <a:pt x="0" y="2217056"/>
                </a:lnTo>
                <a:lnTo>
                  <a:pt x="2796745" y="2217056"/>
                </a:lnTo>
                <a:lnTo>
                  <a:pt x="27967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4030157" y="4766747"/>
            <a:ext cx="1022768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259760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81048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989817" y="2316082"/>
            <a:ext cx="14308367" cy="2969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91"/>
              </a:lnSpc>
            </a:pPr>
            <a:r>
              <a:rPr lang="en-US" b="true" sz="6087">
                <a:solidFill>
                  <a:srgbClr val="1EF1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PREPARATION DARI SUMBER OPEN SOURCE</a:t>
            </a:r>
          </a:p>
          <a:p>
            <a:pPr algn="ctr">
              <a:lnSpc>
                <a:spcPts val="716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766550" y="5616772"/>
            <a:ext cx="10754899" cy="762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1"/>
              </a:lnSpc>
            </a:pPr>
            <a:r>
              <a:rPr lang="en-US" sz="4267" spc="-12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55539" y="566257"/>
            <a:ext cx="16549846" cy="9154485"/>
            <a:chOff x="0" y="0"/>
            <a:chExt cx="4358807" cy="24110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58807" cy="2411058"/>
            </a:xfrm>
            <a:custGeom>
              <a:avLst/>
              <a:gdLst/>
              <a:ahLst/>
              <a:cxnLst/>
              <a:rect r="r" b="b" t="t" l="l"/>
              <a:pathLst>
                <a:path h="2411058" w="4358807">
                  <a:moveTo>
                    <a:pt x="14034" y="0"/>
                  </a:moveTo>
                  <a:lnTo>
                    <a:pt x="4344774" y="0"/>
                  </a:lnTo>
                  <a:cubicBezTo>
                    <a:pt x="4352524" y="0"/>
                    <a:pt x="4358807" y="6283"/>
                    <a:pt x="4358807" y="14034"/>
                  </a:cubicBezTo>
                  <a:lnTo>
                    <a:pt x="4358807" y="2397024"/>
                  </a:lnTo>
                  <a:cubicBezTo>
                    <a:pt x="4358807" y="2404775"/>
                    <a:pt x="4352524" y="2411058"/>
                    <a:pt x="4344774" y="2411058"/>
                  </a:cubicBezTo>
                  <a:lnTo>
                    <a:pt x="14034" y="2411058"/>
                  </a:lnTo>
                  <a:cubicBezTo>
                    <a:pt x="6283" y="2411058"/>
                    <a:pt x="0" y="2404775"/>
                    <a:pt x="0" y="2397024"/>
                  </a:cubicBezTo>
                  <a:lnTo>
                    <a:pt x="0" y="14034"/>
                  </a:lnTo>
                  <a:cubicBezTo>
                    <a:pt x="0" y="6283"/>
                    <a:pt x="6283" y="0"/>
                    <a:pt x="1403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358807" cy="2449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47946" y="3507115"/>
            <a:ext cx="4687901" cy="1218854"/>
          </a:xfrm>
          <a:custGeom>
            <a:avLst/>
            <a:gdLst/>
            <a:ahLst/>
            <a:cxnLst/>
            <a:rect r="r" b="b" t="t" l="l"/>
            <a:pathLst>
              <a:path h="1218854" w="4687901">
                <a:moveTo>
                  <a:pt x="0" y="0"/>
                </a:moveTo>
                <a:lnTo>
                  <a:pt x="4687901" y="0"/>
                </a:lnTo>
                <a:lnTo>
                  <a:pt x="4687901" y="1218854"/>
                </a:lnTo>
                <a:lnTo>
                  <a:pt x="0" y="12188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76663" y="6974864"/>
            <a:ext cx="4563688" cy="1186559"/>
          </a:xfrm>
          <a:custGeom>
            <a:avLst/>
            <a:gdLst/>
            <a:ahLst/>
            <a:cxnLst/>
            <a:rect r="r" b="b" t="t" l="l"/>
            <a:pathLst>
              <a:path h="1186559" w="4563688">
                <a:moveTo>
                  <a:pt x="0" y="0"/>
                </a:moveTo>
                <a:lnTo>
                  <a:pt x="4563689" y="0"/>
                </a:lnTo>
                <a:lnTo>
                  <a:pt x="4563689" y="1186559"/>
                </a:lnTo>
                <a:lnTo>
                  <a:pt x="0" y="1186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049460" y="5286072"/>
            <a:ext cx="4458057" cy="1159095"/>
          </a:xfrm>
          <a:custGeom>
            <a:avLst/>
            <a:gdLst/>
            <a:ahLst/>
            <a:cxnLst/>
            <a:rect r="r" b="b" t="t" l="l"/>
            <a:pathLst>
              <a:path h="1159095" w="4458057">
                <a:moveTo>
                  <a:pt x="0" y="0"/>
                </a:moveTo>
                <a:lnTo>
                  <a:pt x="4458057" y="0"/>
                </a:lnTo>
                <a:lnTo>
                  <a:pt x="4458057" y="1159094"/>
                </a:lnTo>
                <a:lnTo>
                  <a:pt x="0" y="11590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85280" y="7187509"/>
            <a:ext cx="4247332" cy="1104306"/>
          </a:xfrm>
          <a:custGeom>
            <a:avLst/>
            <a:gdLst/>
            <a:ahLst/>
            <a:cxnLst/>
            <a:rect r="r" b="b" t="t" l="l"/>
            <a:pathLst>
              <a:path h="1104306" w="4247332">
                <a:moveTo>
                  <a:pt x="0" y="0"/>
                </a:moveTo>
                <a:lnTo>
                  <a:pt x="4247332" y="0"/>
                </a:lnTo>
                <a:lnTo>
                  <a:pt x="4247332" y="1104306"/>
                </a:lnTo>
                <a:lnTo>
                  <a:pt x="0" y="11043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459418" y="2020802"/>
            <a:ext cx="8729893" cy="676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4"/>
              </a:lnSpc>
            </a:pPr>
            <a:r>
              <a:rPr lang="en-US" b="true" sz="3776">
                <a:solidFill>
                  <a:srgbClr val="90F8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ANGGOTA KELOMPOK 7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33625" y="7070182"/>
            <a:ext cx="4906479" cy="91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1"/>
              </a:lnSpc>
            </a:pPr>
            <a:r>
              <a:rPr lang="en-US" sz="2688" spc="-7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Rizky Yusmansyah (2208107010024)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53408" y="5367657"/>
            <a:ext cx="4354110" cy="91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1"/>
              </a:lnSpc>
            </a:pPr>
            <a:r>
              <a:rPr lang="en-US" sz="2688" spc="-7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Della Rahmatika (2208107010041)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837498" y="7241700"/>
            <a:ext cx="3530292" cy="91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1"/>
              </a:lnSpc>
            </a:pPr>
            <a:r>
              <a:rPr lang="en-US" sz="2688" spc="-7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Zuwi Pertiwi (2208107010061)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2485280" y="3753693"/>
            <a:ext cx="4234728" cy="1101029"/>
          </a:xfrm>
          <a:custGeom>
            <a:avLst/>
            <a:gdLst/>
            <a:ahLst/>
            <a:cxnLst/>
            <a:rect r="r" b="b" t="t" l="l"/>
            <a:pathLst>
              <a:path h="1101029" w="4234728">
                <a:moveTo>
                  <a:pt x="0" y="0"/>
                </a:moveTo>
                <a:lnTo>
                  <a:pt x="4234728" y="0"/>
                </a:lnTo>
                <a:lnTo>
                  <a:pt x="4234728" y="1101029"/>
                </a:lnTo>
                <a:lnTo>
                  <a:pt x="0" y="11010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975237" y="3806246"/>
            <a:ext cx="3254813" cy="919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1"/>
              </a:lnSpc>
            </a:pPr>
            <a:r>
              <a:rPr lang="en-US" sz="2688" spc="-7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Berliani Utami  (2208107010082)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12305" y="3677493"/>
            <a:ext cx="4692406" cy="919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1"/>
              </a:lnSpc>
            </a:pPr>
            <a:r>
              <a:rPr lang="en-US" sz="2688" spc="-7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Nazwa Salsabila</a:t>
            </a:r>
          </a:p>
          <a:p>
            <a:pPr algn="ctr">
              <a:lnSpc>
                <a:spcPts val="3441"/>
              </a:lnSpc>
            </a:pPr>
            <a:r>
              <a:rPr lang="en-US" sz="2688" spc="-7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(2208107010010)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0" y="0"/>
                </a:moveTo>
                <a:lnTo>
                  <a:pt x="3507719" y="0"/>
                </a:lnTo>
                <a:lnTo>
                  <a:pt x="3507719" y="242351"/>
                </a:lnTo>
                <a:lnTo>
                  <a:pt x="0" y="24235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3751581" y="2751622"/>
            <a:ext cx="3507719" cy="242352"/>
          </a:xfrm>
          <a:custGeom>
            <a:avLst/>
            <a:gdLst/>
            <a:ahLst/>
            <a:cxnLst/>
            <a:rect r="r" b="b" t="t" l="l"/>
            <a:pathLst>
              <a:path h="242352" w="3507719">
                <a:moveTo>
                  <a:pt x="3507719" y="0"/>
                </a:moveTo>
                <a:lnTo>
                  <a:pt x="0" y="0"/>
                </a:lnTo>
                <a:lnTo>
                  <a:pt x="0" y="242351"/>
                </a:lnTo>
                <a:lnTo>
                  <a:pt x="3507719" y="242351"/>
                </a:lnTo>
                <a:lnTo>
                  <a:pt x="3507719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498709" y="2278877"/>
            <a:ext cx="7559560" cy="1029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94"/>
              </a:lnSpc>
            </a:pPr>
            <a:r>
              <a:rPr lang="en-US" b="true" sz="5776">
                <a:solidFill>
                  <a:srgbClr val="90F8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DESCRIPTION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78413" y="3609593"/>
            <a:ext cx="14684359" cy="521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84"/>
              </a:lnSpc>
            </a:pPr>
            <a:r>
              <a:rPr lang="en-US" sz="3441" spc="3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"Air Quality and Pollution Assessment" dari Kaggle berisi 5.000 sampel data dengan 10 kolom dalam format CSV, mencakup 9 fitur seperti suhu, kelembaban, polutan (PM2.5, PM10, NO2, SO2, CO), kepadatan populasi, dan kedekatan dengan kawasan industri. Dataset ini bertujuan untuk menilai serta memprediksi kualitas udara berdasarkan faktor-faktor tersebut, dengan 1 label bernama Air Quality sebagai variabel target untuk analisis klasifikasi.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12245" y="287674"/>
            <a:ext cx="17095962" cy="9576277"/>
            <a:chOff x="0" y="0"/>
            <a:chExt cx="4502640" cy="25221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02640" cy="2522147"/>
            </a:xfrm>
            <a:custGeom>
              <a:avLst/>
              <a:gdLst/>
              <a:ahLst/>
              <a:cxnLst/>
              <a:rect r="r" b="b" t="t" l="l"/>
              <a:pathLst>
                <a:path h="2522147" w="4502640">
                  <a:moveTo>
                    <a:pt x="13586" y="0"/>
                  </a:moveTo>
                  <a:lnTo>
                    <a:pt x="4489055" y="0"/>
                  </a:lnTo>
                  <a:cubicBezTo>
                    <a:pt x="4492658" y="0"/>
                    <a:pt x="4496114" y="1431"/>
                    <a:pt x="4498661" y="3979"/>
                  </a:cubicBezTo>
                  <a:cubicBezTo>
                    <a:pt x="4501209" y="6527"/>
                    <a:pt x="4502640" y="9982"/>
                    <a:pt x="4502640" y="13586"/>
                  </a:cubicBezTo>
                  <a:lnTo>
                    <a:pt x="4502640" y="2508562"/>
                  </a:lnTo>
                  <a:cubicBezTo>
                    <a:pt x="4502640" y="2516065"/>
                    <a:pt x="4496558" y="2522147"/>
                    <a:pt x="4489055" y="2522147"/>
                  </a:cubicBezTo>
                  <a:lnTo>
                    <a:pt x="13586" y="2522147"/>
                  </a:lnTo>
                  <a:cubicBezTo>
                    <a:pt x="6082" y="2522147"/>
                    <a:pt x="0" y="2516065"/>
                    <a:pt x="0" y="2508562"/>
                  </a:cubicBezTo>
                  <a:lnTo>
                    <a:pt x="0" y="13586"/>
                  </a:lnTo>
                  <a:cubicBezTo>
                    <a:pt x="0" y="6082"/>
                    <a:pt x="6082" y="0"/>
                    <a:pt x="1358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502640" cy="2560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94232" y="1651401"/>
            <a:ext cx="698384" cy="816143"/>
          </a:xfrm>
          <a:custGeom>
            <a:avLst/>
            <a:gdLst/>
            <a:ahLst/>
            <a:cxnLst/>
            <a:rect r="r" b="b" t="t" l="l"/>
            <a:pathLst>
              <a:path h="816143" w="698384">
                <a:moveTo>
                  <a:pt x="0" y="0"/>
                </a:moveTo>
                <a:lnTo>
                  <a:pt x="698384" y="0"/>
                </a:lnTo>
                <a:lnTo>
                  <a:pt x="698384" y="816143"/>
                </a:lnTo>
                <a:lnTo>
                  <a:pt x="0" y="8161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430" t="0" r="-843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194951" y="441324"/>
            <a:ext cx="12356827" cy="928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6"/>
              </a:lnSpc>
            </a:pPr>
            <a:r>
              <a:rPr lang="en-US" b="true" sz="5176">
                <a:solidFill>
                  <a:srgbClr val="90F8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UNDERSTANDING &amp; MASALAH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74892" y="1553925"/>
            <a:ext cx="3698543" cy="77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5"/>
              </a:lnSpc>
            </a:pPr>
            <a:r>
              <a:rPr lang="en-US" sz="3541" spc="38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Apa yang di cek?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00842" y="1668767"/>
            <a:ext cx="531468" cy="59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6"/>
              </a:lnSpc>
            </a:pPr>
            <a:r>
              <a:rPr lang="en-US" b="true" sz="2641" spc="2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69182" y="8985071"/>
            <a:ext cx="1795504" cy="1224207"/>
          </a:xfrm>
          <a:custGeom>
            <a:avLst/>
            <a:gdLst/>
            <a:ahLst/>
            <a:cxnLst/>
            <a:rect r="r" b="b" t="t" l="l"/>
            <a:pathLst>
              <a:path h="1224207" w="1795504">
                <a:moveTo>
                  <a:pt x="0" y="0"/>
                </a:moveTo>
                <a:lnTo>
                  <a:pt x="1795504" y="0"/>
                </a:lnTo>
                <a:lnTo>
                  <a:pt x="1795504" y="1224208"/>
                </a:lnTo>
                <a:lnTo>
                  <a:pt x="0" y="1224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137900" y="8698240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2"/>
                </a:lnTo>
                <a:lnTo>
                  <a:pt x="0" y="15291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024188" y="2277044"/>
            <a:ext cx="14239624" cy="1209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787"/>
              </a:lnSpc>
              <a:buFont typeface="Arial"/>
              <a:buChar char="•"/>
            </a:pPr>
            <a:r>
              <a:rPr lang="en-US" sz="2799" spc="3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Cek Struktur Dataset :Menggunakan df.info() dan df.describe() untuk melihat tipe data dan statistik dasar.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020890" y="3438713"/>
            <a:ext cx="14423381" cy="18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787"/>
              </a:lnSpc>
              <a:buFont typeface="Arial"/>
              <a:buChar char="•"/>
            </a:pPr>
            <a:r>
              <a:rPr lang="en-US" sz="2799" spc="3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 &amp; outlier: </a:t>
            </a:r>
            <a:r>
              <a:rPr lang="en-US" sz="2799" spc="3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Mengecek nilai yang hilang dengan df.isnull().sum() dan Mendeteksi outlier menggunakan df.boxplot().</a:t>
            </a:r>
          </a:p>
          <a:p>
            <a:pPr algn="l">
              <a:lnSpc>
                <a:spcPts val="4787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2015856" y="4645254"/>
            <a:ext cx="14715017" cy="18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787"/>
              </a:lnSpc>
              <a:buFont typeface="Arial"/>
              <a:buChar char="•"/>
            </a:pPr>
            <a:r>
              <a:rPr lang="en-US" sz="2799" spc="3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Distribusi data: </a:t>
            </a:r>
            <a:r>
              <a:rPr lang="en-US" sz="2799" spc="3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Histogram untuk melihat sebaran nilai setiap fitur dan Heatmap korelasi untuk melihat hubungan antar fitur.</a:t>
            </a:r>
          </a:p>
          <a:p>
            <a:pPr algn="l">
              <a:lnSpc>
                <a:spcPts val="4787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117493" y="5975869"/>
            <a:ext cx="865301" cy="865301"/>
          </a:xfrm>
          <a:custGeom>
            <a:avLst/>
            <a:gdLst/>
            <a:ahLst/>
            <a:cxnLst/>
            <a:rect r="r" b="b" t="t" l="l"/>
            <a:pathLst>
              <a:path h="865301" w="865301">
                <a:moveTo>
                  <a:pt x="0" y="0"/>
                </a:moveTo>
                <a:lnTo>
                  <a:pt x="865301" y="0"/>
                </a:lnTo>
                <a:lnTo>
                  <a:pt x="865301" y="865301"/>
                </a:lnTo>
                <a:lnTo>
                  <a:pt x="0" y="8653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367867" y="6017814"/>
            <a:ext cx="531468" cy="590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6"/>
              </a:lnSpc>
            </a:pPr>
            <a:r>
              <a:rPr lang="en-US" b="true" sz="2641" spc="29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62401" y="5913929"/>
            <a:ext cx="15187076" cy="75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1"/>
              </a:lnSpc>
            </a:pPr>
            <a:r>
              <a:rPr lang="en-US" sz="3404" spc="3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Hasil Temuan: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82794" y="6626885"/>
            <a:ext cx="15187076" cy="662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620" indent="-324310" lvl="1">
              <a:lnSpc>
                <a:spcPts val="5137"/>
              </a:lnSpc>
              <a:buFont typeface="Arial"/>
              <a:buChar char="•"/>
            </a:pPr>
            <a:r>
              <a:rPr lang="en-US" sz="3004" spc="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Tidak ada missing values dalam dataset.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11067" y="7251568"/>
            <a:ext cx="15084408" cy="662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620" indent="-324310" lvl="1">
              <a:lnSpc>
                <a:spcPts val="5137"/>
              </a:lnSpc>
              <a:buFont typeface="Arial"/>
              <a:buChar char="•"/>
            </a:pPr>
            <a:r>
              <a:rPr lang="en-US" sz="3004" spc="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Outlier ditemukan pada fitur PM2.5, PM10, NO2, dan CO.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922487" y="7914232"/>
            <a:ext cx="15425180" cy="1344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3272" indent="-331636" lvl="1">
              <a:lnSpc>
                <a:spcPts val="5253"/>
              </a:lnSpc>
              <a:buFont typeface="Arial"/>
              <a:buChar char="•"/>
            </a:pPr>
            <a:r>
              <a:rPr lang="en-US" sz="3072" spc="33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Skala fitur polutan tidak seimbang, sehingga perlu normalisasi untuk meratakannya.</a:t>
            </a:r>
          </a:p>
          <a:p>
            <a:pPr algn="l">
              <a:lnSpc>
                <a:spcPts val="525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94733" y="141824"/>
            <a:ext cx="17576205" cy="9483460"/>
            <a:chOff x="0" y="0"/>
            <a:chExt cx="4629124" cy="24977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29124" cy="2497701"/>
            </a:xfrm>
            <a:custGeom>
              <a:avLst/>
              <a:gdLst/>
              <a:ahLst/>
              <a:cxnLst/>
              <a:rect r="r" b="b" t="t" l="l"/>
              <a:pathLst>
                <a:path h="2497701" w="4629124">
                  <a:moveTo>
                    <a:pt x="13214" y="0"/>
                  </a:moveTo>
                  <a:lnTo>
                    <a:pt x="4615910" y="0"/>
                  </a:lnTo>
                  <a:cubicBezTo>
                    <a:pt x="4623208" y="0"/>
                    <a:pt x="4629124" y="5916"/>
                    <a:pt x="4629124" y="13214"/>
                  </a:cubicBezTo>
                  <a:lnTo>
                    <a:pt x="4629124" y="2484487"/>
                  </a:lnTo>
                  <a:cubicBezTo>
                    <a:pt x="4629124" y="2487992"/>
                    <a:pt x="4627732" y="2491353"/>
                    <a:pt x="4625254" y="2493831"/>
                  </a:cubicBezTo>
                  <a:cubicBezTo>
                    <a:pt x="4622776" y="2496309"/>
                    <a:pt x="4619415" y="2497701"/>
                    <a:pt x="4615910" y="2497701"/>
                  </a:cubicBezTo>
                  <a:lnTo>
                    <a:pt x="13214" y="2497701"/>
                  </a:lnTo>
                  <a:cubicBezTo>
                    <a:pt x="5916" y="2497701"/>
                    <a:pt x="0" y="2491785"/>
                    <a:pt x="0" y="2484487"/>
                  </a:cubicBezTo>
                  <a:lnTo>
                    <a:pt x="0" y="13214"/>
                  </a:lnTo>
                  <a:cubicBezTo>
                    <a:pt x="0" y="5916"/>
                    <a:pt x="5916" y="0"/>
                    <a:pt x="1321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629124" cy="2535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949476" y="345752"/>
            <a:ext cx="12655748" cy="900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8"/>
              </a:lnSpc>
            </a:pPr>
            <a:r>
              <a:rPr lang="en-US" b="true" sz="5076">
                <a:solidFill>
                  <a:srgbClr val="90F8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PREPARATION (PREPOCESSING)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2966" y="1526289"/>
            <a:ext cx="13356246" cy="802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6"/>
              </a:lnSpc>
            </a:pPr>
            <a:r>
              <a:rPr lang="en-US" sz="3641" spc="40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Apa yang dilakukan ?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358434" y="8860693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137900" y="8493709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2"/>
                </a:lnTo>
                <a:lnTo>
                  <a:pt x="0" y="15291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94733" y="2401472"/>
            <a:ext cx="16096743" cy="139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9833" indent="-349917" lvl="1">
              <a:lnSpc>
                <a:spcPts val="5542"/>
              </a:lnSpc>
              <a:buAutoNum type="arabicPeriod" startAt="1"/>
            </a:pPr>
            <a:r>
              <a:rPr lang="en-US" b="true" sz="3241" spc="35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Menangani nilai negatif pada polutan udara </a:t>
            </a:r>
            <a:r>
              <a:rPr lang="en-US" sz="3241" spc="3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Menggunakan clip(lower=0) untuk memastikan semua nilai tetap positif.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8645" y="3953647"/>
            <a:ext cx="16096743" cy="139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2"/>
              </a:lnSpc>
            </a:pPr>
            <a:r>
              <a:rPr lang="en-US" sz="3241" spc="35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Variabel kategori "Air Quality"</a:t>
            </a:r>
            <a:r>
              <a:rPr lang="en-US" sz="3241" spc="3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Mengubah kategori menjadi angka dengan LabelEncoder().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8645" y="5505822"/>
            <a:ext cx="16096743" cy="139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2"/>
              </a:lnSpc>
            </a:pPr>
            <a:r>
              <a:rPr lang="en-US" sz="3241" spc="35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Normalisasi fitur polutan </a:t>
            </a:r>
            <a:r>
              <a:rPr lang="en-US" sz="3241" spc="3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Menggunakan MinMaxScaler() agar skala lebih seragam dan tidak mendominasi fitur lain.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8645" y="6989461"/>
            <a:ext cx="16096743" cy="139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42"/>
              </a:lnSpc>
            </a:pPr>
            <a:r>
              <a:rPr lang="en-US" sz="3241" spc="35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Feature Selection </a:t>
            </a:r>
            <a:r>
              <a:rPr lang="en-US" sz="3241" spc="35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→ Memilih 5 fitur paling berpengaruh terhadap kualitas udara dengan SelectKBest(f_classif, k=5).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4310" y="0"/>
                  </a:moveTo>
                  <a:lnTo>
                    <a:pt x="4260416" y="0"/>
                  </a:lnTo>
                  <a:cubicBezTo>
                    <a:pt x="4264211" y="0"/>
                    <a:pt x="4267851" y="1508"/>
                    <a:pt x="4270535" y="4191"/>
                  </a:cubicBezTo>
                  <a:cubicBezTo>
                    <a:pt x="4273218" y="6875"/>
                    <a:pt x="4274726" y="10515"/>
                    <a:pt x="4274726" y="14310"/>
                  </a:cubicBezTo>
                  <a:lnTo>
                    <a:pt x="4274726" y="2153157"/>
                  </a:lnTo>
                  <a:cubicBezTo>
                    <a:pt x="4274726" y="2156952"/>
                    <a:pt x="4273218" y="2160592"/>
                    <a:pt x="4270535" y="2163276"/>
                  </a:cubicBezTo>
                  <a:cubicBezTo>
                    <a:pt x="4267851" y="2165959"/>
                    <a:pt x="4264211" y="2167467"/>
                    <a:pt x="4260416" y="2167467"/>
                  </a:cubicBezTo>
                  <a:lnTo>
                    <a:pt x="14310" y="2167467"/>
                  </a:lnTo>
                  <a:cubicBezTo>
                    <a:pt x="10515" y="2167467"/>
                    <a:pt x="6875" y="2165959"/>
                    <a:pt x="4191" y="2163276"/>
                  </a:cubicBezTo>
                  <a:cubicBezTo>
                    <a:pt x="1508" y="2160592"/>
                    <a:pt x="0" y="2156952"/>
                    <a:pt x="0" y="2153157"/>
                  </a:cubicBezTo>
                  <a:lnTo>
                    <a:pt x="0" y="14310"/>
                  </a:lnTo>
                  <a:cubicBezTo>
                    <a:pt x="0" y="10515"/>
                    <a:pt x="1508" y="6875"/>
                    <a:pt x="4191" y="4191"/>
                  </a:cubicBezTo>
                  <a:cubicBezTo>
                    <a:pt x="6875" y="1508"/>
                    <a:pt x="10515" y="0"/>
                    <a:pt x="14310" y="0"/>
                  </a:cubicBezTo>
                  <a:close/>
                </a:path>
              </a:pathLst>
            </a:custGeom>
            <a:solidFill>
              <a:srgbClr val="113566">
                <a:alpha val="92941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969121" y="1028700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3969121" y="8389236"/>
            <a:ext cx="10349757" cy="869064"/>
          </a:xfrm>
          <a:custGeom>
            <a:avLst/>
            <a:gdLst/>
            <a:ahLst/>
            <a:cxnLst/>
            <a:rect r="r" b="b" t="t" l="l"/>
            <a:pathLst>
              <a:path h="869064" w="10349757">
                <a:moveTo>
                  <a:pt x="0" y="0"/>
                </a:moveTo>
                <a:lnTo>
                  <a:pt x="10349758" y="0"/>
                </a:lnTo>
                <a:lnTo>
                  <a:pt x="10349758" y="869064"/>
                </a:lnTo>
                <a:lnTo>
                  <a:pt x="0" y="869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86431" y="294733"/>
            <a:ext cx="17178640" cy="9258300"/>
            <a:chOff x="0" y="0"/>
            <a:chExt cx="4524416" cy="2438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524416" cy="2438400"/>
            </a:xfrm>
            <a:custGeom>
              <a:avLst/>
              <a:gdLst/>
              <a:ahLst/>
              <a:cxnLst/>
              <a:rect r="r" b="b" t="t" l="l"/>
              <a:pathLst>
                <a:path h="2438400" w="4524416">
                  <a:moveTo>
                    <a:pt x="13520" y="0"/>
                  </a:moveTo>
                  <a:lnTo>
                    <a:pt x="4510896" y="0"/>
                  </a:lnTo>
                  <a:cubicBezTo>
                    <a:pt x="4514481" y="0"/>
                    <a:pt x="4517920" y="1424"/>
                    <a:pt x="4520456" y="3960"/>
                  </a:cubicBezTo>
                  <a:cubicBezTo>
                    <a:pt x="4522991" y="6495"/>
                    <a:pt x="4524416" y="9934"/>
                    <a:pt x="4524416" y="13520"/>
                  </a:cubicBezTo>
                  <a:lnTo>
                    <a:pt x="4524416" y="2424880"/>
                  </a:lnTo>
                  <a:cubicBezTo>
                    <a:pt x="4524416" y="2428466"/>
                    <a:pt x="4522991" y="2431904"/>
                    <a:pt x="4520456" y="2434440"/>
                  </a:cubicBezTo>
                  <a:cubicBezTo>
                    <a:pt x="4517920" y="2436975"/>
                    <a:pt x="4514481" y="2438400"/>
                    <a:pt x="4510896" y="2438400"/>
                  </a:cubicBezTo>
                  <a:lnTo>
                    <a:pt x="13520" y="2438400"/>
                  </a:lnTo>
                  <a:cubicBezTo>
                    <a:pt x="9934" y="2438400"/>
                    <a:pt x="6495" y="2436975"/>
                    <a:pt x="3960" y="2434440"/>
                  </a:cubicBezTo>
                  <a:cubicBezTo>
                    <a:pt x="1424" y="2431904"/>
                    <a:pt x="0" y="2428466"/>
                    <a:pt x="0" y="2424880"/>
                  </a:cubicBezTo>
                  <a:lnTo>
                    <a:pt x="0" y="13520"/>
                  </a:lnTo>
                  <a:cubicBezTo>
                    <a:pt x="0" y="9934"/>
                    <a:pt x="1424" y="6495"/>
                    <a:pt x="3960" y="3960"/>
                  </a:cubicBezTo>
                  <a:cubicBezTo>
                    <a:pt x="6495" y="1424"/>
                    <a:pt x="9934" y="0"/>
                    <a:pt x="135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rnd">
              <a:solidFill>
                <a:srgbClr val="1EF1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524416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31166" y="548353"/>
            <a:ext cx="995069" cy="960694"/>
          </a:xfrm>
          <a:custGeom>
            <a:avLst/>
            <a:gdLst/>
            <a:ahLst/>
            <a:cxnLst/>
            <a:rect r="r" b="b" t="t" l="l"/>
            <a:pathLst>
              <a:path h="960694" w="995069">
                <a:moveTo>
                  <a:pt x="0" y="0"/>
                </a:moveTo>
                <a:lnTo>
                  <a:pt x="995068" y="0"/>
                </a:lnTo>
                <a:lnTo>
                  <a:pt x="995068" y="960694"/>
                </a:lnTo>
                <a:lnTo>
                  <a:pt x="0" y="9606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313296" y="8320896"/>
            <a:ext cx="946004" cy="937404"/>
          </a:xfrm>
          <a:custGeom>
            <a:avLst/>
            <a:gdLst/>
            <a:ahLst/>
            <a:cxnLst/>
            <a:rect r="r" b="b" t="t" l="l"/>
            <a:pathLst>
              <a:path h="937404" w="946004">
                <a:moveTo>
                  <a:pt x="0" y="0"/>
                </a:moveTo>
                <a:lnTo>
                  <a:pt x="946004" y="0"/>
                </a:lnTo>
                <a:lnTo>
                  <a:pt x="946004" y="937404"/>
                </a:lnTo>
                <a:lnTo>
                  <a:pt x="0" y="9374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86431" y="8685313"/>
            <a:ext cx="995069" cy="1145975"/>
          </a:xfrm>
          <a:custGeom>
            <a:avLst/>
            <a:gdLst/>
            <a:ahLst/>
            <a:cxnLst/>
            <a:rect r="r" b="b" t="t" l="l"/>
            <a:pathLst>
              <a:path h="1145975" w="995069">
                <a:moveTo>
                  <a:pt x="0" y="0"/>
                </a:moveTo>
                <a:lnTo>
                  <a:pt x="995068" y="0"/>
                </a:lnTo>
                <a:lnTo>
                  <a:pt x="995068" y="1145974"/>
                </a:lnTo>
                <a:lnTo>
                  <a:pt x="0" y="11459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744070" y="461210"/>
            <a:ext cx="10463361" cy="98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0"/>
              </a:lnSpc>
            </a:pPr>
            <a:r>
              <a:rPr lang="en-US" b="true" sz="5476">
                <a:solidFill>
                  <a:srgbClr val="90F8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HASIL AKHIR &amp; KESIMPULAN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8251" y="1887452"/>
            <a:ext cx="6855526" cy="74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3341" spc="36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 setelah Preprocessing 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08251" y="2839609"/>
            <a:ext cx="15334999" cy="74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423" indent="-360711" lvl="1">
              <a:lnSpc>
                <a:spcPts val="5713"/>
              </a:lnSpc>
              <a:buFont typeface="Arial"/>
              <a:buChar char="•"/>
            </a:pPr>
            <a:r>
              <a:rPr lang="en-US" sz="3341" spc="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sudah bersih dan disimpan sebagai processed_pollution_dataset.csv.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8251" y="3985257"/>
            <a:ext cx="6855526" cy="74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3"/>
              </a:lnSpc>
            </a:pPr>
            <a:r>
              <a:rPr lang="en-US" sz="3341" spc="36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Kesimpulan :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8251" y="4844302"/>
            <a:ext cx="15334999" cy="74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423" indent="-360711" lvl="1">
              <a:lnSpc>
                <a:spcPts val="5713"/>
              </a:lnSpc>
              <a:buFont typeface="Arial"/>
              <a:buChar char="•"/>
            </a:pPr>
            <a:r>
              <a:rPr lang="en-US" sz="3341" spc="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telah bersih dan siap digunakan untuk analisis atau machine learning.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08251" y="5580376"/>
            <a:ext cx="15334999" cy="146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423" indent="-360711" lvl="1">
              <a:lnSpc>
                <a:spcPts val="5713"/>
              </a:lnSpc>
              <a:buFont typeface="Arial"/>
              <a:buChar char="•"/>
            </a:pPr>
            <a:r>
              <a:rPr lang="en-US" sz="3341" spc="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Masalah yang ditemukan sudah diperbaiki (outlier, skala tidak seimbang, encoding kategori).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08251" y="7040349"/>
            <a:ext cx="15334999" cy="1469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1423" indent="-360711" lvl="1">
              <a:lnSpc>
                <a:spcPts val="5713"/>
              </a:lnSpc>
              <a:buFont typeface="Arial"/>
              <a:buChar char="•"/>
            </a:pPr>
            <a:r>
              <a:rPr lang="en-US" sz="3341" spc="3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bisa digunakan untuk prediksi kualitas udara atau analisis lingkungan.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35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52153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26077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52153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126077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6" y="0"/>
                </a:lnTo>
                <a:lnTo>
                  <a:pt x="6035846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-892347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143500"/>
            <a:ext cx="6035847" cy="6035847"/>
          </a:xfrm>
          <a:custGeom>
            <a:avLst/>
            <a:gdLst/>
            <a:ahLst/>
            <a:cxnLst/>
            <a:rect r="r" b="b" t="t" l="l"/>
            <a:pathLst>
              <a:path h="6035847" w="6035847">
                <a:moveTo>
                  <a:pt x="0" y="0"/>
                </a:moveTo>
                <a:lnTo>
                  <a:pt x="6035847" y="0"/>
                </a:lnTo>
                <a:lnTo>
                  <a:pt x="6035847" y="6035847"/>
                </a:lnTo>
                <a:lnTo>
                  <a:pt x="0" y="603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9946" y="1028700"/>
            <a:ext cx="14828108" cy="8229600"/>
          </a:xfrm>
          <a:custGeom>
            <a:avLst/>
            <a:gdLst/>
            <a:ahLst/>
            <a:cxnLst/>
            <a:rect r="r" b="b" t="t" l="l"/>
            <a:pathLst>
              <a:path h="8229600" w="14828108">
                <a:moveTo>
                  <a:pt x="0" y="0"/>
                </a:moveTo>
                <a:lnTo>
                  <a:pt x="14828108" y="0"/>
                </a:lnTo>
                <a:lnTo>
                  <a:pt x="1482810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471355" y="7684325"/>
            <a:ext cx="3731115" cy="2957757"/>
          </a:xfrm>
          <a:custGeom>
            <a:avLst/>
            <a:gdLst/>
            <a:ahLst/>
            <a:cxnLst/>
            <a:rect r="r" b="b" t="t" l="l"/>
            <a:pathLst>
              <a:path h="2957757" w="3731115">
                <a:moveTo>
                  <a:pt x="0" y="0"/>
                </a:moveTo>
                <a:lnTo>
                  <a:pt x="3731115" y="0"/>
                </a:lnTo>
                <a:lnTo>
                  <a:pt x="3731115" y="2957757"/>
                </a:lnTo>
                <a:lnTo>
                  <a:pt x="0" y="29577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5604847" y="-832180"/>
            <a:ext cx="3396344" cy="2692375"/>
          </a:xfrm>
          <a:custGeom>
            <a:avLst/>
            <a:gdLst/>
            <a:ahLst/>
            <a:cxnLst/>
            <a:rect r="r" b="b" t="t" l="l"/>
            <a:pathLst>
              <a:path h="2692375" w="3396344">
                <a:moveTo>
                  <a:pt x="3396345" y="0"/>
                </a:moveTo>
                <a:lnTo>
                  <a:pt x="0" y="0"/>
                </a:lnTo>
                <a:lnTo>
                  <a:pt x="0" y="2692375"/>
                </a:lnTo>
                <a:lnTo>
                  <a:pt x="3396345" y="2692375"/>
                </a:lnTo>
                <a:lnTo>
                  <a:pt x="339634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4030157" y="2618302"/>
            <a:ext cx="1022768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259760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799" y="0"/>
                </a:lnTo>
                <a:lnTo>
                  <a:pt x="2242799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81048" y="6378821"/>
            <a:ext cx="2242799" cy="1529181"/>
          </a:xfrm>
          <a:custGeom>
            <a:avLst/>
            <a:gdLst/>
            <a:ahLst/>
            <a:cxnLst/>
            <a:rect r="r" b="b" t="t" l="l"/>
            <a:pathLst>
              <a:path h="1529181" w="2242799">
                <a:moveTo>
                  <a:pt x="0" y="0"/>
                </a:moveTo>
                <a:lnTo>
                  <a:pt x="2242800" y="0"/>
                </a:lnTo>
                <a:lnTo>
                  <a:pt x="2242800" y="1529181"/>
                </a:lnTo>
                <a:lnTo>
                  <a:pt x="0" y="15291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381159" y="2110266"/>
            <a:ext cx="10642688" cy="321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87"/>
              </a:lnSpc>
            </a:pPr>
          </a:p>
          <a:p>
            <a:pPr algn="ctr">
              <a:lnSpc>
                <a:spcPts val="12087"/>
              </a:lnSpc>
            </a:pPr>
            <a:r>
              <a:rPr lang="en-US" b="true" sz="9443">
                <a:solidFill>
                  <a:srgbClr val="1EF1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TERIMAKASIH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DAGgj9ZijSY</dc:identifier>
  <dcterms:modified xsi:type="dcterms:W3CDTF">2011-08-01T06:04:30Z</dcterms:modified>
  <cp:revision>1</cp:revision>
  <dc:title>Biru Dongker Modern Strategi Inovasi Bisnis dalam Menghadapi Disrupsi Teknologi Presentasi</dc:title>
</cp:coreProperties>
</file>