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3"/>
  </p:notesMasterIdLst>
  <p:handoutMasterIdLst>
    <p:handoutMasterId r:id="rId14"/>
  </p:handoutMasterIdLst>
  <p:sldIdLst>
    <p:sldId id="268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7" r:id="rId11"/>
    <p:sldId id="286" r:id="rId12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C375E7-4672-4653-85B2-0A4583879AA6}">
          <p14:sldIdLst/>
        </p14:section>
        <p14:section name="Untitled Section" id="{1296B996-0434-4117-96AB-43A84F9BF36B}">
          <p14:sldIdLst>
            <p14:sldId id="268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7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DB6"/>
    <a:srgbClr val="D9D9D9"/>
    <a:srgbClr val="004568"/>
    <a:srgbClr val="0074AF"/>
    <a:srgbClr val="00B0F0"/>
    <a:srgbClr val="6EAA2E"/>
    <a:srgbClr val="0084B4"/>
    <a:srgbClr val="EFF1F3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6215" autoAdjust="0"/>
  </p:normalViewPr>
  <p:slideViewPr>
    <p:cSldViewPr snapToGrid="0">
      <p:cViewPr varScale="1">
        <p:scale>
          <a:sx n="86" d="100"/>
          <a:sy n="86" d="100"/>
        </p:scale>
        <p:origin x="55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-8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46F-4356-B35C-02A6EF7C22B5}"/>
              </c:ext>
            </c:extLst>
          </c:dPt>
          <c:dLbls>
            <c:dLbl>
              <c:idx val="3"/>
              <c:layout>
                <c:manualLayout>
                  <c:x val="-0.24290887388618509"/>
                  <c:y val="-9.4794114973574574E-3"/>
                </c:manualLayout>
              </c:layout>
              <c:tx>
                <c:rich>
                  <a:bodyPr/>
                  <a:lstStyle/>
                  <a:p>
                    <a:fld id="{675833A9-534D-4DDE-9D92-020F4EA55636}" type="VALUE">
                      <a:rPr lang="en-US" sz="3200"/>
                      <a:pPr/>
                      <a:t>[VALUE]</a:t>
                    </a:fld>
                    <a:endParaRPr lang="en-GB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246F-4356-B35C-02A6EF7C22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Doing</c:v>
                </c:pt>
                <c:pt idx="1">
                  <c:v>Reading</c:v>
                </c:pt>
                <c:pt idx="2">
                  <c:v>Graphic Icons</c:v>
                </c:pt>
                <c:pt idx="3">
                  <c:v>Visual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55</c:v>
                </c:pt>
                <c:pt idx="3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6F-4356-B35C-02A6EF7C22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46F-4356-B35C-02A6EF7C22B5}"/>
              </c:ext>
            </c:extLst>
          </c:dPt>
          <c:dPt>
            <c:idx val="1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46F-4356-B35C-02A6EF7C22B5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46F-4356-B35C-02A6EF7C22B5}"/>
              </c:ext>
            </c:extLst>
          </c:dPt>
          <c:dPt>
            <c:idx val="3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46F-4356-B35C-02A6EF7C22B5}"/>
              </c:ext>
            </c:extLst>
          </c:dPt>
          <c:cat>
            <c:strRef>
              <c:f>Sheet1!$A$2:$A$5</c:f>
              <c:strCache>
                <c:ptCount val="4"/>
                <c:pt idx="0">
                  <c:v>Doing</c:v>
                </c:pt>
                <c:pt idx="1">
                  <c:v>Reading</c:v>
                </c:pt>
                <c:pt idx="2">
                  <c:v>Graphic Icons</c:v>
                </c:pt>
                <c:pt idx="3">
                  <c:v>Visual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60</c:v>
                </c:pt>
                <c:pt idx="1">
                  <c:v>75</c:v>
                </c:pt>
                <c:pt idx="2">
                  <c:v>45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6F-4356-B35C-02A6EF7C22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049426776"/>
        <c:axId val="1049432680"/>
      </c:barChart>
      <c:catAx>
        <c:axId val="1049426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9432680"/>
        <c:crosses val="autoZero"/>
        <c:auto val="1"/>
        <c:lblAlgn val="ctr"/>
        <c:lblOffset val="100"/>
        <c:noMultiLvlLbl val="0"/>
      </c:catAx>
      <c:valAx>
        <c:axId val="104943268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049426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890-4D46-8D82-148677C99832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890-4D46-8D82-148677C99832}"/>
              </c:ext>
            </c:extLst>
          </c:dPt>
          <c:dLbls>
            <c:dLbl>
              <c:idx val="0"/>
              <c:layout>
                <c:manualLayout>
                  <c:x val="-0.22959408719743366"/>
                  <c:y val="0.24413857335448394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1800" b="0" i="0" u="none" strike="noStrike" kern="1200" spc="-15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1800" b="1" spc="-150">
                        <a:solidFill>
                          <a:schemeClr val="tx1"/>
                        </a:solidFill>
                      </a:rPr>
                      <a:pPr>
                        <a:defRPr sz="1800" spc="-150"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endParaRPr lang="en-GB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1800" b="0" i="0" u="none" strike="noStrike" kern="1200" spc="-15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890-4D46-8D82-148677C9983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890-4D46-8D82-148677C9983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890-4D46-8D82-148677C998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3652462113229849E-2"/>
          <c:w val="0.97642002866223998"/>
          <c:h val="0.936347537886770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50800" cap="rnd">
              <a:solidFill>
                <a:schemeClr val="bg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tx1"/>
              </a:solidFill>
              <a:ln w="50800">
                <a:solidFill>
                  <a:schemeClr val="bg1"/>
                </a:solidFill>
              </a:ln>
              <a:effectLst/>
            </c:spPr>
          </c:marker>
          <c:dPt>
            <c:idx val="4"/>
            <c:marker>
              <c:symbol val="circle"/>
              <c:size val="10"/>
              <c:spPr>
                <a:solidFill>
                  <a:schemeClr val="tx1"/>
                </a:solidFill>
                <a:ln w="50800">
                  <a:solidFill>
                    <a:schemeClr val="bg1"/>
                  </a:solidFill>
                </a:ln>
                <a:effectLst/>
              </c:spPr>
            </c:marker>
            <c:bubble3D val="0"/>
            <c:spPr>
              <a:ln w="50800" cap="rnd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39C-4AC1-8CC5-4FCE572968AA}"/>
              </c:ext>
            </c:extLst>
          </c:dPt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18</c:v>
                </c:pt>
                <c:pt idx="2">
                  <c:v>22</c:v>
                </c:pt>
                <c:pt idx="3">
                  <c:v>15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9C-4AC1-8CC5-4FCE57296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508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tx1"/>
              </a:solidFill>
              <a:ln w="50800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25</c:v>
                </c:pt>
                <c:pt idx="1">
                  <c:v>24</c:v>
                </c:pt>
                <c:pt idx="2">
                  <c:v>16</c:v>
                </c:pt>
                <c:pt idx="3">
                  <c:v>21</c:v>
                </c:pt>
                <c:pt idx="4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39C-4AC1-8CC5-4FCE572968A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76200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1"/>
              </a:solidFill>
              <a:ln w="50800">
                <a:solidFill>
                  <a:schemeClr val="bg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16</c:v>
                </c:pt>
                <c:pt idx="1">
                  <c:v>16</c:v>
                </c:pt>
                <c:pt idx="2">
                  <c:v>22</c:v>
                </c:pt>
                <c:pt idx="3">
                  <c:v>27</c:v>
                </c:pt>
                <c:pt idx="4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39C-4AC1-8CC5-4FCE57296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47384"/>
        <c:axId val="575139544"/>
      </c:lineChart>
      <c:catAx>
        <c:axId val="575147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5139544"/>
        <c:crosses val="autoZero"/>
        <c:auto val="1"/>
        <c:lblAlgn val="ctr"/>
        <c:lblOffset val="100"/>
        <c:noMultiLvlLbl val="0"/>
      </c:catAx>
      <c:valAx>
        <c:axId val="575139544"/>
        <c:scaling>
          <c:orientation val="minMax"/>
          <c:min val="10"/>
        </c:scaling>
        <c:delete val="1"/>
        <c:axPos val="l"/>
        <c:numFmt formatCode="General" sourceLinked="1"/>
        <c:majorTickMark val="out"/>
        <c:minorTickMark val="none"/>
        <c:tickLblPos val="nextTo"/>
        <c:crossAx val="57514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84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templates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top ba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7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3233B-0705-4E94-AE39-0FCF7FAB80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011B0CED-3A92-43B0-A3DE-C37B6408D9DB}"/>
              </a:ext>
            </a:extLst>
          </p:cNvPr>
          <p:cNvSpPr txBox="1"/>
          <p:nvPr userDrawn="1"/>
        </p:nvSpPr>
        <p:spPr>
          <a:xfrm>
            <a:off x="329642" y="4267687"/>
            <a:ext cx="2664879" cy="32934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Neal Creative  | click &amp;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Learn more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F3013-858C-4FFF-B19A-1F10A879C4E8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222153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1148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4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chemeClr val="bg1">
              <a:lumMod val="95000"/>
            </a:schemeClr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hlinkClick r:id="rId2"/>
          </p:cNvPr>
          <p:cNvSpPr txBox="1"/>
          <p:nvPr userDrawn="1"/>
        </p:nvSpPr>
        <p:spPr>
          <a:xfrm>
            <a:off x="9524236" y="6316156"/>
            <a:ext cx="2426464" cy="367873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Neal Creative</a:t>
            </a:r>
            <a:r>
              <a:rPr lang="en-US" sz="1100" baseline="0" dirty="0">
                <a:solidFill>
                  <a:schemeClr val="bg1"/>
                </a:solidFill>
              </a:rPr>
              <a:t>  | </a:t>
            </a:r>
            <a:r>
              <a:rPr lang="en-US" sz="1100" b="1" baseline="0" dirty="0">
                <a:solidFill>
                  <a:schemeClr val="bg1"/>
                </a:solidFill>
              </a:rPr>
              <a:t>Learn more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4A05A-4AD6-4BC6-B6EA-314331190DB2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322627904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endParaRPr lang="en-US" sz="3400" b="0" i="0" spc="160" baseline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1"/>
              </a:gra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75347"/>
            <a:ext cx="12192000" cy="1949765"/>
          </a:xfrm>
          <a:prstGeom prst="rect">
            <a:avLst/>
          </a:prstGeom>
        </p:spPr>
        <p:txBody>
          <a:bodyPr vert="horz" lIns="457200" tIns="45720" rIns="45720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8115" y="63161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6" r:id="rId3"/>
    <p:sldLayoutId id="2147483677" r:id="rId4"/>
    <p:sldLayoutId id="2147483679" r:id="rId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3400" b="0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0" indent="0" algn="ctr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hyperlink" Target="http://www.nealanalytics.com/templat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001C7E4D-2480-4696-A174-F1C70D084AA6}"/>
              </a:ext>
            </a:extLst>
          </p:cNvPr>
          <p:cNvGrpSpPr/>
          <p:nvPr/>
        </p:nvGrpSpPr>
        <p:grpSpPr>
          <a:xfrm>
            <a:off x="9289345" y="2581280"/>
            <a:ext cx="1591667" cy="477677"/>
            <a:chOff x="9191757" y="2765372"/>
            <a:chExt cx="1592049" cy="47767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F65B2F-436B-461B-AD88-E58C7335CE79}"/>
                </a:ext>
              </a:extLst>
            </p:cNvPr>
            <p:cNvSpPr/>
            <p:nvPr/>
          </p:nvSpPr>
          <p:spPr>
            <a:xfrm>
              <a:off x="9191757" y="2765372"/>
              <a:ext cx="364601" cy="387189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effectLst/>
          </p:spPr>
          <p:txBody>
            <a:bodyPr lIns="0" tIns="0" rIns="0" bIns="0"/>
            <a:lstStyle/>
            <a:p>
              <a:pPr defTabSz="932597">
                <a:defRPr/>
              </a:pPr>
              <a:endParaRPr lang="en-US" sz="1836" kern="0" dirty="0">
                <a:solidFill>
                  <a:sysClr val="windowText" lastClr="000000"/>
                </a:solidFill>
                <a:latin typeface="Georgia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E6641E9-A326-4BBA-9614-C7DAD3D88A1F}"/>
                </a:ext>
              </a:extLst>
            </p:cNvPr>
            <p:cNvSpPr/>
            <p:nvPr/>
          </p:nvSpPr>
          <p:spPr>
            <a:xfrm>
              <a:off x="9492746" y="2855860"/>
              <a:ext cx="1291060" cy="387189"/>
            </a:xfrm>
            <a:custGeom>
              <a:avLst/>
              <a:gdLst>
                <a:gd name="connsiteX0" fmla="*/ 0 w 1291060"/>
                <a:gd name="connsiteY0" fmla="*/ 0 h 387189"/>
                <a:gd name="connsiteX1" fmla="*/ 1291060 w 1291060"/>
                <a:gd name="connsiteY1" fmla="*/ 0 h 387189"/>
                <a:gd name="connsiteX2" fmla="*/ 1291060 w 1291060"/>
                <a:gd name="connsiteY2" fmla="*/ 146768 h 387189"/>
                <a:gd name="connsiteX3" fmla="*/ 1149960 w 1291060"/>
                <a:gd name="connsiteY3" fmla="*/ 387189 h 387189"/>
                <a:gd name="connsiteX4" fmla="*/ 0 w 1291060"/>
                <a:gd name="connsiteY4" fmla="*/ 387189 h 38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1060" h="387189">
                  <a:moveTo>
                    <a:pt x="0" y="0"/>
                  </a:moveTo>
                  <a:lnTo>
                    <a:pt x="1291060" y="0"/>
                  </a:lnTo>
                  <a:lnTo>
                    <a:pt x="1291060" y="146768"/>
                  </a:lnTo>
                  <a:lnTo>
                    <a:pt x="1149960" y="387189"/>
                  </a:lnTo>
                  <a:lnTo>
                    <a:pt x="0" y="38718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square" lIns="0" tIns="0" rIns="0" bIns="0">
              <a:noAutofit/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  <a:latin typeface="Georgia"/>
              </a:endParaRPr>
            </a:p>
          </p:txBody>
        </p:sp>
        <p:sp>
          <p:nvSpPr>
            <p:cNvPr id="38" name="AutoShape 4">
              <a:extLst>
                <a:ext uri="{FF2B5EF4-FFF2-40B4-BE49-F238E27FC236}">
                  <a16:creationId xmlns:a16="http://schemas.microsoft.com/office/drawing/2014/main" id="{364C5B5F-AB25-479A-AE85-4C88342D74A7}"/>
                </a:ext>
              </a:extLst>
            </p:cNvPr>
            <p:cNvSpPr>
              <a:spLocks/>
            </p:cNvSpPr>
            <p:nvPr/>
          </p:nvSpPr>
          <p:spPr bwMode="auto">
            <a:xfrm rot="21300000" flipV="1">
              <a:off x="9495043" y="2767400"/>
              <a:ext cx="65281" cy="9338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3195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  <a:moveTo>
                    <a:pt x="21600" y="0"/>
                  </a:moveTo>
                </a:path>
              </a:pathLst>
            </a:custGeom>
            <a:solidFill>
              <a:schemeClr val="tx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defTabSz="932597">
                <a:defRPr/>
              </a:pPr>
              <a:endParaRPr lang="en-US" sz="1836" kern="0" dirty="0">
                <a:solidFill>
                  <a:sysClr val="windowText" lastClr="000000"/>
                </a:solidFill>
                <a:latin typeface="Georgia"/>
              </a:endParaRP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90F6BF5B-D558-4215-8F07-87F17CD70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845" y="2713306"/>
            <a:ext cx="922936" cy="30098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9D9361-D212-4CD0-9393-4E403F278B45}"/>
              </a:ext>
            </a:extLst>
          </p:cNvPr>
          <p:cNvSpPr/>
          <p:nvPr/>
        </p:nvSpPr>
        <p:spPr>
          <a:xfrm>
            <a:off x="6954424" y="1336378"/>
            <a:ext cx="3642055" cy="13013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A1EE16E-F02E-4504-8A88-19B6BF917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45351"/>
              </p:ext>
            </p:extLst>
          </p:nvPr>
        </p:nvGraphicFramePr>
        <p:xfrm>
          <a:off x="3494994" y="3535743"/>
          <a:ext cx="4343069" cy="2310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3964A244-53CA-4405-89C9-CE1B3E1869A3}"/>
              </a:ext>
            </a:extLst>
          </p:cNvPr>
          <p:cNvGrpSpPr/>
          <p:nvPr/>
        </p:nvGrpSpPr>
        <p:grpSpPr>
          <a:xfrm>
            <a:off x="4520890" y="1398951"/>
            <a:ext cx="3465040" cy="1933909"/>
            <a:chOff x="11082537" y="-737221"/>
            <a:chExt cx="3465040" cy="19339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61607C-0E63-4B28-8C17-EF19EF25D97C}"/>
                </a:ext>
              </a:extLst>
            </p:cNvPr>
            <p:cNvSpPr txBox="1"/>
            <p:nvPr/>
          </p:nvSpPr>
          <p:spPr>
            <a:xfrm>
              <a:off x="11082537" y="-181543"/>
              <a:ext cx="3465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6.5 out of 10 people 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remember what they see…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F4AAF39-8C05-4BC5-88C4-E453A1D67203}"/>
                </a:ext>
              </a:extLst>
            </p:cNvPr>
            <p:cNvGrpSpPr/>
            <p:nvPr/>
          </p:nvGrpSpPr>
          <p:grpSpPr>
            <a:xfrm>
              <a:off x="11136071" y="539391"/>
              <a:ext cx="3411506" cy="657297"/>
              <a:chOff x="4945154" y="2949891"/>
              <a:chExt cx="3411506" cy="657297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E77977D-69ED-4F20-8A8E-8B1DF51207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22336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50000">
                    <a:srgbClr val="6EAA2E"/>
                  </a:gs>
                  <a:gs pos="50000">
                    <a:srgbClr val="1FBCEF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AE81D60-47C8-4610-B2CA-18E6229C28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37548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4E3223A-47DE-42B2-A739-802366FD55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91351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75681F0-337D-41C2-B056-20773EE338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45154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04F090-5263-46C9-9B59-2970237ED5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6139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3B545BC-AF0A-4CA0-940C-444481BF73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29942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53E6F1E-638A-4845-BDDF-DA2AE54B5C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3745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6B500E0-ACB8-4709-B0C1-FFA4B82CB2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60926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30AEE9D-6C1F-49DE-8F73-DCE9763289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14730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C1BF6FA-A1EF-448D-A712-46391CFC5C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68533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2" name="Freeform 118">
              <a:extLst>
                <a:ext uri="{FF2B5EF4-FFF2-40B4-BE49-F238E27FC236}">
                  <a16:creationId xmlns:a16="http://schemas.microsoft.com/office/drawing/2014/main" id="{A93FE26E-9FA1-4A61-9A4D-73E0DF6C43A7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11134535" y="-737221"/>
              <a:ext cx="695465" cy="481075"/>
            </a:xfrm>
            <a:custGeom>
              <a:avLst/>
              <a:gdLst>
                <a:gd name="T0" fmla="*/ 40 w 80"/>
                <a:gd name="T1" fmla="*/ 0 h 56"/>
                <a:gd name="T2" fmla="*/ 0 w 80"/>
                <a:gd name="T3" fmla="*/ 28 h 56"/>
                <a:gd name="T4" fmla="*/ 40 w 80"/>
                <a:gd name="T5" fmla="*/ 56 h 56"/>
                <a:gd name="T6" fmla="*/ 80 w 80"/>
                <a:gd name="T7" fmla="*/ 28 h 56"/>
                <a:gd name="T8" fmla="*/ 40 w 80"/>
                <a:gd name="T9" fmla="*/ 0 h 56"/>
                <a:gd name="T10" fmla="*/ 40 w 80"/>
                <a:gd name="T11" fmla="*/ 48 h 56"/>
                <a:gd name="T12" fmla="*/ 20 w 80"/>
                <a:gd name="T13" fmla="*/ 28 h 56"/>
                <a:gd name="T14" fmla="*/ 40 w 80"/>
                <a:gd name="T15" fmla="*/ 8 h 56"/>
                <a:gd name="T16" fmla="*/ 60 w 80"/>
                <a:gd name="T17" fmla="*/ 28 h 56"/>
                <a:gd name="T18" fmla="*/ 40 w 80"/>
                <a:gd name="T19" fmla="*/ 48 h 56"/>
                <a:gd name="T20" fmla="*/ 52 w 80"/>
                <a:gd name="T21" fmla="*/ 28 h 56"/>
                <a:gd name="T22" fmla="*/ 40 w 80"/>
                <a:gd name="T23" fmla="*/ 40 h 56"/>
                <a:gd name="T24" fmla="*/ 28 w 80"/>
                <a:gd name="T25" fmla="*/ 28 h 56"/>
                <a:gd name="T26" fmla="*/ 40 w 80"/>
                <a:gd name="T27" fmla="*/ 16 h 56"/>
                <a:gd name="T28" fmla="*/ 52 w 80"/>
                <a:gd name="T29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56">
                  <a:moveTo>
                    <a:pt x="40" y="0"/>
                  </a:moveTo>
                  <a:cubicBezTo>
                    <a:pt x="15" y="0"/>
                    <a:pt x="0" y="28"/>
                    <a:pt x="0" y="28"/>
                  </a:cubicBezTo>
                  <a:cubicBezTo>
                    <a:pt x="0" y="28"/>
                    <a:pt x="15" y="56"/>
                    <a:pt x="40" y="56"/>
                  </a:cubicBezTo>
                  <a:cubicBezTo>
                    <a:pt x="65" y="56"/>
                    <a:pt x="80" y="28"/>
                    <a:pt x="80" y="28"/>
                  </a:cubicBezTo>
                  <a:cubicBezTo>
                    <a:pt x="80" y="28"/>
                    <a:pt x="65" y="0"/>
                    <a:pt x="40" y="0"/>
                  </a:cubicBezTo>
                  <a:close/>
                  <a:moveTo>
                    <a:pt x="40" y="48"/>
                  </a:moveTo>
                  <a:cubicBezTo>
                    <a:pt x="29" y="48"/>
                    <a:pt x="20" y="39"/>
                    <a:pt x="20" y="28"/>
                  </a:cubicBezTo>
                  <a:cubicBezTo>
                    <a:pt x="20" y="17"/>
                    <a:pt x="29" y="8"/>
                    <a:pt x="40" y="8"/>
                  </a:cubicBezTo>
                  <a:cubicBezTo>
                    <a:pt x="51" y="8"/>
                    <a:pt x="60" y="17"/>
                    <a:pt x="60" y="28"/>
                  </a:cubicBezTo>
                  <a:cubicBezTo>
                    <a:pt x="60" y="39"/>
                    <a:pt x="51" y="48"/>
                    <a:pt x="40" y="48"/>
                  </a:cubicBezTo>
                  <a:close/>
                  <a:moveTo>
                    <a:pt x="52" y="28"/>
                  </a:moveTo>
                  <a:cubicBezTo>
                    <a:pt x="52" y="35"/>
                    <a:pt x="46" y="40"/>
                    <a:pt x="40" y="40"/>
                  </a:cubicBezTo>
                  <a:cubicBezTo>
                    <a:pt x="33" y="40"/>
                    <a:pt x="28" y="35"/>
                    <a:pt x="28" y="28"/>
                  </a:cubicBezTo>
                  <a:cubicBezTo>
                    <a:pt x="28" y="22"/>
                    <a:pt x="33" y="16"/>
                    <a:pt x="40" y="16"/>
                  </a:cubicBezTo>
                  <a:cubicBezTo>
                    <a:pt x="46" y="16"/>
                    <a:pt x="52" y="22"/>
                    <a:pt x="52" y="28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3278" tIns="46639" rIns="93278" bIns="4663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4" name="Percent Chart">
            <a:extLst>
              <a:ext uri="{FF2B5EF4-FFF2-40B4-BE49-F238E27FC236}">
                <a16:creationId xmlns:a16="http://schemas.microsoft.com/office/drawing/2014/main" id="{9780A2C7-0A66-4DA4-AD1C-F8A77646ECFB}"/>
              </a:ext>
            </a:extLst>
          </p:cNvPr>
          <p:cNvGrpSpPr/>
          <p:nvPr/>
        </p:nvGrpSpPr>
        <p:grpSpPr>
          <a:xfrm>
            <a:off x="10796478" y="3986933"/>
            <a:ext cx="1138132" cy="1138169"/>
            <a:chOff x="4547093" y="1223945"/>
            <a:chExt cx="1645920" cy="1645973"/>
          </a:xfrm>
        </p:grpSpPr>
        <p:sp>
          <p:nvSpPr>
            <p:cNvPr id="25" name="Outer Oval">
              <a:extLst>
                <a:ext uri="{FF2B5EF4-FFF2-40B4-BE49-F238E27FC236}">
                  <a16:creationId xmlns:a16="http://schemas.microsoft.com/office/drawing/2014/main" id="{8710F625-CF8B-477E-A77C-3916E40CD1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26" name="Excel Chart">
              <a:extLst>
                <a:ext uri="{FF2B5EF4-FFF2-40B4-BE49-F238E27FC236}">
                  <a16:creationId xmlns:a16="http://schemas.microsoft.com/office/drawing/2014/main" id="{6CD169BA-DBC3-4CA5-AA7E-68346B98D54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5196677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27" name="dots">
              <a:extLst>
                <a:ext uri="{FF2B5EF4-FFF2-40B4-BE49-F238E27FC236}">
                  <a16:creationId xmlns:a16="http://schemas.microsoft.com/office/drawing/2014/main" id="{78007A57-6BCC-49F5-B8C6-2EF653E2C5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28575" cap="rnd" cmpd="sng" algn="ctr">
              <a:solidFill>
                <a:schemeClr val="tx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63804109-C9E0-4E1E-8F26-B4B015742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9203645"/>
              </p:ext>
            </p:extLst>
          </p:nvPr>
        </p:nvGraphicFramePr>
        <p:xfrm>
          <a:off x="8026685" y="2342327"/>
          <a:ext cx="3338859" cy="3289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8" name="Freeform 127">
            <a:extLst>
              <a:ext uri="{FF2B5EF4-FFF2-40B4-BE49-F238E27FC236}">
                <a16:creationId xmlns:a16="http://schemas.microsoft.com/office/drawing/2014/main" id="{D9D370F5-DAB2-4387-B86E-127EE7668D3B}"/>
              </a:ext>
            </a:extLst>
          </p:cNvPr>
          <p:cNvSpPr>
            <a:spLocks noChangeAspect="1"/>
          </p:cNvSpPr>
          <p:nvPr/>
        </p:nvSpPr>
        <p:spPr bwMode="black">
          <a:xfrm>
            <a:off x="7932997" y="3800770"/>
            <a:ext cx="2326273" cy="1830769"/>
          </a:xfrm>
          <a:custGeom>
            <a:avLst/>
            <a:gdLst>
              <a:gd name="connsiteX0" fmla="*/ 427036 w 1971675"/>
              <a:gd name="connsiteY0" fmla="*/ 1374775 h 1409700"/>
              <a:gd name="connsiteX1" fmla="*/ 1544636 w 1971675"/>
              <a:gd name="connsiteY1" fmla="*/ 1374775 h 1409700"/>
              <a:gd name="connsiteX2" fmla="*/ 1544636 w 1971675"/>
              <a:gd name="connsiteY2" fmla="*/ 1409700 h 1409700"/>
              <a:gd name="connsiteX3" fmla="*/ 427036 w 1971675"/>
              <a:gd name="connsiteY3" fmla="*/ 1409700 h 1409700"/>
              <a:gd name="connsiteX4" fmla="*/ 104775 w 1971675"/>
              <a:gd name="connsiteY4" fmla="*/ 104775 h 1409700"/>
              <a:gd name="connsiteX5" fmla="*/ 104775 w 1971675"/>
              <a:gd name="connsiteY5" fmla="*/ 1028700 h 1409700"/>
              <a:gd name="connsiteX6" fmla="*/ 761999 w 1971675"/>
              <a:gd name="connsiteY6" fmla="*/ 1028700 h 1409700"/>
              <a:gd name="connsiteX7" fmla="*/ 1198562 w 1971675"/>
              <a:gd name="connsiteY7" fmla="*/ 1028700 h 1409700"/>
              <a:gd name="connsiteX8" fmla="*/ 1879600 w 1971675"/>
              <a:gd name="connsiteY8" fmla="*/ 1028700 h 1409700"/>
              <a:gd name="connsiteX9" fmla="*/ 1879600 w 1971675"/>
              <a:gd name="connsiteY9" fmla="*/ 104775 h 1409700"/>
              <a:gd name="connsiteX10" fmla="*/ 985837 w 1971675"/>
              <a:gd name="connsiteY10" fmla="*/ 23812 h 1409700"/>
              <a:gd name="connsiteX11" fmla="*/ 957262 w 1971675"/>
              <a:gd name="connsiteY11" fmla="*/ 46831 h 1409700"/>
              <a:gd name="connsiteX12" fmla="*/ 985837 w 1971675"/>
              <a:gd name="connsiteY12" fmla="*/ 69850 h 1409700"/>
              <a:gd name="connsiteX13" fmla="*/ 1014412 w 1971675"/>
              <a:gd name="connsiteY13" fmla="*/ 46831 h 1409700"/>
              <a:gd name="connsiteX14" fmla="*/ 985837 w 1971675"/>
              <a:gd name="connsiteY14" fmla="*/ 23812 h 1409700"/>
              <a:gd name="connsiteX15" fmla="*/ 103772 w 1971675"/>
              <a:gd name="connsiteY15" fmla="*/ 0 h 1409700"/>
              <a:gd name="connsiteX16" fmla="*/ 1856372 w 1971675"/>
              <a:gd name="connsiteY16" fmla="*/ 0 h 1409700"/>
              <a:gd name="connsiteX17" fmla="*/ 1971675 w 1971675"/>
              <a:gd name="connsiteY17" fmla="*/ 103909 h 1409700"/>
              <a:gd name="connsiteX18" fmla="*/ 1971675 w 1971675"/>
              <a:gd name="connsiteY18" fmla="*/ 1027546 h 1409700"/>
              <a:gd name="connsiteX19" fmla="*/ 1856372 w 1971675"/>
              <a:gd name="connsiteY19" fmla="*/ 1143000 h 1409700"/>
              <a:gd name="connsiteX20" fmla="*/ 1277877 w 1971675"/>
              <a:gd name="connsiteY20" fmla="*/ 1143000 h 1409700"/>
              <a:gd name="connsiteX21" fmla="*/ 1198562 w 1971675"/>
              <a:gd name="connsiteY21" fmla="*/ 1143000 h 1409700"/>
              <a:gd name="connsiteX22" fmla="*/ 1198562 w 1971675"/>
              <a:gd name="connsiteY22" fmla="*/ 1212850 h 1409700"/>
              <a:gd name="connsiteX23" fmla="*/ 1198562 w 1971675"/>
              <a:gd name="connsiteY23" fmla="*/ 1258887 h 1409700"/>
              <a:gd name="connsiteX24" fmla="*/ 1452561 w 1971675"/>
              <a:gd name="connsiteY24" fmla="*/ 1258887 h 1409700"/>
              <a:gd name="connsiteX25" fmla="*/ 1544636 w 1971675"/>
              <a:gd name="connsiteY25" fmla="*/ 1374774 h 1409700"/>
              <a:gd name="connsiteX26" fmla="*/ 427036 w 1971675"/>
              <a:gd name="connsiteY26" fmla="*/ 1374774 h 1409700"/>
              <a:gd name="connsiteX27" fmla="*/ 519111 w 1971675"/>
              <a:gd name="connsiteY27" fmla="*/ 1258887 h 1409700"/>
              <a:gd name="connsiteX28" fmla="*/ 761999 w 1971675"/>
              <a:gd name="connsiteY28" fmla="*/ 1258887 h 1409700"/>
              <a:gd name="connsiteX29" fmla="*/ 761999 w 1971675"/>
              <a:gd name="connsiteY29" fmla="*/ 1212850 h 1409700"/>
              <a:gd name="connsiteX30" fmla="*/ 761999 w 1971675"/>
              <a:gd name="connsiteY30" fmla="*/ 1143000 h 1409700"/>
              <a:gd name="connsiteX31" fmla="*/ 673281 w 1971675"/>
              <a:gd name="connsiteY31" fmla="*/ 1143000 h 1409700"/>
              <a:gd name="connsiteX32" fmla="*/ 103772 w 1971675"/>
              <a:gd name="connsiteY32" fmla="*/ 1143000 h 1409700"/>
              <a:gd name="connsiteX33" fmla="*/ 0 w 1971675"/>
              <a:gd name="connsiteY33" fmla="*/ 1027546 h 1409700"/>
              <a:gd name="connsiteX34" fmla="*/ 0 w 1971675"/>
              <a:gd name="connsiteY34" fmla="*/ 103909 h 1409700"/>
              <a:gd name="connsiteX35" fmla="*/ 103772 w 1971675"/>
              <a:gd name="connsiteY35" fmla="*/ 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71675" h="1409700">
                <a:moveTo>
                  <a:pt x="427036" y="1374775"/>
                </a:moveTo>
                <a:lnTo>
                  <a:pt x="1544636" y="1374775"/>
                </a:lnTo>
                <a:lnTo>
                  <a:pt x="1544636" y="1409700"/>
                </a:lnTo>
                <a:lnTo>
                  <a:pt x="427036" y="1409700"/>
                </a:lnTo>
                <a:close/>
                <a:moveTo>
                  <a:pt x="104775" y="104775"/>
                </a:moveTo>
                <a:lnTo>
                  <a:pt x="104775" y="1028700"/>
                </a:lnTo>
                <a:lnTo>
                  <a:pt x="761999" y="1028700"/>
                </a:lnTo>
                <a:lnTo>
                  <a:pt x="1198562" y="1028700"/>
                </a:lnTo>
                <a:lnTo>
                  <a:pt x="1879600" y="1028700"/>
                </a:lnTo>
                <a:lnTo>
                  <a:pt x="1879600" y="104775"/>
                </a:lnTo>
                <a:close/>
                <a:moveTo>
                  <a:pt x="985837" y="23812"/>
                </a:moveTo>
                <a:cubicBezTo>
                  <a:pt x="970055" y="23812"/>
                  <a:pt x="957262" y="34118"/>
                  <a:pt x="957262" y="46831"/>
                </a:cubicBezTo>
                <a:cubicBezTo>
                  <a:pt x="957262" y="59544"/>
                  <a:pt x="970055" y="69850"/>
                  <a:pt x="985837" y="69850"/>
                </a:cubicBezTo>
                <a:cubicBezTo>
                  <a:pt x="1001619" y="69850"/>
                  <a:pt x="1014412" y="59544"/>
                  <a:pt x="1014412" y="46831"/>
                </a:cubicBezTo>
                <a:cubicBezTo>
                  <a:pt x="1014412" y="34118"/>
                  <a:pt x="1001619" y="23812"/>
                  <a:pt x="985837" y="23812"/>
                </a:cubicBezTo>
                <a:close/>
                <a:moveTo>
                  <a:pt x="103772" y="0"/>
                </a:moveTo>
                <a:cubicBezTo>
                  <a:pt x="1856372" y="0"/>
                  <a:pt x="1856372" y="0"/>
                  <a:pt x="1856372" y="0"/>
                </a:cubicBezTo>
                <a:cubicBezTo>
                  <a:pt x="1925554" y="0"/>
                  <a:pt x="1971675" y="46182"/>
                  <a:pt x="1971675" y="103909"/>
                </a:cubicBezTo>
                <a:lnTo>
                  <a:pt x="1971675" y="1027546"/>
                </a:lnTo>
                <a:cubicBezTo>
                  <a:pt x="1971675" y="1085273"/>
                  <a:pt x="1925554" y="1143000"/>
                  <a:pt x="1856372" y="1143000"/>
                </a:cubicBezTo>
                <a:cubicBezTo>
                  <a:pt x="1637297" y="1143000"/>
                  <a:pt x="1445606" y="1143000"/>
                  <a:pt x="1277877" y="1143000"/>
                </a:cubicBezTo>
                <a:lnTo>
                  <a:pt x="1198562" y="1143000"/>
                </a:lnTo>
                <a:lnTo>
                  <a:pt x="1198562" y="1212850"/>
                </a:lnTo>
                <a:lnTo>
                  <a:pt x="1198562" y="1258887"/>
                </a:lnTo>
                <a:lnTo>
                  <a:pt x="1452561" y="1258887"/>
                </a:lnTo>
                <a:lnTo>
                  <a:pt x="1544636" y="1374774"/>
                </a:lnTo>
                <a:lnTo>
                  <a:pt x="427036" y="1374774"/>
                </a:lnTo>
                <a:lnTo>
                  <a:pt x="519111" y="1258887"/>
                </a:lnTo>
                <a:lnTo>
                  <a:pt x="761999" y="1258887"/>
                </a:lnTo>
                <a:lnTo>
                  <a:pt x="761999" y="1212850"/>
                </a:lnTo>
                <a:lnTo>
                  <a:pt x="761999" y="1143000"/>
                </a:lnTo>
                <a:lnTo>
                  <a:pt x="673281" y="1143000"/>
                </a:lnTo>
                <a:cubicBezTo>
                  <a:pt x="103772" y="1143000"/>
                  <a:pt x="103772" y="1143000"/>
                  <a:pt x="103772" y="1143000"/>
                </a:cubicBezTo>
                <a:cubicBezTo>
                  <a:pt x="46121" y="1143000"/>
                  <a:pt x="0" y="1085273"/>
                  <a:pt x="0" y="1027546"/>
                </a:cubicBezTo>
                <a:cubicBezTo>
                  <a:pt x="0" y="103909"/>
                  <a:pt x="0" y="103909"/>
                  <a:pt x="0" y="103909"/>
                </a:cubicBezTo>
                <a:cubicBezTo>
                  <a:pt x="0" y="46182"/>
                  <a:pt x="46121" y="0"/>
                  <a:pt x="103772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59475-CD66-4751-83EF-FEC02A44E31A}"/>
              </a:ext>
            </a:extLst>
          </p:cNvPr>
          <p:cNvSpPr txBox="1"/>
          <p:nvPr/>
        </p:nvSpPr>
        <p:spPr>
          <a:xfrm>
            <a:off x="6864217" y="1352429"/>
            <a:ext cx="3555247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IT </a:t>
            </a:r>
            <a:r>
              <a:rPr kumimoji="0" lang="en-US" sz="4800" b="1" i="0" u="none" strike="noStrike" kern="1200" cap="none" spc="-2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Forensik</a:t>
            </a:r>
            <a:endParaRPr kumimoji="0" lang="en-US" sz="4800" b="1" i="0" u="none" strike="noStrike" kern="120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TextBox 31">
            <a:hlinkClick r:id="rId7"/>
            <a:extLst>
              <a:ext uri="{FF2B5EF4-FFF2-40B4-BE49-F238E27FC236}">
                <a16:creationId xmlns:a16="http://schemas.microsoft.com/office/drawing/2014/main" id="{99A55A7B-4454-4118-9F77-E5D037F50583}"/>
              </a:ext>
            </a:extLst>
          </p:cNvPr>
          <p:cNvSpPr txBox="1"/>
          <p:nvPr/>
        </p:nvSpPr>
        <p:spPr>
          <a:xfrm>
            <a:off x="209214" y="6285390"/>
            <a:ext cx="2059078" cy="15819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Neal Creative  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80A17-B33A-4E1E-B9C3-7E3069563167}"/>
              </a:ext>
            </a:extLst>
          </p:cNvPr>
          <p:cNvSpPr/>
          <p:nvPr/>
        </p:nvSpPr>
        <p:spPr>
          <a:xfrm>
            <a:off x="0" y="0"/>
            <a:ext cx="12192000" cy="124032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19BA9-51B0-4B1D-8462-2867752A6B78}"/>
              </a:ext>
            </a:extLst>
          </p:cNvPr>
          <p:cNvSpPr txBox="1"/>
          <p:nvPr/>
        </p:nvSpPr>
        <p:spPr>
          <a:xfrm>
            <a:off x="237972" y="2034862"/>
            <a:ext cx="3872051" cy="51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spc="-20" dirty="0">
                <a:solidFill>
                  <a:srgbClr val="FFFFFF"/>
                </a:solidFill>
                <a:latin typeface="Segoe UI"/>
              </a:rPr>
              <a:t>Browser </a:t>
            </a:r>
            <a:r>
              <a:rPr lang="en-US" sz="3200" b="1" spc="-20" dirty="0" err="1">
                <a:solidFill>
                  <a:srgbClr val="FFFFFF"/>
                </a:solidFill>
                <a:latin typeface="Segoe UI"/>
              </a:rPr>
              <a:t>Analisis</a:t>
            </a:r>
            <a:endParaRPr kumimoji="0" lang="en-US" sz="3200" b="1" i="0" u="none" strike="noStrike" kern="120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4D63CFA-DCD8-4931-8468-8ABB170C79ED}"/>
              </a:ext>
            </a:extLst>
          </p:cNvPr>
          <p:cNvGrpSpPr/>
          <p:nvPr/>
        </p:nvGrpSpPr>
        <p:grpSpPr>
          <a:xfrm>
            <a:off x="609600" y="324636"/>
            <a:ext cx="1013791" cy="1013791"/>
            <a:chOff x="109331" y="111600"/>
            <a:chExt cx="1013791" cy="1013791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2A8B2C2-F5F8-472D-8162-B37D5917F3CD}"/>
                </a:ext>
              </a:extLst>
            </p:cNvPr>
            <p:cNvSpPr/>
            <p:nvPr/>
          </p:nvSpPr>
          <p:spPr>
            <a:xfrm>
              <a:off x="109331" y="111600"/>
              <a:ext cx="1013791" cy="10137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2AE5F75-51AF-4F59-BF16-3386D4228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112" y="152324"/>
              <a:ext cx="935976" cy="84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672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cent"/>
          <p:cNvSpPr/>
          <p:nvPr/>
        </p:nvSpPr>
        <p:spPr>
          <a:xfrm>
            <a:off x="3556155" y="6188838"/>
            <a:ext cx="9153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22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%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2000505000000020004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 err="1"/>
              <a:t>Pengguna</a:t>
            </a:r>
            <a:r>
              <a:rPr lang="en-US" dirty="0"/>
              <a:t> Internet Di Indonesia </a:t>
            </a:r>
            <a:r>
              <a:rPr lang="en-US" dirty="0" err="1"/>
              <a:t>tahun</a:t>
            </a:r>
            <a:r>
              <a:rPr lang="en-US" dirty="0"/>
              <a:t> 2020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F62DC7-472A-4A6C-A843-39E0B30454BD}"/>
              </a:ext>
            </a:extLst>
          </p:cNvPr>
          <p:cNvSpPr/>
          <p:nvPr/>
        </p:nvSpPr>
        <p:spPr>
          <a:xfrm>
            <a:off x="577047" y="1050758"/>
            <a:ext cx="10573305" cy="8787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i="0" dirty="0">
                <a:solidFill>
                  <a:srgbClr val="292929"/>
                </a:solidFill>
                <a:effectLst/>
                <a:latin typeface="medium-content-sans-serif-font"/>
              </a:rPr>
              <a:t>Produk Fashion dan elektronik mendominasi jual beli online di Indonesia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B1191B-99AE-4F47-BF2D-D8F8D41E2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014" y="1929505"/>
            <a:ext cx="83343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10197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cent"/>
          <p:cNvSpPr/>
          <p:nvPr/>
        </p:nvSpPr>
        <p:spPr>
          <a:xfrm>
            <a:off x="3556155" y="6188838"/>
            <a:ext cx="9153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22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%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2000505000000020004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 err="1"/>
              <a:t>Pengguna</a:t>
            </a:r>
            <a:r>
              <a:rPr lang="en-US" dirty="0"/>
              <a:t> Internet Di Indonesia </a:t>
            </a:r>
            <a:r>
              <a:rPr lang="en-US" dirty="0" err="1"/>
              <a:t>tahun</a:t>
            </a:r>
            <a:r>
              <a:rPr lang="en-US" dirty="0"/>
              <a:t> 2020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43DB6F-9855-4988-876D-574E693F6B75}"/>
              </a:ext>
            </a:extLst>
          </p:cNvPr>
          <p:cNvSpPr/>
          <p:nvPr/>
        </p:nvSpPr>
        <p:spPr>
          <a:xfrm>
            <a:off x="665825" y="1438183"/>
            <a:ext cx="10670959" cy="37907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Thanks For your Attention</a:t>
            </a:r>
          </a:p>
          <a:p>
            <a:pPr algn="ctr"/>
            <a:r>
              <a:rPr lang="en-GB" dirty="0"/>
              <a:t>Source : https://teknoia.com/data-internet-di-indonesia-dan-perilakunya-880c7bc7cd19</a:t>
            </a:r>
          </a:p>
        </p:txBody>
      </p:sp>
    </p:spTree>
    <p:extLst>
      <p:ext uri="{BB962C8B-B14F-4D97-AF65-F5344CB8AC3E}">
        <p14:creationId xmlns:p14="http://schemas.microsoft.com/office/powerpoint/2010/main" val="3313412738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cent"/>
          <p:cNvSpPr/>
          <p:nvPr/>
        </p:nvSpPr>
        <p:spPr>
          <a:xfrm>
            <a:off x="3556155" y="6188838"/>
            <a:ext cx="9153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22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%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2000505000000020004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 err="1"/>
              <a:t>Pengguna</a:t>
            </a:r>
            <a:r>
              <a:rPr lang="en-US" dirty="0"/>
              <a:t> Internet Di Indonesia </a:t>
            </a:r>
            <a:r>
              <a:rPr lang="en-US" dirty="0" err="1"/>
              <a:t>tahun</a:t>
            </a:r>
            <a:r>
              <a:rPr lang="en-US" dirty="0"/>
              <a:t> 2020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C04990-5FBB-4A6E-AC77-664B4BCEE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88" y="1153267"/>
            <a:ext cx="9831326" cy="552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76674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cent"/>
          <p:cNvSpPr/>
          <p:nvPr/>
        </p:nvSpPr>
        <p:spPr>
          <a:xfrm>
            <a:off x="3556155" y="6188838"/>
            <a:ext cx="9153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22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%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2000505000000020004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 err="1"/>
              <a:t>Pengguna</a:t>
            </a:r>
            <a:r>
              <a:rPr lang="en-US" dirty="0"/>
              <a:t> Internet Di Indonesia </a:t>
            </a:r>
            <a:r>
              <a:rPr lang="en-US" dirty="0" err="1"/>
              <a:t>tahun</a:t>
            </a:r>
            <a:r>
              <a:rPr lang="en-US" dirty="0"/>
              <a:t> 2020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ECB0BB-8AEB-4EEB-94E2-B53210797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976" y="1085849"/>
            <a:ext cx="9712170" cy="546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88512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cent"/>
          <p:cNvSpPr/>
          <p:nvPr/>
        </p:nvSpPr>
        <p:spPr>
          <a:xfrm>
            <a:off x="3556155" y="6188838"/>
            <a:ext cx="9153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22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%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2000505000000020004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 err="1"/>
              <a:t>Pengguna</a:t>
            </a:r>
            <a:r>
              <a:rPr lang="en-US" dirty="0"/>
              <a:t> Internet Di Indonesia </a:t>
            </a:r>
            <a:r>
              <a:rPr lang="en-US" dirty="0" err="1"/>
              <a:t>tahun</a:t>
            </a:r>
            <a:r>
              <a:rPr lang="en-US" dirty="0"/>
              <a:t> 2020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C219B8-125E-4C61-BD92-3ECB5C5D0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20" y="1085849"/>
            <a:ext cx="9550741" cy="537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60659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cent"/>
          <p:cNvSpPr/>
          <p:nvPr/>
        </p:nvSpPr>
        <p:spPr>
          <a:xfrm>
            <a:off x="3556155" y="6188838"/>
            <a:ext cx="9153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22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%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2000505000000020004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 err="1"/>
              <a:t>Pengguna</a:t>
            </a:r>
            <a:r>
              <a:rPr lang="en-US" dirty="0"/>
              <a:t> Internet(</a:t>
            </a:r>
            <a:r>
              <a:rPr lang="en-US" dirty="0" err="1"/>
              <a:t>Ponsel</a:t>
            </a:r>
            <a:r>
              <a:rPr lang="en-US" dirty="0"/>
              <a:t>) Di Indonesia </a:t>
            </a:r>
            <a:r>
              <a:rPr lang="en-US" dirty="0" err="1"/>
              <a:t>tahun</a:t>
            </a:r>
            <a:r>
              <a:rPr lang="en-US" dirty="0"/>
              <a:t> 2020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F44B7-8E47-49CC-8F03-B10B78B8F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20" y="1085849"/>
            <a:ext cx="10436586" cy="523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35770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cent"/>
          <p:cNvSpPr/>
          <p:nvPr/>
        </p:nvSpPr>
        <p:spPr>
          <a:xfrm>
            <a:off x="3556155" y="6188838"/>
            <a:ext cx="9153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22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%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2000505000000020004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 err="1"/>
              <a:t>Pengguna</a:t>
            </a:r>
            <a:r>
              <a:rPr lang="en-US" dirty="0"/>
              <a:t> adblocker Di Indonesia </a:t>
            </a:r>
            <a:r>
              <a:rPr lang="en-US" dirty="0" err="1"/>
              <a:t>tahun</a:t>
            </a:r>
            <a:r>
              <a:rPr lang="en-US" dirty="0"/>
              <a:t> 2020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DB5B6E-AFD6-487E-9494-0501A4522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215" y="1050758"/>
            <a:ext cx="10013633" cy="563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74449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cent"/>
          <p:cNvSpPr/>
          <p:nvPr/>
        </p:nvSpPr>
        <p:spPr>
          <a:xfrm>
            <a:off x="3556155" y="6188838"/>
            <a:ext cx="9153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22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%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2000505000000020004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 err="1"/>
              <a:t>Pengguna</a:t>
            </a:r>
            <a:r>
              <a:rPr lang="en-US" dirty="0"/>
              <a:t> Internet </a:t>
            </a:r>
            <a:r>
              <a:rPr lang="en-US" dirty="0" err="1"/>
              <a:t>medsos</a:t>
            </a:r>
            <a:r>
              <a:rPr lang="en-US" dirty="0"/>
              <a:t> Di Indonesia </a:t>
            </a:r>
            <a:r>
              <a:rPr lang="en-US" dirty="0" err="1"/>
              <a:t>tahun</a:t>
            </a:r>
            <a:r>
              <a:rPr lang="en-US" dirty="0"/>
              <a:t> 2020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A4459-8B2F-44E3-A731-DE4BE00C4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1085850"/>
            <a:ext cx="8334375" cy="4686300"/>
          </a:xfrm>
          <a:prstGeom prst="rect">
            <a:avLst/>
          </a:prstGeom>
        </p:spPr>
      </p:pic>
      <p:sp>
        <p:nvSpPr>
          <p:cNvPr id="7" name="Rectangle 6" descr="Hampir 80 persen penggunaan internet di ponsel digunakan untuk sosial media&#10;Dari durasi penggunaan internet di ponsel yang mencapai 4 jam 46 menit, ternyata 3 jam 46 menit digunakan untuk sosial media.&#10;&#10;">
            <a:extLst>
              <a:ext uri="{FF2B5EF4-FFF2-40B4-BE49-F238E27FC236}">
                <a16:creationId xmlns:a16="http://schemas.microsoft.com/office/drawing/2014/main" id="{CE56B633-06B6-4A0A-8562-84E54FB0445F}"/>
              </a:ext>
            </a:extLst>
          </p:cNvPr>
          <p:cNvSpPr/>
          <p:nvPr/>
        </p:nvSpPr>
        <p:spPr>
          <a:xfrm>
            <a:off x="1928812" y="5920033"/>
            <a:ext cx="8497233" cy="5938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Hampir</a:t>
            </a:r>
            <a:r>
              <a:rPr lang="en-GB" sz="1400" dirty="0"/>
              <a:t> 80 </a:t>
            </a:r>
            <a:r>
              <a:rPr lang="en-GB" sz="1400" dirty="0" err="1"/>
              <a:t>persen</a:t>
            </a:r>
            <a:r>
              <a:rPr lang="en-GB" sz="1400" dirty="0"/>
              <a:t> </a:t>
            </a:r>
            <a:r>
              <a:rPr lang="en-GB" sz="1400" dirty="0" err="1"/>
              <a:t>penggunaan</a:t>
            </a:r>
            <a:r>
              <a:rPr lang="en-GB" sz="1400" dirty="0"/>
              <a:t> internet di </a:t>
            </a:r>
            <a:r>
              <a:rPr lang="en-GB" sz="1400" dirty="0" err="1"/>
              <a:t>ponsel</a:t>
            </a:r>
            <a:r>
              <a:rPr lang="en-GB" sz="1400" dirty="0"/>
              <a:t> </a:t>
            </a:r>
            <a:r>
              <a:rPr lang="en-GB" sz="1400" dirty="0" err="1"/>
              <a:t>digunakan</a:t>
            </a:r>
            <a:r>
              <a:rPr lang="en-GB" sz="1400" dirty="0"/>
              <a:t> </a:t>
            </a:r>
            <a:r>
              <a:rPr lang="en-GB" sz="1400" dirty="0" err="1"/>
              <a:t>untuk</a:t>
            </a:r>
            <a:r>
              <a:rPr lang="en-GB" sz="1400" dirty="0"/>
              <a:t> </a:t>
            </a:r>
            <a:r>
              <a:rPr lang="en-GB" sz="1400" dirty="0" err="1"/>
              <a:t>sosial</a:t>
            </a:r>
            <a:r>
              <a:rPr lang="en-GB" sz="1400" dirty="0"/>
              <a:t> media</a:t>
            </a:r>
          </a:p>
          <a:p>
            <a:pPr algn="ctr"/>
            <a:r>
              <a:rPr lang="en-GB" sz="1400" dirty="0"/>
              <a:t>Dari </a:t>
            </a:r>
            <a:r>
              <a:rPr lang="en-GB" sz="1400" dirty="0" err="1"/>
              <a:t>durasi</a:t>
            </a:r>
            <a:r>
              <a:rPr lang="en-GB" sz="1400" dirty="0"/>
              <a:t> </a:t>
            </a:r>
            <a:r>
              <a:rPr lang="en-GB" sz="1400" dirty="0" err="1"/>
              <a:t>penggunaan</a:t>
            </a:r>
            <a:r>
              <a:rPr lang="en-GB" sz="1400" dirty="0"/>
              <a:t> internet di </a:t>
            </a:r>
            <a:r>
              <a:rPr lang="en-GB" sz="1400" dirty="0" err="1"/>
              <a:t>ponsel</a:t>
            </a:r>
            <a:r>
              <a:rPr lang="en-GB" sz="1400" dirty="0"/>
              <a:t> yang </a:t>
            </a:r>
            <a:r>
              <a:rPr lang="en-GB" sz="1400" dirty="0" err="1"/>
              <a:t>mencapai</a:t>
            </a:r>
            <a:r>
              <a:rPr lang="en-GB" sz="1400" dirty="0"/>
              <a:t> 4 jam 46 </a:t>
            </a:r>
            <a:r>
              <a:rPr lang="en-GB" sz="1400" dirty="0" err="1"/>
              <a:t>menit</a:t>
            </a:r>
            <a:r>
              <a:rPr lang="en-GB" sz="1400" dirty="0"/>
              <a:t>, </a:t>
            </a:r>
            <a:r>
              <a:rPr lang="en-GB" sz="1400" dirty="0" err="1"/>
              <a:t>ternyata</a:t>
            </a:r>
            <a:r>
              <a:rPr lang="en-GB" sz="1400" dirty="0"/>
              <a:t> 3 jam 46 </a:t>
            </a:r>
            <a:r>
              <a:rPr lang="en-GB" sz="1400" dirty="0" err="1"/>
              <a:t>menit</a:t>
            </a:r>
            <a:r>
              <a:rPr lang="en-GB" sz="1400" dirty="0"/>
              <a:t> </a:t>
            </a:r>
            <a:r>
              <a:rPr lang="en-GB" sz="1400" dirty="0" err="1"/>
              <a:t>digunakan</a:t>
            </a:r>
            <a:r>
              <a:rPr lang="en-GB" sz="1400" dirty="0"/>
              <a:t> </a:t>
            </a:r>
            <a:r>
              <a:rPr lang="en-GB" sz="1400" dirty="0" err="1"/>
              <a:t>untuk</a:t>
            </a:r>
            <a:r>
              <a:rPr lang="en-GB" sz="1400" dirty="0"/>
              <a:t> </a:t>
            </a:r>
            <a:r>
              <a:rPr lang="en-GB" sz="1400" dirty="0" err="1"/>
              <a:t>sosial</a:t>
            </a:r>
            <a:r>
              <a:rPr lang="en-GB" sz="1400" dirty="0"/>
              <a:t> media.</a:t>
            </a:r>
          </a:p>
        </p:txBody>
      </p:sp>
    </p:spTree>
    <p:extLst>
      <p:ext uri="{BB962C8B-B14F-4D97-AF65-F5344CB8AC3E}">
        <p14:creationId xmlns:p14="http://schemas.microsoft.com/office/powerpoint/2010/main" val="175529545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cent"/>
          <p:cNvSpPr/>
          <p:nvPr/>
        </p:nvSpPr>
        <p:spPr>
          <a:xfrm>
            <a:off x="3556155" y="6188838"/>
            <a:ext cx="9153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22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%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2000505000000020004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 err="1"/>
              <a:t>Populer</a:t>
            </a:r>
            <a:r>
              <a:rPr lang="en-US" dirty="0"/>
              <a:t> Internet Di Indonesia </a:t>
            </a:r>
            <a:r>
              <a:rPr lang="en-US" dirty="0" err="1"/>
              <a:t>tahun</a:t>
            </a:r>
            <a:r>
              <a:rPr lang="en-US" dirty="0"/>
              <a:t> 2020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0179CF-3B2E-4716-B279-9D4FD8DAD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1085850"/>
            <a:ext cx="9345829" cy="525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12656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cent"/>
          <p:cNvSpPr/>
          <p:nvPr/>
        </p:nvSpPr>
        <p:spPr>
          <a:xfrm>
            <a:off x="3556155" y="6188838"/>
            <a:ext cx="9153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22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%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2000505000000020004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 err="1"/>
              <a:t>Pengguna</a:t>
            </a:r>
            <a:r>
              <a:rPr lang="en-US" dirty="0"/>
              <a:t> Internet Di Indonesia </a:t>
            </a:r>
            <a:r>
              <a:rPr lang="en-US" dirty="0" err="1"/>
              <a:t>tahun</a:t>
            </a:r>
            <a:r>
              <a:rPr lang="en-US" dirty="0"/>
              <a:t> 2020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29F541-9A23-493D-9704-DF34006719EC}"/>
              </a:ext>
            </a:extLst>
          </p:cNvPr>
          <p:cNvSpPr/>
          <p:nvPr/>
        </p:nvSpPr>
        <p:spPr>
          <a:xfrm>
            <a:off x="665825" y="1438184"/>
            <a:ext cx="10573305" cy="8433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Reach Facebook Indonesia nomor tiga terbesar dunia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FA5AAF-11E1-4ABB-AC56-6CC45DDD4B6B}"/>
              </a:ext>
            </a:extLst>
          </p:cNvPr>
          <p:cNvSpPr/>
          <p:nvPr/>
        </p:nvSpPr>
        <p:spPr>
          <a:xfrm>
            <a:off x="665825" y="2318551"/>
            <a:ext cx="10573305" cy="843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Paling Rajin Gulir Instagram, Reach Indonesia Peringkat Empat Dunia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76B44A-ED19-4FE4-96B0-7DC8F6B198CD}"/>
              </a:ext>
            </a:extLst>
          </p:cNvPr>
          <p:cNvSpPr/>
          <p:nvPr/>
        </p:nvSpPr>
        <p:spPr>
          <a:xfrm>
            <a:off x="665825" y="3198919"/>
            <a:ext cx="10573305" cy="8787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Di sosial media para profesional, Linkedin, Indonesia di sepuluh besar dunia</a:t>
            </a:r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4AAC6A-454A-453A-A630-68C7AB519FB5}"/>
              </a:ext>
            </a:extLst>
          </p:cNvPr>
          <p:cNvSpPr/>
          <p:nvPr/>
        </p:nvSpPr>
        <p:spPr>
          <a:xfrm>
            <a:off x="665825" y="3953360"/>
            <a:ext cx="10573305" cy="8787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Cuap-cuap lewat Twitter, Kita memang Jagonya. Indonesia peringkat sepuluh besar dunia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BC93FD-8D01-4942-AC2F-8B4ED247D27F}"/>
              </a:ext>
            </a:extLst>
          </p:cNvPr>
          <p:cNvSpPr/>
          <p:nvPr/>
        </p:nvSpPr>
        <p:spPr>
          <a:xfrm>
            <a:off x="665824" y="4832107"/>
            <a:ext cx="10573305" cy="8787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i="0" dirty="0">
                <a:solidFill>
                  <a:srgbClr val="292929"/>
                </a:solidFill>
                <a:effectLst/>
                <a:latin typeface="medium-content-sans-serif-font"/>
              </a:rPr>
              <a:t>Pengguna internet Indonesia pelaku jual beli online tertinggi di dunia</a:t>
            </a:r>
          </a:p>
        </p:txBody>
      </p:sp>
    </p:spTree>
    <p:extLst>
      <p:ext uri="{BB962C8B-B14F-4D97-AF65-F5344CB8AC3E}">
        <p14:creationId xmlns:p14="http://schemas.microsoft.com/office/powerpoint/2010/main" val="3317610598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1_Smart Graphics Sampler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F0ED03E-47FC-4860-B2C9-DA5C377EAA2D}" vid="{600A14AD-66E6-4CC8-A6FA-E99B17BED4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Graphics Sampler</Template>
  <TotalTime>178</TotalTime>
  <Words>242</Words>
  <Application>Microsoft Office PowerPoint</Application>
  <PresentationFormat>Widescreen</PresentationFormat>
  <Paragraphs>49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Georgia</vt:lpstr>
      <vt:lpstr>medium-content-sans-serif-font</vt:lpstr>
      <vt:lpstr>Montserrat</vt:lpstr>
      <vt:lpstr>Segoe UI</vt:lpstr>
      <vt:lpstr>Segoe UI Light</vt:lpstr>
      <vt:lpstr>Segoe UI Semibold</vt:lpstr>
      <vt:lpstr>1_Smart Graphics Sampler Neal Creative</vt:lpstr>
      <vt:lpstr>PowerPoint Presentation</vt:lpstr>
      <vt:lpstr>Pengguna Internet Di Indonesia tahun 2020</vt:lpstr>
      <vt:lpstr>Pengguna Internet Di Indonesia tahun 2020</vt:lpstr>
      <vt:lpstr>Pengguna Internet Di Indonesia tahun 2020</vt:lpstr>
      <vt:lpstr>Pengguna Internet(Ponsel) Di Indonesia tahun 2020</vt:lpstr>
      <vt:lpstr>Pengguna adblocker Di Indonesia tahun 2020</vt:lpstr>
      <vt:lpstr>Pengguna Internet medsos Di Indonesia tahun 2020</vt:lpstr>
      <vt:lpstr>Populer Internet Di Indonesia tahun 2020</vt:lpstr>
      <vt:lpstr>Pengguna Internet Di Indonesia tahun 2020</vt:lpstr>
      <vt:lpstr>Pengguna Internet Di Indonesia tahun 2020</vt:lpstr>
      <vt:lpstr>Pengguna Internet Di Indonesia tahun 2020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ahmad turmudi</dc:creator>
  <cp:keywords/>
  <dc:description/>
  <cp:lastModifiedBy>ahmad turmudi</cp:lastModifiedBy>
  <cp:revision>10</cp:revision>
  <dcterms:created xsi:type="dcterms:W3CDTF">2020-10-06T02:44:03Z</dcterms:created>
  <dcterms:modified xsi:type="dcterms:W3CDTF">2020-10-06T06:02:22Z</dcterms:modified>
  <cp:category/>
</cp:coreProperties>
</file>