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1" r:id="rId4"/>
    <p:sldId id="280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57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37A96-B9D5-4BBC-88E4-C6FBB70712A2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ABF01-9124-4D22-9935-C61FB0D25B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3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00CC5-66C7-4046-B946-5A666F3F35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00CC5-66C7-4046-B946-5A666F3F35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00CC5-66C7-4046-B946-5A666F3F3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7F08-901D-4346-B5C6-C6C99955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788B-2A96-4F45-A299-3702E9A77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713C-9C26-47FE-8BF8-D59CB97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1C71-8054-4371-ABF1-E1FC5B10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186A-E489-4B02-88DC-ABCC6A44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66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2207-51B7-4FC6-A832-A9D3F448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481BB-D7F0-472B-95AD-2D73A399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0A57-DD73-46BC-9E63-4F620598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8B2C-2977-4B87-A66D-BD93C7C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7DDF-D681-45AB-BBA9-09A1DAC6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691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AB8B8-76D6-458F-BB91-289346BE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C1CA9-E6EF-42B0-816C-7B2BAA7AD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8796-2874-4B23-BF7C-A6A98478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BCE7-EE29-4566-BFBA-6F7BC14B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1F78-9E87-48B0-B3BD-3703689F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799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CD98-E5B8-4F17-87CC-9B74DB49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6881-35B6-44D5-B249-C0C5C2F2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2CB9-F5FC-4FCC-9D81-594E9823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3CC5-6B54-40A7-833B-1DCFDC3B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E28C-680D-43C8-9006-FD6B051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3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6390-692F-4787-BEE6-1B8574FC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D781-6F87-4D84-B024-1CAA20D0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A9A2-8BDE-422E-AD7C-4EE82262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01B3-2422-4D23-9060-C7E17FC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B721A-7E05-47C4-B260-8CCEFF00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158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2C22-AEBD-46C2-9D17-DFE14BB7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9D2B-16AD-4AF0-AB1B-C9A115793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0643-8A70-4D38-AC42-00239B8EF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CC9C-B345-4A63-900B-9EBA73F7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A020-5972-4024-9EB0-14799331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E6DFF-96C0-4B3B-A6A3-D56182E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797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5B99-826E-4FFE-B553-DF634A0B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81B8-CA21-4AA1-BC65-0A281FE7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EDBE-064E-4794-A4BB-A379AC00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6A7B6-A03E-4AF6-8819-0894A0A73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4DFC7-D5C5-4045-B7CB-99FD42E73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6F8FB-EBB1-4AB1-9264-22E8702A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D475A-CFF2-4ABE-8DF8-A096B013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C5D7D-ADDB-464D-B9AB-3946D26F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858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5954-4A1F-44DB-BED8-5510EC27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0794C-0217-4883-8B8A-279FF24B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BBBD5-BA04-4679-9B2F-79C33AF2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3FBA2-C870-42B9-A0C2-218161A4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8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B1982-D8BC-43AA-A735-A4AE60C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1E7C6-6E8A-4B59-AA63-4E5A3774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7DD82-9C91-463A-BE35-2A8C26BC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49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7C19-4160-4C77-9602-06098F59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716E-0E39-47B1-8A18-E582BAF4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34C9F-C8C8-455F-B467-9CD7B003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F5F7-BF0C-4452-9A3D-4A39E2F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17D74-C1AD-48FD-966C-6FDE526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25E5-48E6-40B9-9DC4-98A6683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00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4F90-2BA2-46D2-8CD9-FA360B09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A92FD-6066-458A-B687-DAB5FEE3A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6FE48-BBBD-4A9B-B420-D2F3E1425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EBA2E-85BF-4803-9A54-24730C64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9648-832E-4C3A-A569-FA1CEBF1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5F35F-C996-4AEE-BDAA-13F6C945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608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41F61-CE1F-4A46-96E7-70FA1E33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75A0-0ED9-4EE9-8CE2-8E4E08F6B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18BE-8236-4128-ADB6-1BA0C8D6F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6CAA-66B3-4309-A4AC-B1B20E285C94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7A51-06F3-4BFE-88D5-C3037C2B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181F-22AB-4E00-93A9-525A268AB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678E-7378-415D-839E-F7324DF270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42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C4A6-7A85-4861-8B7E-B4C040E7C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E3C69-E0B8-4BD3-A9AF-1FD660688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C5F9-A9D3-4A44-990C-D268C267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977D5A0-AD56-41E9-B7E3-407D667FD0EE}"/>
              </a:ext>
            </a:extLst>
          </p:cNvPr>
          <p:cNvSpPr txBox="1"/>
          <p:nvPr/>
        </p:nvSpPr>
        <p:spPr>
          <a:xfrm>
            <a:off x="401559" y="4959627"/>
            <a:ext cx="6105194" cy="146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Logika</a:t>
            </a:r>
            <a:r>
              <a:rPr lang="en-US" sz="1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r>
              <a:rPr lang="en-US" sz="1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endParaRPr lang="en-US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Pelita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Bangsa</a:t>
            </a:r>
            <a:endParaRPr lang="id-ID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C93C7-47A4-4364-94FE-019EB6029F47}"/>
              </a:ext>
            </a:extLst>
          </p:cNvPr>
          <p:cNvCxnSpPr/>
          <p:nvPr/>
        </p:nvCxnSpPr>
        <p:spPr>
          <a:xfrm>
            <a:off x="457199" y="4701207"/>
            <a:ext cx="50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1B18A16-1A41-4188-888B-A8E645A5A041}"/>
              </a:ext>
            </a:extLst>
          </p:cNvPr>
          <p:cNvSpPr txBox="1"/>
          <p:nvPr/>
        </p:nvSpPr>
        <p:spPr>
          <a:xfrm>
            <a:off x="414811" y="3498574"/>
            <a:ext cx="5598363" cy="125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HIMPUNAN 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Yoga Religia,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S.Kom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M.Kom</a:t>
            </a: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9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1836793" y="1065513"/>
            <a:ext cx="8426093" cy="2870163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b="1" spc="-5" dirty="0">
                <a:latin typeface="Arial"/>
                <a:cs typeface="Arial"/>
              </a:rPr>
              <a:t>Contoh </a:t>
            </a:r>
            <a:r>
              <a:rPr sz="1641" b="1" dirty="0">
                <a:latin typeface="Arial"/>
                <a:cs typeface="Arial"/>
              </a:rPr>
              <a:t>3:</a:t>
            </a:r>
            <a:endParaRPr sz="1641" dirty="0">
              <a:latin typeface="Arial"/>
              <a:cs typeface="Arial"/>
            </a:endParaRPr>
          </a:p>
          <a:p>
            <a:pPr marL="11575" marR="4630" algn="just">
              <a:spcBef>
                <a:spcPts val="906"/>
              </a:spcBef>
            </a:pPr>
            <a:r>
              <a:rPr sz="1641" spc="-5" dirty="0">
                <a:latin typeface="Arial"/>
                <a:cs typeface="Arial"/>
              </a:rPr>
              <a:t>Sebuah </a:t>
            </a:r>
            <a:r>
              <a:rPr sz="1641" dirty="0">
                <a:latin typeface="Arial"/>
                <a:cs typeface="Arial"/>
              </a:rPr>
              <a:t>kelas terdiri </a:t>
            </a:r>
            <a:r>
              <a:rPr sz="1641" spc="-5" dirty="0">
                <a:latin typeface="Arial"/>
                <a:cs typeface="Arial"/>
              </a:rPr>
              <a:t>dari </a:t>
            </a:r>
            <a:r>
              <a:rPr sz="1641" dirty="0">
                <a:latin typeface="Arial"/>
                <a:cs typeface="Arial"/>
              </a:rPr>
              <a:t>100 </a:t>
            </a:r>
            <a:r>
              <a:rPr sz="1641" spc="-5" dirty="0">
                <a:latin typeface="Arial"/>
                <a:cs typeface="Arial"/>
              </a:rPr>
              <a:t>orang siswa. Pada </a:t>
            </a:r>
            <a:r>
              <a:rPr sz="1641" dirty="0">
                <a:latin typeface="Arial"/>
                <a:cs typeface="Arial"/>
              </a:rPr>
              <a:t>pelajaran </a:t>
            </a:r>
            <a:r>
              <a:rPr sz="1641" spc="-5" dirty="0">
                <a:latin typeface="Arial"/>
                <a:cs typeface="Arial"/>
              </a:rPr>
              <a:t>olahraga </a:t>
            </a:r>
            <a:r>
              <a:rPr sz="1641" dirty="0">
                <a:latin typeface="Arial"/>
                <a:cs typeface="Arial"/>
              </a:rPr>
              <a:t>25 </a:t>
            </a:r>
            <a:r>
              <a:rPr sz="1641" spc="-5" dirty="0">
                <a:latin typeface="Arial"/>
                <a:cs typeface="Arial"/>
              </a:rPr>
              <a:t>orang siswa  mengambil bulu tangkis, </a:t>
            </a:r>
            <a:r>
              <a:rPr sz="1641" dirty="0">
                <a:latin typeface="Arial"/>
                <a:cs typeface="Arial"/>
              </a:rPr>
              <a:t>20 </a:t>
            </a:r>
            <a:r>
              <a:rPr sz="1641" spc="-5" dirty="0">
                <a:latin typeface="Arial"/>
                <a:cs typeface="Arial"/>
              </a:rPr>
              <a:t>orang mengambil basket, </a:t>
            </a:r>
            <a:r>
              <a:rPr sz="1641" dirty="0">
                <a:latin typeface="Arial"/>
                <a:cs typeface="Arial"/>
              </a:rPr>
              <a:t>16 </a:t>
            </a:r>
            <a:r>
              <a:rPr sz="1641" spc="-9" dirty="0">
                <a:latin typeface="Arial"/>
                <a:cs typeface="Arial"/>
              </a:rPr>
              <a:t>orang </a:t>
            </a:r>
            <a:r>
              <a:rPr sz="1641" spc="-5" dirty="0">
                <a:latin typeface="Arial"/>
                <a:cs typeface="Arial"/>
              </a:rPr>
              <a:t>siswa </a:t>
            </a:r>
            <a:r>
              <a:rPr sz="1641" dirty="0">
                <a:latin typeface="Arial"/>
                <a:cs typeface="Arial"/>
              </a:rPr>
              <a:t>mengambil </a:t>
            </a:r>
            <a:r>
              <a:rPr sz="1641" spc="-5" dirty="0">
                <a:latin typeface="Arial"/>
                <a:cs typeface="Arial"/>
              </a:rPr>
              <a:t>renang.  Selain itu terdapat </a:t>
            </a:r>
            <a:r>
              <a:rPr sz="1641" dirty="0">
                <a:latin typeface="Arial"/>
                <a:cs typeface="Arial"/>
              </a:rPr>
              <a:t>5 </a:t>
            </a:r>
            <a:r>
              <a:rPr sz="1641" spc="-9" dirty="0">
                <a:latin typeface="Arial"/>
                <a:cs typeface="Arial"/>
              </a:rPr>
              <a:t>siswa </a:t>
            </a:r>
            <a:r>
              <a:rPr sz="1641" dirty="0">
                <a:latin typeface="Arial"/>
                <a:cs typeface="Arial"/>
              </a:rPr>
              <a:t>orang </a:t>
            </a:r>
            <a:r>
              <a:rPr sz="1641" spc="-5" dirty="0">
                <a:latin typeface="Arial"/>
                <a:cs typeface="Arial"/>
              </a:rPr>
              <a:t>yang mengambil ketiganya, </a:t>
            </a:r>
            <a:r>
              <a:rPr sz="1641" dirty="0">
                <a:latin typeface="Arial"/>
                <a:cs typeface="Arial"/>
              </a:rPr>
              <a:t>7 </a:t>
            </a:r>
            <a:r>
              <a:rPr sz="1641" spc="-5" dirty="0">
                <a:latin typeface="Arial"/>
                <a:cs typeface="Arial"/>
              </a:rPr>
              <a:t>oarang siswa mengambil  bulu </a:t>
            </a:r>
            <a:r>
              <a:rPr sz="1641" dirty="0">
                <a:latin typeface="Arial"/>
                <a:cs typeface="Arial"/>
              </a:rPr>
              <a:t>tangkis dan </a:t>
            </a:r>
            <a:r>
              <a:rPr sz="1641" spc="-5" dirty="0">
                <a:latin typeface="Arial"/>
                <a:cs typeface="Arial"/>
              </a:rPr>
              <a:t>renang, </a:t>
            </a:r>
            <a:r>
              <a:rPr sz="1641" dirty="0">
                <a:latin typeface="Arial"/>
                <a:cs typeface="Arial"/>
              </a:rPr>
              <a:t>8 </a:t>
            </a:r>
            <a:r>
              <a:rPr sz="1641" spc="-5" dirty="0">
                <a:latin typeface="Arial"/>
                <a:cs typeface="Arial"/>
              </a:rPr>
              <a:t>orang siswa mengambil </a:t>
            </a:r>
            <a:r>
              <a:rPr sz="1641" dirty="0">
                <a:latin typeface="Arial"/>
                <a:cs typeface="Arial"/>
              </a:rPr>
              <a:t>basket dan </a:t>
            </a:r>
            <a:r>
              <a:rPr sz="1641" spc="-5" dirty="0">
                <a:latin typeface="Arial"/>
                <a:cs typeface="Arial"/>
              </a:rPr>
              <a:t>renang, dan </a:t>
            </a:r>
            <a:r>
              <a:rPr sz="1641" dirty="0">
                <a:latin typeface="Arial"/>
                <a:cs typeface="Arial"/>
              </a:rPr>
              <a:t>58 </a:t>
            </a:r>
            <a:r>
              <a:rPr sz="1641" spc="-5" dirty="0">
                <a:latin typeface="Arial"/>
                <a:cs typeface="Arial"/>
              </a:rPr>
              <a:t>orang siswa  tidak mengambil ketiga-tiganya.</a:t>
            </a:r>
            <a:r>
              <a:rPr sz="1641" spc="-9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Ditanya:</a:t>
            </a:r>
            <a:endParaRPr sz="1641" dirty="0">
              <a:latin typeface="Arial"/>
              <a:cs typeface="Arial"/>
            </a:endParaRPr>
          </a:p>
          <a:p>
            <a:pPr marL="289370" marR="1094974" indent="-277795">
              <a:spcBef>
                <a:spcPts val="843"/>
              </a:spcBef>
              <a:buAutoNum type="alphaLcParenR"/>
              <a:tabLst>
                <a:tab pos="288791" algn="l"/>
                <a:tab pos="289370" algn="l"/>
              </a:tabLst>
            </a:pPr>
            <a:r>
              <a:rPr sz="1641" spc="-5" dirty="0">
                <a:latin typeface="Arial"/>
                <a:cs typeface="Arial"/>
              </a:rPr>
              <a:t>Tentukanlah </a:t>
            </a:r>
            <a:r>
              <a:rPr sz="1641" dirty="0">
                <a:latin typeface="Arial"/>
                <a:cs typeface="Arial"/>
              </a:rPr>
              <a:t>n </a:t>
            </a:r>
            <a:r>
              <a:rPr sz="1641" spc="-5" dirty="0">
                <a:latin typeface="Arial"/>
                <a:cs typeface="Arial"/>
              </a:rPr>
              <a:t>(A), </a:t>
            </a:r>
            <a:r>
              <a:rPr sz="1641" dirty="0">
                <a:latin typeface="Arial"/>
                <a:cs typeface="Arial"/>
              </a:rPr>
              <a:t>n </a:t>
            </a:r>
            <a:r>
              <a:rPr sz="1641" spc="-5" dirty="0">
                <a:latin typeface="Arial"/>
                <a:cs typeface="Arial"/>
              </a:rPr>
              <a:t>(B), </a:t>
            </a:r>
            <a:r>
              <a:rPr sz="1641" dirty="0">
                <a:latin typeface="Arial"/>
                <a:cs typeface="Arial"/>
              </a:rPr>
              <a:t>n </a:t>
            </a:r>
            <a:r>
              <a:rPr sz="1641" spc="-5" dirty="0">
                <a:latin typeface="Arial"/>
                <a:cs typeface="Arial"/>
              </a:rPr>
              <a:t>(C), </a:t>
            </a:r>
            <a:r>
              <a:rPr sz="1641" dirty="0">
                <a:latin typeface="Arial"/>
                <a:cs typeface="Arial"/>
              </a:rPr>
              <a:t>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C), </a:t>
            </a:r>
            <a:r>
              <a:rPr sz="1641" dirty="0">
                <a:latin typeface="Arial"/>
                <a:cs typeface="Arial"/>
              </a:rPr>
              <a:t>n (B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C), </a:t>
            </a:r>
            <a:r>
              <a:rPr sz="1641" dirty="0">
                <a:latin typeface="Arial"/>
                <a:cs typeface="Arial"/>
              </a:rPr>
              <a:t>n (A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B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C),  </a:t>
            </a:r>
            <a:r>
              <a:rPr sz="1641" dirty="0">
                <a:latin typeface="Arial"/>
                <a:cs typeface="Arial"/>
              </a:rPr>
              <a:t>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B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spc="27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C)!!!</a:t>
            </a:r>
            <a:endParaRPr sz="1641" dirty="0">
              <a:latin typeface="Arial"/>
              <a:cs typeface="Arial"/>
            </a:endParaRPr>
          </a:p>
          <a:p>
            <a:pPr marL="289370" marR="1267438" indent="-277795">
              <a:spcBef>
                <a:spcPts val="875"/>
              </a:spcBef>
              <a:buAutoNum type="alphaLcParenR"/>
              <a:tabLst>
                <a:tab pos="288791" algn="l"/>
                <a:tab pos="289370" algn="l"/>
              </a:tabLst>
            </a:pPr>
            <a:r>
              <a:rPr sz="1641" spc="-5" dirty="0">
                <a:latin typeface="Arial"/>
                <a:cs typeface="Arial"/>
              </a:rPr>
              <a:t>Hitunglah siswa yang hanya mengambil bulu tangkis </a:t>
            </a:r>
            <a:r>
              <a:rPr sz="1641" dirty="0">
                <a:latin typeface="Arial"/>
                <a:cs typeface="Arial"/>
              </a:rPr>
              <a:t>dan </a:t>
            </a:r>
            <a:r>
              <a:rPr sz="1641" spc="-5" dirty="0">
                <a:latin typeface="Arial"/>
                <a:cs typeface="Arial"/>
              </a:rPr>
              <a:t>basket </a:t>
            </a:r>
            <a:r>
              <a:rPr sz="1641" dirty="0">
                <a:latin typeface="Arial"/>
                <a:cs typeface="Arial"/>
              </a:rPr>
              <a:t>/  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B)</a:t>
            </a:r>
            <a:r>
              <a:rPr sz="1641" spc="5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!!!</a:t>
            </a:r>
            <a:endParaRPr sz="1641" dirty="0">
              <a:latin typeface="Arial"/>
              <a:cs typeface="Arial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CF8A782C-4F08-485B-95CD-49C777416AD9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585AA-21F4-4E27-9100-FD5031CA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id="{9566EF91-9DFA-46C2-9CEE-CD4027F5D1B7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6A1C1-9671-4E5E-925E-AF4FA0BC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7696FD-D0D9-405A-8B11-A3BEEE4B8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81" t="15651" r="46531" b="45218"/>
          <a:stretch/>
        </p:blipFill>
        <p:spPr>
          <a:xfrm>
            <a:off x="1042492" y="1234462"/>
            <a:ext cx="3806910" cy="35828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C7205F-207C-49E3-A618-7A44FF982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81" t="55121" r="32174" b="7826"/>
          <a:stretch/>
        </p:blipFill>
        <p:spPr>
          <a:xfrm>
            <a:off x="6017938" y="1674686"/>
            <a:ext cx="6214591" cy="343156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46B1C3-EB78-4E47-A6FC-7E31655094C0}"/>
              </a:ext>
            </a:extLst>
          </p:cNvPr>
          <p:cNvCxnSpPr/>
          <p:nvPr/>
        </p:nvCxnSpPr>
        <p:spPr>
          <a:xfrm>
            <a:off x="5496678" y="1705510"/>
            <a:ext cx="0" cy="34521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75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29114" y="1067765"/>
            <a:ext cx="8333772" cy="884619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b="1" spc="-5" dirty="0">
                <a:latin typeface="Arial"/>
                <a:cs typeface="Arial"/>
              </a:rPr>
              <a:t>Contoh </a:t>
            </a:r>
            <a:r>
              <a:rPr sz="1641" b="1" dirty="0">
                <a:latin typeface="Arial"/>
                <a:cs typeface="Arial"/>
              </a:rPr>
              <a:t>4:</a:t>
            </a:r>
            <a:endParaRPr sz="1641" dirty="0">
              <a:latin typeface="Arial"/>
              <a:cs typeface="Arial"/>
            </a:endParaRPr>
          </a:p>
          <a:p>
            <a:pPr marL="11575" marR="4630">
              <a:spcBef>
                <a:spcPts val="911"/>
              </a:spcBef>
            </a:pPr>
            <a:r>
              <a:rPr sz="1641" dirty="0">
                <a:latin typeface="Arial"/>
                <a:cs typeface="Arial"/>
              </a:rPr>
              <a:t>Berapa </a:t>
            </a:r>
            <a:r>
              <a:rPr sz="1641" spc="-5" dirty="0">
                <a:latin typeface="Arial"/>
                <a:cs typeface="Arial"/>
              </a:rPr>
              <a:t>banyak bilangan bulat positif yang tidak melampaui </a:t>
            </a:r>
            <a:r>
              <a:rPr sz="1641" dirty="0">
                <a:latin typeface="Arial"/>
                <a:cs typeface="Arial"/>
              </a:rPr>
              <a:t>1000 </a:t>
            </a:r>
            <a:r>
              <a:rPr sz="1641" spc="-5" dirty="0">
                <a:latin typeface="Arial"/>
                <a:cs typeface="Arial"/>
              </a:rPr>
              <a:t>yang habis dibagi oleh </a:t>
            </a:r>
            <a:r>
              <a:rPr sz="1641" dirty="0">
                <a:latin typeface="Arial"/>
                <a:cs typeface="Arial"/>
              </a:rPr>
              <a:t>5, 7  atau 11</a:t>
            </a:r>
            <a:r>
              <a:rPr sz="1641" spc="-14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866" y="2040038"/>
            <a:ext cx="8536468" cy="328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75">
              <a:spcBef>
                <a:spcPts val="91"/>
              </a:spcBef>
            </a:pPr>
            <a:r>
              <a:rPr lang="en-US" sz="1641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Penyelesaian</a:t>
            </a:r>
            <a:r>
              <a:rPr lang="en-US" sz="1641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en-US" sz="1641" dirty="0">
              <a:latin typeface="Arial"/>
              <a:cs typeface="Arial"/>
            </a:endParaRPr>
          </a:p>
          <a:p>
            <a:pPr>
              <a:spcBef>
                <a:spcPts val="46"/>
              </a:spcBef>
            </a:pPr>
            <a:endParaRPr lang="en-US" sz="1641" dirty="0">
              <a:latin typeface="Times New Roman"/>
              <a:cs typeface="Times New Roman"/>
            </a:endParaRPr>
          </a:p>
          <a:p>
            <a:pPr marL="219921" marR="7524" indent="-208346" algn="just">
              <a:buFont typeface="Symbol"/>
              <a:buChar char=""/>
              <a:tabLst>
                <a:tab pos="219921" algn="l"/>
              </a:tabLst>
            </a:pPr>
            <a:r>
              <a:rPr lang="en-US" sz="1641" spc="-5" dirty="0" err="1">
                <a:latin typeface="Arial"/>
                <a:cs typeface="Arial"/>
              </a:rPr>
              <a:t>Misalkan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P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positif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tidak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melampaui</a:t>
            </a:r>
            <a:r>
              <a:rPr lang="en-US" sz="1641" dirty="0">
                <a:latin typeface="Arial"/>
                <a:cs typeface="Arial"/>
              </a:rPr>
              <a:t> 1000 </a:t>
            </a:r>
            <a:r>
              <a:rPr lang="en-US" sz="1641" spc="-9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5,  Q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positif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tidak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melampaui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1000 </a:t>
            </a:r>
            <a:r>
              <a:rPr lang="en-US" sz="1641" spc="-5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9" dirty="0">
                <a:latin typeface="Arial"/>
                <a:cs typeface="Arial"/>
              </a:rPr>
              <a:t>7,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dirty="0">
                <a:latin typeface="Arial"/>
                <a:cs typeface="Arial"/>
              </a:rPr>
              <a:t> R 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positif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tidak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melampaui</a:t>
            </a:r>
            <a:r>
              <a:rPr lang="en-US" sz="1641" dirty="0">
                <a:latin typeface="Arial"/>
                <a:cs typeface="Arial"/>
              </a:rPr>
              <a:t> 1000 </a:t>
            </a:r>
            <a:r>
              <a:rPr lang="en-US" sz="1641" spc="-5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14" dirty="0">
                <a:latin typeface="Arial"/>
                <a:cs typeface="Arial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11.</a:t>
            </a:r>
            <a:endParaRPr lang="en-US" sz="1641" dirty="0">
              <a:latin typeface="Arial"/>
              <a:cs typeface="Arial"/>
            </a:endParaRPr>
          </a:p>
          <a:p>
            <a:pPr marL="219921" indent="-208346">
              <a:spcBef>
                <a:spcPts val="592"/>
              </a:spcBef>
              <a:buFont typeface="Symbol"/>
              <a:buChar char=""/>
              <a:tabLst>
                <a:tab pos="219342" algn="l"/>
                <a:tab pos="219921" algn="l"/>
              </a:tabLst>
            </a:pPr>
            <a:r>
              <a:rPr lang="en-US" sz="1641" dirty="0" err="1">
                <a:latin typeface="Arial"/>
                <a:cs typeface="Arial"/>
              </a:rPr>
              <a:t>Dengan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demikian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P </a:t>
            </a:r>
            <a:r>
              <a:rPr lang="en-US" sz="1641" dirty="0">
                <a:latin typeface="Symbol"/>
                <a:cs typeface="Symbol"/>
              </a:rPr>
              <a:t>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dirty="0">
                <a:latin typeface="Arial"/>
                <a:cs typeface="Arial"/>
              </a:rPr>
              <a:t>Q </a:t>
            </a:r>
            <a:r>
              <a:rPr lang="en-US" sz="1641" dirty="0">
                <a:latin typeface="Symbol"/>
                <a:cs typeface="Symbol"/>
              </a:rPr>
              <a:t>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dirty="0">
                <a:latin typeface="Arial"/>
                <a:cs typeface="Arial"/>
              </a:rPr>
              <a:t>R </a:t>
            </a:r>
            <a:r>
              <a:rPr lang="en-US" sz="1641" spc="-5" dirty="0" err="1">
                <a:latin typeface="Arial"/>
                <a:cs typeface="Arial"/>
              </a:rPr>
              <a:t>adalah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positif</a:t>
            </a:r>
            <a:r>
              <a:rPr lang="en-US" sz="1641" spc="-159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tidak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melampaui</a:t>
            </a:r>
            <a:endParaRPr lang="en-US" sz="1641" dirty="0">
              <a:latin typeface="Arial"/>
              <a:cs typeface="Arial"/>
            </a:endParaRPr>
          </a:p>
          <a:p>
            <a:pPr marL="219921" marR="4630" algn="just">
              <a:spcBef>
                <a:spcPts val="77"/>
              </a:spcBef>
            </a:pPr>
            <a:r>
              <a:rPr lang="en-US" sz="1641" dirty="0">
                <a:latin typeface="Arial"/>
                <a:cs typeface="Arial"/>
              </a:rPr>
              <a:t>1000 </a:t>
            </a:r>
            <a:r>
              <a:rPr lang="en-US" sz="1641" spc="-5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5 </a:t>
            </a:r>
            <a:r>
              <a:rPr lang="en-US" sz="1641" dirty="0" err="1">
                <a:latin typeface="Arial"/>
                <a:cs typeface="Arial"/>
              </a:rPr>
              <a:t>atau</a:t>
            </a:r>
            <a:r>
              <a:rPr lang="en-US" sz="1641" dirty="0">
                <a:latin typeface="Arial"/>
                <a:cs typeface="Arial"/>
              </a:rPr>
              <a:t> 7 </a:t>
            </a:r>
            <a:r>
              <a:rPr lang="en-US" sz="1641" dirty="0" err="1">
                <a:latin typeface="Arial"/>
                <a:cs typeface="Arial"/>
              </a:rPr>
              <a:t>atau</a:t>
            </a:r>
            <a:r>
              <a:rPr lang="en-US" sz="1641" dirty="0">
                <a:latin typeface="Arial"/>
                <a:cs typeface="Arial"/>
              </a:rPr>
              <a:t> 11,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P </a:t>
            </a:r>
            <a:r>
              <a:rPr lang="en-US" sz="1641" dirty="0">
                <a:latin typeface="Symbol"/>
                <a:cs typeface="Symbol"/>
              </a:rPr>
              <a:t>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dirty="0">
                <a:latin typeface="Arial"/>
                <a:cs typeface="Arial"/>
              </a:rPr>
              <a:t>Q </a:t>
            </a:r>
            <a:r>
              <a:rPr lang="en-US" sz="1641" dirty="0">
                <a:latin typeface="Symbol"/>
                <a:cs typeface="Symbol"/>
              </a:rPr>
              <a:t>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dirty="0">
                <a:latin typeface="Arial"/>
                <a:cs typeface="Arial"/>
              </a:rPr>
              <a:t>R </a:t>
            </a:r>
            <a:r>
              <a:rPr lang="en-US" sz="1641" spc="-5" dirty="0" err="1">
                <a:latin typeface="Arial"/>
                <a:cs typeface="Arial"/>
              </a:rPr>
              <a:t>adalah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positif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tidak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melampaui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1000 </a:t>
            </a:r>
            <a:r>
              <a:rPr lang="en-US" sz="1641" spc="-9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9" dirty="0">
                <a:latin typeface="Arial"/>
                <a:cs typeface="Arial"/>
              </a:rPr>
              <a:t>5, </a:t>
            </a:r>
            <a:r>
              <a:rPr lang="en-US" sz="1641" dirty="0">
                <a:latin typeface="Arial"/>
                <a:cs typeface="Arial"/>
              </a:rPr>
              <a:t>7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spc="82" dirty="0">
                <a:latin typeface="Arial"/>
                <a:cs typeface="Arial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11.</a:t>
            </a:r>
            <a:endParaRPr lang="en-US" sz="1641" dirty="0">
              <a:latin typeface="Arial"/>
              <a:cs typeface="Arial"/>
            </a:endParaRPr>
          </a:p>
          <a:p>
            <a:pPr marL="219921" indent="-208346">
              <a:spcBef>
                <a:spcPts val="588"/>
              </a:spcBef>
              <a:buFont typeface="Symbol"/>
              <a:buChar char=""/>
              <a:tabLst>
                <a:tab pos="219342" algn="l"/>
                <a:tab pos="219921" algn="l"/>
              </a:tabLst>
            </a:pP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169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P</a:t>
            </a:r>
            <a:r>
              <a:rPr lang="en-US" sz="1641" spc="164" dirty="0">
                <a:latin typeface="Arial"/>
                <a:cs typeface="Arial"/>
              </a:rPr>
              <a:t> </a:t>
            </a:r>
            <a:r>
              <a:rPr lang="en-US" sz="1641" dirty="0">
                <a:latin typeface="Symbol"/>
                <a:cs typeface="Symbol"/>
              </a:rPr>
              <a:t></a:t>
            </a:r>
            <a:r>
              <a:rPr lang="en-US" sz="1641" spc="191" dirty="0">
                <a:latin typeface="Times New Roman"/>
                <a:cs typeface="Times New Roman"/>
              </a:rPr>
              <a:t> </a:t>
            </a:r>
            <a:r>
              <a:rPr lang="en-US" sz="1641" dirty="0">
                <a:latin typeface="Arial"/>
                <a:cs typeface="Arial"/>
              </a:rPr>
              <a:t>Q</a:t>
            </a:r>
            <a:r>
              <a:rPr lang="en-US" sz="1641" spc="169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adalah</a:t>
            </a:r>
            <a:r>
              <a:rPr lang="en-US" sz="1641" spc="169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164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159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173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positif</a:t>
            </a:r>
            <a:r>
              <a:rPr lang="en-US" sz="1641" spc="169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tidak</a:t>
            </a:r>
            <a:r>
              <a:rPr lang="en-US" sz="1641" spc="159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melampaui</a:t>
            </a:r>
            <a:r>
              <a:rPr lang="en-US" sz="1641" spc="169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1000</a:t>
            </a:r>
            <a:r>
              <a:rPr lang="en-US" sz="1641" spc="173" dirty="0">
                <a:latin typeface="Arial"/>
                <a:cs typeface="Arial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yang</a:t>
            </a:r>
            <a:endParaRPr lang="en-US" sz="1641" dirty="0">
              <a:latin typeface="Arial"/>
              <a:cs typeface="Arial"/>
            </a:endParaRPr>
          </a:p>
          <a:p>
            <a:pPr marL="219921" marR="5209" algn="just">
              <a:spcBef>
                <a:spcPts val="36"/>
              </a:spcBef>
            </a:pP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5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9" dirty="0">
                <a:latin typeface="Arial"/>
                <a:cs typeface="Arial"/>
              </a:rPr>
              <a:t>7, </a:t>
            </a:r>
            <a:r>
              <a:rPr lang="en-US" sz="1641" dirty="0">
                <a:latin typeface="Arial"/>
                <a:cs typeface="Arial"/>
              </a:rPr>
              <a:t>P </a:t>
            </a:r>
            <a:r>
              <a:rPr lang="en-US" sz="1641" dirty="0">
                <a:latin typeface="Symbol"/>
                <a:cs typeface="Symbol"/>
              </a:rPr>
              <a:t>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dirty="0">
                <a:latin typeface="Arial"/>
                <a:cs typeface="Arial"/>
              </a:rPr>
              <a:t>R </a:t>
            </a:r>
            <a:r>
              <a:rPr lang="en-US" sz="1641" spc="-5" dirty="0" err="1">
                <a:latin typeface="Arial"/>
                <a:cs typeface="Arial"/>
              </a:rPr>
              <a:t>adalah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positif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tidak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melampaui</a:t>
            </a:r>
            <a:r>
              <a:rPr lang="en-US" sz="1641" dirty="0">
                <a:latin typeface="Arial"/>
                <a:cs typeface="Arial"/>
              </a:rPr>
              <a:t>  1000 </a:t>
            </a:r>
            <a:r>
              <a:rPr lang="en-US" sz="1641" spc="-5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5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dirty="0">
                <a:latin typeface="Arial"/>
                <a:cs typeface="Arial"/>
              </a:rPr>
              <a:t> 11,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dirty="0">
                <a:latin typeface="Arial"/>
                <a:cs typeface="Arial"/>
              </a:rPr>
              <a:t> Q </a:t>
            </a:r>
            <a:r>
              <a:rPr lang="en-US" sz="1641" dirty="0">
                <a:latin typeface="Symbol"/>
                <a:cs typeface="Symbol"/>
              </a:rPr>
              <a:t>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dirty="0">
                <a:latin typeface="Arial"/>
                <a:cs typeface="Arial"/>
              </a:rPr>
              <a:t>R </a:t>
            </a:r>
            <a:r>
              <a:rPr lang="en-US" sz="1641" spc="-5" dirty="0" err="1">
                <a:latin typeface="Arial"/>
                <a:cs typeface="Arial"/>
              </a:rPr>
              <a:t>adalah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positif</a:t>
            </a:r>
            <a:r>
              <a:rPr lang="en-US" sz="1641" spc="-5" dirty="0">
                <a:latin typeface="Arial"/>
                <a:cs typeface="Arial"/>
              </a:rPr>
              <a:t>  </a:t>
            </a:r>
            <a:r>
              <a:rPr lang="en-US" sz="1641" spc="-5" dirty="0" err="1">
                <a:latin typeface="Arial"/>
                <a:cs typeface="Arial"/>
              </a:rPr>
              <a:t>tidak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melampaui</a:t>
            </a:r>
            <a:r>
              <a:rPr lang="en-US" sz="1641" dirty="0">
                <a:latin typeface="Arial"/>
                <a:cs typeface="Arial"/>
              </a:rPr>
              <a:t> 1000 </a:t>
            </a:r>
            <a:r>
              <a:rPr lang="en-US" sz="1641" spc="-5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7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spc="-14" dirty="0">
                <a:latin typeface="Arial"/>
                <a:cs typeface="Arial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11</a:t>
            </a:r>
            <a:endParaRPr lang="en-US" sz="1641" dirty="0"/>
          </a:p>
        </p:txBody>
      </p:sp>
      <p:sp>
        <p:nvSpPr>
          <p:cNvPr id="6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BA22DD43-0A0A-4BE5-A690-4583A2F80D05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01C4D-07FB-48E6-B28C-FB398BC5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9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/>
          <p:nvPr/>
        </p:nvSpPr>
        <p:spPr>
          <a:xfrm>
            <a:off x="1859666" y="928869"/>
            <a:ext cx="7153154" cy="5138733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spc="-5" dirty="0">
                <a:latin typeface="Arial"/>
                <a:cs typeface="Arial"/>
              </a:rPr>
              <a:t>.</a:t>
            </a:r>
            <a:endParaRPr sz="1641" dirty="0">
              <a:latin typeface="Arial"/>
              <a:cs typeface="Arial"/>
            </a:endParaRPr>
          </a:p>
          <a:p>
            <a:pPr marL="427688">
              <a:spcBef>
                <a:spcPts val="602"/>
              </a:spcBef>
            </a:pP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P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1000/5 =</a:t>
            </a:r>
            <a:r>
              <a:rPr sz="1641" spc="18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200</a:t>
            </a:r>
          </a:p>
          <a:p>
            <a:pPr>
              <a:spcBef>
                <a:spcPts val="36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dirty="0">
                <a:latin typeface="Symbol"/>
                <a:cs typeface="Symbol"/>
              </a:rPr>
              <a:t></a:t>
            </a:r>
            <a:r>
              <a:rPr sz="1641" dirty="0">
                <a:latin typeface="Arial"/>
                <a:cs typeface="Arial"/>
              </a:rPr>
              <a:t>Q</a:t>
            </a:r>
            <a:r>
              <a:rPr sz="1641" dirty="0">
                <a:latin typeface="Symbol"/>
                <a:cs typeface="Symbol"/>
              </a:rPr>
              <a:t>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Arial"/>
                <a:cs typeface="Arial"/>
              </a:rPr>
              <a:t>1000/7 </a:t>
            </a:r>
            <a:r>
              <a:rPr sz="1641" dirty="0">
                <a:latin typeface="Arial"/>
                <a:cs typeface="Arial"/>
              </a:rPr>
              <a:t>=</a:t>
            </a:r>
            <a:r>
              <a:rPr sz="1641" spc="23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142</a:t>
            </a:r>
          </a:p>
          <a:p>
            <a:pPr>
              <a:spcBef>
                <a:spcPts val="18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427688">
              <a:spcBef>
                <a:spcPts val="5"/>
              </a:spcBef>
            </a:pP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R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Arial"/>
                <a:cs typeface="Arial"/>
              </a:rPr>
              <a:t>1000/ </a:t>
            </a:r>
            <a:r>
              <a:rPr sz="1641" dirty="0">
                <a:latin typeface="Arial"/>
                <a:cs typeface="Arial"/>
              </a:rPr>
              <a:t>11 =</a:t>
            </a:r>
            <a:r>
              <a:rPr sz="1641" spc="36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90</a:t>
            </a: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P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5" dirty="0">
                <a:latin typeface="Arial"/>
                <a:cs typeface="Arial"/>
              </a:rPr>
              <a:t>Q</a:t>
            </a:r>
            <a:r>
              <a:rPr sz="1641" spc="5" dirty="0">
                <a:latin typeface="Symbol"/>
                <a:cs typeface="Symbol"/>
              </a:rPr>
              <a:t></a:t>
            </a:r>
            <a:r>
              <a:rPr sz="1641" spc="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Arial"/>
                <a:cs typeface="Arial"/>
              </a:rPr>
              <a:t>1000/ </a:t>
            </a:r>
            <a:r>
              <a:rPr sz="1641" dirty="0">
                <a:latin typeface="Arial"/>
                <a:cs typeface="Arial"/>
              </a:rPr>
              <a:t>35 =</a:t>
            </a:r>
            <a:r>
              <a:rPr sz="1641" spc="-18" dirty="0">
                <a:latin typeface="Arial"/>
                <a:cs typeface="Arial"/>
              </a:rPr>
              <a:t> </a:t>
            </a:r>
            <a:r>
              <a:rPr sz="1641" spc="-9" dirty="0">
                <a:latin typeface="Arial"/>
                <a:cs typeface="Arial"/>
              </a:rPr>
              <a:t>28</a:t>
            </a:r>
            <a:endParaRPr sz="1641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P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R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 1000/55 =</a:t>
            </a:r>
            <a:r>
              <a:rPr sz="1641" spc="-18" dirty="0">
                <a:latin typeface="Arial"/>
                <a:cs typeface="Arial"/>
              </a:rPr>
              <a:t> </a:t>
            </a:r>
            <a:r>
              <a:rPr sz="1641" spc="-9" dirty="0">
                <a:latin typeface="Arial"/>
                <a:cs typeface="Arial"/>
              </a:rPr>
              <a:t>18</a:t>
            </a:r>
            <a:endParaRPr sz="1641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427688">
              <a:spcBef>
                <a:spcPts val="5"/>
              </a:spcBef>
            </a:pP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Q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R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 1000/77 =</a:t>
            </a:r>
            <a:r>
              <a:rPr sz="1641" spc="-23" dirty="0">
                <a:latin typeface="Arial"/>
                <a:cs typeface="Arial"/>
              </a:rPr>
              <a:t> </a:t>
            </a:r>
            <a:r>
              <a:rPr sz="1641" spc="-9" dirty="0">
                <a:latin typeface="Arial"/>
                <a:cs typeface="Arial"/>
              </a:rPr>
              <a:t>12</a:t>
            </a:r>
            <a:endParaRPr sz="1641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P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Q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R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Arial"/>
                <a:cs typeface="Arial"/>
              </a:rPr>
              <a:t>1000/385 </a:t>
            </a:r>
            <a:r>
              <a:rPr sz="1641" dirty="0">
                <a:latin typeface="Arial"/>
                <a:cs typeface="Arial"/>
              </a:rPr>
              <a:t>=</a:t>
            </a:r>
            <a:r>
              <a:rPr sz="1641" spc="77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2</a:t>
            </a: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464149">
              <a:spcBef>
                <a:spcPts val="5"/>
              </a:spcBef>
            </a:pPr>
            <a:r>
              <a:rPr sz="1641" spc="-5" dirty="0">
                <a:latin typeface="Arial"/>
                <a:cs typeface="Arial"/>
              </a:rPr>
              <a:t>|P</a:t>
            </a:r>
            <a:r>
              <a:rPr sz="1641" spc="-5" dirty="0">
                <a:latin typeface="Symbol"/>
                <a:cs typeface="Symbol"/>
              </a:rPr>
              <a:t>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Q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R| </a:t>
            </a: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Arial"/>
                <a:cs typeface="Arial"/>
              </a:rPr>
              <a:t>|P| </a:t>
            </a:r>
            <a:r>
              <a:rPr sz="1641" dirty="0">
                <a:latin typeface="Arial"/>
                <a:cs typeface="Arial"/>
              </a:rPr>
              <a:t>+ </a:t>
            </a:r>
            <a:r>
              <a:rPr sz="1641" spc="-5" dirty="0">
                <a:latin typeface="Arial"/>
                <a:cs typeface="Arial"/>
              </a:rPr>
              <a:t>|Q| </a:t>
            </a:r>
            <a:r>
              <a:rPr sz="1641" dirty="0">
                <a:latin typeface="Arial"/>
                <a:cs typeface="Arial"/>
              </a:rPr>
              <a:t>+ </a:t>
            </a:r>
            <a:r>
              <a:rPr sz="1641" spc="-9" dirty="0">
                <a:latin typeface="Arial"/>
                <a:cs typeface="Arial"/>
              </a:rPr>
              <a:t>|R| </a:t>
            </a:r>
            <a:r>
              <a:rPr sz="1641" dirty="0">
                <a:latin typeface="Arial"/>
                <a:cs typeface="Arial"/>
              </a:rPr>
              <a:t>- </a:t>
            </a:r>
            <a:r>
              <a:rPr sz="1641" spc="-5" dirty="0">
                <a:latin typeface="Arial"/>
                <a:cs typeface="Arial"/>
              </a:rPr>
              <a:t>|P</a:t>
            </a:r>
            <a:r>
              <a:rPr sz="1641" spc="-5" dirty="0">
                <a:latin typeface="Symbol"/>
                <a:cs typeface="Symbol"/>
              </a:rPr>
              <a:t></a:t>
            </a:r>
            <a:r>
              <a:rPr sz="1641" spc="-5" dirty="0">
                <a:latin typeface="Arial"/>
                <a:cs typeface="Arial"/>
              </a:rPr>
              <a:t>Q| </a:t>
            </a:r>
            <a:r>
              <a:rPr sz="1641" dirty="0">
                <a:latin typeface="Arial"/>
                <a:cs typeface="Arial"/>
              </a:rPr>
              <a:t>- </a:t>
            </a:r>
            <a:r>
              <a:rPr sz="1641" spc="-5" dirty="0">
                <a:latin typeface="Arial"/>
                <a:cs typeface="Arial"/>
              </a:rPr>
              <a:t>|P</a:t>
            </a:r>
            <a:r>
              <a:rPr sz="1641" spc="-5" dirty="0">
                <a:latin typeface="Symbol"/>
                <a:cs typeface="Symbol"/>
              </a:rPr>
              <a:t></a:t>
            </a:r>
            <a:r>
              <a:rPr sz="1641" spc="-5" dirty="0">
                <a:latin typeface="Arial"/>
                <a:cs typeface="Arial"/>
              </a:rPr>
              <a:t>R| </a:t>
            </a:r>
            <a:r>
              <a:rPr sz="1641" dirty="0">
                <a:latin typeface="Arial"/>
                <a:cs typeface="Arial"/>
              </a:rPr>
              <a:t>- </a:t>
            </a:r>
            <a:r>
              <a:rPr sz="1641" spc="-5" dirty="0">
                <a:latin typeface="Arial"/>
                <a:cs typeface="Arial"/>
              </a:rPr>
              <a:t>|Q</a:t>
            </a:r>
            <a:r>
              <a:rPr sz="1641" spc="-5" dirty="0">
                <a:latin typeface="Symbol"/>
                <a:cs typeface="Symbol"/>
              </a:rPr>
              <a:t></a:t>
            </a:r>
            <a:r>
              <a:rPr sz="1641" spc="-5" dirty="0">
                <a:latin typeface="Arial"/>
                <a:cs typeface="Arial"/>
              </a:rPr>
              <a:t>R| </a:t>
            </a:r>
            <a:r>
              <a:rPr sz="1641" dirty="0">
                <a:latin typeface="Arial"/>
                <a:cs typeface="Arial"/>
              </a:rPr>
              <a:t>+</a:t>
            </a:r>
            <a:r>
              <a:rPr sz="1641" spc="82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|P</a:t>
            </a:r>
            <a:r>
              <a:rPr sz="1641" spc="-5" dirty="0">
                <a:latin typeface="Symbol"/>
                <a:cs typeface="Symbol"/>
              </a:rPr>
              <a:t></a:t>
            </a:r>
            <a:r>
              <a:rPr sz="1641" spc="-5" dirty="0">
                <a:latin typeface="Arial"/>
                <a:cs typeface="Arial"/>
              </a:rPr>
              <a:t>Q</a:t>
            </a:r>
            <a:r>
              <a:rPr sz="1641" spc="-5" dirty="0">
                <a:latin typeface="Symbol"/>
                <a:cs typeface="Symbol"/>
              </a:rPr>
              <a:t></a:t>
            </a:r>
            <a:r>
              <a:rPr sz="1641" spc="-5" dirty="0">
                <a:latin typeface="Arial"/>
                <a:cs typeface="Arial"/>
              </a:rPr>
              <a:t>R|</a:t>
            </a:r>
            <a:endParaRPr sz="1641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P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Q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R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200 + </a:t>
            </a:r>
            <a:r>
              <a:rPr sz="1641" spc="-5" dirty="0">
                <a:latin typeface="Arial"/>
                <a:cs typeface="Arial"/>
              </a:rPr>
              <a:t>142 </a:t>
            </a:r>
            <a:r>
              <a:rPr sz="1641" dirty="0">
                <a:latin typeface="Arial"/>
                <a:cs typeface="Arial"/>
              </a:rPr>
              <a:t>+ 90 – </a:t>
            </a:r>
            <a:r>
              <a:rPr sz="1641" spc="-5" dirty="0">
                <a:latin typeface="Arial"/>
                <a:cs typeface="Arial"/>
              </a:rPr>
              <a:t>28 </a:t>
            </a:r>
            <a:r>
              <a:rPr sz="1641" dirty="0">
                <a:latin typeface="Arial"/>
                <a:cs typeface="Arial"/>
              </a:rPr>
              <a:t>– </a:t>
            </a:r>
            <a:r>
              <a:rPr sz="1641" spc="-5" dirty="0">
                <a:latin typeface="Arial"/>
                <a:cs typeface="Arial"/>
              </a:rPr>
              <a:t>18 </a:t>
            </a:r>
            <a:r>
              <a:rPr sz="1641" dirty="0">
                <a:latin typeface="Arial"/>
                <a:cs typeface="Arial"/>
              </a:rPr>
              <a:t>– 12 +</a:t>
            </a:r>
            <a:r>
              <a:rPr sz="1641" spc="36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2</a:t>
            </a:r>
          </a:p>
          <a:p>
            <a:pPr>
              <a:spcBef>
                <a:spcPts val="9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235029"/>
            <a:r>
              <a:rPr sz="1641" dirty="0">
                <a:latin typeface="Arial"/>
                <a:cs typeface="Arial"/>
              </a:rPr>
              <a:t>=</a:t>
            </a:r>
            <a:r>
              <a:rPr sz="1641" spc="-9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376.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AD836D4E-6AB2-4854-A513-0B382019E6C2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DB426-5D11-4BAA-8F0A-B08F4018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3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1859666" y="1104732"/>
            <a:ext cx="8403220" cy="2861314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 marR="8102">
              <a:spcBef>
                <a:spcPts val="91"/>
              </a:spcBef>
            </a:pPr>
            <a:r>
              <a:rPr sz="1641" spc="-5" dirty="0">
                <a:latin typeface="Arial"/>
                <a:cs typeface="Arial"/>
              </a:rPr>
              <a:t>Jadi, terdapat </a:t>
            </a:r>
            <a:r>
              <a:rPr sz="1641" dirty="0">
                <a:latin typeface="Arial"/>
                <a:cs typeface="Arial"/>
              </a:rPr>
              <a:t>376 </a:t>
            </a:r>
            <a:r>
              <a:rPr sz="1641" spc="-5" dirty="0">
                <a:latin typeface="Arial"/>
                <a:cs typeface="Arial"/>
              </a:rPr>
              <a:t>bilangan bulat positif tidak melampaui </a:t>
            </a:r>
            <a:r>
              <a:rPr sz="1641" dirty="0">
                <a:latin typeface="Arial"/>
                <a:cs typeface="Arial"/>
              </a:rPr>
              <a:t>1000 </a:t>
            </a:r>
            <a:r>
              <a:rPr sz="1641" spc="-9" dirty="0">
                <a:latin typeface="Arial"/>
                <a:cs typeface="Arial"/>
              </a:rPr>
              <a:t>yang </a:t>
            </a:r>
            <a:r>
              <a:rPr sz="1641" spc="-5" dirty="0">
                <a:latin typeface="Arial"/>
                <a:cs typeface="Arial"/>
              </a:rPr>
              <a:t>habis dibagi </a:t>
            </a:r>
            <a:r>
              <a:rPr sz="1641" dirty="0">
                <a:latin typeface="Arial"/>
                <a:cs typeface="Arial"/>
              </a:rPr>
              <a:t>5, 7 atau  </a:t>
            </a:r>
            <a:r>
              <a:rPr sz="1641" spc="-5" dirty="0">
                <a:latin typeface="Arial"/>
                <a:cs typeface="Arial"/>
              </a:rPr>
              <a:t>habis dibagi</a:t>
            </a:r>
            <a:r>
              <a:rPr sz="1641" spc="5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11.</a:t>
            </a:r>
            <a:endParaRPr sz="1641" dirty="0">
              <a:latin typeface="Arial"/>
              <a:cs typeface="Arial"/>
            </a:endParaRPr>
          </a:p>
          <a:p>
            <a:pPr marL="11575" marR="4630">
              <a:spcBef>
                <a:spcPts val="916"/>
              </a:spcBef>
            </a:pPr>
            <a:r>
              <a:rPr sz="1641" dirty="0">
                <a:latin typeface="Arial"/>
                <a:cs typeface="Arial"/>
              </a:rPr>
              <a:t>Berdasarkan </a:t>
            </a:r>
            <a:r>
              <a:rPr sz="1641" spc="-5" dirty="0">
                <a:latin typeface="Arial"/>
                <a:cs typeface="Arial"/>
              </a:rPr>
              <a:t>prinsip inklusi eksklusi, formula untuk menghitung banyaknya </a:t>
            </a:r>
            <a:r>
              <a:rPr sz="1641" spc="5" dirty="0">
                <a:latin typeface="Arial"/>
                <a:cs typeface="Arial"/>
              </a:rPr>
              <a:t>anggota  </a:t>
            </a:r>
            <a:r>
              <a:rPr sz="1641" spc="-5" dirty="0">
                <a:latin typeface="Arial"/>
                <a:cs typeface="Arial"/>
              </a:rPr>
              <a:t>himpunan hasil gabungan empat himpunan</a:t>
            </a:r>
            <a:r>
              <a:rPr sz="1641" spc="14" dirty="0">
                <a:latin typeface="Arial"/>
                <a:cs typeface="Arial"/>
              </a:rPr>
              <a:t> </a:t>
            </a:r>
            <a:r>
              <a:rPr sz="1641" spc="-5" dirty="0" err="1">
                <a:latin typeface="Arial"/>
                <a:cs typeface="Arial"/>
              </a:rPr>
              <a:t>hingga</a:t>
            </a:r>
            <a:r>
              <a:rPr sz="1641" spc="-5" dirty="0">
                <a:latin typeface="Arial"/>
                <a:cs typeface="Arial"/>
              </a:rPr>
              <a:t>.</a:t>
            </a:r>
            <a:endParaRPr lang="en-US" sz="1641" spc="-5" dirty="0">
              <a:latin typeface="Arial"/>
              <a:cs typeface="Arial"/>
            </a:endParaRPr>
          </a:p>
          <a:p>
            <a:pPr marL="11575" marR="4630">
              <a:spcBef>
                <a:spcPts val="916"/>
              </a:spcBef>
            </a:pPr>
            <a:endParaRPr sz="1641" dirty="0">
              <a:latin typeface="Arial"/>
              <a:cs typeface="Arial"/>
            </a:endParaRPr>
          </a:p>
          <a:p>
            <a:pPr marL="219921">
              <a:spcBef>
                <a:spcPts val="597"/>
              </a:spcBef>
            </a:pPr>
            <a:r>
              <a:rPr sz="1641" b="1" spc="5" dirty="0">
                <a:latin typeface="Symbol"/>
                <a:cs typeface="Symbol"/>
              </a:rPr>
              <a:t></a:t>
            </a:r>
            <a:r>
              <a:rPr sz="1641" b="1" spc="5" dirty="0">
                <a:latin typeface="Arial"/>
                <a:cs typeface="Arial"/>
              </a:rPr>
              <a:t>A </a:t>
            </a:r>
            <a:r>
              <a:rPr sz="1641" b="1" spc="-5" dirty="0">
                <a:latin typeface="Symbol"/>
                <a:cs typeface="Symbol"/>
              </a:rPr>
              <a:t>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B </a:t>
            </a:r>
            <a:r>
              <a:rPr sz="1641" b="1" spc="-5" dirty="0">
                <a:latin typeface="Symbol"/>
                <a:cs typeface="Symbol"/>
              </a:rPr>
              <a:t>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 </a:t>
            </a:r>
            <a:r>
              <a:rPr sz="1641" b="1" spc="-5" dirty="0">
                <a:latin typeface="Symbol"/>
                <a:cs typeface="Symbol"/>
              </a:rPr>
              <a:t>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D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= 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Arial"/>
                <a:cs typeface="Arial"/>
              </a:rPr>
              <a:t>A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Arial"/>
                <a:cs typeface="Arial"/>
              </a:rPr>
              <a:t>+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Arial"/>
                <a:cs typeface="Arial"/>
              </a:rPr>
              <a:t>B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Arial"/>
                <a:cs typeface="Arial"/>
              </a:rPr>
              <a:t>+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Arial"/>
                <a:cs typeface="Arial"/>
              </a:rPr>
              <a:t>C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Arial"/>
                <a:cs typeface="Arial"/>
              </a:rPr>
              <a:t>+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Arial"/>
                <a:cs typeface="Arial"/>
              </a:rPr>
              <a:t>D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- </a:t>
            </a:r>
            <a:r>
              <a:rPr sz="1641" b="1" spc="5" dirty="0">
                <a:latin typeface="Symbol"/>
                <a:cs typeface="Symbol"/>
              </a:rPr>
              <a:t></a:t>
            </a:r>
            <a:r>
              <a:rPr sz="1641" b="1" spc="5" dirty="0">
                <a:latin typeface="Arial"/>
                <a:cs typeface="Arial"/>
              </a:rPr>
              <a:t>A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B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- </a:t>
            </a:r>
            <a:r>
              <a:rPr sz="1641" b="1" spc="5" dirty="0">
                <a:latin typeface="Symbol"/>
                <a:cs typeface="Symbol"/>
              </a:rPr>
              <a:t></a:t>
            </a:r>
            <a:r>
              <a:rPr sz="1641" b="1" spc="5" dirty="0">
                <a:latin typeface="Arial"/>
                <a:cs typeface="Arial"/>
              </a:rPr>
              <a:t>A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- </a:t>
            </a:r>
            <a:r>
              <a:rPr sz="1641" b="1" spc="5" dirty="0">
                <a:latin typeface="Symbol"/>
                <a:cs typeface="Symbol"/>
              </a:rPr>
              <a:t></a:t>
            </a:r>
            <a:r>
              <a:rPr sz="1641" b="1" spc="5" dirty="0">
                <a:latin typeface="Arial"/>
                <a:cs typeface="Arial"/>
              </a:rPr>
              <a:t>A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132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D</a:t>
            </a:r>
            <a:r>
              <a:rPr sz="1641" b="1" spc="-5" dirty="0">
                <a:latin typeface="Symbol"/>
                <a:cs typeface="Symbol"/>
              </a:rPr>
              <a:t></a:t>
            </a:r>
            <a:endParaRPr sz="1641" dirty="0">
              <a:latin typeface="Symbol"/>
              <a:cs typeface="Symbol"/>
            </a:endParaRPr>
          </a:p>
          <a:p>
            <a:pPr marL="1261072">
              <a:spcBef>
                <a:spcPts val="702"/>
              </a:spcBef>
            </a:pPr>
            <a:r>
              <a:rPr sz="1641" b="1" dirty="0">
                <a:latin typeface="Arial"/>
                <a:cs typeface="Arial"/>
              </a:rPr>
              <a:t>- </a:t>
            </a:r>
            <a:r>
              <a:rPr sz="1641" b="1" dirty="0">
                <a:latin typeface="Symbol"/>
                <a:cs typeface="Symbol"/>
              </a:rPr>
              <a:t></a:t>
            </a:r>
            <a:r>
              <a:rPr sz="1641" b="1" dirty="0">
                <a:latin typeface="Arial"/>
                <a:cs typeface="Arial"/>
              </a:rPr>
              <a:t>B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Arial"/>
                <a:cs typeface="Arial"/>
              </a:rPr>
              <a:t>- </a:t>
            </a:r>
            <a:r>
              <a:rPr sz="1641" b="1" dirty="0">
                <a:latin typeface="Symbol"/>
                <a:cs typeface="Symbol"/>
              </a:rPr>
              <a:t></a:t>
            </a:r>
            <a:r>
              <a:rPr sz="1641" b="1" dirty="0">
                <a:latin typeface="Arial"/>
                <a:cs typeface="Arial"/>
              </a:rPr>
              <a:t>B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D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Arial"/>
                <a:cs typeface="Arial"/>
              </a:rPr>
              <a:t>- </a:t>
            </a:r>
            <a:r>
              <a:rPr sz="1641" b="1" dirty="0">
                <a:latin typeface="Symbol"/>
                <a:cs typeface="Symbol"/>
              </a:rPr>
              <a:t></a:t>
            </a:r>
            <a:r>
              <a:rPr sz="1641" b="1" dirty="0">
                <a:latin typeface="Arial"/>
                <a:cs typeface="Arial"/>
              </a:rPr>
              <a:t>C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D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+ </a:t>
            </a:r>
            <a:r>
              <a:rPr sz="1641" b="1" spc="5" dirty="0">
                <a:latin typeface="Symbol"/>
                <a:cs typeface="Symbol"/>
              </a:rPr>
              <a:t></a:t>
            </a:r>
            <a:r>
              <a:rPr sz="1641" b="1" spc="5" dirty="0">
                <a:latin typeface="Arial"/>
                <a:cs typeface="Arial"/>
              </a:rPr>
              <a:t>A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B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141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</a:t>
            </a:r>
            <a:r>
              <a:rPr sz="1641" b="1" spc="-5" dirty="0">
                <a:latin typeface="Symbol"/>
                <a:cs typeface="Symbol"/>
              </a:rPr>
              <a:t></a:t>
            </a:r>
            <a:endParaRPr sz="1641" dirty="0">
              <a:latin typeface="Symbol"/>
              <a:cs typeface="Symbol"/>
            </a:endParaRPr>
          </a:p>
          <a:p>
            <a:pPr marL="1261072">
              <a:spcBef>
                <a:spcPts val="688"/>
              </a:spcBef>
            </a:pPr>
            <a:r>
              <a:rPr sz="1641" b="1" dirty="0">
                <a:latin typeface="Arial"/>
                <a:cs typeface="Arial"/>
              </a:rPr>
              <a:t>+ </a:t>
            </a:r>
            <a:r>
              <a:rPr sz="1641" b="1" spc="5" dirty="0">
                <a:latin typeface="Symbol"/>
                <a:cs typeface="Symbol"/>
              </a:rPr>
              <a:t></a:t>
            </a:r>
            <a:r>
              <a:rPr sz="1641" b="1" spc="5" dirty="0">
                <a:latin typeface="Arial"/>
                <a:cs typeface="Arial"/>
              </a:rPr>
              <a:t>A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B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D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+ </a:t>
            </a:r>
            <a:r>
              <a:rPr sz="1641" b="1" spc="5" dirty="0">
                <a:latin typeface="Symbol"/>
                <a:cs typeface="Symbol"/>
              </a:rPr>
              <a:t></a:t>
            </a:r>
            <a:r>
              <a:rPr sz="1641" b="1" spc="5" dirty="0">
                <a:latin typeface="Arial"/>
                <a:cs typeface="Arial"/>
              </a:rPr>
              <a:t>A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D</a:t>
            </a:r>
            <a:r>
              <a:rPr sz="1641" b="1" spc="-5" dirty="0">
                <a:latin typeface="Symbol"/>
                <a:cs typeface="Symbol"/>
              </a:rPr>
              <a:t>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+ </a:t>
            </a:r>
            <a:r>
              <a:rPr sz="1641" b="1" dirty="0">
                <a:latin typeface="Symbol"/>
                <a:cs typeface="Symbol"/>
              </a:rPr>
              <a:t></a:t>
            </a:r>
            <a:r>
              <a:rPr sz="1641" b="1" dirty="0">
                <a:latin typeface="Arial"/>
                <a:cs typeface="Arial"/>
              </a:rPr>
              <a:t>B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228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D</a:t>
            </a:r>
            <a:r>
              <a:rPr sz="1641" b="1" spc="-5" dirty="0">
                <a:latin typeface="Symbol"/>
                <a:cs typeface="Symbol"/>
              </a:rPr>
              <a:t></a:t>
            </a:r>
            <a:endParaRPr sz="1641" dirty="0">
              <a:latin typeface="Symbol"/>
              <a:cs typeface="Symbol"/>
            </a:endParaRPr>
          </a:p>
          <a:p>
            <a:pPr marL="1261072">
              <a:spcBef>
                <a:spcPts val="702"/>
              </a:spcBef>
            </a:pPr>
            <a:r>
              <a:rPr sz="1641" b="1" dirty="0">
                <a:latin typeface="Arial"/>
                <a:cs typeface="Arial"/>
              </a:rPr>
              <a:t>- </a:t>
            </a:r>
            <a:r>
              <a:rPr sz="1641" b="1" spc="5" dirty="0">
                <a:latin typeface="Symbol"/>
                <a:cs typeface="Symbol"/>
              </a:rPr>
              <a:t></a:t>
            </a:r>
            <a:r>
              <a:rPr sz="1641" b="1" spc="5" dirty="0">
                <a:latin typeface="Arial"/>
                <a:cs typeface="Arial"/>
              </a:rPr>
              <a:t>A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B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 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36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D</a:t>
            </a:r>
            <a:r>
              <a:rPr sz="1641" b="1" spc="-5" dirty="0">
                <a:latin typeface="Symbol"/>
                <a:cs typeface="Symbol"/>
              </a:rPr>
              <a:t></a:t>
            </a:r>
            <a:endParaRPr sz="1641" dirty="0">
              <a:latin typeface="Symbol"/>
              <a:cs typeface="Symbo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1C4C2B43-55A0-4C21-AAF1-3207489B837C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2C75D-805A-4BCD-AB34-A1C4CABF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6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859666" y="1067765"/>
            <a:ext cx="8333772" cy="3473790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b="1" dirty="0">
                <a:latin typeface="Arial"/>
                <a:cs typeface="Arial"/>
              </a:rPr>
              <a:t>Latihan</a:t>
            </a:r>
            <a:r>
              <a:rPr sz="1641" b="1" spc="-14" dirty="0">
                <a:latin typeface="Arial"/>
                <a:cs typeface="Arial"/>
              </a:rPr>
              <a:t> </a:t>
            </a:r>
            <a:r>
              <a:rPr sz="1641" b="1" spc="-5" dirty="0">
                <a:latin typeface="Arial"/>
                <a:cs typeface="Arial"/>
              </a:rPr>
              <a:t>2:</a:t>
            </a:r>
            <a:endParaRPr sz="1641" dirty="0">
              <a:latin typeface="Arial"/>
              <a:cs typeface="Arial"/>
            </a:endParaRPr>
          </a:p>
          <a:p>
            <a:pPr marL="427688" marR="4630" indent="-207767" algn="just">
              <a:spcBef>
                <a:spcPts val="921"/>
              </a:spcBef>
              <a:buAutoNum type="arabicPeriod"/>
              <a:tabLst>
                <a:tab pos="428267" algn="l"/>
              </a:tabLst>
            </a:pPr>
            <a:r>
              <a:rPr sz="1641" spc="-5" dirty="0">
                <a:latin typeface="Arial"/>
                <a:cs typeface="Arial"/>
              </a:rPr>
              <a:t>Sebanyak </a:t>
            </a:r>
            <a:r>
              <a:rPr sz="1641" dirty="0">
                <a:latin typeface="Arial"/>
                <a:cs typeface="Arial"/>
              </a:rPr>
              <a:t>1232 </a:t>
            </a:r>
            <a:r>
              <a:rPr sz="1641" spc="-9" dirty="0">
                <a:latin typeface="Arial"/>
                <a:cs typeface="Arial"/>
              </a:rPr>
              <a:t>orang </a:t>
            </a:r>
            <a:r>
              <a:rPr sz="1641" spc="-5" dirty="0">
                <a:latin typeface="Arial"/>
                <a:cs typeface="Arial"/>
              </a:rPr>
              <a:t>mahasiswa mengambil kuliah </a:t>
            </a:r>
            <a:r>
              <a:rPr sz="1641" dirty="0">
                <a:latin typeface="Arial"/>
                <a:cs typeface="Arial"/>
              </a:rPr>
              <a:t>bahasa </a:t>
            </a:r>
            <a:r>
              <a:rPr sz="1641" spc="-5" dirty="0">
                <a:latin typeface="Arial"/>
                <a:cs typeface="Arial"/>
              </a:rPr>
              <a:t>Inggris, </a:t>
            </a:r>
            <a:r>
              <a:rPr sz="1641" dirty="0">
                <a:latin typeface="Arial"/>
                <a:cs typeface="Arial"/>
              </a:rPr>
              <a:t>879 </a:t>
            </a:r>
            <a:r>
              <a:rPr sz="1641" spc="-5" dirty="0">
                <a:latin typeface="Arial"/>
                <a:cs typeface="Arial"/>
              </a:rPr>
              <a:t>orang  mengambil kuliah bahasa Perancis, </a:t>
            </a:r>
            <a:r>
              <a:rPr sz="1641" dirty="0">
                <a:latin typeface="Arial"/>
                <a:cs typeface="Arial"/>
              </a:rPr>
              <a:t>dan 114 </a:t>
            </a:r>
            <a:r>
              <a:rPr sz="1641" spc="-5" dirty="0">
                <a:latin typeface="Arial"/>
                <a:cs typeface="Arial"/>
              </a:rPr>
              <a:t>orang megambil kuliah bahasa Jerman.  Sebanyak </a:t>
            </a:r>
            <a:r>
              <a:rPr sz="1641" dirty="0">
                <a:latin typeface="Arial"/>
                <a:cs typeface="Arial"/>
              </a:rPr>
              <a:t>103 </a:t>
            </a:r>
            <a:r>
              <a:rPr sz="1641" spc="-5" dirty="0">
                <a:latin typeface="Arial"/>
                <a:cs typeface="Arial"/>
              </a:rPr>
              <a:t>orang mengambil kuliah bahasa Inggris </a:t>
            </a:r>
            <a:r>
              <a:rPr sz="1641" dirty="0">
                <a:latin typeface="Arial"/>
                <a:cs typeface="Arial"/>
              </a:rPr>
              <a:t>dan </a:t>
            </a:r>
            <a:r>
              <a:rPr sz="1641" spc="-5" dirty="0">
                <a:latin typeface="Arial"/>
                <a:cs typeface="Arial"/>
              </a:rPr>
              <a:t>Perancis, </a:t>
            </a:r>
            <a:r>
              <a:rPr sz="1641" dirty="0">
                <a:latin typeface="Arial"/>
                <a:cs typeface="Arial"/>
              </a:rPr>
              <a:t>23 </a:t>
            </a:r>
            <a:r>
              <a:rPr sz="1641" spc="-9" dirty="0">
                <a:latin typeface="Arial"/>
                <a:cs typeface="Arial"/>
              </a:rPr>
              <a:t>orang  </a:t>
            </a:r>
            <a:r>
              <a:rPr sz="1641" dirty="0">
                <a:latin typeface="Arial"/>
                <a:cs typeface="Arial"/>
              </a:rPr>
              <a:t>megambil </a:t>
            </a:r>
            <a:r>
              <a:rPr sz="1641" spc="-5" dirty="0">
                <a:latin typeface="Arial"/>
                <a:cs typeface="Arial"/>
              </a:rPr>
              <a:t>kuliah bahasa Inggris dan Jerman, </a:t>
            </a:r>
            <a:r>
              <a:rPr sz="1641" dirty="0">
                <a:latin typeface="Arial"/>
                <a:cs typeface="Arial"/>
              </a:rPr>
              <a:t>dan 14 </a:t>
            </a:r>
            <a:r>
              <a:rPr sz="1641" spc="-5" dirty="0">
                <a:latin typeface="Arial"/>
                <a:cs typeface="Arial"/>
              </a:rPr>
              <a:t>orang mengambil </a:t>
            </a:r>
            <a:r>
              <a:rPr sz="1641" dirty="0">
                <a:latin typeface="Arial"/>
                <a:cs typeface="Arial"/>
              </a:rPr>
              <a:t>bahasa  Perancis dan </a:t>
            </a:r>
            <a:r>
              <a:rPr sz="1641" spc="-5" dirty="0">
                <a:latin typeface="Arial"/>
                <a:cs typeface="Arial"/>
              </a:rPr>
              <a:t>Jerman. Jika </a:t>
            </a:r>
            <a:r>
              <a:rPr sz="1641" dirty="0">
                <a:latin typeface="Arial"/>
                <a:cs typeface="Arial"/>
              </a:rPr>
              <a:t>2092 </a:t>
            </a:r>
            <a:r>
              <a:rPr sz="1641" spc="-5" dirty="0">
                <a:latin typeface="Arial"/>
                <a:cs typeface="Arial"/>
              </a:rPr>
              <a:t>orang mengambil paling sedikit </a:t>
            </a:r>
            <a:r>
              <a:rPr sz="1641" dirty="0">
                <a:latin typeface="Arial"/>
                <a:cs typeface="Arial"/>
              </a:rPr>
              <a:t>satu buah </a:t>
            </a:r>
            <a:r>
              <a:rPr sz="1641" spc="-5" dirty="0">
                <a:latin typeface="Arial"/>
                <a:cs typeface="Arial"/>
              </a:rPr>
              <a:t>kuliah  </a:t>
            </a:r>
            <a:r>
              <a:rPr sz="1641" dirty="0">
                <a:latin typeface="Arial"/>
                <a:cs typeface="Arial"/>
              </a:rPr>
              <a:t>bahasa </a:t>
            </a:r>
            <a:r>
              <a:rPr sz="1641" spc="-5" dirty="0">
                <a:latin typeface="Arial"/>
                <a:cs typeface="Arial"/>
              </a:rPr>
              <a:t>Inggris, bahasa </a:t>
            </a:r>
            <a:r>
              <a:rPr sz="1641" dirty="0">
                <a:latin typeface="Arial"/>
                <a:cs typeface="Arial"/>
              </a:rPr>
              <a:t>Perancis, dan bahasa </a:t>
            </a:r>
            <a:r>
              <a:rPr sz="1641" spc="-5" dirty="0">
                <a:latin typeface="Arial"/>
                <a:cs typeface="Arial"/>
              </a:rPr>
              <a:t>Jerman. </a:t>
            </a:r>
            <a:r>
              <a:rPr sz="1641" dirty="0">
                <a:latin typeface="Arial"/>
                <a:cs typeface="Arial"/>
              </a:rPr>
              <a:t>Berapa </a:t>
            </a:r>
            <a:r>
              <a:rPr sz="1641" spc="-5" dirty="0">
                <a:latin typeface="Arial"/>
                <a:cs typeface="Arial"/>
              </a:rPr>
              <a:t>banyak mahasiswa  yang mengambil kuliah </a:t>
            </a:r>
            <a:r>
              <a:rPr sz="1641" dirty="0">
                <a:latin typeface="Arial"/>
                <a:cs typeface="Arial"/>
              </a:rPr>
              <a:t>ketiga bahasa</a:t>
            </a:r>
            <a:r>
              <a:rPr sz="1641" spc="-18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tersebut?</a:t>
            </a:r>
            <a:endParaRPr sz="1641" dirty="0">
              <a:latin typeface="Arial"/>
              <a:cs typeface="Arial"/>
            </a:endParaRPr>
          </a:p>
          <a:p>
            <a:pPr marL="427688" marR="4630" indent="-207767" algn="just">
              <a:spcBef>
                <a:spcPts val="9"/>
              </a:spcBef>
              <a:buAutoNum type="arabicPeriod"/>
              <a:tabLst>
                <a:tab pos="428267" algn="l"/>
              </a:tabLst>
            </a:pPr>
            <a:r>
              <a:rPr sz="1641" spc="-5" dirty="0">
                <a:latin typeface="Arial"/>
                <a:cs typeface="Arial"/>
              </a:rPr>
              <a:t>Di </a:t>
            </a:r>
            <a:r>
              <a:rPr sz="1641" dirty="0">
                <a:latin typeface="Arial"/>
                <a:cs typeface="Arial"/>
              </a:rPr>
              <a:t>antara </a:t>
            </a:r>
            <a:r>
              <a:rPr sz="1641" spc="-5" dirty="0">
                <a:latin typeface="Arial"/>
                <a:cs typeface="Arial"/>
              </a:rPr>
              <a:t>100 mahasiswa, </a:t>
            </a:r>
            <a:r>
              <a:rPr sz="1641" dirty="0">
                <a:latin typeface="Arial"/>
                <a:cs typeface="Arial"/>
              </a:rPr>
              <a:t>32 </a:t>
            </a:r>
            <a:r>
              <a:rPr sz="1641" spc="-5" dirty="0">
                <a:latin typeface="Arial"/>
                <a:cs typeface="Arial"/>
              </a:rPr>
              <a:t>orang </a:t>
            </a:r>
            <a:r>
              <a:rPr sz="1641" dirty="0">
                <a:latin typeface="Arial"/>
                <a:cs typeface="Arial"/>
              </a:rPr>
              <a:t>mempelajari matematika , 20 </a:t>
            </a:r>
            <a:r>
              <a:rPr sz="1641" spc="-5" dirty="0">
                <a:latin typeface="Arial"/>
                <a:cs typeface="Arial"/>
              </a:rPr>
              <a:t>orang </a:t>
            </a:r>
            <a:r>
              <a:rPr sz="1641" dirty="0">
                <a:latin typeface="Arial"/>
                <a:cs typeface="Arial"/>
              </a:rPr>
              <a:t>mempelajari  </a:t>
            </a:r>
            <a:r>
              <a:rPr sz="1641" spc="-5" dirty="0">
                <a:latin typeface="Arial"/>
                <a:cs typeface="Arial"/>
              </a:rPr>
              <a:t>fisika, </a:t>
            </a:r>
            <a:r>
              <a:rPr sz="1641" dirty="0">
                <a:latin typeface="Arial"/>
                <a:cs typeface="Arial"/>
              </a:rPr>
              <a:t>45 </a:t>
            </a:r>
            <a:r>
              <a:rPr sz="1641" spc="-9" dirty="0">
                <a:latin typeface="Arial"/>
                <a:cs typeface="Arial"/>
              </a:rPr>
              <a:t>orang </a:t>
            </a:r>
            <a:r>
              <a:rPr sz="1641" spc="-5" dirty="0">
                <a:latin typeface="Arial"/>
                <a:cs typeface="Arial"/>
              </a:rPr>
              <a:t>mempelajari biologi, </a:t>
            </a:r>
            <a:r>
              <a:rPr sz="1641" dirty="0">
                <a:latin typeface="Arial"/>
                <a:cs typeface="Arial"/>
              </a:rPr>
              <a:t>15 </a:t>
            </a:r>
            <a:r>
              <a:rPr sz="1641" spc="-5" dirty="0">
                <a:latin typeface="Arial"/>
                <a:cs typeface="Arial"/>
              </a:rPr>
              <a:t>mempelajari matematika dan biologi, </a:t>
            </a:r>
            <a:r>
              <a:rPr sz="1641" dirty="0">
                <a:latin typeface="Arial"/>
                <a:cs typeface="Arial"/>
              </a:rPr>
              <a:t>7  mempelajari </a:t>
            </a:r>
            <a:r>
              <a:rPr sz="1641" spc="-5" dirty="0">
                <a:latin typeface="Arial"/>
                <a:cs typeface="Arial"/>
              </a:rPr>
              <a:t>matematika </a:t>
            </a:r>
            <a:r>
              <a:rPr sz="1641" dirty="0">
                <a:latin typeface="Arial"/>
                <a:cs typeface="Arial"/>
              </a:rPr>
              <a:t>dan </a:t>
            </a:r>
            <a:r>
              <a:rPr sz="1641" spc="-5" dirty="0">
                <a:latin typeface="Arial"/>
                <a:cs typeface="Arial"/>
              </a:rPr>
              <a:t>fisika, </a:t>
            </a:r>
            <a:r>
              <a:rPr sz="1641" dirty="0">
                <a:latin typeface="Arial"/>
                <a:cs typeface="Arial"/>
              </a:rPr>
              <a:t>10 </a:t>
            </a:r>
            <a:r>
              <a:rPr sz="1641" spc="-5" dirty="0">
                <a:latin typeface="Arial"/>
                <a:cs typeface="Arial"/>
              </a:rPr>
              <a:t>mempelajari fisika </a:t>
            </a:r>
            <a:r>
              <a:rPr sz="1641" dirty="0">
                <a:latin typeface="Arial"/>
                <a:cs typeface="Arial"/>
              </a:rPr>
              <a:t>dan </a:t>
            </a:r>
            <a:r>
              <a:rPr sz="1641" spc="-5" dirty="0">
                <a:latin typeface="Arial"/>
                <a:cs typeface="Arial"/>
              </a:rPr>
              <a:t>biologi, dan </a:t>
            </a:r>
            <a:r>
              <a:rPr sz="1641" dirty="0">
                <a:latin typeface="Arial"/>
                <a:cs typeface="Arial"/>
              </a:rPr>
              <a:t>30 </a:t>
            </a:r>
            <a:r>
              <a:rPr sz="1641" spc="-5" dirty="0">
                <a:latin typeface="Arial"/>
                <a:cs typeface="Arial"/>
              </a:rPr>
              <a:t>tidak  </a:t>
            </a:r>
            <a:r>
              <a:rPr sz="1641" dirty="0">
                <a:latin typeface="Arial"/>
                <a:cs typeface="Arial"/>
              </a:rPr>
              <a:t>mempelajari </a:t>
            </a:r>
            <a:r>
              <a:rPr sz="1641" spc="-5" dirty="0">
                <a:latin typeface="Arial"/>
                <a:cs typeface="Arial"/>
              </a:rPr>
              <a:t>satupun </a:t>
            </a:r>
            <a:r>
              <a:rPr sz="1641" dirty="0">
                <a:latin typeface="Arial"/>
                <a:cs typeface="Arial"/>
              </a:rPr>
              <a:t>di antara ketiga </a:t>
            </a:r>
            <a:r>
              <a:rPr sz="1641" spc="-5" dirty="0">
                <a:latin typeface="Arial"/>
                <a:cs typeface="Arial"/>
              </a:rPr>
              <a:t>bidang</a:t>
            </a:r>
            <a:r>
              <a:rPr sz="1641" spc="-46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tersebut.</a:t>
            </a:r>
            <a:endParaRPr sz="1641" dirty="0">
              <a:latin typeface="Arial"/>
              <a:cs typeface="Arial"/>
            </a:endParaRPr>
          </a:p>
          <a:p>
            <a:pPr marL="427688">
              <a:spcBef>
                <a:spcPts val="529"/>
              </a:spcBef>
            </a:pPr>
            <a:r>
              <a:rPr sz="1641" spc="-5" dirty="0">
                <a:latin typeface="Arial"/>
                <a:cs typeface="Arial"/>
              </a:rPr>
              <a:t>Hitunglah banyaknya mahasiswa yang mempelajari </a:t>
            </a:r>
            <a:r>
              <a:rPr sz="1641" dirty="0">
                <a:latin typeface="Arial"/>
                <a:cs typeface="Arial"/>
              </a:rPr>
              <a:t>ketiga </a:t>
            </a:r>
            <a:r>
              <a:rPr sz="1641" spc="-5" dirty="0">
                <a:latin typeface="Arial"/>
                <a:cs typeface="Arial"/>
              </a:rPr>
              <a:t>bidang</a:t>
            </a:r>
            <a:r>
              <a:rPr sz="1641" spc="91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tersebut?</a:t>
            </a:r>
            <a:endParaRPr sz="164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22284BC6-C4C1-4A12-82D5-30FCB987DF3C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8F67A-CE75-4CE2-9A4E-57715741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0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670C5-E1CF-4D45-AFA3-CBA355507EE7}"/>
              </a:ext>
            </a:extLst>
          </p:cNvPr>
          <p:cNvSpPr txBox="1">
            <a:spLocks/>
          </p:cNvSpPr>
          <p:nvPr/>
        </p:nvSpPr>
        <p:spPr>
          <a:xfrm>
            <a:off x="1524000" y="2881589"/>
            <a:ext cx="9144000" cy="1481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800" dirty="0" err="1">
                <a:latin typeface="Claston Script" pitchFamily="50" charset="0"/>
                <a:cs typeface="Calibri Light" panose="020F0302020204030204" pitchFamily="34" charset="0"/>
              </a:rPr>
              <a:t>Terimakasih</a:t>
            </a:r>
            <a:endParaRPr lang="id-ID" sz="10800" dirty="0">
              <a:latin typeface="Claston Script" pitchFamily="50" charset="0"/>
              <a:cs typeface="Calibri Light" panose="020F0302020204030204" pitchFamily="34" charset="0"/>
            </a:endParaRPr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A4FC6D08-13E5-4926-8700-FBAA0C37BBE2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A4A3-5379-4571-948E-6E0C2E4EF9A0}"/>
              </a:ext>
            </a:extLst>
          </p:cNvPr>
          <p:cNvSpPr txBox="1"/>
          <p:nvPr/>
        </p:nvSpPr>
        <p:spPr>
          <a:xfrm>
            <a:off x="4214400" y="4343399"/>
            <a:ext cx="3763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Yoga Religia,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S.Kom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M.Kom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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yoga.religia@pelitabangsa.ac.id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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081390601900</a:t>
            </a:r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39DED1-4A26-47D1-B875-20DE9F6D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25" y="858492"/>
            <a:ext cx="1972350" cy="17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5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843917" y="998317"/>
            <a:ext cx="8501906" cy="5078588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b="1" dirty="0">
                <a:latin typeface="Arial"/>
                <a:cs typeface="Arial"/>
              </a:rPr>
              <a:t>2.1 </a:t>
            </a:r>
            <a:r>
              <a:rPr sz="1641" b="1" spc="-5" dirty="0">
                <a:latin typeface="Arial"/>
                <a:cs typeface="Arial"/>
              </a:rPr>
              <a:t>Prinsip</a:t>
            </a:r>
            <a:r>
              <a:rPr sz="1641" b="1" spc="-9" dirty="0">
                <a:latin typeface="Arial"/>
                <a:cs typeface="Arial"/>
              </a:rPr>
              <a:t> </a:t>
            </a:r>
            <a:r>
              <a:rPr sz="1641" b="1" spc="-5" dirty="0">
                <a:latin typeface="Arial"/>
                <a:cs typeface="Arial"/>
              </a:rPr>
              <a:t>Inklusi-Eksklusi</a:t>
            </a:r>
            <a:endParaRPr sz="1641" dirty="0">
              <a:latin typeface="Arial"/>
              <a:cs typeface="Arial"/>
            </a:endParaRPr>
          </a:p>
          <a:p>
            <a:pPr marL="11575" marR="4630" algn="just">
              <a:spcBef>
                <a:spcPts val="898"/>
              </a:spcBef>
            </a:pPr>
            <a:r>
              <a:rPr sz="1641" dirty="0">
                <a:latin typeface="Arial"/>
                <a:cs typeface="Arial"/>
              </a:rPr>
              <a:t>Berapa </a:t>
            </a:r>
            <a:r>
              <a:rPr sz="1641" spc="-5" dirty="0">
                <a:latin typeface="Arial"/>
                <a:cs typeface="Arial"/>
              </a:rPr>
              <a:t>banyak anggota </a:t>
            </a:r>
            <a:r>
              <a:rPr sz="1641" dirty="0">
                <a:latin typeface="Arial"/>
                <a:cs typeface="Arial"/>
              </a:rPr>
              <a:t>di </a:t>
            </a:r>
            <a:r>
              <a:rPr sz="1641" spc="-5" dirty="0">
                <a:latin typeface="Arial"/>
                <a:cs typeface="Arial"/>
              </a:rPr>
              <a:t>dalam </a:t>
            </a:r>
            <a:r>
              <a:rPr sz="1641" dirty="0">
                <a:latin typeface="Arial"/>
                <a:cs typeface="Arial"/>
              </a:rPr>
              <a:t>gabungan dua buah </a:t>
            </a:r>
            <a:r>
              <a:rPr sz="1641" spc="-5" dirty="0">
                <a:latin typeface="Arial"/>
                <a:cs typeface="Arial"/>
              </a:rPr>
              <a:t>himpunan </a:t>
            </a:r>
            <a:r>
              <a:rPr sz="1641" dirty="0">
                <a:latin typeface="Arial"/>
                <a:cs typeface="Arial"/>
              </a:rPr>
              <a:t>A dan </a:t>
            </a:r>
            <a:r>
              <a:rPr sz="1641" spc="-9" dirty="0">
                <a:latin typeface="Arial"/>
                <a:cs typeface="Arial"/>
              </a:rPr>
              <a:t>B? </a:t>
            </a:r>
            <a:r>
              <a:rPr sz="1641" dirty="0">
                <a:latin typeface="Arial"/>
                <a:cs typeface="Arial"/>
              </a:rPr>
              <a:t>Penggabungan  dua buah </a:t>
            </a:r>
            <a:r>
              <a:rPr sz="1641" spc="-5" dirty="0">
                <a:latin typeface="Arial"/>
                <a:cs typeface="Arial"/>
              </a:rPr>
              <a:t>himpunan menghasilkan himpunan </a:t>
            </a:r>
            <a:r>
              <a:rPr sz="1641" dirty="0">
                <a:latin typeface="Arial"/>
                <a:cs typeface="Arial"/>
              </a:rPr>
              <a:t>baru </a:t>
            </a:r>
            <a:r>
              <a:rPr sz="1641" spc="-5" dirty="0">
                <a:latin typeface="Arial"/>
                <a:cs typeface="Arial"/>
              </a:rPr>
              <a:t>yang elemen-elemennya </a:t>
            </a:r>
            <a:r>
              <a:rPr sz="1641" dirty="0">
                <a:latin typeface="Arial"/>
                <a:cs typeface="Arial"/>
              </a:rPr>
              <a:t>berasal dari  </a:t>
            </a:r>
            <a:r>
              <a:rPr sz="1641" spc="-5" dirty="0">
                <a:latin typeface="Arial"/>
                <a:cs typeface="Arial"/>
              </a:rPr>
              <a:t>himpunan </a:t>
            </a:r>
            <a:r>
              <a:rPr sz="1641" dirty="0">
                <a:latin typeface="Arial"/>
                <a:cs typeface="Arial"/>
              </a:rPr>
              <a:t>A dan </a:t>
            </a:r>
            <a:r>
              <a:rPr sz="1641" spc="-5" dirty="0">
                <a:latin typeface="Arial"/>
                <a:cs typeface="Arial"/>
              </a:rPr>
              <a:t>himpunan B. Himpunan </a:t>
            </a:r>
            <a:r>
              <a:rPr sz="1641" dirty="0">
                <a:latin typeface="Arial"/>
                <a:cs typeface="Arial"/>
              </a:rPr>
              <a:t>A dan </a:t>
            </a:r>
            <a:r>
              <a:rPr sz="1641" spc="-5" dirty="0">
                <a:latin typeface="Arial"/>
                <a:cs typeface="Arial"/>
              </a:rPr>
              <a:t>himpunan </a:t>
            </a:r>
            <a:r>
              <a:rPr sz="1641" dirty="0">
                <a:latin typeface="Arial"/>
                <a:cs typeface="Arial"/>
              </a:rPr>
              <a:t>B </a:t>
            </a:r>
            <a:r>
              <a:rPr sz="1641" spc="-5" dirty="0">
                <a:latin typeface="Arial"/>
                <a:cs typeface="Arial"/>
              </a:rPr>
              <a:t>mungkin saja memiliki </a:t>
            </a:r>
            <a:r>
              <a:rPr sz="1641" dirty="0">
                <a:latin typeface="Arial"/>
                <a:cs typeface="Arial"/>
              </a:rPr>
              <a:t>elemen-  elemen </a:t>
            </a:r>
            <a:r>
              <a:rPr sz="1641" spc="-5" dirty="0">
                <a:latin typeface="Arial"/>
                <a:cs typeface="Arial"/>
              </a:rPr>
              <a:t>yang sama. Banyaknya </a:t>
            </a:r>
            <a:r>
              <a:rPr sz="1641" dirty="0">
                <a:latin typeface="Arial"/>
                <a:cs typeface="Arial"/>
              </a:rPr>
              <a:t>elemen bersama </a:t>
            </a:r>
            <a:r>
              <a:rPr sz="1641" spc="-5" dirty="0">
                <a:latin typeface="Arial"/>
                <a:cs typeface="Arial"/>
              </a:rPr>
              <a:t>antara </a:t>
            </a:r>
            <a:r>
              <a:rPr sz="1641" dirty="0">
                <a:latin typeface="Arial"/>
                <a:cs typeface="Arial"/>
              </a:rPr>
              <a:t>A dan B </a:t>
            </a:r>
            <a:r>
              <a:rPr sz="1641" spc="-5" dirty="0">
                <a:latin typeface="Arial"/>
                <a:cs typeface="Arial"/>
              </a:rPr>
              <a:t>adalah </a:t>
            </a:r>
            <a:r>
              <a:rPr sz="1641" dirty="0">
                <a:latin typeface="Arial"/>
                <a:cs typeface="Arial"/>
              </a:rPr>
              <a:t>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B). Setiap  unsur </a:t>
            </a:r>
            <a:r>
              <a:rPr sz="1641" spc="-5" dirty="0">
                <a:latin typeface="Arial"/>
                <a:cs typeface="Arial"/>
              </a:rPr>
              <a:t>yang sama itu telah dihitung </a:t>
            </a:r>
            <a:r>
              <a:rPr sz="1641" dirty="0">
                <a:latin typeface="Arial"/>
                <a:cs typeface="Arial"/>
              </a:rPr>
              <a:t>dua </a:t>
            </a:r>
            <a:r>
              <a:rPr sz="1641" spc="-5" dirty="0">
                <a:latin typeface="Arial"/>
                <a:cs typeface="Arial"/>
              </a:rPr>
              <a:t>kali, sekali </a:t>
            </a:r>
            <a:r>
              <a:rPr sz="1641" dirty="0">
                <a:latin typeface="Arial"/>
                <a:cs typeface="Arial"/>
              </a:rPr>
              <a:t>pada n (A) dan </a:t>
            </a:r>
            <a:r>
              <a:rPr sz="1641" spc="-5" dirty="0">
                <a:latin typeface="Arial"/>
                <a:cs typeface="Arial"/>
              </a:rPr>
              <a:t>sekali </a:t>
            </a:r>
            <a:r>
              <a:rPr sz="1641" dirty="0">
                <a:latin typeface="Arial"/>
                <a:cs typeface="Arial"/>
              </a:rPr>
              <a:t>pada n (B),  </a:t>
            </a:r>
            <a:r>
              <a:rPr sz="1641" spc="-5" dirty="0">
                <a:latin typeface="Arial"/>
                <a:cs typeface="Arial"/>
              </a:rPr>
              <a:t>meskipun </a:t>
            </a:r>
            <a:r>
              <a:rPr sz="1641" dirty="0">
                <a:latin typeface="Arial"/>
                <a:cs typeface="Arial"/>
              </a:rPr>
              <a:t>ia </a:t>
            </a:r>
            <a:r>
              <a:rPr sz="1641" spc="-5" dirty="0">
                <a:latin typeface="Arial"/>
                <a:cs typeface="Arial"/>
              </a:rPr>
              <a:t>sharusnya dianggap sebagai </a:t>
            </a:r>
            <a:r>
              <a:rPr sz="1641" dirty="0">
                <a:latin typeface="Arial"/>
                <a:cs typeface="Arial"/>
              </a:rPr>
              <a:t>satu </a:t>
            </a:r>
            <a:r>
              <a:rPr sz="1641" spc="-5" dirty="0">
                <a:latin typeface="Arial"/>
                <a:cs typeface="Arial"/>
              </a:rPr>
              <a:t>buah </a:t>
            </a:r>
            <a:r>
              <a:rPr sz="1641" dirty="0">
                <a:latin typeface="Arial"/>
                <a:cs typeface="Arial"/>
              </a:rPr>
              <a:t>elemen di</a:t>
            </a:r>
            <a:r>
              <a:rPr sz="1641" spc="-9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dalam</a:t>
            </a:r>
            <a:endParaRPr sz="1641" dirty="0">
              <a:latin typeface="Arial"/>
              <a:cs typeface="Arial"/>
            </a:endParaRPr>
          </a:p>
          <a:p>
            <a:pPr marL="11575" marR="7524" algn="just">
              <a:spcBef>
                <a:spcPts val="55"/>
              </a:spcBef>
            </a:pPr>
            <a:r>
              <a:rPr sz="1641" dirty="0">
                <a:latin typeface="Arial"/>
                <a:cs typeface="Arial"/>
              </a:rPr>
              <a:t>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B). </a:t>
            </a:r>
            <a:r>
              <a:rPr sz="1641" dirty="0">
                <a:latin typeface="Arial"/>
                <a:cs typeface="Arial"/>
              </a:rPr>
              <a:t>Karena </a:t>
            </a:r>
            <a:r>
              <a:rPr sz="1641" spc="-5" dirty="0">
                <a:latin typeface="Arial"/>
                <a:cs typeface="Arial"/>
              </a:rPr>
              <a:t>itu, </a:t>
            </a:r>
            <a:r>
              <a:rPr sz="1641" dirty="0">
                <a:latin typeface="Arial"/>
                <a:cs typeface="Arial"/>
              </a:rPr>
              <a:t>jumlah elemen </a:t>
            </a:r>
            <a:r>
              <a:rPr sz="1641" spc="-5" dirty="0">
                <a:latin typeface="Arial"/>
                <a:cs typeface="Arial"/>
              </a:rPr>
              <a:t>hasil penggabungan seharusnya adalah </a:t>
            </a:r>
            <a:r>
              <a:rPr sz="1641" dirty="0">
                <a:latin typeface="Arial"/>
                <a:cs typeface="Arial"/>
              </a:rPr>
              <a:t>jumlah  elemen di </a:t>
            </a:r>
            <a:r>
              <a:rPr sz="1641" spc="-5" dirty="0">
                <a:latin typeface="Arial"/>
                <a:cs typeface="Arial"/>
              </a:rPr>
              <a:t>masing-masing himpunan dikurangi dengan jumlah elemen </a:t>
            </a:r>
            <a:r>
              <a:rPr sz="1641" dirty="0">
                <a:latin typeface="Arial"/>
                <a:cs typeface="Arial"/>
              </a:rPr>
              <a:t>di </a:t>
            </a:r>
            <a:r>
              <a:rPr sz="1641" spc="-5" dirty="0">
                <a:latin typeface="Arial"/>
                <a:cs typeface="Arial"/>
              </a:rPr>
              <a:t>dalam irisannya.  </a:t>
            </a:r>
            <a:r>
              <a:rPr sz="1641" dirty="0">
                <a:latin typeface="Arial"/>
                <a:cs typeface="Arial"/>
              </a:rPr>
              <a:t>atau</a:t>
            </a:r>
          </a:p>
          <a:p>
            <a:pPr marL="844380">
              <a:spcBef>
                <a:spcPts val="602"/>
              </a:spcBef>
            </a:pPr>
            <a:r>
              <a:rPr sz="1641" dirty="0">
                <a:latin typeface="Arial"/>
                <a:cs typeface="Arial"/>
              </a:rPr>
              <a:t>n (A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B) </a:t>
            </a:r>
            <a:r>
              <a:rPr sz="1641" dirty="0">
                <a:latin typeface="Arial"/>
                <a:cs typeface="Arial"/>
              </a:rPr>
              <a:t>= n </a:t>
            </a:r>
            <a:r>
              <a:rPr sz="1641" spc="-5" dirty="0">
                <a:latin typeface="Arial"/>
                <a:cs typeface="Arial"/>
              </a:rPr>
              <a:t>(A) </a:t>
            </a:r>
            <a:r>
              <a:rPr sz="1641" dirty="0">
                <a:latin typeface="Arial"/>
                <a:cs typeface="Arial"/>
              </a:rPr>
              <a:t>+ n </a:t>
            </a:r>
            <a:r>
              <a:rPr sz="1641" spc="-5" dirty="0">
                <a:latin typeface="Arial"/>
                <a:cs typeface="Arial"/>
              </a:rPr>
              <a:t>(B) </a:t>
            </a:r>
            <a:r>
              <a:rPr sz="1641" dirty="0">
                <a:latin typeface="Arial"/>
                <a:cs typeface="Arial"/>
              </a:rPr>
              <a:t>– 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spc="50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B)</a:t>
            </a:r>
            <a:endParaRPr sz="1641" dirty="0">
              <a:latin typeface="Arial"/>
              <a:cs typeface="Arial"/>
            </a:endParaRPr>
          </a:p>
          <a:p>
            <a:pPr marR="2369936" algn="ctr"/>
            <a:r>
              <a:rPr sz="1641" b="1" spc="-9" dirty="0">
                <a:latin typeface="Arial"/>
                <a:cs typeface="Arial"/>
              </a:rPr>
              <a:t>ATAU</a:t>
            </a:r>
            <a:endParaRPr sz="1641" dirty="0">
              <a:latin typeface="Arial"/>
              <a:cs typeface="Arial"/>
            </a:endParaRPr>
          </a:p>
          <a:p>
            <a:pPr marL="844380"/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i="1" dirty="0">
                <a:latin typeface="Arial"/>
                <a:cs typeface="Arial"/>
              </a:rPr>
              <a:t>B</a:t>
            </a:r>
            <a:r>
              <a:rPr sz="1641" dirty="0">
                <a:latin typeface="Symbol"/>
                <a:cs typeface="Symbol"/>
              </a:rPr>
              <a:t>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+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B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–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spc="141" dirty="0">
                <a:latin typeface="Times New Roman"/>
                <a:cs typeface="Times New Roman"/>
              </a:rPr>
              <a:t> </a:t>
            </a:r>
            <a:r>
              <a:rPr sz="1641" i="1" dirty="0">
                <a:latin typeface="Arial"/>
                <a:cs typeface="Arial"/>
              </a:rPr>
              <a:t>B</a:t>
            </a:r>
            <a:r>
              <a:rPr sz="1641" dirty="0">
                <a:latin typeface="Symbol"/>
                <a:cs typeface="Symbol"/>
              </a:rPr>
              <a:t></a:t>
            </a:r>
          </a:p>
          <a:p>
            <a:pPr marL="11575" algn="just"/>
            <a:r>
              <a:rPr sz="1641" spc="-5" dirty="0" err="1">
                <a:latin typeface="Arial"/>
                <a:cs typeface="Arial"/>
              </a:rPr>
              <a:t>Prinsip</a:t>
            </a:r>
            <a:r>
              <a:rPr sz="1641" spc="-5" dirty="0">
                <a:latin typeface="Arial"/>
                <a:cs typeface="Arial"/>
              </a:rPr>
              <a:t> ini </a:t>
            </a:r>
            <a:r>
              <a:rPr sz="1641" dirty="0">
                <a:latin typeface="Arial"/>
                <a:cs typeface="Arial"/>
              </a:rPr>
              <a:t>dikenal </a:t>
            </a:r>
            <a:r>
              <a:rPr sz="1641" spc="-5" dirty="0">
                <a:latin typeface="Arial"/>
                <a:cs typeface="Arial"/>
              </a:rPr>
              <a:t>dengan </a:t>
            </a:r>
            <a:r>
              <a:rPr sz="1641" dirty="0">
                <a:latin typeface="Arial"/>
                <a:cs typeface="Arial"/>
              </a:rPr>
              <a:t>nama </a:t>
            </a:r>
            <a:r>
              <a:rPr sz="1641" spc="-5" dirty="0">
                <a:latin typeface="Arial"/>
                <a:cs typeface="Arial"/>
              </a:rPr>
              <a:t>prinsip</a:t>
            </a:r>
            <a:r>
              <a:rPr sz="1641" spc="5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inklusi-eksklusi.</a:t>
            </a:r>
            <a:endParaRPr sz="1641" dirty="0">
              <a:latin typeface="Arial"/>
              <a:cs typeface="Arial"/>
            </a:endParaRPr>
          </a:p>
          <a:p>
            <a:pPr marL="11575" algn="just"/>
            <a:r>
              <a:rPr sz="1641" b="1" dirty="0" err="1">
                <a:latin typeface="Arial"/>
                <a:cs typeface="Arial"/>
              </a:rPr>
              <a:t>Ketentuan</a:t>
            </a:r>
            <a:r>
              <a:rPr sz="1641" b="1" dirty="0">
                <a:latin typeface="Arial"/>
                <a:cs typeface="Arial"/>
              </a:rPr>
              <a:t>:</a:t>
            </a:r>
            <a:endParaRPr sz="1641" dirty="0">
              <a:latin typeface="Arial"/>
              <a:cs typeface="Arial"/>
            </a:endParaRPr>
          </a:p>
          <a:p>
            <a:pPr marL="11575" algn="just">
              <a:spcBef>
                <a:spcPts val="524"/>
              </a:spcBef>
            </a:pPr>
            <a:r>
              <a:rPr sz="1641" dirty="0">
                <a:latin typeface="Arial"/>
                <a:cs typeface="Arial"/>
              </a:rPr>
              <a:t>Jika A dan B </a:t>
            </a:r>
            <a:r>
              <a:rPr sz="1641" spc="-5" dirty="0">
                <a:latin typeface="Arial"/>
                <a:cs typeface="Arial"/>
              </a:rPr>
              <a:t>adalah himpunan berisisan</a:t>
            </a:r>
            <a:r>
              <a:rPr sz="1641" spc="-18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maka</a:t>
            </a:r>
          </a:p>
          <a:p>
            <a:endParaRPr sz="1641" dirty="0">
              <a:latin typeface="Times New Roman"/>
              <a:cs typeface="Times New Roman"/>
            </a:endParaRPr>
          </a:p>
          <a:p>
            <a:pPr marR="2273287" algn="ctr"/>
            <a:r>
              <a:rPr sz="1641" dirty="0">
                <a:latin typeface="Arial"/>
                <a:cs typeface="Arial"/>
              </a:rPr>
              <a:t>n (A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B) </a:t>
            </a:r>
            <a:r>
              <a:rPr sz="1641" dirty="0">
                <a:latin typeface="Arial"/>
                <a:cs typeface="Arial"/>
              </a:rPr>
              <a:t>= n </a:t>
            </a:r>
            <a:r>
              <a:rPr sz="1641" spc="-5" dirty="0">
                <a:latin typeface="Arial"/>
                <a:cs typeface="Arial"/>
              </a:rPr>
              <a:t>(A) </a:t>
            </a:r>
            <a:r>
              <a:rPr sz="1641" dirty="0">
                <a:latin typeface="Arial"/>
                <a:cs typeface="Arial"/>
              </a:rPr>
              <a:t>+ n </a:t>
            </a:r>
            <a:r>
              <a:rPr sz="1641" spc="-5" dirty="0">
                <a:latin typeface="Arial"/>
                <a:cs typeface="Arial"/>
              </a:rPr>
              <a:t>(B) </a:t>
            </a:r>
            <a:r>
              <a:rPr sz="1641" dirty="0">
                <a:latin typeface="Arial"/>
                <a:cs typeface="Arial"/>
              </a:rPr>
              <a:t>– 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spc="36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B)</a:t>
            </a:r>
            <a:endParaRPr sz="1641" dirty="0">
              <a:latin typeface="Arial"/>
              <a:cs typeface="Arial"/>
            </a:endParaRPr>
          </a:p>
          <a:p>
            <a:endParaRPr sz="1641" dirty="0">
              <a:latin typeface="Times New Roman"/>
              <a:cs typeface="Times New Roman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552A9A2D-2838-41DF-B05C-EC24869CFA1C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71D38-CB08-43A7-A6CD-D13B09DF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0218" y="998317"/>
            <a:ext cx="4872942" cy="2617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575" algn="just"/>
            <a:r>
              <a:rPr lang="pt-BR" sz="1641" spc="-5" dirty="0">
                <a:latin typeface="Arial"/>
                <a:cs typeface="Arial"/>
              </a:rPr>
              <a:t>Contoh:</a:t>
            </a:r>
            <a:endParaRPr lang="pt-BR" sz="1641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lang="pt-BR" sz="1641" dirty="0">
              <a:latin typeface="Times New Roman"/>
              <a:cs typeface="Times New Roman"/>
            </a:endParaRPr>
          </a:p>
          <a:p>
            <a:pPr marL="219921"/>
            <a:r>
              <a:rPr lang="pt-BR" sz="1641" dirty="0">
                <a:latin typeface="Arial"/>
                <a:cs typeface="Arial"/>
              </a:rPr>
              <a:t>A = { </a:t>
            </a:r>
            <a:r>
              <a:rPr lang="pt-BR" sz="1641" spc="-9" dirty="0">
                <a:latin typeface="Arial"/>
                <a:cs typeface="Arial"/>
              </a:rPr>
              <a:t>2, 3, 5,</a:t>
            </a:r>
            <a:r>
              <a:rPr lang="pt-BR" sz="1641" spc="27" dirty="0">
                <a:latin typeface="Arial"/>
                <a:cs typeface="Arial"/>
              </a:rPr>
              <a:t> </a:t>
            </a:r>
            <a:r>
              <a:rPr lang="pt-BR" sz="1641" dirty="0">
                <a:latin typeface="Arial"/>
                <a:cs typeface="Arial"/>
              </a:rPr>
              <a:t>7}</a:t>
            </a:r>
          </a:p>
          <a:p>
            <a:pPr>
              <a:spcBef>
                <a:spcPts val="18"/>
              </a:spcBef>
            </a:pPr>
            <a:endParaRPr lang="pt-BR" sz="1641" dirty="0">
              <a:latin typeface="Times New Roman"/>
              <a:cs typeface="Times New Roman"/>
            </a:endParaRPr>
          </a:p>
          <a:p>
            <a:pPr marL="219921"/>
            <a:r>
              <a:rPr lang="pt-BR" sz="1641" dirty="0">
                <a:latin typeface="Arial"/>
                <a:cs typeface="Arial"/>
              </a:rPr>
              <a:t>B = { </a:t>
            </a:r>
            <a:r>
              <a:rPr lang="pt-BR" sz="1641" spc="-9" dirty="0">
                <a:latin typeface="Arial"/>
                <a:cs typeface="Arial"/>
              </a:rPr>
              <a:t>0, 2,</a:t>
            </a:r>
            <a:r>
              <a:rPr lang="pt-BR" sz="1641" spc="23" dirty="0">
                <a:latin typeface="Arial"/>
                <a:cs typeface="Arial"/>
              </a:rPr>
              <a:t> </a:t>
            </a:r>
            <a:r>
              <a:rPr lang="pt-BR" sz="1641" spc="-9" dirty="0">
                <a:latin typeface="Arial"/>
                <a:cs typeface="Arial"/>
              </a:rPr>
              <a:t>4}</a:t>
            </a:r>
            <a:endParaRPr lang="pt-BR" sz="164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1641" dirty="0">
              <a:latin typeface="Times New Roman"/>
              <a:cs typeface="Times New Roman"/>
            </a:endParaRPr>
          </a:p>
          <a:p>
            <a:pPr marL="219921"/>
            <a:r>
              <a:rPr lang="pt-BR" sz="1641" spc="-5" dirty="0">
                <a:latin typeface="Arial"/>
                <a:cs typeface="Arial"/>
              </a:rPr>
              <a:t>Maka </a:t>
            </a:r>
            <a:r>
              <a:rPr lang="pt-BR" sz="1641" dirty="0">
                <a:latin typeface="Arial"/>
                <a:cs typeface="Arial"/>
              </a:rPr>
              <a:t>n (A </a:t>
            </a:r>
            <a:r>
              <a:rPr lang="pt-BR" sz="1641" dirty="0">
                <a:latin typeface="Symbol"/>
                <a:cs typeface="Symbol"/>
              </a:rPr>
              <a:t></a:t>
            </a:r>
            <a:r>
              <a:rPr lang="pt-BR" sz="1641" dirty="0">
                <a:latin typeface="Times New Roman"/>
                <a:cs typeface="Times New Roman"/>
              </a:rPr>
              <a:t> </a:t>
            </a:r>
            <a:r>
              <a:rPr lang="pt-BR" sz="1641" spc="-5" dirty="0">
                <a:latin typeface="Arial"/>
                <a:cs typeface="Arial"/>
              </a:rPr>
              <a:t>B) </a:t>
            </a:r>
            <a:r>
              <a:rPr lang="pt-BR" sz="1641" dirty="0">
                <a:latin typeface="Arial"/>
                <a:cs typeface="Arial"/>
              </a:rPr>
              <a:t>= n (A) + n (B) – n (A </a:t>
            </a:r>
            <a:r>
              <a:rPr lang="pt-BR" sz="1641" dirty="0">
                <a:latin typeface="Symbol"/>
                <a:cs typeface="Symbol"/>
              </a:rPr>
              <a:t></a:t>
            </a:r>
            <a:r>
              <a:rPr lang="pt-BR" sz="1641" spc="-5" dirty="0">
                <a:latin typeface="Times New Roman"/>
                <a:cs typeface="Times New Roman"/>
              </a:rPr>
              <a:t> </a:t>
            </a:r>
            <a:r>
              <a:rPr lang="pt-BR" sz="1641" spc="-5" dirty="0">
                <a:latin typeface="Arial"/>
                <a:cs typeface="Arial"/>
              </a:rPr>
              <a:t>B)</a:t>
            </a:r>
            <a:endParaRPr lang="pt-BR" sz="1641" dirty="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lang="pt-BR" sz="1641" dirty="0">
              <a:latin typeface="Times New Roman"/>
              <a:cs typeface="Times New Roman"/>
            </a:endParaRPr>
          </a:p>
          <a:p>
            <a:pPr marL="1261072"/>
            <a:r>
              <a:rPr lang="pt-BR" sz="1641" dirty="0">
                <a:latin typeface="Arial"/>
                <a:cs typeface="Arial"/>
              </a:rPr>
              <a:t>= 4 + 3 –</a:t>
            </a:r>
            <a:r>
              <a:rPr lang="pt-BR" sz="1641" spc="-14" dirty="0">
                <a:latin typeface="Arial"/>
                <a:cs typeface="Arial"/>
              </a:rPr>
              <a:t> </a:t>
            </a:r>
            <a:r>
              <a:rPr lang="pt-BR" sz="1641" dirty="0">
                <a:latin typeface="Arial"/>
                <a:cs typeface="Arial"/>
              </a:rPr>
              <a:t>1</a:t>
            </a:r>
            <a:endParaRPr lang="id-ID" sz="1641" dirty="0">
              <a:latin typeface="Arial"/>
              <a:cs typeface="Arial"/>
            </a:endParaRPr>
          </a:p>
          <a:p>
            <a:pPr marL="1261072"/>
            <a:r>
              <a:rPr lang="id-ID" sz="1641" dirty="0">
                <a:latin typeface="Arial"/>
                <a:cs typeface="Arial"/>
              </a:rPr>
              <a:t>= 6</a:t>
            </a:r>
            <a:endParaRPr lang="pt-BR" sz="1641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818870" y="3706792"/>
            <a:ext cx="8526953" cy="1063899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b="1" spc="-5" dirty="0">
                <a:latin typeface="Arial"/>
                <a:cs typeface="Arial"/>
              </a:rPr>
              <a:t>Contoh </a:t>
            </a:r>
            <a:r>
              <a:rPr sz="1641" b="1" dirty="0">
                <a:latin typeface="Arial"/>
                <a:cs typeface="Arial"/>
              </a:rPr>
              <a:t>1:</a:t>
            </a:r>
            <a:endParaRPr sz="1641" dirty="0">
              <a:latin typeface="Arial"/>
              <a:cs typeface="Arial"/>
            </a:endParaRPr>
          </a:p>
          <a:p>
            <a:pPr marL="11575" marR="4630">
              <a:lnSpc>
                <a:spcPct val="143600"/>
              </a:lnSpc>
              <a:spcBef>
                <a:spcPts val="911"/>
              </a:spcBef>
            </a:pPr>
            <a:r>
              <a:rPr sz="1641" dirty="0">
                <a:latin typeface="Arial"/>
                <a:cs typeface="Arial"/>
              </a:rPr>
              <a:t>Ada berapa </a:t>
            </a:r>
            <a:r>
              <a:rPr sz="1641" spc="-5" dirty="0">
                <a:latin typeface="Arial"/>
                <a:cs typeface="Arial"/>
              </a:rPr>
              <a:t>bilangan bulat positif lebih </a:t>
            </a:r>
            <a:r>
              <a:rPr sz="1641" dirty="0">
                <a:latin typeface="Arial"/>
                <a:cs typeface="Arial"/>
              </a:rPr>
              <a:t>kecil atau sama </a:t>
            </a:r>
            <a:r>
              <a:rPr sz="1641" spc="-5" dirty="0">
                <a:latin typeface="Arial"/>
                <a:cs typeface="Arial"/>
              </a:rPr>
              <a:t>dengan </a:t>
            </a:r>
            <a:r>
              <a:rPr sz="1641" dirty="0">
                <a:latin typeface="Arial"/>
                <a:cs typeface="Arial"/>
              </a:rPr>
              <a:t>100 </a:t>
            </a:r>
            <a:r>
              <a:rPr sz="1641" spc="-9" dirty="0">
                <a:latin typeface="Arial"/>
                <a:cs typeface="Arial"/>
              </a:rPr>
              <a:t>yang </a:t>
            </a:r>
            <a:r>
              <a:rPr sz="1641" spc="-5" dirty="0">
                <a:latin typeface="Arial"/>
                <a:cs typeface="Arial"/>
              </a:rPr>
              <a:t>habis dibagi </a:t>
            </a:r>
            <a:r>
              <a:rPr sz="1641" dirty="0">
                <a:latin typeface="Arial"/>
                <a:cs typeface="Arial"/>
              </a:rPr>
              <a:t>6 atau  </a:t>
            </a:r>
            <a:r>
              <a:rPr sz="1641" spc="-5" dirty="0">
                <a:latin typeface="Arial"/>
                <a:cs typeface="Arial"/>
              </a:rPr>
              <a:t>9?</a:t>
            </a:r>
            <a:endParaRPr sz="1641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직사각형 4">
            <a:extLst>
              <a:ext uri="{FF2B5EF4-FFF2-40B4-BE49-F238E27FC236}">
                <a16:creationId xmlns:a16="http://schemas.microsoft.com/office/drawing/2014/main" id="{A359EF57-B598-4A72-88D7-F2DB13A45EDB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73987-1E33-4F55-B373-F35E54CC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 txBox="1"/>
          <p:nvPr/>
        </p:nvSpPr>
        <p:spPr>
          <a:xfrm>
            <a:off x="1859666" y="998316"/>
            <a:ext cx="8333772" cy="5481006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Penyelesaian:</a:t>
            </a:r>
            <a:endParaRPr sz="1641" dirty="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575"/>
            <a:r>
              <a:rPr sz="1641" spc="-5" dirty="0">
                <a:latin typeface="Arial"/>
                <a:cs typeface="Arial"/>
              </a:rPr>
              <a:t>Misalkan</a:t>
            </a:r>
            <a:endParaRPr sz="1641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575"/>
            <a:r>
              <a:rPr sz="1641" spc="-5" dirty="0">
                <a:latin typeface="Arial"/>
                <a:cs typeface="Arial"/>
              </a:rPr>
              <a:t>A: bilangan bulat dari </a:t>
            </a:r>
            <a:r>
              <a:rPr sz="1641" dirty="0">
                <a:latin typeface="Arial"/>
                <a:cs typeface="Arial"/>
              </a:rPr>
              <a:t>1 sampai 100 </a:t>
            </a:r>
            <a:r>
              <a:rPr sz="1641" spc="-5" dirty="0">
                <a:latin typeface="Arial"/>
                <a:cs typeface="Arial"/>
              </a:rPr>
              <a:t>yang habis dibagi</a:t>
            </a:r>
            <a:r>
              <a:rPr sz="1641" spc="27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6</a:t>
            </a:r>
          </a:p>
          <a:p>
            <a:pPr>
              <a:spcBef>
                <a:spcPts val="14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575">
              <a:spcBef>
                <a:spcPts val="5"/>
              </a:spcBef>
            </a:pPr>
            <a:r>
              <a:rPr sz="1641" spc="-5" dirty="0">
                <a:latin typeface="Arial"/>
                <a:cs typeface="Arial"/>
              </a:rPr>
              <a:t>B: himpunan bilangan bulat </a:t>
            </a:r>
            <a:r>
              <a:rPr sz="1641" dirty="0">
                <a:latin typeface="Arial"/>
                <a:cs typeface="Arial"/>
              </a:rPr>
              <a:t>dari 1 </a:t>
            </a:r>
            <a:r>
              <a:rPr sz="1641" spc="-5" dirty="0">
                <a:latin typeface="Arial"/>
                <a:cs typeface="Arial"/>
              </a:rPr>
              <a:t>sampai </a:t>
            </a:r>
            <a:r>
              <a:rPr sz="1641" dirty="0">
                <a:latin typeface="Arial"/>
                <a:cs typeface="Arial"/>
              </a:rPr>
              <a:t>100 </a:t>
            </a:r>
            <a:r>
              <a:rPr sz="1641" spc="-5" dirty="0">
                <a:latin typeface="Arial"/>
                <a:cs typeface="Arial"/>
              </a:rPr>
              <a:t>yang habis dibagi</a:t>
            </a:r>
            <a:r>
              <a:rPr sz="1641" spc="46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9.</a:t>
            </a:r>
          </a:p>
          <a:p>
            <a:pPr marL="11575" marR="4630">
              <a:spcBef>
                <a:spcPts val="916"/>
              </a:spcBef>
            </a:pPr>
            <a:r>
              <a:rPr sz="1641" dirty="0">
                <a:latin typeface="Arial"/>
                <a:cs typeface="Arial"/>
              </a:rPr>
              <a:t>Dengan </a:t>
            </a:r>
            <a:r>
              <a:rPr sz="1641" spc="-5" dirty="0">
                <a:latin typeface="Arial"/>
                <a:cs typeface="Arial"/>
              </a:rPr>
              <a:t>menggunakan prinsip inklusi-eksklusi, banyaknya bilangan bulat </a:t>
            </a:r>
            <a:r>
              <a:rPr sz="1641" dirty="0">
                <a:latin typeface="Arial"/>
                <a:cs typeface="Arial"/>
              </a:rPr>
              <a:t>dari 1 </a:t>
            </a:r>
            <a:r>
              <a:rPr sz="1641" spc="-5" dirty="0">
                <a:latin typeface="Arial"/>
                <a:cs typeface="Arial"/>
              </a:rPr>
              <a:t>sampai </a:t>
            </a:r>
            <a:r>
              <a:rPr sz="1641" dirty="0">
                <a:latin typeface="Arial"/>
                <a:cs typeface="Arial"/>
              </a:rPr>
              <a:t>100  </a:t>
            </a:r>
            <a:r>
              <a:rPr sz="1641" spc="-5" dirty="0">
                <a:latin typeface="Arial"/>
                <a:cs typeface="Arial"/>
              </a:rPr>
              <a:t>yang habis dibagi </a:t>
            </a:r>
            <a:r>
              <a:rPr sz="1641" dirty="0">
                <a:latin typeface="Arial"/>
                <a:cs typeface="Arial"/>
              </a:rPr>
              <a:t>6 atau 9</a:t>
            </a:r>
            <a:r>
              <a:rPr sz="1641" spc="-5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adalah</a:t>
            </a:r>
          </a:p>
          <a:p>
            <a:pPr>
              <a:spcBef>
                <a:spcPts val="41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575">
              <a:spcBef>
                <a:spcPts val="5"/>
              </a:spcBef>
            </a:pP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=</a:t>
            </a:r>
            <a:r>
              <a:rPr sz="1641" spc="-82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100/6</a:t>
            </a: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575"/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B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=</a:t>
            </a:r>
            <a:r>
              <a:rPr sz="1641" spc="-82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100/9</a:t>
            </a: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575">
              <a:spcBef>
                <a:spcPts val="5"/>
              </a:spcBef>
            </a:pP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i="1" spc="-5" dirty="0">
                <a:latin typeface="Arial"/>
                <a:cs typeface="Arial"/>
              </a:rPr>
              <a:t>B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=</a:t>
            </a:r>
            <a:r>
              <a:rPr sz="1641" spc="32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100/18</a:t>
            </a:r>
          </a:p>
          <a:p>
            <a:pPr>
              <a:spcBef>
                <a:spcPts val="9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23727">
              <a:tabLst>
                <a:tab pos="588578" algn="l"/>
                <a:tab pos="788242" algn="l"/>
              </a:tabLst>
            </a:pPr>
            <a:r>
              <a:rPr sz="1641" dirty="0">
                <a:latin typeface="Times New Roman"/>
                <a:cs typeface="Times New Roman"/>
              </a:rPr>
              <a:t>| </a:t>
            </a:r>
            <a:r>
              <a:rPr sz="1641" i="1" spc="9" dirty="0">
                <a:latin typeface="Times New Roman"/>
                <a:cs typeface="Times New Roman"/>
              </a:rPr>
              <a:t>A</a:t>
            </a:r>
            <a:r>
              <a:rPr sz="1641" i="1" spc="-228" dirty="0">
                <a:latin typeface="Times New Roman"/>
                <a:cs typeface="Times New Roman"/>
              </a:rPr>
              <a:t> </a:t>
            </a:r>
            <a:r>
              <a:rPr sz="1641" spc="9" dirty="0">
                <a:latin typeface="Symbol"/>
                <a:cs typeface="Symbol"/>
              </a:rPr>
              <a:t></a:t>
            </a:r>
            <a:r>
              <a:rPr sz="1641" spc="9" dirty="0">
                <a:latin typeface="Times New Roman"/>
                <a:cs typeface="Times New Roman"/>
              </a:rPr>
              <a:t> </a:t>
            </a:r>
            <a:r>
              <a:rPr sz="1641" i="1" spc="9" dirty="0">
                <a:latin typeface="Times New Roman"/>
                <a:cs typeface="Times New Roman"/>
              </a:rPr>
              <a:t>B</a:t>
            </a:r>
            <a:r>
              <a:rPr sz="1641" i="1" spc="-82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Times New Roman"/>
                <a:cs typeface="Times New Roman"/>
              </a:rPr>
              <a:t>|	</a:t>
            </a:r>
            <a:r>
              <a:rPr sz="1641" spc="5" dirty="0">
                <a:latin typeface="Symbol"/>
                <a:cs typeface="Symbol"/>
              </a:rPr>
              <a:t></a:t>
            </a:r>
            <a:r>
              <a:rPr sz="1641" spc="5" dirty="0">
                <a:latin typeface="Times New Roman"/>
                <a:cs typeface="Times New Roman"/>
              </a:rPr>
              <a:t>	</a:t>
            </a:r>
            <a:r>
              <a:rPr sz="1641" dirty="0">
                <a:latin typeface="Times New Roman"/>
                <a:cs typeface="Times New Roman"/>
              </a:rPr>
              <a:t>|</a:t>
            </a:r>
            <a:r>
              <a:rPr sz="1641" spc="14" dirty="0">
                <a:latin typeface="Times New Roman"/>
                <a:cs typeface="Times New Roman"/>
              </a:rPr>
              <a:t> </a:t>
            </a:r>
            <a:r>
              <a:rPr sz="1641" i="1" spc="9" dirty="0">
                <a:latin typeface="Times New Roman"/>
                <a:cs typeface="Times New Roman"/>
              </a:rPr>
              <a:t>A</a:t>
            </a:r>
            <a:r>
              <a:rPr sz="1641" i="1" spc="-132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Times New Roman"/>
                <a:cs typeface="Times New Roman"/>
              </a:rPr>
              <a:t>|</a:t>
            </a:r>
            <a:r>
              <a:rPr sz="1641" spc="-68" dirty="0">
                <a:latin typeface="Times New Roman"/>
                <a:cs typeface="Times New Roman"/>
              </a:rPr>
              <a:t> </a:t>
            </a:r>
            <a:r>
              <a:rPr sz="1641" spc="5" dirty="0">
                <a:latin typeface="Symbol"/>
                <a:cs typeface="Symbol"/>
              </a:rPr>
              <a:t></a:t>
            </a:r>
            <a:r>
              <a:rPr sz="1641" spc="-82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Times New Roman"/>
                <a:cs typeface="Times New Roman"/>
              </a:rPr>
              <a:t>|</a:t>
            </a:r>
            <a:r>
              <a:rPr sz="1641" spc="-36" dirty="0">
                <a:latin typeface="Times New Roman"/>
                <a:cs typeface="Times New Roman"/>
              </a:rPr>
              <a:t> </a:t>
            </a:r>
            <a:r>
              <a:rPr sz="1641" i="1" spc="9" dirty="0">
                <a:latin typeface="Times New Roman"/>
                <a:cs typeface="Times New Roman"/>
              </a:rPr>
              <a:t>B</a:t>
            </a:r>
            <a:r>
              <a:rPr sz="1641" i="1" spc="-82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Times New Roman"/>
                <a:cs typeface="Times New Roman"/>
              </a:rPr>
              <a:t>|</a:t>
            </a:r>
            <a:r>
              <a:rPr sz="1641" spc="-68" dirty="0">
                <a:latin typeface="Times New Roman"/>
                <a:cs typeface="Times New Roman"/>
              </a:rPr>
              <a:t> </a:t>
            </a:r>
            <a:r>
              <a:rPr sz="1641" spc="5" dirty="0">
                <a:latin typeface="Symbol"/>
                <a:cs typeface="Symbol"/>
              </a:rPr>
              <a:t></a:t>
            </a:r>
            <a:r>
              <a:rPr sz="1641" spc="-100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Times New Roman"/>
                <a:cs typeface="Times New Roman"/>
              </a:rPr>
              <a:t>|</a:t>
            </a:r>
            <a:r>
              <a:rPr sz="1641" spc="14" dirty="0">
                <a:latin typeface="Times New Roman"/>
                <a:cs typeface="Times New Roman"/>
              </a:rPr>
              <a:t> </a:t>
            </a:r>
            <a:r>
              <a:rPr sz="1641" i="1" spc="9" dirty="0">
                <a:latin typeface="Times New Roman"/>
                <a:cs typeface="Times New Roman"/>
              </a:rPr>
              <a:t>A</a:t>
            </a:r>
            <a:r>
              <a:rPr sz="1641" i="1" spc="-150" dirty="0">
                <a:latin typeface="Times New Roman"/>
                <a:cs typeface="Times New Roman"/>
              </a:rPr>
              <a:t> </a:t>
            </a:r>
            <a:r>
              <a:rPr sz="1641" spc="9" dirty="0">
                <a:latin typeface="Symbol"/>
                <a:cs typeface="Symbol"/>
              </a:rPr>
              <a:t></a:t>
            </a:r>
            <a:r>
              <a:rPr sz="1641" spc="-82" dirty="0">
                <a:latin typeface="Times New Roman"/>
                <a:cs typeface="Times New Roman"/>
              </a:rPr>
              <a:t> </a:t>
            </a:r>
            <a:r>
              <a:rPr sz="1641" i="1" spc="9" dirty="0">
                <a:latin typeface="Times New Roman"/>
                <a:cs typeface="Times New Roman"/>
              </a:rPr>
              <a:t>B</a:t>
            </a:r>
            <a:r>
              <a:rPr sz="1641" i="1" spc="-82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Times New Roman"/>
                <a:cs typeface="Times New Roman"/>
              </a:rPr>
              <a:t>|</a:t>
            </a:r>
          </a:p>
          <a:p>
            <a:pPr marL="588578">
              <a:spcBef>
                <a:spcPts val="104"/>
              </a:spcBef>
              <a:tabLst>
                <a:tab pos="799239" algn="l"/>
              </a:tabLst>
            </a:pPr>
            <a:r>
              <a:rPr sz="1641" spc="5" dirty="0">
                <a:latin typeface="Symbol"/>
                <a:cs typeface="Symbol"/>
              </a:rPr>
              <a:t></a:t>
            </a:r>
            <a:r>
              <a:rPr sz="1641" spc="5" dirty="0">
                <a:latin typeface="Times New Roman"/>
                <a:cs typeface="Times New Roman"/>
              </a:rPr>
              <a:t>	</a:t>
            </a:r>
            <a:r>
              <a:rPr sz="1641" spc="-34" baseline="-7662" dirty="0">
                <a:latin typeface="Symbol"/>
                <a:cs typeface="Symbol"/>
              </a:rPr>
              <a:t></a:t>
            </a:r>
            <a:r>
              <a:rPr sz="1641" spc="-23" dirty="0">
                <a:latin typeface="Times New Roman"/>
                <a:cs typeface="Times New Roman"/>
              </a:rPr>
              <a:t>100/</a:t>
            </a:r>
            <a:r>
              <a:rPr sz="1641" spc="-109" dirty="0">
                <a:latin typeface="Times New Roman"/>
                <a:cs typeface="Times New Roman"/>
              </a:rPr>
              <a:t> </a:t>
            </a:r>
            <a:r>
              <a:rPr sz="1641" spc="14" dirty="0">
                <a:latin typeface="Times New Roman"/>
                <a:cs typeface="Times New Roman"/>
              </a:rPr>
              <a:t>6</a:t>
            </a:r>
            <a:r>
              <a:rPr sz="1641" spc="20" baseline="-7662" dirty="0">
                <a:latin typeface="Symbol"/>
                <a:cs typeface="Symbol"/>
              </a:rPr>
              <a:t></a:t>
            </a:r>
            <a:r>
              <a:rPr sz="1641" spc="14" dirty="0">
                <a:latin typeface="Symbol"/>
                <a:cs typeface="Symbol"/>
              </a:rPr>
              <a:t></a:t>
            </a:r>
            <a:r>
              <a:rPr sz="1641" spc="-64" dirty="0">
                <a:latin typeface="Times New Roman"/>
                <a:cs typeface="Times New Roman"/>
              </a:rPr>
              <a:t> </a:t>
            </a:r>
            <a:r>
              <a:rPr sz="1641" spc="-34" baseline="-7662" dirty="0">
                <a:latin typeface="Symbol"/>
                <a:cs typeface="Symbol"/>
              </a:rPr>
              <a:t></a:t>
            </a:r>
            <a:r>
              <a:rPr sz="1641" spc="-23" dirty="0">
                <a:latin typeface="Times New Roman"/>
                <a:cs typeface="Times New Roman"/>
              </a:rPr>
              <a:t>100/</a:t>
            </a:r>
            <a:r>
              <a:rPr sz="1641" spc="-123" dirty="0">
                <a:latin typeface="Times New Roman"/>
                <a:cs typeface="Times New Roman"/>
              </a:rPr>
              <a:t> </a:t>
            </a:r>
            <a:r>
              <a:rPr sz="1641" spc="14" dirty="0">
                <a:latin typeface="Times New Roman"/>
                <a:cs typeface="Times New Roman"/>
              </a:rPr>
              <a:t>9</a:t>
            </a:r>
            <a:r>
              <a:rPr sz="1641" spc="20" baseline="-7662" dirty="0">
                <a:latin typeface="Symbol"/>
                <a:cs typeface="Symbol"/>
              </a:rPr>
              <a:t></a:t>
            </a:r>
            <a:r>
              <a:rPr sz="1641" spc="14" dirty="0">
                <a:latin typeface="Symbol"/>
                <a:cs typeface="Symbol"/>
              </a:rPr>
              <a:t></a:t>
            </a:r>
            <a:r>
              <a:rPr sz="1641" spc="-82" dirty="0">
                <a:latin typeface="Times New Roman"/>
                <a:cs typeface="Times New Roman"/>
              </a:rPr>
              <a:t> </a:t>
            </a:r>
            <a:r>
              <a:rPr sz="1641" spc="-27" baseline="-7662" dirty="0">
                <a:latin typeface="Symbol"/>
                <a:cs typeface="Symbol"/>
              </a:rPr>
              <a:t></a:t>
            </a:r>
            <a:r>
              <a:rPr sz="1641" spc="-18" dirty="0">
                <a:latin typeface="Times New Roman"/>
                <a:cs typeface="Times New Roman"/>
              </a:rPr>
              <a:t>100/18</a:t>
            </a:r>
            <a:r>
              <a:rPr sz="1641" spc="-27" baseline="-7662" dirty="0">
                <a:latin typeface="Symbol"/>
                <a:cs typeface="Symbol"/>
              </a:rPr>
              <a:t></a:t>
            </a:r>
            <a:endParaRPr sz="1641" baseline="-7662" dirty="0">
              <a:latin typeface="Symbol"/>
              <a:cs typeface="Symbol"/>
            </a:endParaRPr>
          </a:p>
          <a:p>
            <a:pPr marL="588578">
              <a:spcBef>
                <a:spcPts val="310"/>
              </a:spcBef>
              <a:tabLst>
                <a:tab pos="781876" algn="l"/>
                <a:tab pos="1474627" algn="l"/>
                <a:tab pos="1682973" algn="l"/>
              </a:tabLst>
            </a:pPr>
            <a:r>
              <a:rPr sz="1641" spc="5" dirty="0">
                <a:latin typeface="Symbol"/>
                <a:cs typeface="Symbol"/>
              </a:rPr>
              <a:t></a:t>
            </a:r>
            <a:r>
              <a:rPr sz="1641" spc="5" dirty="0">
                <a:latin typeface="Times New Roman"/>
                <a:cs typeface="Times New Roman"/>
              </a:rPr>
              <a:t>	</a:t>
            </a:r>
            <a:r>
              <a:rPr sz="1641" spc="14" dirty="0">
                <a:latin typeface="Times New Roman"/>
                <a:cs typeface="Times New Roman"/>
              </a:rPr>
              <a:t>16</a:t>
            </a:r>
            <a:r>
              <a:rPr sz="1641" spc="-141" dirty="0">
                <a:latin typeface="Times New Roman"/>
                <a:cs typeface="Times New Roman"/>
              </a:rPr>
              <a:t> </a:t>
            </a:r>
            <a:r>
              <a:rPr sz="1641" spc="41" dirty="0">
                <a:latin typeface="Symbol"/>
                <a:cs typeface="Symbol"/>
              </a:rPr>
              <a:t></a:t>
            </a:r>
            <a:r>
              <a:rPr sz="1641" spc="41" dirty="0">
                <a:latin typeface="Times New Roman"/>
                <a:cs typeface="Times New Roman"/>
              </a:rPr>
              <a:t>11</a:t>
            </a:r>
            <a:r>
              <a:rPr sz="1641" spc="41" dirty="0">
                <a:latin typeface="Symbol"/>
                <a:cs typeface="Symbol"/>
              </a:rPr>
              <a:t></a:t>
            </a:r>
            <a:r>
              <a:rPr sz="1641" spc="-114" dirty="0">
                <a:latin typeface="Times New Roman"/>
                <a:cs typeface="Times New Roman"/>
              </a:rPr>
              <a:t> </a:t>
            </a:r>
            <a:r>
              <a:rPr sz="1641" spc="5" dirty="0">
                <a:latin typeface="Times New Roman"/>
                <a:cs typeface="Times New Roman"/>
              </a:rPr>
              <a:t>5	</a:t>
            </a:r>
            <a:r>
              <a:rPr sz="1641" spc="5" dirty="0">
                <a:latin typeface="Symbol"/>
                <a:cs typeface="Symbol"/>
              </a:rPr>
              <a:t></a:t>
            </a:r>
            <a:r>
              <a:rPr sz="1641" spc="5" dirty="0">
                <a:latin typeface="Times New Roman"/>
                <a:cs typeface="Times New Roman"/>
              </a:rPr>
              <a:t>	</a:t>
            </a:r>
            <a:r>
              <a:rPr sz="1641" spc="23" dirty="0">
                <a:latin typeface="Times New Roman"/>
                <a:cs typeface="Times New Roman"/>
              </a:rPr>
              <a:t>22</a:t>
            </a:r>
            <a:endParaRPr sz="1641" dirty="0">
              <a:latin typeface="Times New Roman"/>
              <a:cs typeface="Times New Roman"/>
            </a:endParaRPr>
          </a:p>
          <a:p>
            <a:endParaRPr sz="1641" dirty="0">
              <a:latin typeface="Times New Roman"/>
              <a:cs typeface="Times New Roman"/>
            </a:endParaRPr>
          </a:p>
          <a:p>
            <a:pPr marL="11575"/>
            <a:r>
              <a:rPr sz="1641" dirty="0">
                <a:latin typeface="Arial"/>
                <a:cs typeface="Arial"/>
              </a:rPr>
              <a:t>Jadi </a:t>
            </a:r>
            <a:r>
              <a:rPr sz="1641" spc="-5" dirty="0">
                <a:latin typeface="Arial"/>
                <a:cs typeface="Arial"/>
              </a:rPr>
              <a:t>banyaknya bilangan bulat dari </a:t>
            </a:r>
            <a:r>
              <a:rPr sz="1641" dirty="0">
                <a:latin typeface="Arial"/>
                <a:cs typeface="Arial"/>
              </a:rPr>
              <a:t>1 sampai 100 </a:t>
            </a:r>
            <a:r>
              <a:rPr sz="1641" spc="-5" dirty="0">
                <a:latin typeface="Arial"/>
                <a:cs typeface="Arial"/>
              </a:rPr>
              <a:t>yang habis dibagi </a:t>
            </a:r>
            <a:r>
              <a:rPr sz="1641" dirty="0">
                <a:latin typeface="Arial"/>
                <a:cs typeface="Arial"/>
              </a:rPr>
              <a:t>6 atau 9 adalah</a:t>
            </a:r>
            <a:r>
              <a:rPr sz="1641" spc="36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22.</a:t>
            </a:r>
            <a:endParaRPr sz="1641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4F600E64-D2B4-41C7-86F0-E1061D11E62A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FA4B4-1CAE-490D-95D4-F57E59E3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 txBox="1"/>
          <p:nvPr/>
        </p:nvSpPr>
        <p:spPr>
          <a:xfrm>
            <a:off x="1790218" y="1067765"/>
            <a:ext cx="8472668" cy="1590838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b="1" spc="-5" dirty="0">
                <a:latin typeface="Arial"/>
                <a:cs typeface="Arial"/>
              </a:rPr>
              <a:t>Contoh 2:</a:t>
            </a:r>
            <a:endParaRPr sz="1641" dirty="0">
              <a:latin typeface="Arial"/>
              <a:cs typeface="Arial"/>
            </a:endParaRPr>
          </a:p>
          <a:p>
            <a:pPr marL="11575" marR="4630">
              <a:spcBef>
                <a:spcPts val="14"/>
              </a:spcBef>
            </a:pPr>
            <a:r>
              <a:rPr sz="1641" dirty="0">
                <a:latin typeface="Arial"/>
                <a:cs typeface="Arial"/>
              </a:rPr>
              <a:t>Berapa </a:t>
            </a:r>
            <a:r>
              <a:rPr sz="1641" spc="-5" dirty="0">
                <a:latin typeface="Arial"/>
                <a:cs typeface="Arial"/>
              </a:rPr>
              <a:t>banyaknya bilangan bulat antara </a:t>
            </a:r>
            <a:r>
              <a:rPr sz="1641" dirty="0">
                <a:latin typeface="Arial"/>
                <a:cs typeface="Arial"/>
              </a:rPr>
              <a:t>1 </a:t>
            </a:r>
            <a:r>
              <a:rPr sz="1641" spc="-5" dirty="0">
                <a:latin typeface="Arial"/>
                <a:cs typeface="Arial"/>
              </a:rPr>
              <a:t>dan 100 yang habis dibagi </a:t>
            </a:r>
            <a:r>
              <a:rPr sz="1641" dirty="0">
                <a:latin typeface="Arial"/>
                <a:cs typeface="Arial"/>
              </a:rPr>
              <a:t>3 </a:t>
            </a:r>
            <a:r>
              <a:rPr sz="1641" spc="-5" dirty="0">
                <a:latin typeface="Arial"/>
                <a:cs typeface="Arial"/>
              </a:rPr>
              <a:t>atau </a:t>
            </a:r>
            <a:r>
              <a:rPr sz="1641" dirty="0">
                <a:latin typeface="Arial"/>
                <a:cs typeface="Arial"/>
              </a:rPr>
              <a:t>5?  </a:t>
            </a:r>
            <a:r>
              <a:rPr sz="164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Penyelesaian</a:t>
            </a:r>
            <a:r>
              <a:rPr sz="1641" spc="-5" dirty="0">
                <a:latin typeface="Arial"/>
                <a:cs typeface="Arial"/>
              </a:rPr>
              <a:t>:</a:t>
            </a:r>
            <a:endParaRPr sz="1641" dirty="0">
              <a:latin typeface="Arial"/>
              <a:cs typeface="Arial"/>
            </a:endParaRPr>
          </a:p>
          <a:p>
            <a:pPr marL="118062">
              <a:spcBef>
                <a:spcPts val="524"/>
              </a:spcBef>
            </a:pPr>
            <a:r>
              <a:rPr sz="1641" i="1" dirty="0">
                <a:latin typeface="Arial"/>
                <a:cs typeface="Arial"/>
              </a:rPr>
              <a:t>A </a:t>
            </a: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Arial"/>
                <a:cs typeface="Arial"/>
              </a:rPr>
              <a:t>himpunan bilangan bulat yang habis dibagi</a:t>
            </a:r>
            <a:r>
              <a:rPr sz="1641" spc="32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3,</a:t>
            </a:r>
          </a:p>
          <a:p>
            <a:pPr>
              <a:spcBef>
                <a:spcPts val="27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8062"/>
            <a:r>
              <a:rPr sz="1641" i="1" dirty="0">
                <a:latin typeface="Arial"/>
                <a:cs typeface="Arial"/>
              </a:rPr>
              <a:t>B </a:t>
            </a: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Arial"/>
                <a:cs typeface="Arial"/>
              </a:rPr>
              <a:t>himpunan bilangan bulat yang habis dibagi</a:t>
            </a:r>
            <a:r>
              <a:rPr sz="1641" spc="32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5,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0769" y="2676323"/>
            <a:ext cx="8611565" cy="391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472" marR="7524">
              <a:spcBef>
                <a:spcPts val="91"/>
              </a:spcBef>
            </a:pPr>
            <a:r>
              <a:rPr lang="en-US" sz="1641" dirty="0">
                <a:latin typeface="Arial"/>
                <a:cs typeface="Arial"/>
              </a:rPr>
              <a:t>n (A </a:t>
            </a:r>
            <a:r>
              <a:rPr lang="en-US" sz="1641" dirty="0">
                <a:latin typeface="Symbol"/>
                <a:cs typeface="Symbol"/>
              </a:rPr>
              <a:t>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B) </a:t>
            </a:r>
            <a:r>
              <a:rPr lang="en-US" sz="1641" dirty="0">
                <a:latin typeface="Arial"/>
                <a:cs typeface="Arial"/>
              </a:rPr>
              <a:t>=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-5" dirty="0">
                <a:latin typeface="Arial"/>
                <a:cs typeface="Arial"/>
              </a:rPr>
              <a:t> 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3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dirty="0">
                <a:latin typeface="Arial"/>
                <a:cs typeface="Arial"/>
              </a:rPr>
              <a:t> 5 ( </a:t>
            </a:r>
            <a:r>
              <a:rPr lang="en-US" sz="1641" spc="-5" dirty="0" err="1">
                <a:latin typeface="Arial"/>
                <a:cs typeface="Arial"/>
              </a:rPr>
              <a:t>yaitu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himpunan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 </a:t>
            </a:r>
            <a:r>
              <a:rPr lang="en-US" sz="1641" spc="-5" dirty="0" err="1">
                <a:latin typeface="Arial"/>
                <a:cs typeface="Arial"/>
              </a:rPr>
              <a:t>bulat</a:t>
            </a:r>
            <a:r>
              <a:rPr lang="en-US" sz="1641" spc="-5" dirty="0">
                <a:latin typeface="Arial"/>
                <a:cs typeface="Arial"/>
              </a:rPr>
              <a:t> 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olek</a:t>
            </a:r>
            <a:r>
              <a:rPr lang="en-US" sz="1641" spc="-5" dirty="0">
                <a:latin typeface="Arial"/>
                <a:cs typeface="Arial"/>
              </a:rPr>
              <a:t> KPK </a:t>
            </a:r>
            <a:r>
              <a:rPr lang="en-US" sz="1641" dirty="0">
                <a:latin typeface="Arial"/>
                <a:cs typeface="Arial"/>
              </a:rPr>
              <a:t>/ </a:t>
            </a:r>
            <a:r>
              <a:rPr lang="en-US" sz="1641" spc="-5" dirty="0" err="1">
                <a:latin typeface="Arial"/>
                <a:cs typeface="Arial"/>
              </a:rPr>
              <a:t>kelipatan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persekutuan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terkecil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dari</a:t>
            </a:r>
            <a:r>
              <a:rPr lang="en-US" sz="1641" dirty="0">
                <a:latin typeface="Arial"/>
                <a:cs typeface="Arial"/>
              </a:rPr>
              <a:t> 3 </a:t>
            </a:r>
            <a:r>
              <a:rPr lang="en-US" sz="1641" spc="-5" dirty="0" err="1">
                <a:latin typeface="Arial"/>
                <a:cs typeface="Arial"/>
              </a:rPr>
              <a:t>dan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5 </a:t>
            </a:r>
            <a:r>
              <a:rPr lang="en-US" sz="1641" spc="-5" dirty="0" err="1">
                <a:latin typeface="Arial"/>
                <a:cs typeface="Arial"/>
              </a:rPr>
              <a:t>yaitu</a:t>
            </a:r>
            <a:r>
              <a:rPr lang="en-US" sz="1641" spc="91" dirty="0">
                <a:latin typeface="Arial"/>
                <a:cs typeface="Arial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15.</a:t>
            </a:r>
            <a:endParaRPr lang="en-US" sz="1641" dirty="0">
              <a:latin typeface="Arial"/>
              <a:cs typeface="Arial"/>
            </a:endParaRPr>
          </a:p>
          <a:p>
            <a:endParaRPr lang="en-US" sz="2552" dirty="0">
              <a:latin typeface="Times New Roman"/>
              <a:cs typeface="Times New Roman"/>
            </a:endParaRPr>
          </a:p>
          <a:p>
            <a:pPr marL="11575"/>
            <a:r>
              <a:rPr lang="en-US" sz="1641" spc="-5" dirty="0" err="1">
                <a:latin typeface="Arial"/>
                <a:cs typeface="Arial"/>
              </a:rPr>
              <a:t>Ditanyakan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n (A </a:t>
            </a:r>
            <a:r>
              <a:rPr lang="en-US" sz="1641" dirty="0">
                <a:latin typeface="Symbol"/>
                <a:cs typeface="Symbol"/>
              </a:rPr>
              <a:t></a:t>
            </a:r>
            <a:r>
              <a:rPr lang="en-US" sz="1641" spc="18" dirty="0">
                <a:latin typeface="Times New Roman"/>
                <a:cs typeface="Times New Roman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B)???</a:t>
            </a:r>
            <a:endParaRPr lang="en-US" sz="1641" dirty="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lang="en-US" sz="1641" dirty="0">
              <a:latin typeface="Times New Roman"/>
              <a:cs typeface="Times New Roman"/>
            </a:endParaRPr>
          </a:p>
          <a:p>
            <a:pPr marL="219921">
              <a:tabLst>
                <a:tab pos="844380" algn="l"/>
              </a:tabLst>
            </a:pPr>
            <a:r>
              <a:rPr lang="en-US" sz="1641" dirty="0">
                <a:latin typeface="Arial"/>
                <a:cs typeface="Arial"/>
              </a:rPr>
              <a:t>n (A)	= </a:t>
            </a:r>
            <a:r>
              <a:rPr lang="en-US" sz="1641" spc="-5" dirty="0">
                <a:latin typeface="Arial"/>
                <a:cs typeface="Arial"/>
              </a:rPr>
              <a:t>100/3 </a:t>
            </a:r>
            <a:r>
              <a:rPr lang="en-US" sz="1641" dirty="0">
                <a:latin typeface="Arial"/>
                <a:cs typeface="Arial"/>
              </a:rPr>
              <a:t>=</a:t>
            </a:r>
            <a:r>
              <a:rPr lang="en-US" sz="1641" spc="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33</a:t>
            </a:r>
          </a:p>
          <a:p>
            <a:pPr marL="219921" marR="3683095">
              <a:spcBef>
                <a:spcPts val="255"/>
              </a:spcBef>
              <a:tabLst>
                <a:tab pos="844380" algn="l"/>
              </a:tabLst>
            </a:pPr>
            <a:r>
              <a:rPr lang="en-US" sz="1641" dirty="0">
                <a:latin typeface="Arial"/>
                <a:cs typeface="Arial"/>
              </a:rPr>
              <a:t>n (B)	= </a:t>
            </a:r>
            <a:r>
              <a:rPr lang="en-US" sz="1641" spc="-5" dirty="0">
                <a:latin typeface="Arial"/>
                <a:cs typeface="Arial"/>
              </a:rPr>
              <a:t>100/5 </a:t>
            </a:r>
            <a:r>
              <a:rPr lang="en-US" sz="1641" dirty="0">
                <a:latin typeface="Arial"/>
                <a:cs typeface="Arial"/>
              </a:rPr>
              <a:t>=</a:t>
            </a:r>
            <a:r>
              <a:rPr lang="en-US" sz="1641" spc="-64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20  n (A </a:t>
            </a:r>
            <a:r>
              <a:rPr lang="en-US" sz="1641" dirty="0">
                <a:latin typeface="Symbol"/>
                <a:cs typeface="Symbol"/>
              </a:rPr>
              <a:t>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B) </a:t>
            </a:r>
            <a:r>
              <a:rPr lang="en-US" sz="1641" dirty="0">
                <a:latin typeface="Arial"/>
                <a:cs typeface="Arial"/>
              </a:rPr>
              <a:t>= </a:t>
            </a:r>
            <a:r>
              <a:rPr lang="en-US" sz="1641" spc="-5" dirty="0">
                <a:latin typeface="Arial"/>
                <a:cs typeface="Arial"/>
              </a:rPr>
              <a:t>100/15 </a:t>
            </a:r>
            <a:r>
              <a:rPr lang="en-US" sz="1641" dirty="0">
                <a:latin typeface="Arial"/>
                <a:cs typeface="Arial"/>
              </a:rPr>
              <a:t>=</a:t>
            </a:r>
            <a:r>
              <a:rPr lang="en-US" sz="1641" spc="-32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6</a:t>
            </a:r>
          </a:p>
          <a:p>
            <a:pPr>
              <a:spcBef>
                <a:spcPts val="41"/>
              </a:spcBef>
            </a:pPr>
            <a:endParaRPr lang="en-US" sz="1641" dirty="0">
              <a:latin typeface="Times New Roman"/>
              <a:cs typeface="Times New Roman"/>
            </a:endParaRPr>
          </a:p>
          <a:p>
            <a:pPr marL="219921"/>
            <a:r>
              <a:rPr lang="en-US" sz="1641" dirty="0" err="1">
                <a:latin typeface="Arial"/>
                <a:cs typeface="Arial"/>
              </a:rPr>
              <a:t>maka</a:t>
            </a:r>
            <a:r>
              <a:rPr lang="en-US" sz="1641" dirty="0">
                <a:latin typeface="Arial"/>
                <a:cs typeface="Arial"/>
              </a:rPr>
              <a:t> n (A </a:t>
            </a:r>
            <a:r>
              <a:rPr lang="en-US" sz="1641" dirty="0">
                <a:latin typeface="Symbol"/>
                <a:cs typeface="Symbol"/>
              </a:rPr>
              <a:t>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B) </a:t>
            </a:r>
            <a:r>
              <a:rPr lang="en-US" sz="1641" dirty="0">
                <a:latin typeface="Arial"/>
                <a:cs typeface="Arial"/>
              </a:rPr>
              <a:t>= n (A) + n (B) – n (A </a:t>
            </a:r>
            <a:r>
              <a:rPr lang="en-US" sz="1641" dirty="0">
                <a:latin typeface="Symbol"/>
                <a:cs typeface="Symbol"/>
              </a:rPr>
              <a:t></a:t>
            </a:r>
            <a:r>
              <a:rPr lang="en-US" sz="1641" spc="-18" dirty="0">
                <a:latin typeface="Times New Roman"/>
                <a:cs typeface="Times New Roman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B)</a:t>
            </a:r>
            <a:endParaRPr lang="en-US" sz="1641" dirty="0">
              <a:latin typeface="Arial"/>
              <a:cs typeface="Arial"/>
            </a:endParaRPr>
          </a:p>
          <a:p>
            <a:pPr marL="1261072"/>
            <a:r>
              <a:rPr lang="en-US" sz="1641" dirty="0">
                <a:latin typeface="Arial"/>
                <a:cs typeface="Arial"/>
              </a:rPr>
              <a:t>= 33 + 20</a:t>
            </a:r>
            <a:r>
              <a:rPr lang="en-US" sz="1641" spc="-18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-6</a:t>
            </a:r>
          </a:p>
          <a:p>
            <a:pPr marL="1261072"/>
            <a:r>
              <a:rPr lang="en-US" sz="1641" dirty="0">
                <a:latin typeface="Arial"/>
                <a:cs typeface="Arial"/>
              </a:rPr>
              <a:t>= 47</a:t>
            </a:r>
          </a:p>
          <a:p>
            <a:pPr>
              <a:spcBef>
                <a:spcPts val="18"/>
              </a:spcBef>
            </a:pPr>
            <a:endParaRPr lang="en-US" sz="2187" dirty="0">
              <a:latin typeface="Times New Roman"/>
              <a:cs typeface="Times New Roman"/>
            </a:endParaRPr>
          </a:p>
          <a:p>
            <a:pPr marL="219921"/>
            <a:r>
              <a:rPr lang="en-US" sz="1641" dirty="0" err="1">
                <a:latin typeface="Arial"/>
                <a:cs typeface="Arial"/>
              </a:rPr>
              <a:t>Jadi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ada</a:t>
            </a:r>
            <a:r>
              <a:rPr lang="en-US" sz="1641" dirty="0">
                <a:latin typeface="Arial"/>
                <a:cs typeface="Arial"/>
              </a:rPr>
              <a:t> 47 </a:t>
            </a:r>
            <a:r>
              <a:rPr lang="en-US" sz="1641" dirty="0" err="1">
                <a:latin typeface="Arial"/>
                <a:cs typeface="Arial"/>
              </a:rPr>
              <a:t>buah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bilangan</a:t>
            </a:r>
            <a:r>
              <a:rPr lang="en-US" sz="1641" spc="-5" dirty="0">
                <a:latin typeface="Arial"/>
                <a:cs typeface="Arial"/>
              </a:rPr>
              <a:t> yang </a:t>
            </a:r>
            <a:r>
              <a:rPr lang="en-US" sz="1641" spc="-5" dirty="0" err="1">
                <a:latin typeface="Arial"/>
                <a:cs typeface="Arial"/>
              </a:rPr>
              <a:t>habis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dibagi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3 </a:t>
            </a:r>
            <a:r>
              <a:rPr lang="en-US" sz="1641" spc="-5" dirty="0" err="1">
                <a:latin typeface="Arial"/>
                <a:cs typeface="Arial"/>
              </a:rPr>
              <a:t>dan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5.</a:t>
            </a:r>
          </a:p>
          <a:p>
            <a:endParaRPr lang="en-US" sz="1823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148B53AC-403C-423D-96D8-AB68A77B2F21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3DF61-162E-4A11-8324-978D134E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0352" y="1003467"/>
            <a:ext cx="8621982" cy="353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75" algn="just">
              <a:spcBef>
                <a:spcPts val="656"/>
              </a:spcBef>
            </a:pPr>
            <a:r>
              <a:rPr lang="en-US" sz="1641" b="1" spc="-5" dirty="0" err="1">
                <a:latin typeface="Arial"/>
                <a:cs typeface="Arial"/>
              </a:rPr>
              <a:t>Contoh</a:t>
            </a:r>
            <a:r>
              <a:rPr lang="en-US" sz="1641" b="1" spc="-5" dirty="0">
                <a:latin typeface="Arial"/>
                <a:cs typeface="Arial"/>
              </a:rPr>
              <a:t> </a:t>
            </a:r>
            <a:r>
              <a:rPr lang="en-US" sz="1641" b="1" dirty="0">
                <a:latin typeface="Arial"/>
                <a:cs typeface="Arial"/>
              </a:rPr>
              <a:t>3:</a:t>
            </a:r>
            <a:endParaRPr lang="en-US" sz="1641" dirty="0">
              <a:latin typeface="Arial"/>
              <a:cs typeface="Arial"/>
            </a:endParaRPr>
          </a:p>
          <a:p>
            <a:pPr marL="11575" marR="4630" algn="just"/>
            <a:r>
              <a:rPr lang="en-US" sz="1641" spc="-5" dirty="0" err="1">
                <a:latin typeface="Arial"/>
                <a:cs typeface="Arial"/>
              </a:rPr>
              <a:t>Dalam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sebuah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kelas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terdapat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25 </a:t>
            </a:r>
            <a:r>
              <a:rPr lang="en-US" sz="1641" spc="-5" dirty="0" err="1">
                <a:latin typeface="Arial"/>
                <a:cs typeface="Arial"/>
              </a:rPr>
              <a:t>mahasiswa</a:t>
            </a:r>
            <a:r>
              <a:rPr lang="en-US" sz="1641" spc="-5" dirty="0">
                <a:latin typeface="Arial"/>
                <a:cs typeface="Arial"/>
              </a:rPr>
              <a:t> yang </a:t>
            </a:r>
            <a:r>
              <a:rPr lang="en-US" sz="1641" dirty="0" err="1">
                <a:latin typeface="Arial"/>
                <a:cs typeface="Arial"/>
              </a:rPr>
              <a:t>menyukai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matematika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diskrit</a:t>
            </a:r>
            <a:r>
              <a:rPr lang="en-US" sz="1641" dirty="0">
                <a:latin typeface="Arial"/>
                <a:cs typeface="Arial"/>
              </a:rPr>
              <a:t>, 13  </a:t>
            </a:r>
            <a:r>
              <a:rPr lang="en-US" sz="1641" spc="-5" dirty="0" err="1">
                <a:latin typeface="Arial"/>
                <a:cs typeface="Arial"/>
              </a:rPr>
              <a:t>mahasiswa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menyukai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aljabar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linier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dirty="0">
                <a:latin typeface="Arial"/>
                <a:cs typeface="Arial"/>
              </a:rPr>
              <a:t> 8 </a:t>
            </a:r>
            <a:r>
              <a:rPr lang="en-US" sz="1641" spc="-5" dirty="0">
                <a:latin typeface="Arial"/>
                <a:cs typeface="Arial"/>
              </a:rPr>
              <a:t>orang </a:t>
            </a:r>
            <a:r>
              <a:rPr lang="en-US" sz="1641" spc="-5" dirty="0" err="1">
                <a:latin typeface="Arial"/>
                <a:cs typeface="Arial"/>
              </a:rPr>
              <a:t>diantaranya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menyukai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matematika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diskrit</a:t>
            </a:r>
            <a:r>
              <a:rPr lang="en-US" sz="1641" spc="-5" dirty="0">
                <a:latin typeface="Arial"/>
                <a:cs typeface="Arial"/>
              </a:rPr>
              <a:t> 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aljabar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linier. </a:t>
            </a:r>
            <a:r>
              <a:rPr lang="en-US" sz="1641" spc="-5" dirty="0" err="1">
                <a:latin typeface="Arial"/>
                <a:cs typeface="Arial"/>
              </a:rPr>
              <a:t>Berapa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mahasiswa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terdapat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dalam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kelas</a:t>
            </a:r>
            <a:r>
              <a:rPr lang="en-US" sz="1641" spc="9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tersebut</a:t>
            </a:r>
            <a:r>
              <a:rPr lang="en-US" sz="1641" spc="-5" dirty="0">
                <a:latin typeface="Arial"/>
                <a:cs typeface="Arial"/>
              </a:rPr>
              <a:t>?</a:t>
            </a:r>
            <a:endParaRPr lang="en-US" sz="1641" dirty="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lang="en-US" sz="2187" dirty="0">
              <a:latin typeface="Times New Roman"/>
              <a:cs typeface="Times New Roman"/>
            </a:endParaRPr>
          </a:p>
          <a:p>
            <a:pPr marL="11575">
              <a:spcBef>
                <a:spcPts val="5"/>
              </a:spcBef>
            </a:pPr>
            <a:r>
              <a:rPr lang="en-US" sz="1641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Penyelesaian</a:t>
            </a:r>
            <a:r>
              <a:rPr lang="en-US" sz="1641" b="1" spc="-5" dirty="0">
                <a:latin typeface="Arial"/>
                <a:cs typeface="Arial"/>
              </a:rPr>
              <a:t>:</a:t>
            </a:r>
            <a:endParaRPr lang="en-US" sz="1641" dirty="0">
              <a:latin typeface="Arial"/>
              <a:cs typeface="Arial"/>
            </a:endParaRPr>
          </a:p>
          <a:p>
            <a:pPr marL="427688" marR="608255" indent="-207767">
              <a:spcBef>
                <a:spcPts val="916"/>
              </a:spcBef>
              <a:buFont typeface="Times New Roman"/>
              <a:buChar char="•"/>
              <a:tabLst>
                <a:tab pos="427688" algn="l"/>
                <a:tab pos="428267" algn="l"/>
              </a:tabLst>
            </a:pPr>
            <a:r>
              <a:rPr lang="en-US" sz="1641" spc="-5" dirty="0" err="1">
                <a:latin typeface="Arial"/>
                <a:cs typeface="Arial"/>
              </a:rPr>
              <a:t>Misalkan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A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mahasiswa</a:t>
            </a:r>
            <a:r>
              <a:rPr lang="en-US" sz="1641" spc="-5" dirty="0">
                <a:latin typeface="Arial"/>
                <a:cs typeface="Arial"/>
              </a:rPr>
              <a:t> yang </a:t>
            </a:r>
            <a:r>
              <a:rPr lang="en-US" sz="1641" spc="-5" dirty="0" err="1">
                <a:latin typeface="Arial"/>
                <a:cs typeface="Arial"/>
              </a:rPr>
              <a:t>menyukai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matematika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diskrit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dan</a:t>
            </a:r>
            <a:r>
              <a:rPr lang="en-US" sz="1641" dirty="0">
                <a:latin typeface="Arial"/>
                <a:cs typeface="Arial"/>
              </a:rPr>
              <a:t> B 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mahasiswa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menyukai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aljabar</a:t>
            </a:r>
            <a:r>
              <a:rPr lang="en-US" sz="1641" spc="5" dirty="0">
                <a:latin typeface="Arial"/>
                <a:cs typeface="Arial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linier.</a:t>
            </a:r>
            <a:endParaRPr lang="en-US" sz="1641" dirty="0">
              <a:latin typeface="Arial"/>
              <a:cs typeface="Arial"/>
            </a:endParaRPr>
          </a:p>
          <a:p>
            <a:pPr marL="427688" marR="754676" indent="-207767">
              <a:spcBef>
                <a:spcPts val="834"/>
              </a:spcBef>
              <a:buFont typeface="Times New Roman"/>
              <a:buChar char="•"/>
              <a:tabLst>
                <a:tab pos="427688" algn="l"/>
                <a:tab pos="428267" algn="l"/>
              </a:tabLst>
            </a:pP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mahasiswa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menyukai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kedua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mata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kuliah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tersebut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dapat</a:t>
            </a:r>
            <a:r>
              <a:rPr lang="en-US" sz="1641" spc="-5" dirty="0">
                <a:latin typeface="Arial"/>
                <a:cs typeface="Arial"/>
              </a:rPr>
              <a:t>  </a:t>
            </a:r>
            <a:r>
              <a:rPr lang="en-US" sz="1641" dirty="0" err="1">
                <a:latin typeface="Arial"/>
                <a:cs typeface="Arial"/>
              </a:rPr>
              <a:t>dinyatakan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sebagai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himpunan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A </a:t>
            </a:r>
            <a:r>
              <a:rPr lang="en-US" sz="1641" dirty="0">
                <a:latin typeface="Symbol"/>
                <a:cs typeface="Symbol"/>
              </a:rPr>
              <a:t></a:t>
            </a:r>
            <a:r>
              <a:rPr lang="en-US" sz="1641" spc="23" dirty="0">
                <a:latin typeface="Times New Roman"/>
                <a:cs typeface="Times New Roman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B.</a:t>
            </a:r>
            <a:endParaRPr lang="en-US" sz="1641" dirty="0">
              <a:latin typeface="Arial"/>
              <a:cs typeface="Arial"/>
            </a:endParaRPr>
          </a:p>
          <a:p>
            <a:pPr marL="427688" marR="691014" indent="-207767">
              <a:spcBef>
                <a:spcPts val="875"/>
              </a:spcBef>
              <a:buFont typeface="Times New Roman"/>
              <a:buChar char="•"/>
              <a:tabLst>
                <a:tab pos="427688" algn="l"/>
                <a:tab pos="428267" algn="l"/>
              </a:tabLst>
            </a:pPr>
            <a:r>
              <a:rPr lang="en-US" sz="1641" spc="-5" dirty="0" err="1">
                <a:latin typeface="Arial"/>
                <a:cs typeface="Arial"/>
              </a:rPr>
              <a:t>Banyaknya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mahasiswa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>
                <a:latin typeface="Arial"/>
                <a:cs typeface="Arial"/>
              </a:rPr>
              <a:t>yang </a:t>
            </a:r>
            <a:r>
              <a:rPr lang="en-US" sz="1641" spc="-5" dirty="0" err="1">
                <a:latin typeface="Arial"/>
                <a:cs typeface="Arial"/>
              </a:rPr>
              <a:t>menyukai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salah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satu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dari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kedua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mata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kuliah</a:t>
            </a:r>
            <a:r>
              <a:rPr lang="en-US" sz="1641" spc="-5" dirty="0">
                <a:latin typeface="Arial"/>
                <a:cs typeface="Arial"/>
              </a:rPr>
              <a:t>  </a:t>
            </a:r>
            <a:r>
              <a:rPr lang="en-US" sz="1641" spc="-5" dirty="0" err="1">
                <a:latin typeface="Arial"/>
                <a:cs typeface="Arial"/>
              </a:rPr>
              <a:t>tersebut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atau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keduanya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dirty="0" err="1">
                <a:latin typeface="Arial"/>
                <a:cs typeface="Arial"/>
              </a:rPr>
              <a:t>dinyatakan</a:t>
            </a:r>
            <a:r>
              <a:rPr lang="en-US" sz="1641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dengan</a:t>
            </a:r>
            <a:r>
              <a:rPr lang="en-US" sz="1641" spc="-5" dirty="0">
                <a:latin typeface="Arial"/>
                <a:cs typeface="Arial"/>
              </a:rPr>
              <a:t> </a:t>
            </a:r>
            <a:r>
              <a:rPr lang="en-US" sz="1641" spc="-5" dirty="0">
                <a:latin typeface="Symbol"/>
                <a:cs typeface="Symbol"/>
              </a:rPr>
              <a:t></a:t>
            </a:r>
            <a:r>
              <a:rPr lang="en-US" sz="1641" spc="-5" dirty="0">
                <a:latin typeface="Arial"/>
                <a:cs typeface="Arial"/>
              </a:rPr>
              <a:t>A </a:t>
            </a:r>
            <a:r>
              <a:rPr lang="en-US" sz="1641" dirty="0">
                <a:latin typeface="Symbol"/>
                <a:cs typeface="Symbol"/>
              </a:rPr>
              <a:t></a:t>
            </a:r>
            <a:r>
              <a:rPr lang="en-US" sz="1641" dirty="0">
                <a:latin typeface="Times New Roman"/>
                <a:cs typeface="Times New Roman"/>
              </a:rPr>
              <a:t> </a:t>
            </a:r>
            <a:r>
              <a:rPr lang="en-US" sz="1641" spc="-5" dirty="0">
                <a:latin typeface="Arial"/>
                <a:cs typeface="Arial"/>
              </a:rPr>
              <a:t>B</a:t>
            </a:r>
            <a:r>
              <a:rPr lang="en-US" sz="1641" spc="-5" dirty="0">
                <a:latin typeface="Symbol"/>
                <a:cs typeface="Symbol"/>
              </a:rPr>
              <a:t></a:t>
            </a:r>
            <a:r>
              <a:rPr lang="en-US" sz="1641" spc="-5" dirty="0">
                <a:latin typeface="Arial"/>
                <a:cs typeface="Arial"/>
              </a:rPr>
              <a:t>. </a:t>
            </a:r>
            <a:r>
              <a:rPr lang="en-US" sz="1641" spc="-5" dirty="0" err="1">
                <a:latin typeface="Arial"/>
                <a:cs typeface="Arial"/>
              </a:rPr>
              <a:t>Dengan</a:t>
            </a:r>
            <a:r>
              <a:rPr lang="en-US" sz="1641" spc="100" dirty="0">
                <a:latin typeface="Arial"/>
                <a:cs typeface="Arial"/>
              </a:rPr>
              <a:t> </a:t>
            </a:r>
            <a:r>
              <a:rPr lang="en-US" sz="1641" spc="-5" dirty="0" err="1">
                <a:latin typeface="Arial"/>
                <a:cs typeface="Arial"/>
              </a:rPr>
              <a:t>demikian</a:t>
            </a:r>
            <a:endParaRPr lang="en-US" sz="1641" dirty="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970836" y="4570814"/>
            <a:ext cx="972273" cy="264193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A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spc="-46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B</a:t>
            </a:r>
            <a:r>
              <a:rPr sz="1641" dirty="0">
                <a:latin typeface="Symbol"/>
                <a:cs typeface="Symbol"/>
              </a:rPr>
              <a:t>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4290350" y="4570814"/>
            <a:ext cx="2361235" cy="264193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A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+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B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-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Arial"/>
                <a:cs typeface="Arial"/>
              </a:rPr>
              <a:t>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spc="9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B</a:t>
            </a:r>
            <a:r>
              <a:rPr sz="1641" dirty="0">
                <a:latin typeface="Symbol"/>
                <a:cs typeface="Symbol"/>
              </a:rPr>
              <a:t></a:t>
            </a:r>
          </a:p>
        </p:txBody>
      </p:sp>
      <p:sp>
        <p:nvSpPr>
          <p:cNvPr id="7" name="object 6"/>
          <p:cNvSpPr txBox="1"/>
          <p:nvPr/>
        </p:nvSpPr>
        <p:spPr>
          <a:xfrm>
            <a:off x="2415251" y="5026307"/>
            <a:ext cx="5069711" cy="1526718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59610" algn="ctr">
              <a:spcBef>
                <a:spcPts val="91"/>
              </a:spcBef>
            </a:pPr>
            <a:r>
              <a:rPr sz="1641" dirty="0">
                <a:latin typeface="Arial"/>
                <a:cs typeface="Arial"/>
              </a:rPr>
              <a:t>=  25 + 13 –</a:t>
            </a:r>
            <a:r>
              <a:rPr sz="1641" spc="-27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8</a:t>
            </a: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R="397594" algn="ctr"/>
            <a:r>
              <a:rPr sz="1641" dirty="0">
                <a:latin typeface="Arial"/>
                <a:cs typeface="Arial"/>
              </a:rPr>
              <a:t>=</a:t>
            </a:r>
            <a:r>
              <a:rPr sz="1641" spc="273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30.</a:t>
            </a:r>
          </a:p>
          <a:p>
            <a:pPr>
              <a:spcBef>
                <a:spcPts val="14"/>
              </a:spcBef>
            </a:pPr>
            <a:endParaRPr sz="1641" dirty="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z="1641" spc="-5" dirty="0">
                <a:latin typeface="Arial"/>
                <a:cs typeface="Arial"/>
              </a:rPr>
              <a:t>Jadi, terdapat </a:t>
            </a:r>
            <a:r>
              <a:rPr sz="1641" dirty="0">
                <a:latin typeface="Arial"/>
                <a:cs typeface="Arial"/>
              </a:rPr>
              <a:t>30 </a:t>
            </a:r>
            <a:r>
              <a:rPr sz="1641" spc="-5" dirty="0">
                <a:latin typeface="Arial"/>
                <a:cs typeface="Arial"/>
              </a:rPr>
              <a:t>orang mahasiswa </a:t>
            </a:r>
            <a:r>
              <a:rPr sz="1641" dirty="0">
                <a:latin typeface="Arial"/>
                <a:cs typeface="Arial"/>
              </a:rPr>
              <a:t>dalam kelas</a:t>
            </a:r>
            <a:r>
              <a:rPr sz="1641" spc="32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tersebut.</a:t>
            </a:r>
            <a:endParaRPr sz="1641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0E652E4F-CEAF-49B7-80A2-7A777452A355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77F1D-63F1-4222-AB1E-2BFD1932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859666" y="998317"/>
            <a:ext cx="8542116" cy="2652154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b="1" dirty="0">
                <a:latin typeface="Arial"/>
                <a:cs typeface="Arial"/>
              </a:rPr>
              <a:t>Latihan</a:t>
            </a:r>
            <a:r>
              <a:rPr sz="1641" b="1" spc="-14" dirty="0">
                <a:latin typeface="Arial"/>
                <a:cs typeface="Arial"/>
              </a:rPr>
              <a:t> </a:t>
            </a:r>
            <a:r>
              <a:rPr sz="1641" b="1" dirty="0">
                <a:latin typeface="Arial"/>
                <a:cs typeface="Arial"/>
              </a:rPr>
              <a:t>1:</a:t>
            </a:r>
            <a:endParaRPr sz="1641" dirty="0">
              <a:latin typeface="Arial"/>
              <a:cs typeface="Arial"/>
            </a:endParaRPr>
          </a:p>
          <a:p>
            <a:pPr marL="219921" marR="5209" indent="-208346" algn="just">
              <a:spcBef>
                <a:spcPts val="921"/>
              </a:spcBef>
              <a:buAutoNum type="arabicPeriod"/>
              <a:tabLst>
                <a:tab pos="219921" algn="l"/>
              </a:tabLst>
            </a:pPr>
            <a:r>
              <a:rPr sz="1641" dirty="0">
                <a:latin typeface="Arial"/>
                <a:cs typeface="Arial"/>
              </a:rPr>
              <a:t>Berapa </a:t>
            </a:r>
            <a:r>
              <a:rPr sz="1641" spc="-5" dirty="0">
                <a:latin typeface="Arial"/>
                <a:cs typeface="Arial"/>
              </a:rPr>
              <a:t>banyak bilangan bulat positif yang tidak </a:t>
            </a:r>
            <a:r>
              <a:rPr sz="1641" dirty="0">
                <a:latin typeface="Arial"/>
                <a:cs typeface="Arial"/>
              </a:rPr>
              <a:t>melampaui 1000 </a:t>
            </a:r>
            <a:r>
              <a:rPr sz="1641" spc="-9" dirty="0">
                <a:latin typeface="Arial"/>
                <a:cs typeface="Arial"/>
              </a:rPr>
              <a:t>yang </a:t>
            </a:r>
            <a:r>
              <a:rPr sz="1641" spc="-5" dirty="0">
                <a:latin typeface="Arial"/>
                <a:cs typeface="Arial"/>
              </a:rPr>
              <a:t>habis dibagi oleh  </a:t>
            </a:r>
            <a:r>
              <a:rPr sz="1641" dirty="0">
                <a:latin typeface="Arial"/>
                <a:cs typeface="Arial"/>
              </a:rPr>
              <a:t>7 atau</a:t>
            </a:r>
            <a:r>
              <a:rPr sz="1641" spc="-14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11?</a:t>
            </a:r>
          </a:p>
          <a:p>
            <a:pPr marL="219921" marR="4630" indent="-208346" algn="just">
              <a:buAutoNum type="arabicPeriod"/>
              <a:tabLst>
                <a:tab pos="219921" algn="l"/>
              </a:tabLst>
            </a:pPr>
            <a:r>
              <a:rPr sz="1641" spc="-5" dirty="0">
                <a:latin typeface="Arial"/>
                <a:cs typeface="Arial"/>
              </a:rPr>
              <a:t>Misalkan </a:t>
            </a:r>
            <a:r>
              <a:rPr sz="1641" dirty="0">
                <a:latin typeface="Arial"/>
                <a:cs typeface="Arial"/>
              </a:rPr>
              <a:t>ada 1467 </a:t>
            </a:r>
            <a:r>
              <a:rPr sz="1641" spc="-5" dirty="0">
                <a:latin typeface="Arial"/>
                <a:cs typeface="Arial"/>
              </a:rPr>
              <a:t>mahasiswa </a:t>
            </a:r>
            <a:r>
              <a:rPr sz="1641" dirty="0">
                <a:latin typeface="Arial"/>
                <a:cs typeface="Arial"/>
              </a:rPr>
              <a:t>angkatan 2004 di </a:t>
            </a:r>
            <a:r>
              <a:rPr sz="1641" spc="-5" dirty="0">
                <a:latin typeface="Arial"/>
                <a:cs typeface="Arial"/>
              </a:rPr>
              <a:t>ITB. </a:t>
            </a:r>
            <a:r>
              <a:rPr sz="1641" dirty="0">
                <a:latin typeface="Arial"/>
                <a:cs typeface="Arial"/>
              </a:rPr>
              <a:t>97 </a:t>
            </a:r>
            <a:r>
              <a:rPr sz="1641" spc="-9" dirty="0">
                <a:latin typeface="Arial"/>
                <a:cs typeface="Arial"/>
              </a:rPr>
              <a:t>orang </a:t>
            </a:r>
            <a:r>
              <a:rPr sz="1641" spc="-5" dirty="0">
                <a:latin typeface="Arial"/>
                <a:cs typeface="Arial"/>
              </a:rPr>
              <a:t>diantaranya adalah  mahasiswa </a:t>
            </a:r>
            <a:r>
              <a:rPr sz="1641" dirty="0">
                <a:latin typeface="Arial"/>
                <a:cs typeface="Arial"/>
              </a:rPr>
              <a:t>Departemen </a:t>
            </a:r>
            <a:r>
              <a:rPr sz="1641" spc="-5" dirty="0">
                <a:latin typeface="Arial"/>
                <a:cs typeface="Arial"/>
              </a:rPr>
              <a:t>Informatika, </a:t>
            </a:r>
            <a:r>
              <a:rPr sz="1641" dirty="0">
                <a:latin typeface="Arial"/>
                <a:cs typeface="Arial"/>
              </a:rPr>
              <a:t>68 </a:t>
            </a:r>
            <a:r>
              <a:rPr sz="1641" spc="-5" dirty="0">
                <a:latin typeface="Arial"/>
                <a:cs typeface="Arial"/>
              </a:rPr>
              <a:t>mahasiswa </a:t>
            </a:r>
            <a:r>
              <a:rPr sz="1641" dirty="0">
                <a:latin typeface="Arial"/>
                <a:cs typeface="Arial"/>
              </a:rPr>
              <a:t>Departemen </a:t>
            </a:r>
            <a:r>
              <a:rPr sz="1641" spc="-5" dirty="0">
                <a:latin typeface="Arial"/>
                <a:cs typeface="Arial"/>
              </a:rPr>
              <a:t>Matematika, </a:t>
            </a:r>
            <a:r>
              <a:rPr sz="1641" dirty="0">
                <a:latin typeface="Arial"/>
                <a:cs typeface="Arial"/>
              </a:rPr>
              <a:t>dan 12  </a:t>
            </a:r>
            <a:r>
              <a:rPr sz="1641" spc="-5" dirty="0">
                <a:latin typeface="Arial"/>
                <a:cs typeface="Arial"/>
              </a:rPr>
              <a:t>orang mahasiswa </a:t>
            </a:r>
            <a:r>
              <a:rPr sz="1641" i="1" spc="-5" dirty="0">
                <a:latin typeface="Arial"/>
                <a:cs typeface="Arial"/>
              </a:rPr>
              <a:t>double </a:t>
            </a:r>
            <a:r>
              <a:rPr sz="1641" i="1" dirty="0">
                <a:latin typeface="Arial"/>
                <a:cs typeface="Arial"/>
              </a:rPr>
              <a:t>degree </a:t>
            </a:r>
            <a:r>
              <a:rPr sz="1641" spc="-5" dirty="0">
                <a:latin typeface="Arial"/>
                <a:cs typeface="Arial"/>
              </a:rPr>
              <a:t>Informatika dan Matematika. </a:t>
            </a:r>
            <a:r>
              <a:rPr sz="1641" dirty="0">
                <a:latin typeface="Arial"/>
                <a:cs typeface="Arial"/>
              </a:rPr>
              <a:t>Ada </a:t>
            </a:r>
            <a:r>
              <a:rPr sz="1641" spc="-5" dirty="0">
                <a:latin typeface="Arial"/>
                <a:cs typeface="Arial"/>
              </a:rPr>
              <a:t>berapa orang </a:t>
            </a:r>
            <a:r>
              <a:rPr sz="1641" spc="-9" dirty="0">
                <a:latin typeface="Arial"/>
                <a:cs typeface="Arial"/>
              </a:rPr>
              <a:t>yang  </a:t>
            </a:r>
            <a:r>
              <a:rPr sz="1641" spc="-5" dirty="0">
                <a:latin typeface="Arial"/>
                <a:cs typeface="Arial"/>
              </a:rPr>
              <a:t>tidak kuliah </a:t>
            </a:r>
            <a:r>
              <a:rPr sz="1641" dirty="0">
                <a:latin typeface="Arial"/>
                <a:cs typeface="Arial"/>
              </a:rPr>
              <a:t>di </a:t>
            </a:r>
            <a:r>
              <a:rPr sz="1641" spc="-5" dirty="0">
                <a:latin typeface="Arial"/>
                <a:cs typeface="Arial"/>
              </a:rPr>
              <a:t>Departemen Matematika atau</a:t>
            </a:r>
            <a:r>
              <a:rPr sz="1641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Informatika?</a:t>
            </a:r>
            <a:endParaRPr sz="1641" dirty="0">
              <a:latin typeface="Arial"/>
              <a:cs typeface="Arial"/>
            </a:endParaRPr>
          </a:p>
          <a:p>
            <a:pPr marL="219921" marR="7524" indent="-208346" algn="just">
              <a:spcBef>
                <a:spcPts val="9"/>
              </a:spcBef>
              <a:buAutoNum type="arabicPeriod"/>
              <a:tabLst>
                <a:tab pos="219921" algn="l"/>
              </a:tabLst>
            </a:pPr>
            <a:r>
              <a:rPr sz="1641" spc="-5" dirty="0">
                <a:latin typeface="Arial"/>
                <a:cs typeface="Arial"/>
              </a:rPr>
              <a:t>Pada </a:t>
            </a:r>
            <a:r>
              <a:rPr sz="1641" dirty="0">
                <a:latin typeface="Arial"/>
                <a:cs typeface="Arial"/>
              </a:rPr>
              <a:t>sebuah </a:t>
            </a:r>
            <a:r>
              <a:rPr sz="1641" spc="-5" dirty="0">
                <a:latin typeface="Arial"/>
                <a:cs typeface="Arial"/>
              </a:rPr>
              <a:t>sekolah tinggi terdapat </a:t>
            </a:r>
            <a:r>
              <a:rPr sz="1641" dirty="0">
                <a:latin typeface="Arial"/>
                <a:cs typeface="Arial"/>
              </a:rPr>
              <a:t>345 </a:t>
            </a:r>
            <a:r>
              <a:rPr sz="1641" spc="-5" dirty="0">
                <a:latin typeface="Arial"/>
                <a:cs typeface="Arial"/>
              </a:rPr>
              <a:t>siswa yang mengambil mata kuliah kalkulus,  </a:t>
            </a:r>
            <a:r>
              <a:rPr sz="1641" dirty="0">
                <a:latin typeface="Arial"/>
                <a:cs typeface="Arial"/>
              </a:rPr>
              <a:t>212 </a:t>
            </a:r>
            <a:r>
              <a:rPr sz="1641" spc="-5" dirty="0">
                <a:latin typeface="Arial"/>
                <a:cs typeface="Arial"/>
              </a:rPr>
              <a:t>siswa mengambil kuliah </a:t>
            </a:r>
            <a:r>
              <a:rPr sz="1641" dirty="0">
                <a:latin typeface="Arial"/>
                <a:cs typeface="Arial"/>
              </a:rPr>
              <a:t>matematika </a:t>
            </a:r>
            <a:r>
              <a:rPr sz="1641" spc="-5" dirty="0">
                <a:latin typeface="Arial"/>
                <a:cs typeface="Arial"/>
              </a:rPr>
              <a:t>diskrit </a:t>
            </a:r>
            <a:r>
              <a:rPr sz="1641" dirty="0">
                <a:latin typeface="Arial"/>
                <a:cs typeface="Arial"/>
              </a:rPr>
              <a:t>dan 188 </a:t>
            </a:r>
            <a:r>
              <a:rPr sz="1641" spc="-5" dirty="0">
                <a:latin typeface="Arial"/>
                <a:cs typeface="Arial"/>
              </a:rPr>
              <a:t>siswa mengambil </a:t>
            </a:r>
            <a:r>
              <a:rPr sz="1641" dirty="0">
                <a:latin typeface="Arial"/>
                <a:cs typeface="Arial"/>
              </a:rPr>
              <a:t>kedua mata  </a:t>
            </a:r>
            <a:r>
              <a:rPr sz="1641" spc="-5" dirty="0">
                <a:latin typeface="Arial"/>
                <a:cs typeface="Arial"/>
              </a:rPr>
              <a:t>kuliah tersebut. </a:t>
            </a:r>
            <a:r>
              <a:rPr sz="1641" dirty="0">
                <a:latin typeface="Arial"/>
                <a:cs typeface="Arial"/>
              </a:rPr>
              <a:t>Berapa </a:t>
            </a:r>
            <a:r>
              <a:rPr sz="1641" spc="-9" dirty="0">
                <a:latin typeface="Arial"/>
                <a:cs typeface="Arial"/>
              </a:rPr>
              <a:t>siswa </a:t>
            </a:r>
            <a:r>
              <a:rPr sz="1641" spc="-5" dirty="0">
                <a:latin typeface="Arial"/>
                <a:cs typeface="Arial"/>
              </a:rPr>
              <a:t>yang mengambil kalkulus adan matematika diskrit</a:t>
            </a:r>
            <a:r>
              <a:rPr sz="1641" spc="91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?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2239316" y="4192929"/>
            <a:ext cx="3648340" cy="166026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003" b="1" dirty="0">
                <a:latin typeface="Arial"/>
                <a:cs typeface="Arial"/>
              </a:rPr>
              <a:t>2.2 </a:t>
            </a:r>
            <a:r>
              <a:rPr sz="1003" b="1" spc="-5" dirty="0">
                <a:latin typeface="Arial"/>
                <a:cs typeface="Arial"/>
              </a:rPr>
              <a:t>Perluasan Prinsip Inklusi-Eksklusi untuk Tiga</a:t>
            </a:r>
            <a:r>
              <a:rPr sz="1003" b="1" spc="55" dirty="0">
                <a:latin typeface="Arial"/>
                <a:cs typeface="Arial"/>
              </a:rPr>
              <a:t> </a:t>
            </a:r>
            <a:r>
              <a:rPr sz="1003" b="1" dirty="0">
                <a:latin typeface="Arial"/>
                <a:cs typeface="Arial"/>
              </a:rPr>
              <a:t>Himpunan</a:t>
            </a:r>
            <a:endParaRPr sz="1003" dirty="0">
              <a:latin typeface="Arial"/>
              <a:cs typeface="Arial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6456596" y="3846700"/>
            <a:ext cx="1722847" cy="1337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41"/>
          </a:p>
        </p:txBody>
      </p:sp>
      <p:sp>
        <p:nvSpPr>
          <p:cNvPr id="7" name="object 6"/>
          <p:cNvSpPr txBox="1"/>
          <p:nvPr/>
        </p:nvSpPr>
        <p:spPr>
          <a:xfrm>
            <a:off x="2026921" y="4515284"/>
            <a:ext cx="4346872" cy="906400"/>
          </a:xfrm>
          <a:prstGeom prst="rect">
            <a:avLst/>
          </a:prstGeom>
        </p:spPr>
        <p:txBody>
          <a:bodyPr vert="horz" wrap="square" lIns="0" tIns="86231" rIns="0" bIns="0" rtlCol="0">
            <a:spAutoFit/>
          </a:bodyPr>
          <a:lstStyle/>
          <a:p>
            <a:pPr marL="11575">
              <a:spcBef>
                <a:spcPts val="679"/>
              </a:spcBef>
              <a:buFont typeface="Symbol"/>
              <a:buChar char=""/>
              <a:tabLst>
                <a:tab pos="219342" algn="l"/>
                <a:tab pos="219921" algn="l"/>
              </a:tabLst>
            </a:pPr>
            <a:r>
              <a:rPr sz="1003" b="1" spc="-5" dirty="0">
                <a:latin typeface="Arial"/>
                <a:cs typeface="Arial"/>
              </a:rPr>
              <a:t>Angka </a:t>
            </a:r>
            <a:r>
              <a:rPr sz="1003" b="1" dirty="0">
                <a:latin typeface="Arial"/>
                <a:cs typeface="Arial"/>
              </a:rPr>
              <a:t>1 merah </a:t>
            </a:r>
            <a:r>
              <a:rPr sz="1003" spc="-5" dirty="0">
                <a:latin typeface="Arial"/>
                <a:cs typeface="Arial"/>
              </a:rPr>
              <a:t>menunjukkan </a:t>
            </a:r>
            <a:r>
              <a:rPr sz="1003" dirty="0">
                <a:latin typeface="Arial"/>
                <a:cs typeface="Arial"/>
              </a:rPr>
              <a:t>daerah </a:t>
            </a:r>
            <a:r>
              <a:rPr sz="1003" spc="-5" dirty="0">
                <a:latin typeface="Arial"/>
                <a:cs typeface="Arial"/>
              </a:rPr>
              <a:t>yang terlibat ketika </a:t>
            </a:r>
            <a:r>
              <a:rPr sz="1003" b="1" spc="-9" dirty="0">
                <a:latin typeface="Arial"/>
                <a:cs typeface="Arial"/>
              </a:rPr>
              <a:t>|A|</a:t>
            </a:r>
            <a:r>
              <a:rPr sz="1003" b="1" spc="50" dirty="0">
                <a:latin typeface="Arial"/>
                <a:cs typeface="Arial"/>
              </a:rPr>
              <a:t> </a:t>
            </a:r>
            <a:r>
              <a:rPr sz="1003" spc="-5" dirty="0">
                <a:latin typeface="Arial"/>
                <a:cs typeface="Arial"/>
              </a:rPr>
              <a:t>dihitung,</a:t>
            </a:r>
            <a:endParaRPr sz="1003" dirty="0">
              <a:latin typeface="Arial"/>
              <a:cs typeface="Arial"/>
            </a:endParaRPr>
          </a:p>
          <a:p>
            <a:pPr marL="256960" indent="-245385">
              <a:spcBef>
                <a:spcPts val="592"/>
              </a:spcBef>
              <a:buFont typeface="Symbol"/>
              <a:buChar char=""/>
              <a:tabLst>
                <a:tab pos="256960" algn="l"/>
                <a:tab pos="257539" algn="l"/>
              </a:tabLst>
            </a:pPr>
            <a:r>
              <a:rPr sz="1003" b="1" spc="-9" dirty="0">
                <a:latin typeface="Arial"/>
                <a:cs typeface="Arial"/>
              </a:rPr>
              <a:t>Angka </a:t>
            </a:r>
            <a:r>
              <a:rPr sz="1003" b="1" dirty="0">
                <a:latin typeface="Arial"/>
                <a:cs typeface="Arial"/>
              </a:rPr>
              <a:t>1 hijau </a:t>
            </a:r>
            <a:r>
              <a:rPr sz="1003" dirty="0">
                <a:latin typeface="Arial"/>
                <a:cs typeface="Arial"/>
              </a:rPr>
              <a:t>menunjukkan daerah </a:t>
            </a:r>
            <a:r>
              <a:rPr sz="1003" spc="-5" dirty="0">
                <a:latin typeface="Arial"/>
                <a:cs typeface="Arial"/>
              </a:rPr>
              <a:t>yang terlibat ketika </a:t>
            </a:r>
            <a:r>
              <a:rPr sz="1003" b="1" spc="-5" dirty="0">
                <a:latin typeface="Arial"/>
                <a:cs typeface="Arial"/>
              </a:rPr>
              <a:t>|B|</a:t>
            </a:r>
            <a:r>
              <a:rPr sz="1003" b="1" spc="41" dirty="0">
                <a:latin typeface="Arial"/>
                <a:cs typeface="Arial"/>
              </a:rPr>
              <a:t> </a:t>
            </a:r>
            <a:r>
              <a:rPr sz="1003" spc="-5" dirty="0">
                <a:latin typeface="Arial"/>
                <a:cs typeface="Arial"/>
              </a:rPr>
              <a:t>dihitung,dan</a:t>
            </a:r>
            <a:endParaRPr sz="1003" dirty="0">
              <a:latin typeface="Arial"/>
              <a:cs typeface="Arial"/>
            </a:endParaRPr>
          </a:p>
          <a:p>
            <a:pPr marL="11575" marR="273165">
              <a:lnSpc>
                <a:spcPct val="144500"/>
              </a:lnSpc>
              <a:spcBef>
                <a:spcPts val="55"/>
              </a:spcBef>
              <a:buFont typeface="Symbol"/>
              <a:buChar char=""/>
              <a:tabLst>
                <a:tab pos="256960" algn="l"/>
                <a:tab pos="257539" algn="l"/>
              </a:tabLst>
            </a:pPr>
            <a:r>
              <a:rPr sz="1003" b="1" spc="-9" dirty="0">
                <a:latin typeface="Arial"/>
                <a:cs typeface="Arial"/>
              </a:rPr>
              <a:t>Angka </a:t>
            </a:r>
            <a:r>
              <a:rPr sz="1003" b="1" dirty="0">
                <a:latin typeface="Arial"/>
                <a:cs typeface="Arial"/>
              </a:rPr>
              <a:t>1 biru </a:t>
            </a:r>
            <a:r>
              <a:rPr sz="1003" spc="-5" dirty="0">
                <a:latin typeface="Arial"/>
                <a:cs typeface="Arial"/>
              </a:rPr>
              <a:t>menunjukkan </a:t>
            </a:r>
            <a:r>
              <a:rPr sz="1003" dirty="0">
                <a:latin typeface="Arial"/>
                <a:cs typeface="Arial"/>
              </a:rPr>
              <a:t>daerah </a:t>
            </a:r>
            <a:r>
              <a:rPr sz="1003" spc="-5" dirty="0">
                <a:latin typeface="Arial"/>
                <a:cs typeface="Arial"/>
              </a:rPr>
              <a:t>yang terlibat ketika </a:t>
            </a:r>
            <a:r>
              <a:rPr sz="1003" b="1" spc="-5" dirty="0">
                <a:latin typeface="Arial"/>
                <a:cs typeface="Arial"/>
              </a:rPr>
              <a:t>|C| </a:t>
            </a:r>
            <a:r>
              <a:rPr sz="1003" spc="-5" dirty="0">
                <a:latin typeface="Arial"/>
                <a:cs typeface="Arial"/>
              </a:rPr>
              <a:t>dihitung.  </a:t>
            </a:r>
            <a:r>
              <a:rPr sz="1003" dirty="0">
                <a:latin typeface="Arial"/>
                <a:cs typeface="Arial"/>
              </a:rPr>
              <a:t>Terlihat </a:t>
            </a:r>
            <a:r>
              <a:rPr sz="1003" spc="-5" dirty="0">
                <a:latin typeface="Arial"/>
                <a:cs typeface="Arial"/>
              </a:rPr>
              <a:t>bahwa </a:t>
            </a:r>
            <a:r>
              <a:rPr sz="1003" dirty="0">
                <a:latin typeface="Arial"/>
                <a:cs typeface="Arial"/>
              </a:rPr>
              <a:t>daerah </a:t>
            </a:r>
            <a:r>
              <a:rPr sz="1003" spc="-5" dirty="0">
                <a:latin typeface="Arial"/>
                <a:cs typeface="Arial"/>
              </a:rPr>
              <a:t>yang beririsan dihitung</a:t>
            </a:r>
            <a:r>
              <a:rPr sz="1003" spc="14" dirty="0">
                <a:latin typeface="Arial"/>
                <a:cs typeface="Arial"/>
              </a:rPr>
              <a:t> </a:t>
            </a:r>
            <a:r>
              <a:rPr sz="1003" spc="-5" dirty="0">
                <a:latin typeface="Arial"/>
                <a:cs typeface="Arial"/>
              </a:rPr>
              <a:t>berulang-ulang.</a:t>
            </a:r>
            <a:endParaRPr sz="1003" dirty="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248892" y="4054033"/>
            <a:ext cx="2136108" cy="1807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41"/>
          </a:p>
        </p:txBody>
      </p:sp>
      <p:sp>
        <p:nvSpPr>
          <p:cNvPr id="9" name="object 5"/>
          <p:cNvSpPr txBox="1"/>
          <p:nvPr/>
        </p:nvSpPr>
        <p:spPr>
          <a:xfrm>
            <a:off x="1859666" y="324050"/>
            <a:ext cx="3125165" cy="1021452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  <a:tabLst>
                <a:tab pos="1585745" algn="l"/>
              </a:tabLst>
            </a:pPr>
            <a:r>
              <a:rPr sz="3281" b="1" spc="137" dirty="0">
                <a:solidFill>
                  <a:schemeClr val="bg1"/>
                </a:solidFill>
                <a:latin typeface="Times New Roman"/>
                <a:cs typeface="Times New Roman"/>
              </a:rPr>
              <a:t>HIMPUN</a:t>
            </a:r>
            <a:r>
              <a:rPr sz="3281" b="1" spc="132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81" b="1" spc="273" dirty="0">
                <a:solidFill>
                  <a:schemeClr val="bg1"/>
                </a:solidFill>
                <a:latin typeface="Times New Roman"/>
                <a:cs typeface="Times New Roman"/>
              </a:rPr>
              <a:t>N II</a:t>
            </a:r>
            <a:r>
              <a:rPr sz="3281" b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3281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endParaRPr sz="328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직사각형 4">
            <a:extLst>
              <a:ext uri="{FF2B5EF4-FFF2-40B4-BE49-F238E27FC236}">
                <a16:creationId xmlns:a16="http://schemas.microsoft.com/office/drawing/2014/main" id="{3FFABE69-493E-4AAD-A51C-AF9D92FFB701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5B49-0122-4172-BD0A-01DADBFD1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59666" y="640635"/>
            <a:ext cx="8472668" cy="1774660"/>
          </a:xfrm>
          <a:prstGeom prst="rect">
            <a:avLst/>
          </a:prstGeom>
        </p:spPr>
        <p:txBody>
          <a:bodyPr vert="horz" wrap="square" lIns="0" tIns="92019" rIns="0" bIns="0" rtlCol="0">
            <a:spAutoFit/>
          </a:bodyPr>
          <a:lstStyle/>
          <a:p>
            <a:pPr marL="272586" indent="-208346">
              <a:spcBef>
                <a:spcPts val="725"/>
              </a:spcBef>
              <a:buFont typeface="Symbol"/>
              <a:buChar char=""/>
              <a:tabLst>
                <a:tab pos="272586" algn="l"/>
                <a:tab pos="273165" algn="l"/>
              </a:tabLst>
            </a:pPr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Arial"/>
                <a:cs typeface="Arial"/>
              </a:rPr>
              <a:t>B| </a:t>
            </a:r>
            <a:r>
              <a:rPr sz="1641" dirty="0">
                <a:latin typeface="Arial"/>
                <a:cs typeface="Arial"/>
              </a:rPr>
              <a:t>dikurangkan (dua 1 merah</a:t>
            </a:r>
            <a:r>
              <a:rPr sz="1641" spc="-73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diambil),</a:t>
            </a:r>
            <a:endParaRPr sz="1641" dirty="0">
              <a:latin typeface="Arial"/>
              <a:cs typeface="Arial"/>
            </a:endParaRPr>
          </a:p>
          <a:p>
            <a:pPr marL="272586" indent="-208346">
              <a:spcBef>
                <a:spcPts val="638"/>
              </a:spcBef>
              <a:buFont typeface="Symbol"/>
              <a:buChar char=""/>
              <a:tabLst>
                <a:tab pos="272586" algn="l"/>
                <a:tab pos="273165" algn="l"/>
              </a:tabLst>
            </a:pPr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C| </a:t>
            </a:r>
            <a:r>
              <a:rPr sz="1641" spc="-5" dirty="0">
                <a:latin typeface="Arial"/>
                <a:cs typeface="Arial"/>
              </a:rPr>
              <a:t>dikurangkan (dua </a:t>
            </a:r>
            <a:r>
              <a:rPr sz="1641" dirty="0">
                <a:latin typeface="Arial"/>
                <a:cs typeface="Arial"/>
              </a:rPr>
              <a:t>1 </a:t>
            </a:r>
            <a:r>
              <a:rPr sz="1641" spc="-5" dirty="0">
                <a:latin typeface="Arial"/>
                <a:cs typeface="Arial"/>
              </a:rPr>
              <a:t>biru diambil),</a:t>
            </a:r>
            <a:r>
              <a:rPr sz="1641" spc="23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dan</a:t>
            </a:r>
          </a:p>
          <a:p>
            <a:pPr marL="272586" indent="-208346">
              <a:spcBef>
                <a:spcPts val="643"/>
              </a:spcBef>
              <a:buFont typeface="Symbol"/>
              <a:buChar char=""/>
              <a:tabLst>
                <a:tab pos="272586" algn="l"/>
                <a:tab pos="273165" algn="l"/>
              </a:tabLst>
            </a:pPr>
            <a:r>
              <a:rPr sz="1641" b="1" dirty="0">
                <a:latin typeface="Arial"/>
                <a:cs typeface="Arial"/>
              </a:rPr>
              <a:t>|B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C| </a:t>
            </a:r>
            <a:r>
              <a:rPr sz="1641" spc="-5" dirty="0">
                <a:latin typeface="Arial"/>
                <a:cs typeface="Arial"/>
              </a:rPr>
              <a:t>dikurangkan (dua </a:t>
            </a:r>
            <a:r>
              <a:rPr sz="1641" dirty="0">
                <a:latin typeface="Arial"/>
                <a:cs typeface="Arial"/>
              </a:rPr>
              <a:t>1 hijau</a:t>
            </a:r>
            <a:r>
              <a:rPr sz="1641" spc="32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diambil)</a:t>
            </a:r>
            <a:endParaRPr sz="1641" dirty="0">
              <a:latin typeface="Arial"/>
              <a:cs typeface="Arial"/>
            </a:endParaRPr>
          </a:p>
          <a:p>
            <a:pPr marL="11575" marR="4630">
              <a:spcBef>
                <a:spcPts val="128"/>
              </a:spcBef>
            </a:pPr>
            <a:r>
              <a:rPr sz="1641" dirty="0">
                <a:latin typeface="Arial"/>
                <a:cs typeface="Arial"/>
              </a:rPr>
              <a:t>Terlihat </a:t>
            </a:r>
            <a:r>
              <a:rPr sz="1641" spc="-5" dirty="0">
                <a:latin typeface="Arial"/>
                <a:cs typeface="Arial"/>
              </a:rPr>
              <a:t>bahwa penghitungan hampir benar, kecuali </a:t>
            </a:r>
            <a:r>
              <a:rPr sz="1641" dirty="0">
                <a:latin typeface="Arial"/>
                <a:cs typeface="Arial"/>
              </a:rPr>
              <a:t>pada daerah di </a:t>
            </a:r>
            <a:r>
              <a:rPr sz="1641" spc="-5" dirty="0">
                <a:latin typeface="Arial"/>
                <a:cs typeface="Arial"/>
              </a:rPr>
              <a:t>mana </a:t>
            </a:r>
            <a:r>
              <a:rPr sz="1641" dirty="0">
                <a:latin typeface="Arial"/>
                <a:cs typeface="Arial"/>
              </a:rPr>
              <a:t>ketiga </a:t>
            </a:r>
            <a:r>
              <a:rPr sz="1641" spc="-5" dirty="0">
                <a:latin typeface="Arial"/>
                <a:cs typeface="Arial"/>
              </a:rPr>
              <a:t>himpunan  </a:t>
            </a:r>
            <a:r>
              <a:rPr sz="1641" dirty="0">
                <a:latin typeface="Arial"/>
                <a:cs typeface="Arial"/>
              </a:rPr>
              <a:t>sama-sama </a:t>
            </a:r>
            <a:r>
              <a:rPr sz="1641" spc="-5" dirty="0">
                <a:latin typeface="Arial"/>
                <a:cs typeface="Arial"/>
              </a:rPr>
              <a:t>beririsan. Maka perlu ditambahkan </a:t>
            </a:r>
            <a:r>
              <a:rPr sz="1641" dirty="0">
                <a:latin typeface="Arial"/>
                <a:cs typeface="Arial"/>
              </a:rPr>
              <a:t>kembali </a:t>
            </a:r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B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spc="32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C|</a:t>
            </a:r>
            <a:r>
              <a:rPr sz="1641" spc="-5" dirty="0">
                <a:latin typeface="Arial"/>
                <a:cs typeface="Arial"/>
              </a:rPr>
              <a:t>.</a:t>
            </a:r>
            <a:endParaRPr sz="1641" dirty="0">
              <a:latin typeface="Arial"/>
              <a:cs typeface="Arial"/>
            </a:endParaRPr>
          </a:p>
          <a:p>
            <a:pPr marL="11575">
              <a:spcBef>
                <a:spcPts val="5"/>
              </a:spcBef>
            </a:pPr>
            <a:r>
              <a:rPr sz="1641" b="1" dirty="0" err="1">
                <a:latin typeface="Arial"/>
                <a:cs typeface="Arial"/>
              </a:rPr>
              <a:t>Rumus</a:t>
            </a:r>
            <a:r>
              <a:rPr sz="1641" b="1" dirty="0">
                <a:latin typeface="Arial"/>
                <a:cs typeface="Arial"/>
              </a:rPr>
              <a:t> </a:t>
            </a:r>
            <a:r>
              <a:rPr sz="1641" b="1" spc="-5" dirty="0">
                <a:latin typeface="Arial"/>
                <a:cs typeface="Arial"/>
              </a:rPr>
              <a:t>Inklusi </a:t>
            </a:r>
            <a:r>
              <a:rPr sz="1641" b="1" dirty="0">
                <a:latin typeface="Arial"/>
                <a:cs typeface="Arial"/>
              </a:rPr>
              <a:t>– </a:t>
            </a:r>
            <a:r>
              <a:rPr sz="1641" b="1" spc="-5" dirty="0">
                <a:latin typeface="Arial"/>
                <a:cs typeface="Arial"/>
              </a:rPr>
              <a:t>Eksklusi </a:t>
            </a:r>
            <a:r>
              <a:rPr sz="1641" b="1" dirty="0">
                <a:latin typeface="Arial"/>
                <a:cs typeface="Arial"/>
              </a:rPr>
              <a:t>Untuk </a:t>
            </a:r>
            <a:r>
              <a:rPr sz="1641" b="1" spc="-5" dirty="0">
                <a:latin typeface="Arial"/>
                <a:cs typeface="Arial"/>
              </a:rPr>
              <a:t>Tiga Buah Himpunan</a:t>
            </a:r>
            <a:r>
              <a:rPr sz="1641" b="1" spc="23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adalah:</a:t>
            </a:r>
            <a:endParaRPr sz="164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092" y="2435391"/>
            <a:ext cx="8472668" cy="4167185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219921">
              <a:spcBef>
                <a:spcPts val="91"/>
              </a:spcBef>
            </a:pPr>
            <a:r>
              <a:rPr sz="1641" dirty="0">
                <a:latin typeface="Arial"/>
                <a:cs typeface="Arial"/>
              </a:rPr>
              <a:t>n (A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B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C) </a:t>
            </a:r>
            <a:r>
              <a:rPr sz="1641" dirty="0">
                <a:latin typeface="Arial"/>
                <a:cs typeface="Arial"/>
              </a:rPr>
              <a:t>= n (A) + n (B) + n </a:t>
            </a:r>
            <a:r>
              <a:rPr sz="1641" spc="-5" dirty="0">
                <a:latin typeface="Arial"/>
                <a:cs typeface="Arial"/>
              </a:rPr>
              <a:t>(C) </a:t>
            </a:r>
            <a:r>
              <a:rPr sz="1641" dirty="0">
                <a:latin typeface="Arial"/>
                <a:cs typeface="Arial"/>
              </a:rPr>
              <a:t>- 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B) </a:t>
            </a:r>
            <a:r>
              <a:rPr sz="1641" dirty="0">
                <a:latin typeface="Arial"/>
                <a:cs typeface="Arial"/>
              </a:rPr>
              <a:t>- 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5" dirty="0">
                <a:latin typeface="Arial"/>
                <a:cs typeface="Arial"/>
              </a:rPr>
              <a:t>C) </a:t>
            </a:r>
            <a:r>
              <a:rPr sz="1641" dirty="0">
                <a:latin typeface="Arial"/>
                <a:cs typeface="Arial"/>
              </a:rPr>
              <a:t>- n (B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spc="-9" dirty="0">
                <a:latin typeface="Arial"/>
                <a:cs typeface="Arial"/>
              </a:rPr>
              <a:t>C)</a:t>
            </a:r>
            <a:r>
              <a:rPr sz="1641" spc="23" dirty="0">
                <a:latin typeface="Arial"/>
                <a:cs typeface="Arial"/>
              </a:rPr>
              <a:t> </a:t>
            </a:r>
            <a:r>
              <a:rPr sz="1641" dirty="0">
                <a:latin typeface="Arial"/>
                <a:cs typeface="Arial"/>
              </a:rPr>
              <a:t>+</a:t>
            </a:r>
          </a:p>
          <a:p>
            <a:pPr marL="1191624"/>
            <a:r>
              <a:rPr sz="1641" dirty="0">
                <a:latin typeface="Arial"/>
                <a:cs typeface="Arial"/>
              </a:rPr>
              <a:t>n (A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B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spc="32" dirty="0">
                <a:latin typeface="Times New Roman"/>
                <a:cs typeface="Times New Roman"/>
              </a:rPr>
              <a:t> </a:t>
            </a:r>
            <a:r>
              <a:rPr sz="1641" spc="-9" dirty="0">
                <a:latin typeface="Arial"/>
                <a:cs typeface="Arial"/>
              </a:rPr>
              <a:t>C)</a:t>
            </a:r>
            <a:endParaRPr sz="1641" dirty="0">
              <a:latin typeface="Times New Roman"/>
              <a:cs typeface="Times New Roman"/>
            </a:endParaRPr>
          </a:p>
          <a:p>
            <a:pPr marL="844380"/>
            <a:r>
              <a:rPr sz="1641" dirty="0">
                <a:latin typeface="Arial"/>
                <a:cs typeface="Arial"/>
              </a:rPr>
              <a:t>ATAU</a:t>
            </a:r>
            <a:endParaRPr sz="1641" dirty="0">
              <a:latin typeface="Times New Roman"/>
              <a:cs typeface="Times New Roman"/>
            </a:endParaRPr>
          </a:p>
          <a:p>
            <a:pPr marL="175358">
              <a:spcBef>
                <a:spcPts val="5"/>
              </a:spcBef>
            </a:pP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i="1" dirty="0">
                <a:latin typeface="Arial"/>
                <a:cs typeface="Arial"/>
              </a:rPr>
              <a:t>B </a:t>
            </a:r>
            <a:r>
              <a:rPr sz="1641" dirty="0">
                <a:latin typeface="Symbol"/>
                <a:cs typeface="Symbol"/>
              </a:rPr>
              <a:t>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i="1" spc="-5" dirty="0">
                <a:latin typeface="Arial"/>
                <a:cs typeface="Arial"/>
              </a:rPr>
              <a:t>C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=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+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B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+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C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–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i="1" dirty="0">
                <a:latin typeface="Arial"/>
                <a:cs typeface="Arial"/>
              </a:rPr>
              <a:t>B</a:t>
            </a:r>
            <a:r>
              <a:rPr sz="1641" dirty="0">
                <a:latin typeface="Symbol"/>
                <a:cs typeface="Symbol"/>
              </a:rPr>
              <a:t>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–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i="1" spc="-5" dirty="0">
                <a:latin typeface="Arial"/>
                <a:cs typeface="Arial"/>
              </a:rPr>
              <a:t>C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– 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B</a:t>
            </a:r>
            <a:r>
              <a:rPr sz="1641" i="1" spc="46" dirty="0">
                <a:latin typeface="Arial"/>
                <a:cs typeface="Arial"/>
              </a:rPr>
              <a:t>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i="1" spc="-5" dirty="0">
                <a:latin typeface="Arial"/>
                <a:cs typeface="Arial"/>
              </a:rPr>
              <a:t>C</a:t>
            </a:r>
            <a:r>
              <a:rPr sz="1641" spc="-5" dirty="0">
                <a:latin typeface="Symbol"/>
                <a:cs typeface="Symbol"/>
              </a:rPr>
              <a:t></a:t>
            </a:r>
            <a:r>
              <a:rPr sz="1641" spc="-5" dirty="0">
                <a:latin typeface="Times New Roman"/>
                <a:cs typeface="Times New Roman"/>
              </a:rPr>
              <a:t> </a:t>
            </a:r>
            <a:r>
              <a:rPr sz="1641" dirty="0">
                <a:latin typeface="Arial"/>
                <a:cs typeface="Arial"/>
              </a:rPr>
              <a:t>+</a:t>
            </a:r>
          </a:p>
          <a:p>
            <a:pPr marL="1052726"/>
            <a:r>
              <a:rPr sz="1641" spc="-5" dirty="0">
                <a:latin typeface="Symbol"/>
                <a:cs typeface="Symbol"/>
              </a:rPr>
              <a:t></a:t>
            </a:r>
            <a:r>
              <a:rPr sz="1641" i="1" spc="-5" dirty="0">
                <a:latin typeface="Arial"/>
                <a:cs typeface="Arial"/>
              </a:rPr>
              <a:t>A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dirty="0">
                <a:latin typeface="Times New Roman"/>
                <a:cs typeface="Times New Roman"/>
              </a:rPr>
              <a:t> </a:t>
            </a:r>
            <a:r>
              <a:rPr sz="1641" i="1" dirty="0">
                <a:latin typeface="Arial"/>
                <a:cs typeface="Arial"/>
              </a:rPr>
              <a:t>B </a:t>
            </a:r>
            <a:r>
              <a:rPr sz="1641" dirty="0">
                <a:latin typeface="Symbol"/>
                <a:cs typeface="Symbol"/>
              </a:rPr>
              <a:t></a:t>
            </a:r>
            <a:r>
              <a:rPr sz="1641" spc="50" dirty="0">
                <a:latin typeface="Times New Roman"/>
                <a:cs typeface="Times New Roman"/>
              </a:rPr>
              <a:t> </a:t>
            </a:r>
            <a:r>
              <a:rPr sz="1641" i="1" spc="-5" dirty="0">
                <a:latin typeface="Arial"/>
                <a:cs typeface="Arial"/>
              </a:rPr>
              <a:t>C</a:t>
            </a:r>
            <a:r>
              <a:rPr sz="1641" spc="-5" dirty="0">
                <a:latin typeface="Symbol"/>
                <a:cs typeface="Symbol"/>
              </a:rPr>
              <a:t></a:t>
            </a:r>
            <a:endParaRPr sz="1641" dirty="0">
              <a:latin typeface="Times New Roman"/>
              <a:cs typeface="Times New Roman"/>
            </a:endParaRPr>
          </a:p>
          <a:p>
            <a:pPr marL="11575"/>
            <a:r>
              <a:rPr sz="1641" b="1" spc="-5" dirty="0">
                <a:latin typeface="Arial"/>
                <a:cs typeface="Arial"/>
              </a:rPr>
              <a:t>Contoh 1:</a:t>
            </a:r>
            <a:endParaRPr sz="1641" dirty="0">
              <a:latin typeface="Arial"/>
              <a:cs typeface="Arial"/>
            </a:endParaRPr>
          </a:p>
          <a:p>
            <a:pPr marL="11575" marR="4630">
              <a:spcBef>
                <a:spcPts val="141"/>
              </a:spcBef>
            </a:pPr>
            <a:r>
              <a:rPr sz="1641" spc="-5" dirty="0">
                <a:latin typeface="Arial"/>
                <a:cs typeface="Arial"/>
              </a:rPr>
              <a:t>Dari </a:t>
            </a:r>
            <a:r>
              <a:rPr sz="1641" dirty="0">
                <a:latin typeface="Arial"/>
                <a:cs typeface="Arial"/>
              </a:rPr>
              <a:t>120 </a:t>
            </a:r>
            <a:r>
              <a:rPr sz="1641" spc="-5" dirty="0">
                <a:latin typeface="Arial"/>
                <a:cs typeface="Arial"/>
              </a:rPr>
              <a:t>orang mahasiswa Informatika, </a:t>
            </a:r>
            <a:r>
              <a:rPr sz="1641" dirty="0">
                <a:latin typeface="Arial"/>
                <a:cs typeface="Arial"/>
              </a:rPr>
              <a:t>100 </a:t>
            </a:r>
            <a:r>
              <a:rPr sz="1641" spc="-5" dirty="0">
                <a:latin typeface="Arial"/>
                <a:cs typeface="Arial"/>
              </a:rPr>
              <a:t>orang </a:t>
            </a:r>
            <a:r>
              <a:rPr sz="1641" dirty="0">
                <a:latin typeface="Arial"/>
                <a:cs typeface="Arial"/>
              </a:rPr>
              <a:t>mengambil </a:t>
            </a:r>
            <a:r>
              <a:rPr sz="1641" spc="-5" dirty="0">
                <a:latin typeface="Arial"/>
                <a:cs typeface="Arial"/>
              </a:rPr>
              <a:t>paling sedikit satu </a:t>
            </a:r>
            <a:r>
              <a:rPr sz="1641" dirty="0">
                <a:latin typeface="Arial"/>
                <a:cs typeface="Arial"/>
              </a:rPr>
              <a:t>mata </a:t>
            </a:r>
            <a:r>
              <a:rPr sz="1641" spc="-5" dirty="0">
                <a:latin typeface="Arial"/>
                <a:cs typeface="Arial"/>
              </a:rPr>
              <a:t>kuliah  pilihan, yaitu </a:t>
            </a:r>
            <a:r>
              <a:rPr sz="1641" dirty="0">
                <a:latin typeface="Arial"/>
                <a:cs typeface="Arial"/>
              </a:rPr>
              <a:t>logika </a:t>
            </a:r>
            <a:r>
              <a:rPr sz="1641" spc="-5" dirty="0">
                <a:latin typeface="Arial"/>
                <a:cs typeface="Arial"/>
              </a:rPr>
              <a:t>matematika, </a:t>
            </a:r>
            <a:r>
              <a:rPr sz="1641" dirty="0">
                <a:latin typeface="Arial"/>
                <a:cs typeface="Arial"/>
              </a:rPr>
              <a:t>bahasa </a:t>
            </a:r>
            <a:r>
              <a:rPr sz="1641" spc="-5" dirty="0">
                <a:latin typeface="Arial"/>
                <a:cs typeface="Arial"/>
              </a:rPr>
              <a:t>C, </a:t>
            </a:r>
            <a:r>
              <a:rPr sz="1641" dirty="0">
                <a:latin typeface="Arial"/>
                <a:cs typeface="Arial"/>
              </a:rPr>
              <a:t>dan </a:t>
            </a:r>
            <a:r>
              <a:rPr sz="1641" spc="-5" dirty="0">
                <a:latin typeface="Arial"/>
                <a:cs typeface="Arial"/>
              </a:rPr>
              <a:t>pemrograman berbasis</a:t>
            </a:r>
            <a:r>
              <a:rPr sz="1641" spc="14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web.</a:t>
            </a:r>
            <a:endParaRPr sz="1641" dirty="0">
              <a:latin typeface="Arial"/>
              <a:cs typeface="Arial"/>
            </a:endParaRPr>
          </a:p>
          <a:p>
            <a:pPr marL="219921">
              <a:spcBef>
                <a:spcPts val="378"/>
              </a:spcBef>
            </a:pPr>
            <a:r>
              <a:rPr sz="1641" dirty="0" err="1">
                <a:latin typeface="Arial"/>
                <a:cs typeface="Arial"/>
              </a:rPr>
              <a:t>Diketahui</a:t>
            </a:r>
            <a:endParaRPr sz="1641" dirty="0">
              <a:latin typeface="Arial"/>
              <a:cs typeface="Arial"/>
            </a:endParaRPr>
          </a:p>
          <a:p>
            <a:pPr marL="219921">
              <a:spcBef>
                <a:spcPts val="378"/>
              </a:spcBef>
            </a:pPr>
            <a:r>
              <a:rPr sz="1641" dirty="0">
                <a:latin typeface="Arial"/>
                <a:cs typeface="Arial"/>
              </a:rPr>
              <a:t>65 </a:t>
            </a:r>
            <a:r>
              <a:rPr sz="1641" spc="-5" dirty="0">
                <a:latin typeface="Arial"/>
                <a:cs typeface="Arial"/>
              </a:rPr>
              <a:t>orang mengambil logika matematika  </a:t>
            </a:r>
            <a:r>
              <a:rPr sz="1641" dirty="0">
                <a:latin typeface="Arial"/>
                <a:cs typeface="Arial"/>
              </a:rPr>
              <a:t>45 </a:t>
            </a:r>
            <a:r>
              <a:rPr sz="1641" spc="-5" dirty="0">
                <a:latin typeface="Arial"/>
                <a:cs typeface="Arial"/>
              </a:rPr>
              <a:t>orang mengambil </a:t>
            </a:r>
            <a:r>
              <a:rPr sz="1641" spc="-5" dirty="0" err="1">
                <a:latin typeface="Arial"/>
                <a:cs typeface="Arial"/>
              </a:rPr>
              <a:t>bahasa</a:t>
            </a:r>
            <a:r>
              <a:rPr sz="1641" dirty="0">
                <a:latin typeface="Arial"/>
                <a:cs typeface="Arial"/>
              </a:rPr>
              <a:t> C</a:t>
            </a:r>
            <a:endParaRPr sz="1641" dirty="0">
              <a:latin typeface="Times New Roman"/>
              <a:cs typeface="Times New Roman"/>
            </a:endParaRPr>
          </a:p>
          <a:p>
            <a:pPr marL="427688">
              <a:spcBef>
                <a:spcPts val="5"/>
              </a:spcBef>
            </a:pPr>
            <a:r>
              <a:rPr sz="1641" dirty="0">
                <a:latin typeface="Arial"/>
                <a:cs typeface="Arial"/>
              </a:rPr>
              <a:t>42 </a:t>
            </a:r>
            <a:r>
              <a:rPr sz="1641" spc="-5" dirty="0">
                <a:latin typeface="Arial"/>
                <a:cs typeface="Arial"/>
              </a:rPr>
              <a:t>orang </a:t>
            </a:r>
            <a:r>
              <a:rPr sz="1641" spc="-5" dirty="0" err="1">
                <a:latin typeface="Arial"/>
                <a:cs typeface="Arial"/>
              </a:rPr>
              <a:t>mengmbil</a:t>
            </a:r>
            <a:r>
              <a:rPr sz="1641" spc="-5" dirty="0">
                <a:latin typeface="Arial"/>
                <a:cs typeface="Arial"/>
              </a:rPr>
              <a:t> </a:t>
            </a:r>
            <a:r>
              <a:rPr sz="1641" spc="-5" dirty="0" err="1">
                <a:latin typeface="Arial"/>
                <a:cs typeface="Arial"/>
              </a:rPr>
              <a:t>pemrograman</a:t>
            </a:r>
            <a:r>
              <a:rPr sz="1641" spc="-5" dirty="0">
                <a:latin typeface="Arial"/>
                <a:cs typeface="Arial"/>
              </a:rPr>
              <a:t> </a:t>
            </a:r>
            <a:r>
              <a:rPr sz="1641" spc="-5" dirty="0" err="1">
                <a:latin typeface="Arial"/>
                <a:cs typeface="Arial"/>
              </a:rPr>
              <a:t>berbasis</a:t>
            </a:r>
            <a:r>
              <a:rPr sz="1641" spc="-5" dirty="0">
                <a:latin typeface="Arial"/>
                <a:cs typeface="Arial"/>
              </a:rPr>
              <a:t> web</a:t>
            </a:r>
            <a:endParaRPr sz="1641" dirty="0">
              <a:latin typeface="Arial"/>
              <a:cs typeface="Arial"/>
            </a:endParaRPr>
          </a:p>
          <a:p>
            <a:pPr marL="427688">
              <a:spcBef>
                <a:spcPts val="5"/>
              </a:spcBef>
            </a:pPr>
            <a:r>
              <a:rPr sz="1641" dirty="0">
                <a:latin typeface="Arial"/>
                <a:cs typeface="Arial"/>
              </a:rPr>
              <a:t>20 </a:t>
            </a:r>
            <a:r>
              <a:rPr sz="1641" spc="-5" dirty="0">
                <a:latin typeface="Arial"/>
                <a:cs typeface="Arial"/>
              </a:rPr>
              <a:t>orang mengambil Logika matematika </a:t>
            </a:r>
            <a:r>
              <a:rPr sz="1641" dirty="0">
                <a:latin typeface="Arial"/>
                <a:cs typeface="Arial"/>
              </a:rPr>
              <a:t>dan </a:t>
            </a:r>
            <a:r>
              <a:rPr sz="1641" spc="-5" dirty="0" err="1">
                <a:latin typeface="Arial"/>
                <a:cs typeface="Arial"/>
              </a:rPr>
              <a:t>bahasa</a:t>
            </a:r>
            <a:r>
              <a:rPr sz="1641" dirty="0">
                <a:latin typeface="Arial"/>
                <a:cs typeface="Arial"/>
              </a:rPr>
              <a:t> C</a:t>
            </a:r>
          </a:p>
          <a:p>
            <a:pPr marL="427688">
              <a:spcBef>
                <a:spcPts val="5"/>
              </a:spcBef>
            </a:pPr>
            <a:r>
              <a:rPr sz="1641" dirty="0">
                <a:latin typeface="Arial"/>
                <a:cs typeface="Arial"/>
              </a:rPr>
              <a:t>25 </a:t>
            </a:r>
            <a:r>
              <a:rPr sz="1641" spc="-5" dirty="0">
                <a:latin typeface="Arial"/>
                <a:cs typeface="Arial"/>
              </a:rPr>
              <a:t>orang mengambil logika matematika </a:t>
            </a:r>
            <a:r>
              <a:rPr sz="1641" dirty="0">
                <a:latin typeface="Arial"/>
                <a:cs typeface="Arial"/>
              </a:rPr>
              <a:t>dan </a:t>
            </a:r>
            <a:r>
              <a:rPr sz="1641" spc="-5" dirty="0">
                <a:latin typeface="Arial"/>
                <a:cs typeface="Arial"/>
              </a:rPr>
              <a:t>pemrograman berbasis web  </a:t>
            </a:r>
            <a:r>
              <a:rPr sz="1641" dirty="0">
                <a:latin typeface="Arial"/>
                <a:cs typeface="Arial"/>
              </a:rPr>
              <a:t>15 </a:t>
            </a:r>
            <a:r>
              <a:rPr sz="1641" spc="-5" dirty="0">
                <a:latin typeface="Arial"/>
                <a:cs typeface="Arial"/>
              </a:rPr>
              <a:t>orang mengambil bahasa </a:t>
            </a:r>
            <a:r>
              <a:rPr sz="1641" dirty="0">
                <a:latin typeface="Arial"/>
                <a:cs typeface="Arial"/>
              </a:rPr>
              <a:t>C dan </a:t>
            </a:r>
            <a:r>
              <a:rPr sz="1641" spc="-5" dirty="0">
                <a:latin typeface="Arial"/>
                <a:cs typeface="Arial"/>
              </a:rPr>
              <a:t>pemrograman </a:t>
            </a:r>
            <a:r>
              <a:rPr sz="1641" spc="-5" dirty="0" err="1">
                <a:latin typeface="Arial"/>
                <a:cs typeface="Arial"/>
              </a:rPr>
              <a:t>berbasis</a:t>
            </a:r>
            <a:r>
              <a:rPr sz="1641" spc="5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web</a:t>
            </a:r>
            <a:endParaRPr sz="1641" dirty="0">
              <a:latin typeface="Arial"/>
              <a:cs typeface="Arial"/>
            </a:endParaRPr>
          </a:p>
          <a:p>
            <a:pPr marL="427688">
              <a:spcBef>
                <a:spcPts val="5"/>
              </a:spcBef>
            </a:pPr>
            <a:r>
              <a:rPr sz="1641" dirty="0">
                <a:latin typeface="Arial"/>
                <a:cs typeface="Arial"/>
              </a:rPr>
              <a:t>100 </a:t>
            </a:r>
            <a:r>
              <a:rPr sz="1641" spc="-5" dirty="0">
                <a:latin typeface="Arial"/>
                <a:cs typeface="Arial"/>
              </a:rPr>
              <a:t>orang mengambil </a:t>
            </a:r>
            <a:r>
              <a:rPr sz="1641" spc="-9" dirty="0">
                <a:latin typeface="Arial"/>
                <a:cs typeface="Arial"/>
              </a:rPr>
              <a:t>paling </a:t>
            </a:r>
            <a:r>
              <a:rPr sz="1641" spc="-5" dirty="0">
                <a:latin typeface="Arial"/>
                <a:cs typeface="Arial"/>
              </a:rPr>
              <a:t>sedikit </a:t>
            </a:r>
            <a:r>
              <a:rPr sz="1641" dirty="0">
                <a:latin typeface="Arial"/>
                <a:cs typeface="Arial"/>
              </a:rPr>
              <a:t>1 </a:t>
            </a:r>
            <a:r>
              <a:rPr sz="1641" spc="5" dirty="0">
                <a:latin typeface="Arial"/>
                <a:cs typeface="Arial"/>
              </a:rPr>
              <a:t>mata </a:t>
            </a:r>
            <a:r>
              <a:rPr sz="1641" spc="-5" dirty="0">
                <a:latin typeface="Arial"/>
                <a:cs typeface="Arial"/>
              </a:rPr>
              <a:t>kuliah  </a:t>
            </a:r>
            <a:r>
              <a:rPr sz="1641" dirty="0">
                <a:latin typeface="Arial"/>
                <a:cs typeface="Arial"/>
              </a:rPr>
              <a:t>Berapakah </a:t>
            </a:r>
            <a:r>
              <a:rPr sz="1641" spc="-9" dirty="0">
                <a:latin typeface="Arial"/>
                <a:cs typeface="Arial"/>
              </a:rPr>
              <a:t>orang </a:t>
            </a:r>
            <a:r>
              <a:rPr sz="1641" spc="-5" dirty="0">
                <a:latin typeface="Arial"/>
                <a:cs typeface="Arial"/>
              </a:rPr>
              <a:t>yang mengambil</a:t>
            </a:r>
            <a:r>
              <a:rPr sz="1641" spc="32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ketiga-tiganya?</a:t>
            </a:r>
            <a:endParaRPr sz="1641" dirty="0">
              <a:latin typeface="Arial"/>
              <a:cs typeface="Arial"/>
            </a:endParaRPr>
          </a:p>
        </p:txBody>
      </p:sp>
      <p:sp>
        <p:nvSpPr>
          <p:cNvPr id="15" name="직사각형 4">
            <a:extLst>
              <a:ext uri="{FF2B5EF4-FFF2-40B4-BE49-F238E27FC236}">
                <a16:creationId xmlns:a16="http://schemas.microsoft.com/office/drawing/2014/main" id="{CEA88BE1-D0DD-44D2-87AA-8122B4926418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759FFE-0837-4053-B1D7-FD59D937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/>
          <p:nvPr/>
        </p:nvSpPr>
        <p:spPr>
          <a:xfrm>
            <a:off x="1894390" y="600716"/>
            <a:ext cx="8403220" cy="5656567"/>
          </a:xfrm>
          <a:prstGeom prst="rect">
            <a:avLst/>
          </a:prstGeom>
        </p:spPr>
        <p:txBody>
          <a:bodyPr vert="horz" wrap="square" lIns="0" tIns="11575" rIns="0" bIns="0" rtlCol="0">
            <a:spAutoFit/>
          </a:bodyPr>
          <a:lstStyle/>
          <a:p>
            <a:pPr marL="11575">
              <a:spcBef>
                <a:spcPts val="91"/>
              </a:spcBef>
            </a:pPr>
            <a:r>
              <a:rPr sz="1641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Penyelesaian</a:t>
            </a:r>
            <a:r>
              <a:rPr sz="1641" spc="-5" dirty="0">
                <a:latin typeface="Arial"/>
                <a:cs typeface="Arial"/>
              </a:rPr>
              <a:t>:</a:t>
            </a:r>
            <a:endParaRPr sz="1641" dirty="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575"/>
            <a:r>
              <a:rPr sz="1641" spc="-5" dirty="0">
                <a:latin typeface="Arial"/>
                <a:cs typeface="Arial"/>
              </a:rPr>
              <a:t>Misalkan</a:t>
            </a:r>
            <a:endParaRPr sz="1641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575"/>
            <a:r>
              <a:rPr sz="1641" dirty="0">
                <a:latin typeface="Arial"/>
                <a:cs typeface="Arial"/>
              </a:rPr>
              <a:t>A : </a:t>
            </a:r>
            <a:r>
              <a:rPr sz="1641" spc="-5" dirty="0">
                <a:latin typeface="Arial"/>
                <a:cs typeface="Arial"/>
              </a:rPr>
              <a:t>himpunan mahasiswa yang mengambil mata kuliah Matematika</a:t>
            </a:r>
            <a:r>
              <a:rPr sz="1641" spc="55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Diskrit,</a:t>
            </a:r>
            <a:endParaRPr sz="1641" dirty="0">
              <a:latin typeface="Arial"/>
              <a:cs typeface="Arial"/>
            </a:endParaRPr>
          </a:p>
          <a:p>
            <a:pPr marL="11575" marR="4630">
              <a:spcBef>
                <a:spcPts val="314"/>
              </a:spcBef>
            </a:pPr>
            <a:r>
              <a:rPr sz="1641" spc="-5" dirty="0">
                <a:latin typeface="Arial"/>
                <a:cs typeface="Arial"/>
              </a:rPr>
              <a:t>B: himpunan mahasiswa yang mengambil mata kuliah Kalkulus </a:t>
            </a:r>
            <a:r>
              <a:rPr sz="1641" dirty="0">
                <a:latin typeface="Arial"/>
                <a:cs typeface="Arial"/>
              </a:rPr>
              <a:t>Peubah </a:t>
            </a:r>
            <a:r>
              <a:rPr sz="1641" spc="-5" dirty="0">
                <a:latin typeface="Arial"/>
                <a:cs typeface="Arial"/>
              </a:rPr>
              <a:t>Banyak,  </a:t>
            </a:r>
            <a:r>
              <a:rPr sz="1641" dirty="0">
                <a:latin typeface="Arial"/>
                <a:cs typeface="Arial"/>
              </a:rPr>
              <a:t>G: </a:t>
            </a:r>
            <a:r>
              <a:rPr sz="1641" spc="-5" dirty="0">
                <a:latin typeface="Arial"/>
                <a:cs typeface="Arial"/>
              </a:rPr>
              <a:t>himpunan mahasiswa yang mengambil mata kuliah</a:t>
            </a:r>
            <a:r>
              <a:rPr sz="1641" spc="14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Geometri.</a:t>
            </a:r>
            <a:endParaRPr sz="1641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641" dirty="0">
              <a:latin typeface="Times New Roman"/>
              <a:cs typeface="Times New Roman"/>
            </a:endParaRPr>
          </a:p>
          <a:p>
            <a:pPr marL="11575"/>
            <a:r>
              <a:rPr sz="1641" spc="-5" dirty="0">
                <a:latin typeface="Arial"/>
                <a:cs typeface="Arial"/>
              </a:rPr>
              <a:t>Maka </a:t>
            </a:r>
            <a:r>
              <a:rPr sz="1641" b="1" spc="-5" dirty="0">
                <a:latin typeface="Arial"/>
                <a:cs typeface="Arial"/>
              </a:rPr>
              <a:t>|A| </a:t>
            </a:r>
            <a:r>
              <a:rPr sz="1641" b="1" dirty="0">
                <a:latin typeface="Arial"/>
                <a:cs typeface="Arial"/>
              </a:rPr>
              <a:t>=</a:t>
            </a:r>
            <a:r>
              <a:rPr sz="1641" b="1" spc="14" dirty="0">
                <a:latin typeface="Arial"/>
                <a:cs typeface="Arial"/>
              </a:rPr>
              <a:t> </a:t>
            </a:r>
            <a:r>
              <a:rPr sz="1641" b="1" dirty="0">
                <a:latin typeface="Arial"/>
                <a:cs typeface="Arial"/>
              </a:rPr>
              <a:t>115</a:t>
            </a:r>
            <a:endParaRPr sz="1641" dirty="0">
              <a:latin typeface="Arial"/>
              <a:cs typeface="Arial"/>
            </a:endParaRPr>
          </a:p>
          <a:p>
            <a:pPr marL="427688"/>
            <a:r>
              <a:rPr sz="1641" b="1" dirty="0">
                <a:latin typeface="Arial"/>
                <a:cs typeface="Arial"/>
              </a:rPr>
              <a:t>|B| =</a:t>
            </a:r>
            <a:r>
              <a:rPr sz="1641" b="1" spc="-82" dirty="0">
                <a:latin typeface="Arial"/>
                <a:cs typeface="Arial"/>
              </a:rPr>
              <a:t> </a:t>
            </a:r>
            <a:r>
              <a:rPr sz="1641" b="1" dirty="0">
                <a:latin typeface="Arial"/>
                <a:cs typeface="Arial"/>
              </a:rPr>
              <a:t>71</a:t>
            </a: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b="1" dirty="0">
                <a:latin typeface="Arial"/>
                <a:cs typeface="Arial"/>
              </a:rPr>
              <a:t>|C| =</a:t>
            </a:r>
            <a:r>
              <a:rPr sz="1641" b="1" spc="-82" dirty="0">
                <a:latin typeface="Arial"/>
                <a:cs typeface="Arial"/>
              </a:rPr>
              <a:t> </a:t>
            </a:r>
            <a:r>
              <a:rPr sz="1641" b="1" dirty="0">
                <a:latin typeface="Arial"/>
                <a:cs typeface="Arial"/>
              </a:rPr>
              <a:t>56</a:t>
            </a: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B| </a:t>
            </a:r>
            <a:r>
              <a:rPr sz="1641" b="1" dirty="0">
                <a:latin typeface="Arial"/>
                <a:cs typeface="Arial"/>
              </a:rPr>
              <a:t>=</a:t>
            </a:r>
            <a:r>
              <a:rPr sz="1641" b="1" spc="-64" dirty="0">
                <a:latin typeface="Arial"/>
                <a:cs typeface="Arial"/>
              </a:rPr>
              <a:t> </a:t>
            </a:r>
            <a:r>
              <a:rPr sz="1641" b="1" dirty="0">
                <a:latin typeface="Arial"/>
                <a:cs typeface="Arial"/>
              </a:rPr>
              <a:t>25</a:t>
            </a: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C| </a:t>
            </a:r>
            <a:r>
              <a:rPr sz="1641" b="1" dirty="0">
                <a:latin typeface="Arial"/>
                <a:cs typeface="Arial"/>
              </a:rPr>
              <a:t>=</a:t>
            </a:r>
            <a:r>
              <a:rPr sz="1641" b="1" spc="-64" dirty="0">
                <a:latin typeface="Arial"/>
                <a:cs typeface="Arial"/>
              </a:rPr>
              <a:t> </a:t>
            </a:r>
            <a:r>
              <a:rPr sz="1641" b="1" dirty="0">
                <a:latin typeface="Arial"/>
                <a:cs typeface="Arial"/>
              </a:rPr>
              <a:t>14</a:t>
            </a: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b="1" dirty="0">
                <a:latin typeface="Arial"/>
                <a:cs typeface="Arial"/>
              </a:rPr>
              <a:t>|B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C| </a:t>
            </a:r>
            <a:r>
              <a:rPr sz="1641" b="1" dirty="0">
                <a:latin typeface="Arial"/>
                <a:cs typeface="Arial"/>
              </a:rPr>
              <a:t>=</a:t>
            </a:r>
            <a:r>
              <a:rPr sz="1641" b="1" spc="27" dirty="0">
                <a:latin typeface="Arial"/>
                <a:cs typeface="Arial"/>
              </a:rPr>
              <a:t> </a:t>
            </a:r>
            <a:r>
              <a:rPr sz="1641" b="1" dirty="0">
                <a:latin typeface="Arial"/>
                <a:cs typeface="Arial"/>
              </a:rPr>
              <a:t>9</a:t>
            </a:r>
            <a:endParaRPr sz="1641" dirty="0">
              <a:latin typeface="Times New Roman"/>
              <a:cs typeface="Times New Roman"/>
            </a:endParaRPr>
          </a:p>
          <a:p>
            <a:pPr marL="427688"/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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B </a:t>
            </a:r>
            <a:r>
              <a:rPr sz="1641" b="1" dirty="0">
                <a:latin typeface="Symbol"/>
                <a:cs typeface="Symbol"/>
              </a:rPr>
              <a:t>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C| </a:t>
            </a:r>
            <a:r>
              <a:rPr sz="1641" b="1" dirty="0">
                <a:latin typeface="Arial"/>
                <a:cs typeface="Arial"/>
              </a:rPr>
              <a:t>=</a:t>
            </a:r>
            <a:r>
              <a:rPr sz="1641" b="1" spc="18" dirty="0">
                <a:latin typeface="Arial"/>
                <a:cs typeface="Arial"/>
              </a:rPr>
              <a:t> </a:t>
            </a:r>
            <a:r>
              <a:rPr sz="1641" b="1" dirty="0">
                <a:latin typeface="Arial"/>
                <a:cs typeface="Arial"/>
              </a:rPr>
              <a:t>196</a:t>
            </a:r>
            <a:endParaRPr sz="1641" dirty="0">
              <a:latin typeface="Arial"/>
              <a:cs typeface="Arial"/>
            </a:endParaRPr>
          </a:p>
          <a:p>
            <a:pPr marL="11575"/>
            <a:r>
              <a:rPr sz="1641" dirty="0" err="1">
                <a:latin typeface="Arial"/>
                <a:cs typeface="Arial"/>
              </a:rPr>
              <a:t>Dengan</a:t>
            </a:r>
            <a:r>
              <a:rPr sz="1641" dirty="0">
                <a:latin typeface="Arial"/>
                <a:cs typeface="Arial"/>
              </a:rPr>
              <a:t> </a:t>
            </a:r>
            <a:r>
              <a:rPr sz="1641" spc="-5" dirty="0">
                <a:latin typeface="Arial"/>
                <a:cs typeface="Arial"/>
              </a:rPr>
              <a:t>mempergunakan prinsip inklusi-eksklusi:</a:t>
            </a:r>
            <a:endParaRPr sz="1641" dirty="0">
              <a:latin typeface="Arial"/>
              <a:cs typeface="Arial"/>
            </a:endParaRPr>
          </a:p>
          <a:p>
            <a:pPr marL="427688" marR="759305" indent="-416692">
              <a:spcBef>
                <a:spcPts val="310"/>
              </a:spcBef>
              <a:tabLst>
                <a:tab pos="844380" algn="l"/>
              </a:tabLst>
            </a:pPr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</a:t>
            </a:r>
            <a:r>
              <a:rPr sz="1641" b="1" spc="14" dirty="0">
                <a:latin typeface="Times New Roman"/>
                <a:cs typeface="Times New Roman"/>
              </a:rPr>
              <a:t> </a:t>
            </a:r>
            <a:r>
              <a:rPr sz="1641" b="1" spc="-9" dirty="0">
                <a:latin typeface="Arial"/>
                <a:cs typeface="Arial"/>
              </a:rPr>
              <a:t>B</a:t>
            </a:r>
            <a:r>
              <a:rPr sz="1641" b="1" spc="-9" dirty="0">
                <a:latin typeface="Symbol"/>
                <a:cs typeface="Symbol"/>
              </a:rPr>
              <a:t></a:t>
            </a:r>
            <a:r>
              <a:rPr sz="1641" b="1" spc="36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C|	</a:t>
            </a:r>
            <a:r>
              <a:rPr sz="1641" b="1" dirty="0">
                <a:latin typeface="Arial"/>
                <a:cs typeface="Arial"/>
              </a:rPr>
              <a:t>= </a:t>
            </a:r>
            <a:r>
              <a:rPr sz="1641" b="1" spc="-9" dirty="0">
                <a:latin typeface="Arial"/>
                <a:cs typeface="Arial"/>
              </a:rPr>
              <a:t>|A| </a:t>
            </a:r>
            <a:r>
              <a:rPr sz="1641" b="1" dirty="0">
                <a:latin typeface="Arial"/>
                <a:cs typeface="Arial"/>
              </a:rPr>
              <a:t>+ </a:t>
            </a:r>
            <a:r>
              <a:rPr sz="1641" b="1" spc="-5" dirty="0">
                <a:latin typeface="Arial"/>
                <a:cs typeface="Arial"/>
              </a:rPr>
              <a:t>|B| </a:t>
            </a:r>
            <a:r>
              <a:rPr sz="1641" b="1" dirty="0">
                <a:latin typeface="Arial"/>
                <a:cs typeface="Arial"/>
              </a:rPr>
              <a:t>+ </a:t>
            </a:r>
            <a:r>
              <a:rPr sz="1641" b="1" spc="-5" dirty="0">
                <a:latin typeface="Arial"/>
                <a:cs typeface="Arial"/>
              </a:rPr>
              <a:t>|C| </a:t>
            </a:r>
            <a:r>
              <a:rPr sz="1641" b="1" dirty="0">
                <a:latin typeface="Arial"/>
                <a:cs typeface="Arial"/>
              </a:rPr>
              <a:t>- </a:t>
            </a:r>
            <a:r>
              <a:rPr sz="1641" b="1" spc="-5" dirty="0">
                <a:latin typeface="Arial"/>
                <a:cs typeface="Arial"/>
              </a:rPr>
              <a:t>|A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Arial"/>
                <a:cs typeface="Arial"/>
              </a:rPr>
              <a:t>B| </a:t>
            </a:r>
            <a:r>
              <a:rPr sz="1641" b="1" dirty="0">
                <a:latin typeface="Arial"/>
                <a:cs typeface="Arial"/>
              </a:rPr>
              <a:t>- </a:t>
            </a:r>
            <a:r>
              <a:rPr sz="1641" b="1" spc="-5" dirty="0">
                <a:latin typeface="Arial"/>
                <a:cs typeface="Arial"/>
              </a:rPr>
              <a:t>|A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Arial"/>
                <a:cs typeface="Arial"/>
              </a:rPr>
              <a:t>C| </a:t>
            </a:r>
            <a:r>
              <a:rPr sz="1641" b="1" dirty="0">
                <a:latin typeface="Arial"/>
                <a:cs typeface="Arial"/>
              </a:rPr>
              <a:t>- </a:t>
            </a:r>
            <a:r>
              <a:rPr sz="1641" b="1" spc="-5" dirty="0">
                <a:latin typeface="Arial"/>
                <a:cs typeface="Arial"/>
              </a:rPr>
              <a:t>|B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Arial"/>
                <a:cs typeface="Arial"/>
              </a:rPr>
              <a:t>C| </a:t>
            </a:r>
            <a:r>
              <a:rPr sz="1641" b="1" dirty="0">
                <a:latin typeface="Arial"/>
                <a:cs typeface="Arial"/>
              </a:rPr>
              <a:t>+ </a:t>
            </a:r>
            <a:r>
              <a:rPr sz="1641" b="1" spc="-5" dirty="0">
                <a:latin typeface="Arial"/>
                <a:cs typeface="Arial"/>
              </a:rPr>
              <a:t>|A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Arial"/>
                <a:cs typeface="Arial"/>
              </a:rPr>
              <a:t>B</a:t>
            </a:r>
            <a:r>
              <a:rPr sz="1641" b="1" spc="-5" dirty="0">
                <a:latin typeface="Symbol"/>
                <a:cs typeface="Symbol"/>
              </a:rPr>
              <a:t></a:t>
            </a:r>
            <a:r>
              <a:rPr sz="1641" b="1" spc="-5" dirty="0">
                <a:latin typeface="Arial"/>
                <a:cs typeface="Arial"/>
              </a:rPr>
              <a:t>C|  196	</a:t>
            </a:r>
            <a:r>
              <a:rPr sz="1641" b="1" dirty="0">
                <a:latin typeface="Arial"/>
                <a:cs typeface="Arial"/>
              </a:rPr>
              <a:t>= 115 + 71 + 56 - </a:t>
            </a:r>
            <a:r>
              <a:rPr sz="1641" b="1" spc="-5" dirty="0">
                <a:latin typeface="Arial"/>
                <a:cs typeface="Arial"/>
              </a:rPr>
              <a:t>25 </a:t>
            </a:r>
            <a:r>
              <a:rPr sz="1641" b="1" dirty="0">
                <a:latin typeface="Arial"/>
                <a:cs typeface="Arial"/>
              </a:rPr>
              <a:t>- 14 - 9 + </a:t>
            </a:r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B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spc="-36" dirty="0">
                <a:latin typeface="Times New Roman"/>
                <a:cs typeface="Times New Roman"/>
              </a:rPr>
              <a:t> </a:t>
            </a:r>
            <a:r>
              <a:rPr sz="1641" b="1" spc="-9" dirty="0">
                <a:latin typeface="Arial"/>
                <a:cs typeface="Arial"/>
              </a:rPr>
              <a:t>C|</a:t>
            </a:r>
            <a:endParaRPr sz="1641" dirty="0">
              <a:latin typeface="Times New Roman"/>
              <a:cs typeface="Times New Roman"/>
            </a:endParaRPr>
          </a:p>
          <a:p>
            <a:pPr marL="427688">
              <a:spcBef>
                <a:spcPts val="5"/>
              </a:spcBef>
              <a:tabLst>
                <a:tab pos="844380" algn="l"/>
              </a:tabLst>
            </a:pPr>
            <a:r>
              <a:rPr sz="1641" b="1" spc="-5" dirty="0">
                <a:latin typeface="Arial"/>
                <a:cs typeface="Arial"/>
              </a:rPr>
              <a:t>196	</a:t>
            </a:r>
            <a:r>
              <a:rPr sz="1641" b="1" dirty="0">
                <a:latin typeface="Arial"/>
                <a:cs typeface="Arial"/>
              </a:rPr>
              <a:t>= 194 + </a:t>
            </a:r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B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spc="9" dirty="0">
                <a:latin typeface="Times New Roman"/>
                <a:cs typeface="Times New Roman"/>
              </a:rPr>
              <a:t> </a:t>
            </a:r>
            <a:r>
              <a:rPr sz="1641" b="1" spc="-9" dirty="0">
                <a:latin typeface="Arial"/>
                <a:cs typeface="Arial"/>
              </a:rPr>
              <a:t>C|</a:t>
            </a:r>
            <a:endParaRPr sz="1641" dirty="0">
              <a:latin typeface="Times New Roman"/>
              <a:cs typeface="Times New Roman"/>
            </a:endParaRPr>
          </a:p>
          <a:p>
            <a:pPr marL="47456"/>
            <a:r>
              <a:rPr sz="1641" b="1" spc="5" dirty="0">
                <a:latin typeface="Arial"/>
                <a:cs typeface="Arial"/>
              </a:rPr>
              <a:t>|A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dirty="0">
                <a:latin typeface="Arial"/>
                <a:cs typeface="Arial"/>
              </a:rPr>
              <a:t>B </a:t>
            </a:r>
            <a:r>
              <a:rPr sz="1641" b="1" dirty="0">
                <a:latin typeface="Symbol"/>
                <a:cs typeface="Symbol"/>
              </a:rPr>
              <a:t></a:t>
            </a:r>
            <a:r>
              <a:rPr sz="1641" b="1" dirty="0">
                <a:latin typeface="Times New Roman"/>
                <a:cs typeface="Times New Roman"/>
              </a:rPr>
              <a:t> </a:t>
            </a:r>
            <a:r>
              <a:rPr sz="1641" b="1" spc="-5" dirty="0">
                <a:latin typeface="Arial"/>
                <a:cs typeface="Arial"/>
              </a:rPr>
              <a:t>C| </a:t>
            </a:r>
            <a:r>
              <a:rPr sz="1641" b="1" dirty="0">
                <a:latin typeface="Arial"/>
                <a:cs typeface="Arial"/>
              </a:rPr>
              <a:t>= 196 – 194 =</a:t>
            </a:r>
            <a:r>
              <a:rPr sz="1641" b="1" spc="64" dirty="0">
                <a:latin typeface="Arial"/>
                <a:cs typeface="Arial"/>
              </a:rPr>
              <a:t> </a:t>
            </a:r>
            <a:r>
              <a:rPr sz="1641" b="1" dirty="0">
                <a:latin typeface="Arial"/>
                <a:cs typeface="Arial"/>
              </a:rPr>
              <a:t>2</a:t>
            </a:r>
            <a:endParaRPr sz="1641" dirty="0">
              <a:latin typeface="Arial"/>
              <a:cs typeface="Arial"/>
            </a:endParaRPr>
          </a:p>
          <a:p>
            <a:pPr marL="47456"/>
            <a:r>
              <a:rPr sz="1641" spc="-5" dirty="0" err="1">
                <a:latin typeface="Arial"/>
                <a:cs typeface="Arial"/>
              </a:rPr>
              <a:t>Jadi</a:t>
            </a:r>
            <a:r>
              <a:rPr sz="1641" spc="-5" dirty="0">
                <a:latin typeface="Arial"/>
                <a:cs typeface="Arial"/>
              </a:rPr>
              <a:t>, Banyak mahasiswa yang mengambil </a:t>
            </a:r>
            <a:r>
              <a:rPr sz="1641" dirty="0">
                <a:latin typeface="Arial"/>
                <a:cs typeface="Arial"/>
              </a:rPr>
              <a:t>ketiga mata </a:t>
            </a:r>
            <a:r>
              <a:rPr sz="1641" spc="-5" dirty="0">
                <a:latin typeface="Arial"/>
                <a:cs typeface="Arial"/>
              </a:rPr>
              <a:t>kuliah sekaligus adalah  </a:t>
            </a:r>
            <a:r>
              <a:rPr sz="1641" dirty="0">
                <a:latin typeface="Arial"/>
                <a:cs typeface="Arial"/>
              </a:rPr>
              <a:t>2 </a:t>
            </a:r>
            <a:r>
              <a:rPr sz="1641" spc="-5" dirty="0">
                <a:latin typeface="Arial"/>
                <a:cs typeface="Arial"/>
              </a:rPr>
              <a:t>mahasiswa </a:t>
            </a:r>
            <a:r>
              <a:rPr sz="1641" dirty="0">
                <a:latin typeface="Arial"/>
                <a:cs typeface="Arial"/>
              </a:rPr>
              <a:t>.</a:t>
            </a:r>
          </a:p>
        </p:txBody>
      </p:sp>
      <p:sp>
        <p:nvSpPr>
          <p:cNvPr id="10" name="직사각형 4">
            <a:extLst>
              <a:ext uri="{FF2B5EF4-FFF2-40B4-BE49-F238E27FC236}">
                <a16:creationId xmlns:a16="http://schemas.microsoft.com/office/drawing/2014/main" id="{34ADF858-6BD7-443A-B786-7C8EDF6793ED}"/>
              </a:ext>
            </a:extLst>
          </p:cNvPr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BE202-AA31-4390-BE86-0035E82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4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2110</Words>
  <Application>Microsoft Office PowerPoint</Application>
  <PresentationFormat>Widescreen</PresentationFormat>
  <Paragraphs>186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Claston Script</vt:lpstr>
      <vt:lpstr>Segoe UI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Religia</dc:creator>
  <cp:lastModifiedBy>Yoga Religia</cp:lastModifiedBy>
  <cp:revision>11</cp:revision>
  <dcterms:created xsi:type="dcterms:W3CDTF">2020-09-15T07:24:27Z</dcterms:created>
  <dcterms:modified xsi:type="dcterms:W3CDTF">2020-09-17T23:38:14Z</dcterms:modified>
</cp:coreProperties>
</file>