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9" r:id="rId2"/>
    <p:sldId id="404" r:id="rId3"/>
    <p:sldId id="405" r:id="rId4"/>
    <p:sldId id="406" r:id="rId5"/>
    <p:sldId id="409" r:id="rId6"/>
    <p:sldId id="416" r:id="rId7"/>
    <p:sldId id="410" r:id="rId8"/>
    <p:sldId id="411" r:id="rId9"/>
    <p:sldId id="412" r:id="rId10"/>
    <p:sldId id="413" r:id="rId11"/>
    <p:sldId id="414" r:id="rId12"/>
    <p:sldId id="417" r:id="rId13"/>
    <p:sldId id="418" r:id="rId14"/>
    <p:sldId id="419" r:id="rId15"/>
    <p:sldId id="420" r:id="rId16"/>
    <p:sldId id="421" r:id="rId17"/>
    <p:sldId id="422" r:id="rId18"/>
    <p:sldId id="423" r:id="rId19"/>
    <p:sldId id="424" r:id="rId20"/>
    <p:sldId id="429" r:id="rId21"/>
    <p:sldId id="415" r:id="rId22"/>
    <p:sldId id="434" r:id="rId23"/>
    <p:sldId id="302" r:id="rId24"/>
    <p:sldId id="257" r:id="rId25"/>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showGuides="1">
      <p:cViewPr varScale="1">
        <p:scale>
          <a:sx n="64" d="100"/>
          <a:sy n="64" d="100"/>
        </p:scale>
        <p:origin x="552"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61F622-0181-4729-82A0-A68329470E7C}" type="datetimeFigureOut">
              <a:rPr lang="id-ID" smtClean="0"/>
              <a:t>18/09/2020</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592F05-7F11-49ED-B665-9D88055026BD}" type="slidenum">
              <a:rPr lang="id-ID" smtClean="0"/>
              <a:t>‹#›</a:t>
            </a:fld>
            <a:endParaRPr lang="id-ID"/>
          </a:p>
        </p:txBody>
      </p:sp>
    </p:spTree>
    <p:extLst>
      <p:ext uri="{BB962C8B-B14F-4D97-AF65-F5344CB8AC3E}">
        <p14:creationId xmlns:p14="http://schemas.microsoft.com/office/powerpoint/2010/main" val="1993443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B2F4B09C-3B34-4E2B-BB50-ECD8C7B158FF}"/>
              </a:ext>
            </a:extLst>
          </p:cNvPr>
          <p:cNvSpPr>
            <a:spLocks noGrp="1" noChangeArrowheads="1"/>
          </p:cNvSpPr>
          <p:nvPr>
            <p:ph type="sldNum" sz="quarter" idx="5"/>
          </p:nvPr>
        </p:nvSpPr>
        <p:spPr>
          <a:noFill/>
        </p:spPr>
        <p:txBody>
          <a:bodyPr/>
          <a:lstStyle>
            <a:lvl1pPr defTabSz="965200" eaLnBrk="0" hangingPunct="0">
              <a:defRPr>
                <a:solidFill>
                  <a:schemeClr val="tx1"/>
                </a:solidFill>
                <a:latin typeface="Arial" panose="020B0604020202020204" pitchFamily="34" charset="0"/>
              </a:defRPr>
            </a:lvl1pPr>
            <a:lvl2pPr marL="742950" indent="-285750" defTabSz="965200" eaLnBrk="0" hangingPunct="0">
              <a:defRPr>
                <a:solidFill>
                  <a:schemeClr val="tx1"/>
                </a:solidFill>
                <a:latin typeface="Arial" panose="020B0604020202020204" pitchFamily="34" charset="0"/>
              </a:defRPr>
            </a:lvl2pPr>
            <a:lvl3pPr marL="1143000" indent="-228600" defTabSz="965200" eaLnBrk="0" hangingPunct="0">
              <a:defRPr>
                <a:solidFill>
                  <a:schemeClr val="tx1"/>
                </a:solidFill>
                <a:latin typeface="Arial" panose="020B0604020202020204" pitchFamily="34" charset="0"/>
              </a:defRPr>
            </a:lvl3pPr>
            <a:lvl4pPr marL="1600200" indent="-228600" defTabSz="965200" eaLnBrk="0" hangingPunct="0">
              <a:defRPr>
                <a:solidFill>
                  <a:schemeClr val="tx1"/>
                </a:solidFill>
                <a:latin typeface="Arial" panose="020B0604020202020204" pitchFamily="34" charset="0"/>
              </a:defRPr>
            </a:lvl4pPr>
            <a:lvl5pPr marL="2057400" indent="-228600" defTabSz="965200" eaLnBrk="0" hangingPunct="0">
              <a:defRPr>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a:solidFill>
                  <a:schemeClr val="tx1"/>
                </a:solidFill>
                <a:latin typeface="Arial" panose="020B0604020202020204" pitchFamily="34" charset="0"/>
              </a:defRPr>
            </a:lvl9pPr>
          </a:lstStyle>
          <a:p>
            <a:fld id="{EB707FA3-F9FB-4CDC-923A-DD1FF380C80B}" type="slidenum">
              <a:rPr lang="en-US" altLang="id-ID">
                <a:latin typeface="Times New Roman" panose="02020603050405020304" pitchFamily="18" charset="0"/>
              </a:rPr>
              <a:pPr/>
              <a:t>23</a:t>
            </a:fld>
            <a:endParaRPr lang="en-US" altLang="id-ID">
              <a:latin typeface="Times New Roman" panose="02020603050405020304" pitchFamily="18" charset="0"/>
            </a:endParaRPr>
          </a:p>
        </p:txBody>
      </p:sp>
      <p:sp>
        <p:nvSpPr>
          <p:cNvPr id="70659" name="Rectangle 2">
            <a:extLst>
              <a:ext uri="{FF2B5EF4-FFF2-40B4-BE49-F238E27FC236}">
                <a16:creationId xmlns:a16="http://schemas.microsoft.com/office/drawing/2014/main" id="{191388D0-3DBE-467A-A59D-A0C7D2DD204D}"/>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A05F2314-280E-4F4C-B822-30460602EA50}"/>
              </a:ext>
            </a:extLst>
          </p:cNvPr>
          <p:cNvSpPr>
            <a:spLocks noGrp="1" noChangeArrowheads="1"/>
          </p:cNvSpPr>
          <p:nvPr>
            <p:ph type="body" idx="1"/>
          </p:nvPr>
        </p:nvSpPr>
        <p:spPr>
          <a:noFill/>
        </p:spPr>
        <p:txBody>
          <a:bodyPr/>
          <a:lstStyle/>
          <a:p>
            <a:endParaRPr lang="id-ID" alt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A7F08-901D-4346-B5C6-C6C999554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26F8788B-2A96-4F45-A299-3702E9A775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E4FC713C-9C26-47FE-8BF8-D59CB9785D3E}"/>
              </a:ext>
            </a:extLst>
          </p:cNvPr>
          <p:cNvSpPr>
            <a:spLocks noGrp="1"/>
          </p:cNvSpPr>
          <p:nvPr>
            <p:ph type="dt" sz="half" idx="10"/>
          </p:nvPr>
        </p:nvSpPr>
        <p:spPr/>
        <p:txBody>
          <a:bodyPr/>
          <a:lstStyle/>
          <a:p>
            <a:fld id="{8E976CAA-66B3-4309-A4AC-B1B20E285C94}" type="datetimeFigureOut">
              <a:rPr lang="id-ID" smtClean="0"/>
              <a:t>18/09/2020</a:t>
            </a:fld>
            <a:endParaRPr lang="id-ID"/>
          </a:p>
        </p:txBody>
      </p:sp>
      <p:sp>
        <p:nvSpPr>
          <p:cNvPr id="5" name="Footer Placeholder 4">
            <a:extLst>
              <a:ext uri="{FF2B5EF4-FFF2-40B4-BE49-F238E27FC236}">
                <a16:creationId xmlns:a16="http://schemas.microsoft.com/office/drawing/2014/main" id="{13481C71-8054-4371-ABF1-E1FC5B1006A2}"/>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BEDE186A-E489-4B02-88DC-ABCC6A44745C}"/>
              </a:ext>
            </a:extLst>
          </p:cNvPr>
          <p:cNvSpPr>
            <a:spLocks noGrp="1"/>
          </p:cNvSpPr>
          <p:nvPr>
            <p:ph type="sldNum" sz="quarter" idx="12"/>
          </p:nvPr>
        </p:nvSpPr>
        <p:spPr/>
        <p:txBody>
          <a:bodyPr/>
          <a:lstStyle/>
          <a:p>
            <a:fld id="{8539678E-7378-415D-839E-F7324DF27073}" type="slidenum">
              <a:rPr lang="id-ID" smtClean="0"/>
              <a:t>‹#›</a:t>
            </a:fld>
            <a:endParaRPr lang="id-ID"/>
          </a:p>
        </p:txBody>
      </p:sp>
    </p:spTree>
    <p:extLst>
      <p:ext uri="{BB962C8B-B14F-4D97-AF65-F5344CB8AC3E}">
        <p14:creationId xmlns:p14="http://schemas.microsoft.com/office/powerpoint/2010/main" val="3486648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2207-51B7-4FC6-A832-A9D3F4486B4E}"/>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C0E481BB-D7F0-472B-95AD-2D73A39977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EC820A57-DD73-46BC-9E63-4F620598F42D}"/>
              </a:ext>
            </a:extLst>
          </p:cNvPr>
          <p:cNvSpPr>
            <a:spLocks noGrp="1"/>
          </p:cNvSpPr>
          <p:nvPr>
            <p:ph type="dt" sz="half" idx="10"/>
          </p:nvPr>
        </p:nvSpPr>
        <p:spPr/>
        <p:txBody>
          <a:bodyPr/>
          <a:lstStyle/>
          <a:p>
            <a:fld id="{8E976CAA-66B3-4309-A4AC-B1B20E285C94}" type="datetimeFigureOut">
              <a:rPr lang="id-ID" smtClean="0"/>
              <a:t>18/09/2020</a:t>
            </a:fld>
            <a:endParaRPr lang="id-ID"/>
          </a:p>
        </p:txBody>
      </p:sp>
      <p:sp>
        <p:nvSpPr>
          <p:cNvPr id="5" name="Footer Placeholder 4">
            <a:extLst>
              <a:ext uri="{FF2B5EF4-FFF2-40B4-BE49-F238E27FC236}">
                <a16:creationId xmlns:a16="http://schemas.microsoft.com/office/drawing/2014/main" id="{6A868B2C-2977-4B87-A66D-BD93C7C25A19}"/>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B5F57DDF-D681-45AB-BBA9-09A1DAC6D4BE}"/>
              </a:ext>
            </a:extLst>
          </p:cNvPr>
          <p:cNvSpPr>
            <a:spLocks noGrp="1"/>
          </p:cNvSpPr>
          <p:nvPr>
            <p:ph type="sldNum" sz="quarter" idx="12"/>
          </p:nvPr>
        </p:nvSpPr>
        <p:spPr/>
        <p:txBody>
          <a:bodyPr/>
          <a:lstStyle/>
          <a:p>
            <a:fld id="{8539678E-7378-415D-839E-F7324DF27073}" type="slidenum">
              <a:rPr lang="id-ID" smtClean="0"/>
              <a:t>‹#›</a:t>
            </a:fld>
            <a:endParaRPr lang="id-ID"/>
          </a:p>
        </p:txBody>
      </p:sp>
    </p:spTree>
    <p:extLst>
      <p:ext uri="{BB962C8B-B14F-4D97-AF65-F5344CB8AC3E}">
        <p14:creationId xmlns:p14="http://schemas.microsoft.com/office/powerpoint/2010/main" val="2736911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9AB8B8-76D6-458F-BB91-289346BEE8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CDEC1CA9-E6EF-42B0-816C-7B2BAA7ADE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5C728796-2874-4B23-BF7C-A6A984786AFF}"/>
              </a:ext>
            </a:extLst>
          </p:cNvPr>
          <p:cNvSpPr>
            <a:spLocks noGrp="1"/>
          </p:cNvSpPr>
          <p:nvPr>
            <p:ph type="dt" sz="half" idx="10"/>
          </p:nvPr>
        </p:nvSpPr>
        <p:spPr/>
        <p:txBody>
          <a:bodyPr/>
          <a:lstStyle/>
          <a:p>
            <a:fld id="{8E976CAA-66B3-4309-A4AC-B1B20E285C94}" type="datetimeFigureOut">
              <a:rPr lang="id-ID" smtClean="0"/>
              <a:t>18/09/2020</a:t>
            </a:fld>
            <a:endParaRPr lang="id-ID"/>
          </a:p>
        </p:txBody>
      </p:sp>
      <p:sp>
        <p:nvSpPr>
          <p:cNvPr id="5" name="Footer Placeholder 4">
            <a:extLst>
              <a:ext uri="{FF2B5EF4-FFF2-40B4-BE49-F238E27FC236}">
                <a16:creationId xmlns:a16="http://schemas.microsoft.com/office/drawing/2014/main" id="{EC8EBCE7-EE29-4566-BFBA-6F7BC14BF223}"/>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A0281F78-9E87-48B0-B3BD-3703689FE140}"/>
              </a:ext>
            </a:extLst>
          </p:cNvPr>
          <p:cNvSpPr>
            <a:spLocks noGrp="1"/>
          </p:cNvSpPr>
          <p:nvPr>
            <p:ph type="sldNum" sz="quarter" idx="12"/>
          </p:nvPr>
        </p:nvSpPr>
        <p:spPr/>
        <p:txBody>
          <a:bodyPr/>
          <a:lstStyle/>
          <a:p>
            <a:fld id="{8539678E-7378-415D-839E-F7324DF27073}" type="slidenum">
              <a:rPr lang="id-ID" smtClean="0"/>
              <a:t>‹#›</a:t>
            </a:fld>
            <a:endParaRPr lang="id-ID"/>
          </a:p>
        </p:txBody>
      </p:sp>
    </p:spTree>
    <p:extLst>
      <p:ext uri="{BB962C8B-B14F-4D97-AF65-F5344CB8AC3E}">
        <p14:creationId xmlns:p14="http://schemas.microsoft.com/office/powerpoint/2010/main" val="797994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1CD98-E5B8-4F17-87CC-9B74DB4933A8}"/>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7C576881-35B6-44D5-B249-C0C5C2F28C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DCAF2CB9-F5FC-4FCC-9D81-594E9823F99E}"/>
              </a:ext>
            </a:extLst>
          </p:cNvPr>
          <p:cNvSpPr>
            <a:spLocks noGrp="1"/>
          </p:cNvSpPr>
          <p:nvPr>
            <p:ph type="dt" sz="half" idx="10"/>
          </p:nvPr>
        </p:nvSpPr>
        <p:spPr/>
        <p:txBody>
          <a:bodyPr/>
          <a:lstStyle/>
          <a:p>
            <a:fld id="{8E976CAA-66B3-4309-A4AC-B1B20E285C94}" type="datetimeFigureOut">
              <a:rPr lang="id-ID" smtClean="0"/>
              <a:t>18/09/2020</a:t>
            </a:fld>
            <a:endParaRPr lang="id-ID"/>
          </a:p>
        </p:txBody>
      </p:sp>
      <p:sp>
        <p:nvSpPr>
          <p:cNvPr id="5" name="Footer Placeholder 4">
            <a:extLst>
              <a:ext uri="{FF2B5EF4-FFF2-40B4-BE49-F238E27FC236}">
                <a16:creationId xmlns:a16="http://schemas.microsoft.com/office/drawing/2014/main" id="{83043CC5-6B54-40A7-833B-1DCFDC3B6F85}"/>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3064E28C-680D-43C8-9006-FD6B051122B0}"/>
              </a:ext>
            </a:extLst>
          </p:cNvPr>
          <p:cNvSpPr>
            <a:spLocks noGrp="1"/>
          </p:cNvSpPr>
          <p:nvPr>
            <p:ph type="sldNum" sz="quarter" idx="12"/>
          </p:nvPr>
        </p:nvSpPr>
        <p:spPr/>
        <p:txBody>
          <a:bodyPr/>
          <a:lstStyle/>
          <a:p>
            <a:fld id="{8539678E-7378-415D-839E-F7324DF27073}" type="slidenum">
              <a:rPr lang="id-ID" smtClean="0"/>
              <a:t>‹#›</a:t>
            </a:fld>
            <a:endParaRPr lang="id-ID"/>
          </a:p>
        </p:txBody>
      </p:sp>
    </p:spTree>
    <p:extLst>
      <p:ext uri="{BB962C8B-B14F-4D97-AF65-F5344CB8AC3E}">
        <p14:creationId xmlns:p14="http://schemas.microsoft.com/office/powerpoint/2010/main" val="3824357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6390-692F-4787-BEE6-1B8574FCF0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AFE1D781-6F87-4D84-B024-1CAA20D0EC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06A9A2-8BDE-422E-AD7C-4EE822622AF8}"/>
              </a:ext>
            </a:extLst>
          </p:cNvPr>
          <p:cNvSpPr>
            <a:spLocks noGrp="1"/>
          </p:cNvSpPr>
          <p:nvPr>
            <p:ph type="dt" sz="half" idx="10"/>
          </p:nvPr>
        </p:nvSpPr>
        <p:spPr/>
        <p:txBody>
          <a:bodyPr/>
          <a:lstStyle/>
          <a:p>
            <a:fld id="{8E976CAA-66B3-4309-A4AC-B1B20E285C94}" type="datetimeFigureOut">
              <a:rPr lang="id-ID" smtClean="0"/>
              <a:t>18/09/2020</a:t>
            </a:fld>
            <a:endParaRPr lang="id-ID"/>
          </a:p>
        </p:txBody>
      </p:sp>
      <p:sp>
        <p:nvSpPr>
          <p:cNvPr id="5" name="Footer Placeholder 4">
            <a:extLst>
              <a:ext uri="{FF2B5EF4-FFF2-40B4-BE49-F238E27FC236}">
                <a16:creationId xmlns:a16="http://schemas.microsoft.com/office/drawing/2014/main" id="{8FFD01B3-2422-4D23-9060-C7E17FC00873}"/>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236B721A-7E05-47C4-B260-8CCEFF006122}"/>
              </a:ext>
            </a:extLst>
          </p:cNvPr>
          <p:cNvSpPr>
            <a:spLocks noGrp="1"/>
          </p:cNvSpPr>
          <p:nvPr>
            <p:ph type="sldNum" sz="quarter" idx="12"/>
          </p:nvPr>
        </p:nvSpPr>
        <p:spPr/>
        <p:txBody>
          <a:bodyPr/>
          <a:lstStyle/>
          <a:p>
            <a:fld id="{8539678E-7378-415D-839E-F7324DF27073}" type="slidenum">
              <a:rPr lang="id-ID" smtClean="0"/>
              <a:t>‹#›</a:t>
            </a:fld>
            <a:endParaRPr lang="id-ID"/>
          </a:p>
        </p:txBody>
      </p:sp>
    </p:spTree>
    <p:extLst>
      <p:ext uri="{BB962C8B-B14F-4D97-AF65-F5344CB8AC3E}">
        <p14:creationId xmlns:p14="http://schemas.microsoft.com/office/powerpoint/2010/main" val="3411587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62C22-AEBD-46C2-9D17-DFE14BB7425C}"/>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27F69D2B-16AD-4AF0-AB1B-C9A115793E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31140643-8A70-4D38-AC42-00239B8EF0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A39FCC9C-B345-4A63-900B-9EBA73F7CCD6}"/>
              </a:ext>
            </a:extLst>
          </p:cNvPr>
          <p:cNvSpPr>
            <a:spLocks noGrp="1"/>
          </p:cNvSpPr>
          <p:nvPr>
            <p:ph type="dt" sz="half" idx="10"/>
          </p:nvPr>
        </p:nvSpPr>
        <p:spPr/>
        <p:txBody>
          <a:bodyPr/>
          <a:lstStyle/>
          <a:p>
            <a:fld id="{8E976CAA-66B3-4309-A4AC-B1B20E285C94}" type="datetimeFigureOut">
              <a:rPr lang="id-ID" smtClean="0"/>
              <a:t>18/09/2020</a:t>
            </a:fld>
            <a:endParaRPr lang="id-ID"/>
          </a:p>
        </p:txBody>
      </p:sp>
      <p:sp>
        <p:nvSpPr>
          <p:cNvPr id="6" name="Footer Placeholder 5">
            <a:extLst>
              <a:ext uri="{FF2B5EF4-FFF2-40B4-BE49-F238E27FC236}">
                <a16:creationId xmlns:a16="http://schemas.microsoft.com/office/drawing/2014/main" id="{7E5EA020-5972-4024-9EB0-147993315A65}"/>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898E6DFF-96C0-4B3B-A6A3-D56182EAFC78}"/>
              </a:ext>
            </a:extLst>
          </p:cNvPr>
          <p:cNvSpPr>
            <a:spLocks noGrp="1"/>
          </p:cNvSpPr>
          <p:nvPr>
            <p:ph type="sldNum" sz="quarter" idx="12"/>
          </p:nvPr>
        </p:nvSpPr>
        <p:spPr/>
        <p:txBody>
          <a:bodyPr/>
          <a:lstStyle/>
          <a:p>
            <a:fld id="{8539678E-7378-415D-839E-F7324DF27073}" type="slidenum">
              <a:rPr lang="id-ID" smtClean="0"/>
              <a:t>‹#›</a:t>
            </a:fld>
            <a:endParaRPr lang="id-ID"/>
          </a:p>
        </p:txBody>
      </p:sp>
    </p:spTree>
    <p:extLst>
      <p:ext uri="{BB962C8B-B14F-4D97-AF65-F5344CB8AC3E}">
        <p14:creationId xmlns:p14="http://schemas.microsoft.com/office/powerpoint/2010/main" val="1607970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75B99-826E-4FFE-B553-DF634A0BF76B}"/>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3F1781B8-CA21-4AA1-BC65-0A281FE7ED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99EDBE-064E-4794-A4BB-A379AC0052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B4F6A7B6-A03E-4AF6-8819-0894A0A739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64DFC7-D5C5-4045-B7CB-99FD42E73C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FE26F8FB-EBB1-4AB1-9264-22E8702A6F83}"/>
              </a:ext>
            </a:extLst>
          </p:cNvPr>
          <p:cNvSpPr>
            <a:spLocks noGrp="1"/>
          </p:cNvSpPr>
          <p:nvPr>
            <p:ph type="dt" sz="half" idx="10"/>
          </p:nvPr>
        </p:nvSpPr>
        <p:spPr/>
        <p:txBody>
          <a:bodyPr/>
          <a:lstStyle/>
          <a:p>
            <a:fld id="{8E976CAA-66B3-4309-A4AC-B1B20E285C94}" type="datetimeFigureOut">
              <a:rPr lang="id-ID" smtClean="0"/>
              <a:t>18/09/2020</a:t>
            </a:fld>
            <a:endParaRPr lang="id-ID"/>
          </a:p>
        </p:txBody>
      </p:sp>
      <p:sp>
        <p:nvSpPr>
          <p:cNvPr id="8" name="Footer Placeholder 7">
            <a:extLst>
              <a:ext uri="{FF2B5EF4-FFF2-40B4-BE49-F238E27FC236}">
                <a16:creationId xmlns:a16="http://schemas.microsoft.com/office/drawing/2014/main" id="{022D475A-CFF2-4ABE-8DF8-A096B0135158}"/>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75BC5D7D-ADDB-464D-B9AB-3946D26FE3EA}"/>
              </a:ext>
            </a:extLst>
          </p:cNvPr>
          <p:cNvSpPr>
            <a:spLocks noGrp="1"/>
          </p:cNvSpPr>
          <p:nvPr>
            <p:ph type="sldNum" sz="quarter" idx="12"/>
          </p:nvPr>
        </p:nvSpPr>
        <p:spPr/>
        <p:txBody>
          <a:bodyPr/>
          <a:lstStyle/>
          <a:p>
            <a:fld id="{8539678E-7378-415D-839E-F7324DF27073}" type="slidenum">
              <a:rPr lang="id-ID" smtClean="0"/>
              <a:t>‹#›</a:t>
            </a:fld>
            <a:endParaRPr lang="id-ID"/>
          </a:p>
        </p:txBody>
      </p:sp>
    </p:spTree>
    <p:extLst>
      <p:ext uri="{BB962C8B-B14F-4D97-AF65-F5344CB8AC3E}">
        <p14:creationId xmlns:p14="http://schemas.microsoft.com/office/powerpoint/2010/main" val="1398582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65954-4A1F-44DB-BED8-5510EC277DDE}"/>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3660794C-0217-4883-8B8A-279FF24BFB9C}"/>
              </a:ext>
            </a:extLst>
          </p:cNvPr>
          <p:cNvSpPr>
            <a:spLocks noGrp="1"/>
          </p:cNvSpPr>
          <p:nvPr>
            <p:ph type="dt" sz="half" idx="10"/>
          </p:nvPr>
        </p:nvSpPr>
        <p:spPr/>
        <p:txBody>
          <a:bodyPr/>
          <a:lstStyle/>
          <a:p>
            <a:fld id="{8E976CAA-66B3-4309-A4AC-B1B20E285C94}" type="datetimeFigureOut">
              <a:rPr lang="id-ID" smtClean="0"/>
              <a:t>18/09/2020</a:t>
            </a:fld>
            <a:endParaRPr lang="id-ID"/>
          </a:p>
        </p:txBody>
      </p:sp>
      <p:sp>
        <p:nvSpPr>
          <p:cNvPr id="4" name="Footer Placeholder 3">
            <a:extLst>
              <a:ext uri="{FF2B5EF4-FFF2-40B4-BE49-F238E27FC236}">
                <a16:creationId xmlns:a16="http://schemas.microsoft.com/office/drawing/2014/main" id="{0FEBBBD5-BA04-4679-9B2F-79C33AF22027}"/>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EF53FBA2-C870-42B9-A0C2-218161A46B29}"/>
              </a:ext>
            </a:extLst>
          </p:cNvPr>
          <p:cNvSpPr>
            <a:spLocks noGrp="1"/>
          </p:cNvSpPr>
          <p:nvPr>
            <p:ph type="sldNum" sz="quarter" idx="12"/>
          </p:nvPr>
        </p:nvSpPr>
        <p:spPr/>
        <p:txBody>
          <a:bodyPr/>
          <a:lstStyle/>
          <a:p>
            <a:fld id="{8539678E-7378-415D-839E-F7324DF27073}" type="slidenum">
              <a:rPr lang="id-ID" smtClean="0"/>
              <a:t>‹#›</a:t>
            </a:fld>
            <a:endParaRPr lang="id-ID"/>
          </a:p>
        </p:txBody>
      </p:sp>
    </p:spTree>
    <p:extLst>
      <p:ext uri="{BB962C8B-B14F-4D97-AF65-F5344CB8AC3E}">
        <p14:creationId xmlns:p14="http://schemas.microsoft.com/office/powerpoint/2010/main" val="31788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7B1982-D8BC-43AA-A735-A4AE60C6F680}"/>
              </a:ext>
            </a:extLst>
          </p:cNvPr>
          <p:cNvSpPr>
            <a:spLocks noGrp="1"/>
          </p:cNvSpPr>
          <p:nvPr>
            <p:ph type="dt" sz="half" idx="10"/>
          </p:nvPr>
        </p:nvSpPr>
        <p:spPr/>
        <p:txBody>
          <a:bodyPr/>
          <a:lstStyle/>
          <a:p>
            <a:fld id="{8E976CAA-66B3-4309-A4AC-B1B20E285C94}" type="datetimeFigureOut">
              <a:rPr lang="id-ID" smtClean="0"/>
              <a:t>18/09/2020</a:t>
            </a:fld>
            <a:endParaRPr lang="id-ID"/>
          </a:p>
        </p:txBody>
      </p:sp>
      <p:sp>
        <p:nvSpPr>
          <p:cNvPr id="3" name="Footer Placeholder 2">
            <a:extLst>
              <a:ext uri="{FF2B5EF4-FFF2-40B4-BE49-F238E27FC236}">
                <a16:creationId xmlns:a16="http://schemas.microsoft.com/office/drawing/2014/main" id="{81F1E7C6-6E8A-4B59-AA63-4E5A37740B99}"/>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BE67DD82-9C91-463A-BE35-2A8C26BC4007}"/>
              </a:ext>
            </a:extLst>
          </p:cNvPr>
          <p:cNvSpPr>
            <a:spLocks noGrp="1"/>
          </p:cNvSpPr>
          <p:nvPr>
            <p:ph type="sldNum" sz="quarter" idx="12"/>
          </p:nvPr>
        </p:nvSpPr>
        <p:spPr/>
        <p:txBody>
          <a:bodyPr/>
          <a:lstStyle/>
          <a:p>
            <a:fld id="{8539678E-7378-415D-839E-F7324DF27073}" type="slidenum">
              <a:rPr lang="id-ID" smtClean="0"/>
              <a:t>‹#›</a:t>
            </a:fld>
            <a:endParaRPr lang="id-ID"/>
          </a:p>
        </p:txBody>
      </p:sp>
    </p:spTree>
    <p:extLst>
      <p:ext uri="{BB962C8B-B14F-4D97-AF65-F5344CB8AC3E}">
        <p14:creationId xmlns:p14="http://schemas.microsoft.com/office/powerpoint/2010/main" val="1644917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7C19-4160-4C77-9602-06098F59AB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F47A716E-0E39-47B1-8A18-E582BAF4D3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A8D34C9F-C8C8-455F-B467-9CD7B0036C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8FF5F7-BF0C-4452-9A3D-4A39E2F2E193}"/>
              </a:ext>
            </a:extLst>
          </p:cNvPr>
          <p:cNvSpPr>
            <a:spLocks noGrp="1"/>
          </p:cNvSpPr>
          <p:nvPr>
            <p:ph type="dt" sz="half" idx="10"/>
          </p:nvPr>
        </p:nvSpPr>
        <p:spPr/>
        <p:txBody>
          <a:bodyPr/>
          <a:lstStyle/>
          <a:p>
            <a:fld id="{8E976CAA-66B3-4309-A4AC-B1B20E285C94}" type="datetimeFigureOut">
              <a:rPr lang="id-ID" smtClean="0"/>
              <a:t>18/09/2020</a:t>
            </a:fld>
            <a:endParaRPr lang="id-ID"/>
          </a:p>
        </p:txBody>
      </p:sp>
      <p:sp>
        <p:nvSpPr>
          <p:cNvPr id="6" name="Footer Placeholder 5">
            <a:extLst>
              <a:ext uri="{FF2B5EF4-FFF2-40B4-BE49-F238E27FC236}">
                <a16:creationId xmlns:a16="http://schemas.microsoft.com/office/drawing/2014/main" id="{5A117D74-C1AD-48FD-966C-6FDE526895AA}"/>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450125E5-48E6-40B9-9DC4-98A668355EFA}"/>
              </a:ext>
            </a:extLst>
          </p:cNvPr>
          <p:cNvSpPr>
            <a:spLocks noGrp="1"/>
          </p:cNvSpPr>
          <p:nvPr>
            <p:ph type="sldNum" sz="quarter" idx="12"/>
          </p:nvPr>
        </p:nvSpPr>
        <p:spPr/>
        <p:txBody>
          <a:bodyPr/>
          <a:lstStyle/>
          <a:p>
            <a:fld id="{8539678E-7378-415D-839E-F7324DF27073}" type="slidenum">
              <a:rPr lang="id-ID" smtClean="0"/>
              <a:t>‹#›</a:t>
            </a:fld>
            <a:endParaRPr lang="id-ID"/>
          </a:p>
        </p:txBody>
      </p:sp>
    </p:spTree>
    <p:extLst>
      <p:ext uri="{BB962C8B-B14F-4D97-AF65-F5344CB8AC3E}">
        <p14:creationId xmlns:p14="http://schemas.microsoft.com/office/powerpoint/2010/main" val="150700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C4F90-2BA2-46D2-8CD9-FA360B092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8F2A92FD-6066-458A-B687-DAB5FEE3A0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DE86FE48-BBBD-4A9B-B420-D2F3E1425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EBA2E-85BF-4803-9A54-24730C64BADF}"/>
              </a:ext>
            </a:extLst>
          </p:cNvPr>
          <p:cNvSpPr>
            <a:spLocks noGrp="1"/>
          </p:cNvSpPr>
          <p:nvPr>
            <p:ph type="dt" sz="half" idx="10"/>
          </p:nvPr>
        </p:nvSpPr>
        <p:spPr/>
        <p:txBody>
          <a:bodyPr/>
          <a:lstStyle/>
          <a:p>
            <a:fld id="{8E976CAA-66B3-4309-A4AC-B1B20E285C94}" type="datetimeFigureOut">
              <a:rPr lang="id-ID" smtClean="0"/>
              <a:t>18/09/2020</a:t>
            </a:fld>
            <a:endParaRPr lang="id-ID"/>
          </a:p>
        </p:txBody>
      </p:sp>
      <p:sp>
        <p:nvSpPr>
          <p:cNvPr id="6" name="Footer Placeholder 5">
            <a:extLst>
              <a:ext uri="{FF2B5EF4-FFF2-40B4-BE49-F238E27FC236}">
                <a16:creationId xmlns:a16="http://schemas.microsoft.com/office/drawing/2014/main" id="{90209648-832E-4C3A-A569-FA1CEBF177DB}"/>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93D5F35F-C996-4AEE-BDAA-13F6C945B34A}"/>
              </a:ext>
            </a:extLst>
          </p:cNvPr>
          <p:cNvSpPr>
            <a:spLocks noGrp="1"/>
          </p:cNvSpPr>
          <p:nvPr>
            <p:ph type="sldNum" sz="quarter" idx="12"/>
          </p:nvPr>
        </p:nvSpPr>
        <p:spPr/>
        <p:txBody>
          <a:bodyPr/>
          <a:lstStyle/>
          <a:p>
            <a:fld id="{8539678E-7378-415D-839E-F7324DF27073}" type="slidenum">
              <a:rPr lang="id-ID" smtClean="0"/>
              <a:t>‹#›</a:t>
            </a:fld>
            <a:endParaRPr lang="id-ID"/>
          </a:p>
        </p:txBody>
      </p:sp>
    </p:spTree>
    <p:extLst>
      <p:ext uri="{BB962C8B-B14F-4D97-AF65-F5344CB8AC3E}">
        <p14:creationId xmlns:p14="http://schemas.microsoft.com/office/powerpoint/2010/main" val="606084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841F61-CE1F-4A46-96E7-70FA1E3306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B8D675A0-0ED9-4EE9-8CE2-8E4E08F6B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1FDF18BE-8236-4128-ADB6-1BA0C8D6F4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976CAA-66B3-4309-A4AC-B1B20E285C94}" type="datetimeFigureOut">
              <a:rPr lang="id-ID" smtClean="0"/>
              <a:t>18/09/2020</a:t>
            </a:fld>
            <a:endParaRPr lang="id-ID"/>
          </a:p>
        </p:txBody>
      </p:sp>
      <p:sp>
        <p:nvSpPr>
          <p:cNvPr id="5" name="Footer Placeholder 4">
            <a:extLst>
              <a:ext uri="{FF2B5EF4-FFF2-40B4-BE49-F238E27FC236}">
                <a16:creationId xmlns:a16="http://schemas.microsoft.com/office/drawing/2014/main" id="{05A57A51-06F3-4BFE-88D5-C3037C2B6E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21CC181F-22AB-4E00-93A9-525A268AB8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39678E-7378-415D-839E-F7324DF27073}" type="slidenum">
              <a:rPr lang="id-ID" smtClean="0"/>
              <a:t>‹#›</a:t>
            </a:fld>
            <a:endParaRPr lang="id-ID"/>
          </a:p>
        </p:txBody>
      </p:sp>
    </p:spTree>
    <p:extLst>
      <p:ext uri="{BB962C8B-B14F-4D97-AF65-F5344CB8AC3E}">
        <p14:creationId xmlns:p14="http://schemas.microsoft.com/office/powerpoint/2010/main" val="2104206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2C4A6-7A85-4861-8B7E-B4C040E7CFBF}"/>
              </a:ext>
            </a:extLst>
          </p:cNvPr>
          <p:cNvSpPr>
            <a:spLocks noGrp="1"/>
          </p:cNvSpPr>
          <p:nvPr>
            <p:ph type="ctrTitle"/>
          </p:nvPr>
        </p:nvSpPr>
        <p:spPr/>
        <p:txBody>
          <a:bodyPr/>
          <a:lstStyle/>
          <a:p>
            <a:endParaRPr lang="id-ID"/>
          </a:p>
        </p:txBody>
      </p:sp>
      <p:sp>
        <p:nvSpPr>
          <p:cNvPr id="3" name="Subtitle 2">
            <a:extLst>
              <a:ext uri="{FF2B5EF4-FFF2-40B4-BE49-F238E27FC236}">
                <a16:creationId xmlns:a16="http://schemas.microsoft.com/office/drawing/2014/main" id="{86AE3C69-E0B8-4BD3-A9AF-1FD6606880AF}"/>
              </a:ext>
            </a:extLst>
          </p:cNvPr>
          <p:cNvSpPr>
            <a:spLocks noGrp="1"/>
          </p:cNvSpPr>
          <p:nvPr>
            <p:ph type="subTitle" idx="1"/>
          </p:nvPr>
        </p:nvSpPr>
        <p:spPr/>
        <p:txBody>
          <a:bodyPr/>
          <a:lstStyle/>
          <a:p>
            <a:endParaRPr lang="id-ID"/>
          </a:p>
        </p:txBody>
      </p:sp>
      <p:pic>
        <p:nvPicPr>
          <p:cNvPr id="4" name="Picture 3">
            <a:extLst>
              <a:ext uri="{FF2B5EF4-FFF2-40B4-BE49-F238E27FC236}">
                <a16:creationId xmlns:a16="http://schemas.microsoft.com/office/drawing/2014/main" id="{8EA1C5F9-A9D3-4A44-990C-D268C2672AD6}"/>
              </a:ext>
            </a:extLst>
          </p:cNvPr>
          <p:cNvPicPr>
            <a:picLocks noChangeAspect="1"/>
          </p:cNvPicPr>
          <p:nvPr/>
        </p:nvPicPr>
        <p:blipFill>
          <a:blip r:embed="rId2"/>
          <a:stretch>
            <a:fillRect/>
          </a:stretch>
        </p:blipFill>
        <p:spPr>
          <a:xfrm>
            <a:off x="0" y="0"/>
            <a:ext cx="12192000" cy="6858000"/>
          </a:xfrm>
          <a:prstGeom prst="rect">
            <a:avLst/>
          </a:prstGeom>
        </p:spPr>
      </p:pic>
      <p:sp>
        <p:nvSpPr>
          <p:cNvPr id="5" name="Subtitle 2">
            <a:extLst>
              <a:ext uri="{FF2B5EF4-FFF2-40B4-BE49-F238E27FC236}">
                <a16:creationId xmlns:a16="http://schemas.microsoft.com/office/drawing/2014/main" id="{2977D5A0-AD56-41E9-B7E3-407D667FD0EE}"/>
              </a:ext>
            </a:extLst>
          </p:cNvPr>
          <p:cNvSpPr txBox="1"/>
          <p:nvPr/>
        </p:nvSpPr>
        <p:spPr>
          <a:xfrm>
            <a:off x="401559" y="4959627"/>
            <a:ext cx="6105194" cy="14610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sz="1800" b="1" dirty="0" err="1">
                <a:solidFill>
                  <a:srgbClr val="FFFFFF"/>
                </a:solidFill>
                <a:latin typeface="Segoe UI" panose="020B0502040204020203" pitchFamily="34" charset="0"/>
                <a:cs typeface="Segoe UI" panose="020B0502040204020203" pitchFamily="34" charset="0"/>
              </a:rPr>
              <a:t>Sistem</a:t>
            </a:r>
            <a:r>
              <a:rPr lang="en-US" sz="1800" b="1" dirty="0">
                <a:solidFill>
                  <a:srgbClr val="FFFFFF"/>
                </a:solidFill>
                <a:latin typeface="Segoe UI" panose="020B0502040204020203" pitchFamily="34" charset="0"/>
                <a:cs typeface="Segoe UI" panose="020B0502040204020203" pitchFamily="34" charset="0"/>
              </a:rPr>
              <a:t> </a:t>
            </a:r>
            <a:r>
              <a:rPr lang="en-US" sz="1800" b="1" dirty="0" err="1">
                <a:solidFill>
                  <a:srgbClr val="FFFFFF"/>
                </a:solidFill>
                <a:latin typeface="Segoe UI" panose="020B0502040204020203" pitchFamily="34" charset="0"/>
                <a:cs typeface="Segoe UI" panose="020B0502040204020203" pitchFamily="34" charset="0"/>
              </a:rPr>
              <a:t>Operasi</a:t>
            </a:r>
            <a:r>
              <a:rPr lang="en-US" sz="1800" b="1" dirty="0">
                <a:solidFill>
                  <a:srgbClr val="FFFFFF"/>
                </a:solidFill>
                <a:latin typeface="Segoe UI" panose="020B0502040204020203" pitchFamily="34" charset="0"/>
                <a:cs typeface="Segoe UI" panose="020B0502040204020203" pitchFamily="34" charset="0"/>
              </a:rPr>
              <a:t> </a:t>
            </a:r>
          </a:p>
          <a:p>
            <a:pPr marL="0" indent="0">
              <a:lnSpc>
                <a:spcPct val="100000"/>
              </a:lnSpc>
              <a:spcBef>
                <a:spcPts val="600"/>
              </a:spcBef>
              <a:buNone/>
            </a:pPr>
            <a:r>
              <a:rPr lang="en-US" sz="1800" dirty="0">
                <a:solidFill>
                  <a:srgbClr val="FFFFFF"/>
                </a:solidFill>
                <a:latin typeface="Segoe UI" panose="020B0502040204020203" pitchFamily="34" charset="0"/>
                <a:cs typeface="Segoe UI" panose="020B0502040204020203" pitchFamily="34" charset="0"/>
              </a:rPr>
              <a:t>Program </a:t>
            </a:r>
            <a:r>
              <a:rPr lang="en-US" sz="1800" dirty="0" err="1">
                <a:solidFill>
                  <a:srgbClr val="FFFFFF"/>
                </a:solidFill>
                <a:latin typeface="Segoe UI" panose="020B0502040204020203" pitchFamily="34" charset="0"/>
                <a:cs typeface="Segoe UI" panose="020B0502040204020203" pitchFamily="34" charset="0"/>
              </a:rPr>
              <a:t>Studi</a:t>
            </a:r>
            <a:r>
              <a:rPr lang="en-US" sz="1800" dirty="0">
                <a:solidFill>
                  <a:srgbClr val="FFFFFF"/>
                </a:solidFill>
                <a:latin typeface="Segoe UI" panose="020B0502040204020203" pitchFamily="34" charset="0"/>
                <a:cs typeface="Segoe UI" panose="020B0502040204020203" pitchFamily="34" charset="0"/>
              </a:rPr>
              <a:t> Teknik </a:t>
            </a:r>
            <a:r>
              <a:rPr lang="en-US" sz="1800" dirty="0" err="1">
                <a:solidFill>
                  <a:srgbClr val="FFFFFF"/>
                </a:solidFill>
                <a:latin typeface="Segoe UI" panose="020B0502040204020203" pitchFamily="34" charset="0"/>
                <a:cs typeface="Segoe UI" panose="020B0502040204020203" pitchFamily="34" charset="0"/>
              </a:rPr>
              <a:t>Informatika</a:t>
            </a:r>
            <a:endParaRPr lang="en-US" sz="1800" dirty="0">
              <a:solidFill>
                <a:srgbClr val="FFFFFF"/>
              </a:solidFill>
              <a:latin typeface="Segoe UI" panose="020B0502040204020203" pitchFamily="34" charset="0"/>
              <a:cs typeface="Segoe UI" panose="020B0502040204020203" pitchFamily="34" charset="0"/>
            </a:endParaRPr>
          </a:p>
          <a:p>
            <a:pPr marL="0" indent="0">
              <a:lnSpc>
                <a:spcPct val="100000"/>
              </a:lnSpc>
              <a:spcBef>
                <a:spcPts val="600"/>
              </a:spcBef>
              <a:buNone/>
            </a:pPr>
            <a:r>
              <a:rPr lang="en-US" sz="1800" dirty="0" err="1">
                <a:solidFill>
                  <a:srgbClr val="FFFFFF"/>
                </a:solidFill>
                <a:latin typeface="Segoe UI" panose="020B0502040204020203" pitchFamily="34" charset="0"/>
                <a:cs typeface="Segoe UI" panose="020B0502040204020203" pitchFamily="34" charset="0"/>
              </a:rPr>
              <a:t>Fakultas</a:t>
            </a:r>
            <a:r>
              <a:rPr lang="en-US" sz="1800" dirty="0">
                <a:solidFill>
                  <a:srgbClr val="FFFFFF"/>
                </a:solidFill>
                <a:latin typeface="Segoe UI" panose="020B0502040204020203" pitchFamily="34" charset="0"/>
                <a:cs typeface="Segoe UI" panose="020B0502040204020203" pitchFamily="34" charset="0"/>
              </a:rPr>
              <a:t> Teknik</a:t>
            </a:r>
          </a:p>
          <a:p>
            <a:pPr marL="0" indent="0">
              <a:lnSpc>
                <a:spcPct val="100000"/>
              </a:lnSpc>
              <a:spcBef>
                <a:spcPts val="600"/>
              </a:spcBef>
              <a:buNone/>
            </a:pPr>
            <a:r>
              <a:rPr lang="en-US" sz="1800" dirty="0" err="1">
                <a:solidFill>
                  <a:srgbClr val="FFFFFF"/>
                </a:solidFill>
                <a:latin typeface="Segoe UI" panose="020B0502040204020203" pitchFamily="34" charset="0"/>
                <a:cs typeface="Segoe UI" panose="020B0502040204020203" pitchFamily="34" charset="0"/>
              </a:rPr>
              <a:t>Universitas</a:t>
            </a:r>
            <a:r>
              <a:rPr lang="en-US" sz="1800" dirty="0">
                <a:solidFill>
                  <a:srgbClr val="FFFFFF"/>
                </a:solidFill>
                <a:latin typeface="Segoe UI" panose="020B0502040204020203" pitchFamily="34" charset="0"/>
                <a:cs typeface="Segoe UI" panose="020B0502040204020203" pitchFamily="34" charset="0"/>
              </a:rPr>
              <a:t> Pelita </a:t>
            </a:r>
            <a:r>
              <a:rPr lang="en-US" sz="1800" dirty="0" err="1">
                <a:solidFill>
                  <a:srgbClr val="FFFFFF"/>
                </a:solidFill>
                <a:latin typeface="Segoe UI" panose="020B0502040204020203" pitchFamily="34" charset="0"/>
                <a:cs typeface="Segoe UI" panose="020B0502040204020203" pitchFamily="34" charset="0"/>
              </a:rPr>
              <a:t>Bangsa</a:t>
            </a:r>
            <a:endParaRPr lang="id-ID" sz="1800" dirty="0">
              <a:solidFill>
                <a:srgbClr val="FFFFFF"/>
              </a:solidFill>
              <a:latin typeface="Segoe UI" panose="020B0502040204020203" pitchFamily="34"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B94C93C7-47A4-4364-94FE-019EB6029F47}"/>
              </a:ext>
            </a:extLst>
          </p:cNvPr>
          <p:cNvCxnSpPr/>
          <p:nvPr/>
        </p:nvCxnSpPr>
        <p:spPr>
          <a:xfrm>
            <a:off x="457199" y="4701207"/>
            <a:ext cx="5004000" cy="0"/>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sp>
        <p:nvSpPr>
          <p:cNvPr id="8" name="Subtitle 2">
            <a:extLst>
              <a:ext uri="{FF2B5EF4-FFF2-40B4-BE49-F238E27FC236}">
                <a16:creationId xmlns:a16="http://schemas.microsoft.com/office/drawing/2014/main" id="{41B18A16-1A41-4188-888B-A8E645A5A041}"/>
              </a:ext>
            </a:extLst>
          </p:cNvPr>
          <p:cNvSpPr txBox="1"/>
          <p:nvPr/>
        </p:nvSpPr>
        <p:spPr>
          <a:xfrm>
            <a:off x="414811" y="3498574"/>
            <a:ext cx="5598363" cy="12523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sz="2400" b="1" dirty="0">
                <a:solidFill>
                  <a:srgbClr val="FFFFFF"/>
                </a:solidFill>
                <a:latin typeface="Segoe UI" panose="020B0502040204020203" pitchFamily="34" charset="0"/>
                <a:cs typeface="Segoe UI" panose="020B0502040204020203" pitchFamily="34" charset="0"/>
              </a:rPr>
              <a:t>KOMPONEN SISTEM OPERASI</a:t>
            </a:r>
          </a:p>
          <a:p>
            <a:pPr marL="0" indent="0">
              <a:lnSpc>
                <a:spcPct val="100000"/>
              </a:lnSpc>
              <a:spcBef>
                <a:spcPts val="600"/>
              </a:spcBef>
              <a:buNone/>
            </a:pPr>
            <a:r>
              <a:rPr lang="en-US" sz="1800" dirty="0">
                <a:solidFill>
                  <a:srgbClr val="FFFFFF"/>
                </a:solidFill>
                <a:latin typeface="Segoe UI" panose="020B0502040204020203" pitchFamily="34" charset="0"/>
                <a:cs typeface="Segoe UI" panose="020B0502040204020203" pitchFamily="34" charset="0"/>
              </a:rPr>
              <a:t>Yoga Religia, </a:t>
            </a:r>
            <a:r>
              <a:rPr lang="en-US" sz="1800" dirty="0" err="1">
                <a:solidFill>
                  <a:srgbClr val="FFFFFF"/>
                </a:solidFill>
                <a:latin typeface="Segoe UI" panose="020B0502040204020203" pitchFamily="34" charset="0"/>
                <a:cs typeface="Segoe UI" panose="020B0502040204020203" pitchFamily="34" charset="0"/>
              </a:rPr>
              <a:t>S.Kom</a:t>
            </a:r>
            <a:r>
              <a:rPr lang="en-US" sz="1800" dirty="0">
                <a:solidFill>
                  <a:srgbClr val="FFFFFF"/>
                </a:solidFill>
                <a:latin typeface="Segoe UI" panose="020B0502040204020203" pitchFamily="34" charset="0"/>
                <a:cs typeface="Segoe UI" panose="020B0502040204020203" pitchFamily="34" charset="0"/>
              </a:rPr>
              <a:t>, </a:t>
            </a:r>
            <a:r>
              <a:rPr lang="en-US" sz="1800" dirty="0" err="1">
                <a:solidFill>
                  <a:srgbClr val="FFFFFF"/>
                </a:solidFill>
                <a:latin typeface="Segoe UI" panose="020B0502040204020203" pitchFamily="34" charset="0"/>
                <a:cs typeface="Segoe UI" panose="020B0502040204020203" pitchFamily="34" charset="0"/>
              </a:rPr>
              <a:t>M.Kom</a:t>
            </a:r>
            <a:endParaRPr lang="id-ID" sz="2400" dirty="0">
              <a:solidFill>
                <a:srgbClr val="FFFFFF"/>
              </a:solidFill>
              <a:latin typeface="Segoe UI" panose="020B0502040204020203" pitchFamily="34" charset="0"/>
              <a:cs typeface="Segoe UI" panose="020B0502040204020203" pitchFamily="34" charset="0"/>
            </a:endParaRPr>
          </a:p>
          <a:p>
            <a:pPr marL="0" indent="0">
              <a:lnSpc>
                <a:spcPct val="100000"/>
              </a:lnSpc>
              <a:spcBef>
                <a:spcPts val="600"/>
              </a:spcBef>
              <a:buNone/>
            </a:pPr>
            <a:endParaRPr lang="id-ID" sz="24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16151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DC6F-05BA-49D6-AFEB-0B269884DD3E}"/>
              </a:ext>
            </a:extLst>
          </p:cNvPr>
          <p:cNvSpPr>
            <a:spLocks noGrp="1"/>
          </p:cNvSpPr>
          <p:nvPr>
            <p:ph type="title"/>
          </p:nvPr>
        </p:nvSpPr>
        <p:spPr>
          <a:xfrm>
            <a:off x="1063486" y="365125"/>
            <a:ext cx="10290313" cy="1325563"/>
          </a:xfrm>
        </p:spPr>
        <p:txBody>
          <a:bodyPr/>
          <a:lstStyle/>
          <a:p>
            <a:r>
              <a:rPr lang="en-US" dirty="0"/>
              <a:t>Ruang </a:t>
            </a:r>
            <a:r>
              <a:rPr lang="en-US" dirty="0" err="1"/>
              <a:t>Lingkup</a:t>
            </a:r>
            <a:r>
              <a:rPr lang="en-US" dirty="0"/>
              <a:t> </a:t>
            </a:r>
            <a:r>
              <a:rPr lang="en-US" dirty="0" err="1"/>
              <a:t>Manajemen</a:t>
            </a:r>
            <a:r>
              <a:rPr lang="en-US" dirty="0"/>
              <a:t> </a:t>
            </a:r>
            <a:r>
              <a:rPr lang="en-US" dirty="0" err="1"/>
              <a:t>Sistem</a:t>
            </a:r>
            <a:r>
              <a:rPr lang="en-US" dirty="0"/>
              <a:t> </a:t>
            </a:r>
            <a:r>
              <a:rPr lang="en-US" dirty="0" err="1"/>
              <a:t>Berkas</a:t>
            </a:r>
            <a:endParaRPr lang="id-ID" dirty="0"/>
          </a:p>
        </p:txBody>
      </p:sp>
      <p:sp>
        <p:nvSpPr>
          <p:cNvPr id="3" name="Content Placeholder 2">
            <a:extLst>
              <a:ext uri="{FF2B5EF4-FFF2-40B4-BE49-F238E27FC236}">
                <a16:creationId xmlns:a16="http://schemas.microsoft.com/office/drawing/2014/main" id="{B11CD630-162F-4C35-92AF-BC3667ED3292}"/>
              </a:ext>
            </a:extLst>
          </p:cNvPr>
          <p:cNvSpPr>
            <a:spLocks noGrp="1"/>
          </p:cNvSpPr>
          <p:nvPr>
            <p:ph idx="1"/>
          </p:nvPr>
        </p:nvSpPr>
        <p:spPr/>
        <p:txBody>
          <a:bodyPr>
            <a:normAutofit fontScale="77500" lnSpcReduction="20000"/>
          </a:bodyPr>
          <a:lstStyle/>
          <a:p>
            <a:pPr marL="0" indent="0">
              <a:buNone/>
            </a:pPr>
            <a:r>
              <a:rPr lang="id-ID" dirty="0"/>
              <a:t>Sistem operasi melakukan manajemen sistem berkas dalam beberapa hal:</a:t>
            </a:r>
          </a:p>
          <a:p>
            <a:r>
              <a:rPr lang="id-ID" b="1" dirty="0"/>
              <a:t>Pembuatan berkas atau direktori</a:t>
            </a:r>
            <a:br>
              <a:rPr lang="en-US" b="1" dirty="0"/>
            </a:br>
            <a:r>
              <a:rPr lang="id-ID" dirty="0"/>
              <a:t>Berkas yang dibuat nantinya akan diletakkan pada direktori-direktori yang diinginkan pada sistem berkas. Sistem operasi akan menunjukkan tempat dimana lokasi berkas atau direktori tersebut akan diletakkan. Setelah itu, sistem operasi akan membuat entri yang berisi nama berkas dan lokasinya pada sistem berkas.</a:t>
            </a:r>
          </a:p>
          <a:p>
            <a:r>
              <a:rPr lang="id-ID" b="1" dirty="0"/>
              <a:t>Penghapusan berkas atau direktori</a:t>
            </a:r>
            <a:br>
              <a:rPr lang="en-US" b="1" dirty="0"/>
            </a:br>
            <a:r>
              <a:rPr lang="id-ID" dirty="0"/>
              <a:t>Sistem operasi akan mencari letak berkas atau direktori yang hendak dihapus dari sistem berkas, lalu menghapus seluruh entri berkas tersebut, agar tempat dari berkas tersebut dapat digunakan oleh berkas lainnya.</a:t>
            </a:r>
          </a:p>
          <a:p>
            <a:r>
              <a:rPr lang="id-ID" b="1" dirty="0"/>
              <a:t>Pembacaan dan menulis berkas</a:t>
            </a:r>
            <a:br>
              <a:rPr lang="en-US" b="1" dirty="0"/>
            </a:br>
            <a:r>
              <a:rPr lang="id-ID" dirty="0"/>
              <a:t>Proses pembacaan dan penulisan berkas melibatkan pointer yang menunjukkan posisi dimana sebuah informasi akan dituliskan di dalam sebuah berkas.</a:t>
            </a:r>
          </a:p>
          <a:p>
            <a:r>
              <a:rPr lang="id-ID" b="1" dirty="0"/>
              <a:t>Meletakkan berkas pada sistem penyimpanan sekunder</a:t>
            </a:r>
            <a:r>
              <a:rPr lang="id-ID" dirty="0"/>
              <a:t>Sistem operasi mengatur lokasi fisik tempat penyimpanan berkas pada sarana penyimpanan sekunder</a:t>
            </a:r>
          </a:p>
        </p:txBody>
      </p:sp>
      <p:sp>
        <p:nvSpPr>
          <p:cNvPr id="8" name="직사각형 4">
            <a:extLst>
              <a:ext uri="{FF2B5EF4-FFF2-40B4-BE49-F238E27FC236}">
                <a16:creationId xmlns:a16="http://schemas.microsoft.com/office/drawing/2014/main" id="{BE71D255-F8A1-47F5-AF53-055CA2C0D995}"/>
              </a:ext>
            </a:extLst>
          </p:cNvPr>
          <p:cNvSpPr/>
          <p:nvPr/>
        </p:nvSpPr>
        <p:spPr>
          <a:xfrm>
            <a:off x="0" y="6735113"/>
            <a:ext cx="12192000" cy="276999"/>
          </a:xfrm>
          <a:prstGeom prst="rect">
            <a:avLst/>
          </a:prstGeom>
          <a:solidFill>
            <a:schemeClr val="accent1">
              <a:lumMod val="75000"/>
            </a:schemeClr>
          </a:solidFill>
          <a:ln w="12700" cap="flat" cmpd="sng" algn="ctr">
            <a:solidFill>
              <a:schemeClr val="accent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cs typeface="+mn-cs"/>
            </a:endParaRPr>
          </a:p>
        </p:txBody>
      </p:sp>
      <p:grpSp>
        <p:nvGrpSpPr>
          <p:cNvPr id="9" name="Group 8">
            <a:extLst>
              <a:ext uri="{FF2B5EF4-FFF2-40B4-BE49-F238E27FC236}">
                <a16:creationId xmlns:a16="http://schemas.microsoft.com/office/drawing/2014/main" id="{11D5F986-B820-453E-AB95-C074B679B282}"/>
              </a:ext>
            </a:extLst>
          </p:cNvPr>
          <p:cNvGrpSpPr/>
          <p:nvPr/>
        </p:nvGrpSpPr>
        <p:grpSpPr>
          <a:xfrm>
            <a:off x="109331" y="111600"/>
            <a:ext cx="1013791" cy="1013791"/>
            <a:chOff x="109331" y="111600"/>
            <a:chExt cx="1013791" cy="1013791"/>
          </a:xfrm>
        </p:grpSpPr>
        <p:sp>
          <p:nvSpPr>
            <p:cNvPr id="10" name="Oval 9">
              <a:extLst>
                <a:ext uri="{FF2B5EF4-FFF2-40B4-BE49-F238E27FC236}">
                  <a16:creationId xmlns:a16="http://schemas.microsoft.com/office/drawing/2014/main" id="{24E8FE31-8C05-4DE6-9CEF-F38D0E5BC0B7}"/>
                </a:ext>
              </a:extLst>
            </p:cNvPr>
            <p:cNvSpPr/>
            <p:nvPr/>
          </p:nvSpPr>
          <p:spPr>
            <a:xfrm>
              <a:off x="109331" y="111600"/>
              <a:ext cx="1013791" cy="1013791"/>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a:cs typeface="+mn-cs"/>
              </a:endParaRPr>
            </a:p>
          </p:txBody>
        </p:sp>
        <p:pic>
          <p:nvPicPr>
            <p:cNvPr id="11" name="Picture 10">
              <a:extLst>
                <a:ext uri="{FF2B5EF4-FFF2-40B4-BE49-F238E27FC236}">
                  <a16:creationId xmlns:a16="http://schemas.microsoft.com/office/drawing/2014/main" id="{44887266-EB2C-4789-BE83-7E7554F0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12" y="152324"/>
              <a:ext cx="935976" cy="844400"/>
            </a:xfrm>
            <a:prstGeom prst="rect">
              <a:avLst/>
            </a:prstGeom>
          </p:spPr>
        </p:pic>
      </p:grpSp>
    </p:spTree>
    <p:extLst>
      <p:ext uri="{BB962C8B-B14F-4D97-AF65-F5344CB8AC3E}">
        <p14:creationId xmlns:p14="http://schemas.microsoft.com/office/powerpoint/2010/main" val="1525926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DC6F-05BA-49D6-AFEB-0B269884DD3E}"/>
              </a:ext>
            </a:extLst>
          </p:cNvPr>
          <p:cNvSpPr>
            <a:spLocks noGrp="1"/>
          </p:cNvSpPr>
          <p:nvPr>
            <p:ph type="title"/>
          </p:nvPr>
        </p:nvSpPr>
        <p:spPr>
          <a:xfrm>
            <a:off x="1063486" y="365125"/>
            <a:ext cx="10290313" cy="1325563"/>
          </a:xfrm>
        </p:spPr>
        <p:txBody>
          <a:bodyPr/>
          <a:lstStyle/>
          <a:p>
            <a:r>
              <a:rPr lang="id-ID" dirty="0"/>
              <a:t>Manajemen Sistem M/K ( I/O)</a:t>
            </a:r>
          </a:p>
        </p:txBody>
      </p:sp>
      <p:sp>
        <p:nvSpPr>
          <p:cNvPr id="3" name="Content Placeholder 2">
            <a:extLst>
              <a:ext uri="{FF2B5EF4-FFF2-40B4-BE49-F238E27FC236}">
                <a16:creationId xmlns:a16="http://schemas.microsoft.com/office/drawing/2014/main" id="{B11CD630-162F-4C35-92AF-BC3667ED3292}"/>
              </a:ext>
            </a:extLst>
          </p:cNvPr>
          <p:cNvSpPr>
            <a:spLocks noGrp="1"/>
          </p:cNvSpPr>
          <p:nvPr>
            <p:ph idx="1"/>
          </p:nvPr>
        </p:nvSpPr>
        <p:spPr/>
        <p:txBody>
          <a:bodyPr/>
          <a:lstStyle/>
          <a:p>
            <a:r>
              <a:rPr lang="id-ID" dirty="0"/>
              <a:t>Pekerjaan utama yang paling sering dilakukan oleh sistem komputer selain melakukan komputasi adalah Masukan/Keluaran (M/K). </a:t>
            </a:r>
            <a:endParaRPr lang="en-US" dirty="0"/>
          </a:p>
          <a:p>
            <a:r>
              <a:rPr lang="id-ID" dirty="0"/>
              <a:t>Dalam kenyataannya, waktu yang digunakan untuk komputasi lebih sedikit dibandingkan waktu untuk M/K. </a:t>
            </a:r>
            <a:endParaRPr lang="en-US" dirty="0"/>
          </a:p>
          <a:p>
            <a:r>
              <a:rPr lang="id-ID" dirty="0"/>
              <a:t>Ditambah lagi dengan banyaknya variasi perangkat M/K sehingga membuat manajemen M/K menjadi komponen yang penting bagi sebuah sistem operasi. </a:t>
            </a:r>
            <a:endParaRPr lang="en-US" dirty="0"/>
          </a:p>
          <a:p>
            <a:r>
              <a:rPr lang="id-ID" dirty="0"/>
              <a:t>Sistem operasi juga sering disebut device manager, karena sistem operasi mengatur berbagai macam perangkat ( device).</a:t>
            </a:r>
          </a:p>
        </p:txBody>
      </p:sp>
      <p:sp>
        <p:nvSpPr>
          <p:cNvPr id="8" name="직사각형 4">
            <a:extLst>
              <a:ext uri="{FF2B5EF4-FFF2-40B4-BE49-F238E27FC236}">
                <a16:creationId xmlns:a16="http://schemas.microsoft.com/office/drawing/2014/main" id="{BE71D255-F8A1-47F5-AF53-055CA2C0D995}"/>
              </a:ext>
            </a:extLst>
          </p:cNvPr>
          <p:cNvSpPr/>
          <p:nvPr/>
        </p:nvSpPr>
        <p:spPr>
          <a:xfrm>
            <a:off x="0" y="6735113"/>
            <a:ext cx="12192000" cy="276999"/>
          </a:xfrm>
          <a:prstGeom prst="rect">
            <a:avLst/>
          </a:prstGeom>
          <a:solidFill>
            <a:schemeClr val="accent1">
              <a:lumMod val="75000"/>
            </a:schemeClr>
          </a:solidFill>
          <a:ln w="12700" cap="flat" cmpd="sng" algn="ctr">
            <a:solidFill>
              <a:schemeClr val="accent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cs typeface="+mn-cs"/>
            </a:endParaRPr>
          </a:p>
        </p:txBody>
      </p:sp>
      <p:grpSp>
        <p:nvGrpSpPr>
          <p:cNvPr id="9" name="Group 8">
            <a:extLst>
              <a:ext uri="{FF2B5EF4-FFF2-40B4-BE49-F238E27FC236}">
                <a16:creationId xmlns:a16="http://schemas.microsoft.com/office/drawing/2014/main" id="{11D5F986-B820-453E-AB95-C074B679B282}"/>
              </a:ext>
            </a:extLst>
          </p:cNvPr>
          <p:cNvGrpSpPr/>
          <p:nvPr/>
        </p:nvGrpSpPr>
        <p:grpSpPr>
          <a:xfrm>
            <a:off x="109331" y="111600"/>
            <a:ext cx="1013791" cy="1013791"/>
            <a:chOff x="109331" y="111600"/>
            <a:chExt cx="1013791" cy="1013791"/>
          </a:xfrm>
        </p:grpSpPr>
        <p:sp>
          <p:nvSpPr>
            <p:cNvPr id="10" name="Oval 9">
              <a:extLst>
                <a:ext uri="{FF2B5EF4-FFF2-40B4-BE49-F238E27FC236}">
                  <a16:creationId xmlns:a16="http://schemas.microsoft.com/office/drawing/2014/main" id="{24E8FE31-8C05-4DE6-9CEF-F38D0E5BC0B7}"/>
                </a:ext>
              </a:extLst>
            </p:cNvPr>
            <p:cNvSpPr/>
            <p:nvPr/>
          </p:nvSpPr>
          <p:spPr>
            <a:xfrm>
              <a:off x="109331" y="111600"/>
              <a:ext cx="1013791" cy="1013791"/>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a:cs typeface="+mn-cs"/>
              </a:endParaRPr>
            </a:p>
          </p:txBody>
        </p:sp>
        <p:pic>
          <p:nvPicPr>
            <p:cNvPr id="11" name="Picture 10">
              <a:extLst>
                <a:ext uri="{FF2B5EF4-FFF2-40B4-BE49-F238E27FC236}">
                  <a16:creationId xmlns:a16="http://schemas.microsoft.com/office/drawing/2014/main" id="{44887266-EB2C-4789-BE83-7E7554F0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12" y="152324"/>
              <a:ext cx="935976" cy="844400"/>
            </a:xfrm>
            <a:prstGeom prst="rect">
              <a:avLst/>
            </a:prstGeom>
          </p:spPr>
        </p:pic>
      </p:grpSp>
    </p:spTree>
    <p:extLst>
      <p:ext uri="{BB962C8B-B14F-4D97-AF65-F5344CB8AC3E}">
        <p14:creationId xmlns:p14="http://schemas.microsoft.com/office/powerpoint/2010/main" val="1008363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DC6F-05BA-49D6-AFEB-0B269884DD3E}"/>
              </a:ext>
            </a:extLst>
          </p:cNvPr>
          <p:cNvSpPr>
            <a:spLocks noGrp="1"/>
          </p:cNvSpPr>
          <p:nvPr>
            <p:ph type="title"/>
          </p:nvPr>
        </p:nvSpPr>
        <p:spPr>
          <a:xfrm>
            <a:off x="1063486" y="365125"/>
            <a:ext cx="10290313" cy="1325563"/>
          </a:xfrm>
        </p:spPr>
        <p:txBody>
          <a:bodyPr/>
          <a:lstStyle/>
          <a:p>
            <a:r>
              <a:rPr lang="en-US" dirty="0" err="1"/>
              <a:t>Fungsi</a:t>
            </a:r>
            <a:r>
              <a:rPr lang="en-US" dirty="0"/>
              <a:t> </a:t>
            </a:r>
            <a:r>
              <a:rPr lang="id-ID" dirty="0"/>
              <a:t>Manajemen Sistem M/K ( I/O)</a:t>
            </a:r>
          </a:p>
        </p:txBody>
      </p:sp>
      <p:sp>
        <p:nvSpPr>
          <p:cNvPr id="3" name="Content Placeholder 2">
            <a:extLst>
              <a:ext uri="{FF2B5EF4-FFF2-40B4-BE49-F238E27FC236}">
                <a16:creationId xmlns:a16="http://schemas.microsoft.com/office/drawing/2014/main" id="{B11CD630-162F-4C35-92AF-BC3667ED3292}"/>
              </a:ext>
            </a:extLst>
          </p:cNvPr>
          <p:cNvSpPr>
            <a:spLocks noGrp="1"/>
          </p:cNvSpPr>
          <p:nvPr>
            <p:ph idx="1"/>
          </p:nvPr>
        </p:nvSpPr>
        <p:spPr/>
        <p:txBody>
          <a:bodyPr>
            <a:normAutofit fontScale="77500" lnSpcReduction="20000"/>
          </a:bodyPr>
          <a:lstStyle/>
          <a:p>
            <a:pPr marL="0" indent="0">
              <a:buNone/>
            </a:pPr>
            <a:r>
              <a:rPr lang="id-ID" dirty="0"/>
              <a:t>Fungsi-fungsi sistem operasi untuk sistem M/K:</a:t>
            </a:r>
          </a:p>
          <a:p>
            <a:r>
              <a:rPr lang="id-ID" b="1" dirty="0"/>
              <a:t>Penyanggaan ( buffering)</a:t>
            </a:r>
            <a:br>
              <a:rPr lang="en-US" b="1" dirty="0"/>
            </a:br>
            <a:r>
              <a:rPr lang="id-ID" dirty="0"/>
              <a:t>Menampung data sementara dari/ke perangkat M/K</a:t>
            </a:r>
          </a:p>
          <a:p>
            <a:r>
              <a:rPr lang="id-ID" b="1" dirty="0"/>
              <a:t>Penjadwalan ( scheduling)</a:t>
            </a:r>
            <a:br>
              <a:rPr lang="en-US" b="1" dirty="0"/>
            </a:br>
            <a:r>
              <a:rPr lang="id-ID" dirty="0"/>
              <a:t>Melakukan penjadualan pemakaian M/K sistem supaya lebih efisien.</a:t>
            </a:r>
          </a:p>
          <a:p>
            <a:r>
              <a:rPr lang="id-ID" b="1" dirty="0"/>
              <a:t>Spooling</a:t>
            </a:r>
            <a:br>
              <a:rPr lang="en-US" b="1" dirty="0"/>
            </a:br>
            <a:r>
              <a:rPr lang="id-ID" dirty="0"/>
              <a:t>Meletakkan suatu pekerjaan program pada penyangga, agar setiap perangkat dapat mengaksesnya saat perangkat tersebut siap.</a:t>
            </a:r>
          </a:p>
          <a:p>
            <a:r>
              <a:rPr lang="id-ID" b="1" dirty="0"/>
              <a:t>Menyediakan driver perangkat yang umum</a:t>
            </a:r>
            <a:br>
              <a:rPr lang="en-US" b="1" dirty="0"/>
            </a:br>
            <a:r>
              <a:rPr lang="id-ID" dirty="0"/>
              <a:t>Driver digunakan agar sistem operasi dapat memberi perintah untuk melakukan operasi pada perangkat keras M/K yang umum, seperti optical drive, media penyimpanan sekunder, dan layar monitor.</a:t>
            </a:r>
          </a:p>
          <a:p>
            <a:r>
              <a:rPr lang="id-ID" b="1" dirty="0"/>
              <a:t>Menyediakan driver perangkat yang khusus</a:t>
            </a:r>
            <a:br>
              <a:rPr lang="en-US" b="1" dirty="0"/>
            </a:br>
            <a:r>
              <a:rPr lang="id-ID" dirty="0"/>
              <a:t>Driver digunakan agar sistem operasi dapat memberi perintah untuk melakukan operasi pada perangkat keras M/K tertentu, seperti kartu suara, kartu grafis, dan motherboard</a:t>
            </a:r>
          </a:p>
        </p:txBody>
      </p:sp>
      <p:sp>
        <p:nvSpPr>
          <p:cNvPr id="8" name="직사각형 4">
            <a:extLst>
              <a:ext uri="{FF2B5EF4-FFF2-40B4-BE49-F238E27FC236}">
                <a16:creationId xmlns:a16="http://schemas.microsoft.com/office/drawing/2014/main" id="{BE71D255-F8A1-47F5-AF53-055CA2C0D995}"/>
              </a:ext>
            </a:extLst>
          </p:cNvPr>
          <p:cNvSpPr/>
          <p:nvPr/>
        </p:nvSpPr>
        <p:spPr>
          <a:xfrm>
            <a:off x="0" y="6735113"/>
            <a:ext cx="12192000" cy="276999"/>
          </a:xfrm>
          <a:prstGeom prst="rect">
            <a:avLst/>
          </a:prstGeom>
          <a:solidFill>
            <a:schemeClr val="accent1">
              <a:lumMod val="75000"/>
            </a:schemeClr>
          </a:solidFill>
          <a:ln w="12700" cap="flat" cmpd="sng" algn="ctr">
            <a:solidFill>
              <a:schemeClr val="accent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cs typeface="+mn-cs"/>
            </a:endParaRPr>
          </a:p>
        </p:txBody>
      </p:sp>
      <p:grpSp>
        <p:nvGrpSpPr>
          <p:cNvPr id="9" name="Group 8">
            <a:extLst>
              <a:ext uri="{FF2B5EF4-FFF2-40B4-BE49-F238E27FC236}">
                <a16:creationId xmlns:a16="http://schemas.microsoft.com/office/drawing/2014/main" id="{11D5F986-B820-453E-AB95-C074B679B282}"/>
              </a:ext>
            </a:extLst>
          </p:cNvPr>
          <p:cNvGrpSpPr/>
          <p:nvPr/>
        </p:nvGrpSpPr>
        <p:grpSpPr>
          <a:xfrm>
            <a:off x="109331" y="111600"/>
            <a:ext cx="1013791" cy="1013791"/>
            <a:chOff x="109331" y="111600"/>
            <a:chExt cx="1013791" cy="1013791"/>
          </a:xfrm>
        </p:grpSpPr>
        <p:sp>
          <p:nvSpPr>
            <p:cNvPr id="10" name="Oval 9">
              <a:extLst>
                <a:ext uri="{FF2B5EF4-FFF2-40B4-BE49-F238E27FC236}">
                  <a16:creationId xmlns:a16="http://schemas.microsoft.com/office/drawing/2014/main" id="{24E8FE31-8C05-4DE6-9CEF-F38D0E5BC0B7}"/>
                </a:ext>
              </a:extLst>
            </p:cNvPr>
            <p:cNvSpPr/>
            <p:nvPr/>
          </p:nvSpPr>
          <p:spPr>
            <a:xfrm>
              <a:off x="109331" y="111600"/>
              <a:ext cx="1013791" cy="1013791"/>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a:cs typeface="+mn-cs"/>
              </a:endParaRPr>
            </a:p>
          </p:txBody>
        </p:sp>
        <p:pic>
          <p:nvPicPr>
            <p:cNvPr id="11" name="Picture 10">
              <a:extLst>
                <a:ext uri="{FF2B5EF4-FFF2-40B4-BE49-F238E27FC236}">
                  <a16:creationId xmlns:a16="http://schemas.microsoft.com/office/drawing/2014/main" id="{44887266-EB2C-4789-BE83-7E7554F0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12" y="152324"/>
              <a:ext cx="935976" cy="844400"/>
            </a:xfrm>
            <a:prstGeom prst="rect">
              <a:avLst/>
            </a:prstGeom>
          </p:spPr>
        </p:pic>
      </p:grpSp>
    </p:spTree>
    <p:extLst>
      <p:ext uri="{BB962C8B-B14F-4D97-AF65-F5344CB8AC3E}">
        <p14:creationId xmlns:p14="http://schemas.microsoft.com/office/powerpoint/2010/main" val="3908441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DC6F-05BA-49D6-AFEB-0B269884DD3E}"/>
              </a:ext>
            </a:extLst>
          </p:cNvPr>
          <p:cNvSpPr>
            <a:spLocks noGrp="1"/>
          </p:cNvSpPr>
          <p:nvPr>
            <p:ph type="title"/>
          </p:nvPr>
        </p:nvSpPr>
        <p:spPr>
          <a:xfrm>
            <a:off x="1063486" y="365125"/>
            <a:ext cx="10290313" cy="1325563"/>
          </a:xfrm>
        </p:spPr>
        <p:txBody>
          <a:bodyPr/>
          <a:lstStyle/>
          <a:p>
            <a:r>
              <a:rPr lang="id-ID" dirty="0"/>
              <a:t>Manajemen Penyimpanan Sekunder</a:t>
            </a:r>
          </a:p>
        </p:txBody>
      </p:sp>
      <p:sp>
        <p:nvSpPr>
          <p:cNvPr id="3" name="Content Placeholder 2">
            <a:extLst>
              <a:ext uri="{FF2B5EF4-FFF2-40B4-BE49-F238E27FC236}">
                <a16:creationId xmlns:a16="http://schemas.microsoft.com/office/drawing/2014/main" id="{B11CD630-162F-4C35-92AF-BC3667ED3292}"/>
              </a:ext>
            </a:extLst>
          </p:cNvPr>
          <p:cNvSpPr>
            <a:spLocks noGrp="1"/>
          </p:cNvSpPr>
          <p:nvPr>
            <p:ph idx="1"/>
          </p:nvPr>
        </p:nvSpPr>
        <p:spPr>
          <a:xfrm>
            <a:off x="838200" y="1689652"/>
            <a:ext cx="10515600" cy="5277678"/>
          </a:xfrm>
        </p:spPr>
        <p:txBody>
          <a:bodyPr>
            <a:noAutofit/>
          </a:bodyPr>
          <a:lstStyle/>
          <a:p>
            <a:r>
              <a:rPr lang="id-ID" sz="1800" dirty="0"/>
              <a:t>Penyimpanan sekunder ( secondary storage) adalah sarana penyimpanan yang berada satu tingkat di bawah memori utama sebuah komputer dalam hirarki memori. </a:t>
            </a:r>
            <a:endParaRPr lang="en-US" sz="1800" dirty="0"/>
          </a:p>
          <a:p>
            <a:r>
              <a:rPr lang="id-ID" sz="1800" dirty="0"/>
              <a:t>Tidak seperti memori utama komputer, penyimpanan sekunder tidak memiliki hubungan langsung dengan prosesor melalui bus, sehingga harus melewati M/K.</a:t>
            </a:r>
            <a:endParaRPr lang="en-US" sz="1800" dirty="0"/>
          </a:p>
          <a:p>
            <a:pPr algn="l"/>
            <a:r>
              <a:rPr lang="id-ID" sz="1800" b="0" i="0" dirty="0">
                <a:solidFill>
                  <a:srgbClr val="000000"/>
                </a:solidFill>
                <a:effectLst/>
              </a:rPr>
              <a:t>Sarana penyimpanan sekunder memiliki ciri-ciri umum sebagai berikut:</a:t>
            </a:r>
          </a:p>
          <a:p>
            <a:pPr marL="625475" algn="l">
              <a:buFont typeface="+mj-lt"/>
              <a:buAutoNum type="arabicPeriod"/>
            </a:pPr>
            <a:r>
              <a:rPr lang="id-ID" sz="1800" b="1" i="1" dirty="0">
                <a:solidFill>
                  <a:srgbClr val="000000"/>
                </a:solidFill>
                <a:effectLst/>
              </a:rPr>
              <a:t>Non volatile</a:t>
            </a:r>
            <a:r>
              <a:rPr lang="id-ID" sz="1800" b="1" i="0" dirty="0">
                <a:solidFill>
                  <a:srgbClr val="000000"/>
                </a:solidFill>
                <a:effectLst/>
              </a:rPr>
              <a:t>(tahan lama)</a:t>
            </a:r>
            <a:r>
              <a:rPr lang="en-US" sz="1800" b="1" i="0" dirty="0">
                <a:solidFill>
                  <a:srgbClr val="000000"/>
                </a:solidFill>
                <a:effectLst/>
              </a:rPr>
              <a:t> :</a:t>
            </a:r>
            <a:r>
              <a:rPr lang="id-ID" sz="1800" b="0" i="0" dirty="0">
                <a:solidFill>
                  <a:srgbClr val="000000"/>
                </a:solidFill>
                <a:effectLst/>
              </a:rPr>
              <a:t>Walaupun komputer dimatikan, data-data yang disimpan di sarana penyimpanan sekunder tidak hilang. Data disimpan dalam piringan-piringan magnetik.</a:t>
            </a:r>
          </a:p>
          <a:p>
            <a:pPr marL="625475" algn="l">
              <a:buFont typeface="+mj-lt"/>
              <a:buAutoNum type="arabicPeriod"/>
            </a:pPr>
            <a:r>
              <a:rPr lang="id-ID" sz="1800" b="1" i="0" dirty="0">
                <a:solidFill>
                  <a:srgbClr val="000000"/>
                </a:solidFill>
                <a:effectLst/>
              </a:rPr>
              <a:t>Tidak berhubungan langsung dengan bus CPU</a:t>
            </a:r>
            <a:r>
              <a:rPr lang="en-US" sz="1800" b="1" i="0" dirty="0">
                <a:solidFill>
                  <a:srgbClr val="000000"/>
                </a:solidFill>
                <a:effectLst/>
              </a:rPr>
              <a:t> : </a:t>
            </a:r>
            <a:r>
              <a:rPr lang="id-ID" sz="1800" b="0" i="0" dirty="0">
                <a:solidFill>
                  <a:srgbClr val="000000"/>
                </a:solidFill>
                <a:effectLst/>
              </a:rPr>
              <a:t>Dalam struktur organisasi komputer modern, sarana penyimpanan sekunder terhubung dengan </a:t>
            </a:r>
            <a:r>
              <a:rPr lang="id-ID" sz="1800" b="0" i="1" dirty="0">
                <a:solidFill>
                  <a:srgbClr val="000000"/>
                </a:solidFill>
                <a:effectLst/>
              </a:rPr>
              <a:t>northbridge</a:t>
            </a:r>
            <a:r>
              <a:rPr lang="id-ID" sz="1800" b="0" i="0" dirty="0">
                <a:solidFill>
                  <a:srgbClr val="000000"/>
                </a:solidFill>
                <a:effectLst/>
              </a:rPr>
              <a:t>. </a:t>
            </a:r>
            <a:r>
              <a:rPr lang="id-ID" sz="1800" b="0" i="1" dirty="0">
                <a:solidFill>
                  <a:srgbClr val="000000"/>
                </a:solidFill>
                <a:effectLst/>
              </a:rPr>
              <a:t>Northbridge</a:t>
            </a:r>
            <a:r>
              <a:rPr lang="id-ID" sz="1800" b="0" i="0" dirty="0">
                <a:solidFill>
                  <a:srgbClr val="000000"/>
                </a:solidFill>
                <a:effectLst/>
              </a:rPr>
              <a:t> yang menghubungkan sarana penyimpanan sekunder pada M/K dengan bus CPU.</a:t>
            </a:r>
          </a:p>
          <a:p>
            <a:pPr marL="625475" algn="l">
              <a:buFont typeface="+mj-lt"/>
              <a:buAutoNum type="arabicPeriod"/>
            </a:pPr>
            <a:r>
              <a:rPr lang="id-ID" sz="1800" b="1" i="0" dirty="0">
                <a:solidFill>
                  <a:srgbClr val="000000"/>
                </a:solidFill>
                <a:effectLst/>
              </a:rPr>
              <a:t>Lambat</a:t>
            </a:r>
            <a:r>
              <a:rPr lang="en-US" sz="1800" b="1" i="0" dirty="0">
                <a:solidFill>
                  <a:srgbClr val="000000"/>
                </a:solidFill>
                <a:effectLst/>
              </a:rPr>
              <a:t> : </a:t>
            </a:r>
            <a:r>
              <a:rPr lang="id-ID" sz="1800" b="0" i="0" dirty="0">
                <a:solidFill>
                  <a:srgbClr val="000000"/>
                </a:solidFill>
                <a:effectLst/>
              </a:rPr>
              <a:t>Data yang berada di sarana penyimpanan sekunder memiliki waktu yang lebih lama untuk diakses ( </a:t>
            </a:r>
            <a:r>
              <a:rPr lang="id-ID" sz="1800" b="0" i="1" dirty="0">
                <a:solidFill>
                  <a:srgbClr val="000000"/>
                </a:solidFill>
                <a:effectLst/>
              </a:rPr>
              <a:t>read/write</a:t>
            </a:r>
            <a:r>
              <a:rPr lang="id-ID" sz="1800" b="0" i="0" dirty="0">
                <a:solidFill>
                  <a:srgbClr val="000000"/>
                </a:solidFill>
                <a:effectLst/>
              </a:rPr>
              <a:t>) dibandingkan dengan mengakses di memori utama. Selain disebabkan oleh </a:t>
            </a:r>
            <a:r>
              <a:rPr lang="id-ID" sz="1800" b="0" i="1" dirty="0">
                <a:solidFill>
                  <a:srgbClr val="000000"/>
                </a:solidFill>
                <a:effectLst/>
              </a:rPr>
              <a:t>bandwidth</a:t>
            </a:r>
            <a:r>
              <a:rPr lang="id-ID" sz="1800" b="0" i="0" dirty="0">
                <a:solidFill>
                  <a:srgbClr val="000000"/>
                </a:solidFill>
                <a:effectLst/>
              </a:rPr>
              <a:t> bus yang lebih rendah, hal ini juga dikarenakan adanya mekanisme perputaran </a:t>
            </a:r>
            <a:r>
              <a:rPr lang="id-ID" sz="1800" b="0" i="1" dirty="0">
                <a:solidFill>
                  <a:srgbClr val="000000"/>
                </a:solidFill>
                <a:effectLst/>
              </a:rPr>
              <a:t>head</a:t>
            </a:r>
            <a:r>
              <a:rPr lang="id-ID" sz="1800" b="0" i="0" dirty="0">
                <a:solidFill>
                  <a:srgbClr val="000000"/>
                </a:solidFill>
                <a:effectLst/>
              </a:rPr>
              <a:t> dan piringan magnetik yang memakan waktu.</a:t>
            </a:r>
          </a:p>
          <a:p>
            <a:pPr marL="625475" algn="l">
              <a:buFont typeface="+mj-lt"/>
              <a:buAutoNum type="arabicPeriod"/>
            </a:pPr>
            <a:r>
              <a:rPr lang="id-ID" sz="1800" b="1" i="0" dirty="0">
                <a:solidFill>
                  <a:srgbClr val="000000"/>
                </a:solidFill>
                <a:effectLst/>
              </a:rPr>
              <a:t>Harganya murah</a:t>
            </a:r>
            <a:r>
              <a:rPr lang="en-US" sz="1800" b="1" i="0" dirty="0">
                <a:solidFill>
                  <a:srgbClr val="000000"/>
                </a:solidFill>
                <a:effectLst/>
              </a:rPr>
              <a:t> : </a:t>
            </a:r>
            <a:r>
              <a:rPr lang="id-ID" sz="1800" b="0" i="0" dirty="0">
                <a:solidFill>
                  <a:srgbClr val="000000"/>
                </a:solidFill>
                <a:effectLst/>
              </a:rPr>
              <a:t>Perbandingan harga yang dibayar oleh pengguna per </a:t>
            </a:r>
            <a:r>
              <a:rPr lang="id-ID" sz="1800" b="0" i="1" dirty="0">
                <a:solidFill>
                  <a:srgbClr val="000000"/>
                </a:solidFill>
                <a:effectLst/>
              </a:rPr>
              <a:t>byte</a:t>
            </a:r>
            <a:r>
              <a:rPr lang="id-ID" sz="1800" b="0" i="0" dirty="0">
                <a:solidFill>
                  <a:srgbClr val="000000"/>
                </a:solidFill>
                <a:effectLst/>
              </a:rPr>
              <a:t> data jauh lebih murah dibandingkan dengan harga memori utama.</a:t>
            </a:r>
          </a:p>
        </p:txBody>
      </p:sp>
      <p:sp>
        <p:nvSpPr>
          <p:cNvPr id="8" name="직사각형 4">
            <a:extLst>
              <a:ext uri="{FF2B5EF4-FFF2-40B4-BE49-F238E27FC236}">
                <a16:creationId xmlns:a16="http://schemas.microsoft.com/office/drawing/2014/main" id="{BE71D255-F8A1-47F5-AF53-055CA2C0D995}"/>
              </a:ext>
            </a:extLst>
          </p:cNvPr>
          <p:cNvSpPr/>
          <p:nvPr/>
        </p:nvSpPr>
        <p:spPr>
          <a:xfrm>
            <a:off x="0" y="6735113"/>
            <a:ext cx="12192000" cy="276999"/>
          </a:xfrm>
          <a:prstGeom prst="rect">
            <a:avLst/>
          </a:prstGeom>
          <a:solidFill>
            <a:schemeClr val="accent1">
              <a:lumMod val="75000"/>
            </a:schemeClr>
          </a:solidFill>
          <a:ln w="12700" cap="flat" cmpd="sng" algn="ctr">
            <a:solidFill>
              <a:schemeClr val="accent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cs typeface="+mn-cs"/>
            </a:endParaRPr>
          </a:p>
        </p:txBody>
      </p:sp>
      <p:grpSp>
        <p:nvGrpSpPr>
          <p:cNvPr id="9" name="Group 8">
            <a:extLst>
              <a:ext uri="{FF2B5EF4-FFF2-40B4-BE49-F238E27FC236}">
                <a16:creationId xmlns:a16="http://schemas.microsoft.com/office/drawing/2014/main" id="{11D5F986-B820-453E-AB95-C074B679B282}"/>
              </a:ext>
            </a:extLst>
          </p:cNvPr>
          <p:cNvGrpSpPr/>
          <p:nvPr/>
        </p:nvGrpSpPr>
        <p:grpSpPr>
          <a:xfrm>
            <a:off x="109331" y="111600"/>
            <a:ext cx="1013791" cy="1013791"/>
            <a:chOff x="109331" y="111600"/>
            <a:chExt cx="1013791" cy="1013791"/>
          </a:xfrm>
        </p:grpSpPr>
        <p:sp>
          <p:nvSpPr>
            <p:cNvPr id="10" name="Oval 9">
              <a:extLst>
                <a:ext uri="{FF2B5EF4-FFF2-40B4-BE49-F238E27FC236}">
                  <a16:creationId xmlns:a16="http://schemas.microsoft.com/office/drawing/2014/main" id="{24E8FE31-8C05-4DE6-9CEF-F38D0E5BC0B7}"/>
                </a:ext>
              </a:extLst>
            </p:cNvPr>
            <p:cNvSpPr/>
            <p:nvPr/>
          </p:nvSpPr>
          <p:spPr>
            <a:xfrm>
              <a:off x="109331" y="111600"/>
              <a:ext cx="1013791" cy="1013791"/>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a:cs typeface="+mn-cs"/>
              </a:endParaRPr>
            </a:p>
          </p:txBody>
        </p:sp>
        <p:pic>
          <p:nvPicPr>
            <p:cNvPr id="11" name="Picture 10">
              <a:extLst>
                <a:ext uri="{FF2B5EF4-FFF2-40B4-BE49-F238E27FC236}">
                  <a16:creationId xmlns:a16="http://schemas.microsoft.com/office/drawing/2014/main" id="{44887266-EB2C-4789-BE83-7E7554F0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12" y="152324"/>
              <a:ext cx="935976" cy="844400"/>
            </a:xfrm>
            <a:prstGeom prst="rect">
              <a:avLst/>
            </a:prstGeom>
          </p:spPr>
        </p:pic>
      </p:grpSp>
    </p:spTree>
    <p:extLst>
      <p:ext uri="{BB962C8B-B14F-4D97-AF65-F5344CB8AC3E}">
        <p14:creationId xmlns:p14="http://schemas.microsoft.com/office/powerpoint/2010/main" val="1845585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DC6F-05BA-49D6-AFEB-0B269884DD3E}"/>
              </a:ext>
            </a:extLst>
          </p:cNvPr>
          <p:cNvSpPr>
            <a:spLocks noGrp="1"/>
          </p:cNvSpPr>
          <p:nvPr>
            <p:ph type="title"/>
          </p:nvPr>
        </p:nvSpPr>
        <p:spPr>
          <a:xfrm>
            <a:off x="1063486" y="365125"/>
            <a:ext cx="10290313" cy="1325563"/>
          </a:xfrm>
        </p:spPr>
        <p:txBody>
          <a:bodyPr/>
          <a:lstStyle/>
          <a:p>
            <a:r>
              <a:rPr lang="en-US" dirty="0" err="1"/>
              <a:t>Fungsi</a:t>
            </a:r>
            <a:r>
              <a:rPr lang="en-US" dirty="0"/>
              <a:t> </a:t>
            </a:r>
            <a:r>
              <a:rPr lang="id-ID" dirty="0"/>
              <a:t>Manajemen Penyimpanan Sekunder</a:t>
            </a:r>
          </a:p>
        </p:txBody>
      </p:sp>
      <p:sp>
        <p:nvSpPr>
          <p:cNvPr id="3" name="Content Placeholder 2">
            <a:extLst>
              <a:ext uri="{FF2B5EF4-FFF2-40B4-BE49-F238E27FC236}">
                <a16:creationId xmlns:a16="http://schemas.microsoft.com/office/drawing/2014/main" id="{B11CD630-162F-4C35-92AF-BC3667ED3292}"/>
              </a:ext>
            </a:extLst>
          </p:cNvPr>
          <p:cNvSpPr>
            <a:spLocks noGrp="1"/>
          </p:cNvSpPr>
          <p:nvPr>
            <p:ph idx="1"/>
          </p:nvPr>
        </p:nvSpPr>
        <p:spPr/>
        <p:txBody>
          <a:bodyPr>
            <a:normAutofit fontScale="85000" lnSpcReduction="20000"/>
          </a:bodyPr>
          <a:lstStyle/>
          <a:p>
            <a:pPr marL="0" indent="0">
              <a:buNone/>
            </a:pPr>
            <a:r>
              <a:rPr lang="en-US" dirty="0" err="1"/>
              <a:t>Sistem</a:t>
            </a:r>
            <a:r>
              <a:rPr lang="en-US" dirty="0"/>
              <a:t> </a:t>
            </a:r>
            <a:r>
              <a:rPr lang="en-US" dirty="0" err="1"/>
              <a:t>operasi</a:t>
            </a:r>
            <a:r>
              <a:rPr lang="en-US" dirty="0"/>
              <a:t> </a:t>
            </a:r>
            <a:r>
              <a:rPr lang="en-US" dirty="0" err="1"/>
              <a:t>memiliki</a:t>
            </a:r>
            <a:r>
              <a:rPr lang="en-US" dirty="0"/>
              <a:t> </a:t>
            </a:r>
            <a:r>
              <a:rPr lang="en-US" dirty="0" err="1"/>
              <a:t>peran</a:t>
            </a:r>
            <a:r>
              <a:rPr lang="en-US" dirty="0"/>
              <a:t> </a:t>
            </a:r>
            <a:r>
              <a:rPr lang="en-US" dirty="0" err="1"/>
              <a:t>penting</a:t>
            </a:r>
            <a:r>
              <a:rPr lang="en-US" dirty="0"/>
              <a:t> </a:t>
            </a:r>
            <a:r>
              <a:rPr lang="en-US" dirty="0" err="1"/>
              <a:t>dalam</a:t>
            </a:r>
            <a:r>
              <a:rPr lang="en-US" dirty="0"/>
              <a:t> </a:t>
            </a:r>
            <a:r>
              <a:rPr lang="en-US" dirty="0" err="1"/>
              <a:t>manajemen</a:t>
            </a:r>
            <a:r>
              <a:rPr lang="en-US" dirty="0"/>
              <a:t> </a:t>
            </a:r>
            <a:r>
              <a:rPr lang="en-US" dirty="0" err="1"/>
              <a:t>penyimpanan</a:t>
            </a:r>
            <a:r>
              <a:rPr lang="en-US" dirty="0"/>
              <a:t> </a:t>
            </a:r>
            <a:r>
              <a:rPr lang="en-US" dirty="0" err="1"/>
              <a:t>sekunder</a:t>
            </a:r>
            <a:r>
              <a:rPr lang="en-US" dirty="0"/>
              <a:t>. </a:t>
            </a:r>
            <a:r>
              <a:rPr lang="en-US" dirty="0" err="1"/>
              <a:t>Tujuan</a:t>
            </a:r>
            <a:r>
              <a:rPr lang="en-US" dirty="0"/>
              <a:t> </a:t>
            </a:r>
            <a:r>
              <a:rPr lang="en-US" dirty="0" err="1"/>
              <a:t>penting</a:t>
            </a:r>
            <a:r>
              <a:rPr lang="en-US" dirty="0"/>
              <a:t> </a:t>
            </a:r>
            <a:r>
              <a:rPr lang="en-US" dirty="0" err="1"/>
              <a:t>dari</a:t>
            </a:r>
            <a:r>
              <a:rPr lang="en-US" dirty="0"/>
              <a:t> </a:t>
            </a:r>
            <a:r>
              <a:rPr lang="en-US" dirty="0" err="1"/>
              <a:t>manajemen</a:t>
            </a:r>
            <a:r>
              <a:rPr lang="en-US" dirty="0"/>
              <a:t> </a:t>
            </a:r>
            <a:r>
              <a:rPr lang="en-US" dirty="0" err="1"/>
              <a:t>ini</a:t>
            </a:r>
            <a:r>
              <a:rPr lang="en-US" dirty="0"/>
              <a:t> </a:t>
            </a:r>
            <a:r>
              <a:rPr lang="en-US" dirty="0" err="1"/>
              <a:t>adalah</a:t>
            </a:r>
            <a:r>
              <a:rPr lang="en-US" dirty="0"/>
              <a:t> </a:t>
            </a:r>
            <a:r>
              <a:rPr lang="en-US" dirty="0" err="1"/>
              <a:t>untuk</a:t>
            </a:r>
            <a:r>
              <a:rPr lang="en-US" dirty="0"/>
              <a:t> </a:t>
            </a:r>
            <a:r>
              <a:rPr lang="en-US" dirty="0" err="1"/>
              <a:t>keamanan</a:t>
            </a:r>
            <a:r>
              <a:rPr lang="en-US" dirty="0"/>
              <a:t>, </a:t>
            </a:r>
            <a:r>
              <a:rPr lang="en-US" dirty="0" err="1"/>
              <a:t>efisiensi</a:t>
            </a:r>
            <a:r>
              <a:rPr lang="en-US" dirty="0"/>
              <a:t>, dan </a:t>
            </a:r>
            <a:r>
              <a:rPr lang="en-US" dirty="0" err="1"/>
              <a:t>optimalisasi</a:t>
            </a:r>
            <a:r>
              <a:rPr lang="en-US" dirty="0"/>
              <a:t> </a:t>
            </a:r>
            <a:r>
              <a:rPr lang="en-US" dirty="0" err="1"/>
              <a:t>penggunaan</a:t>
            </a:r>
            <a:r>
              <a:rPr lang="en-US" dirty="0"/>
              <a:t> </a:t>
            </a:r>
            <a:r>
              <a:rPr lang="en-US" dirty="0" err="1"/>
              <a:t>sarana</a:t>
            </a:r>
            <a:r>
              <a:rPr lang="en-US" dirty="0"/>
              <a:t> </a:t>
            </a:r>
            <a:r>
              <a:rPr lang="en-US" dirty="0" err="1"/>
              <a:t>penyimpanan</a:t>
            </a:r>
            <a:r>
              <a:rPr lang="en-US" dirty="0"/>
              <a:t> </a:t>
            </a:r>
            <a:r>
              <a:rPr lang="en-US" dirty="0" err="1"/>
              <a:t>sekunder</a:t>
            </a:r>
            <a:r>
              <a:rPr lang="en-US" dirty="0"/>
              <a:t>.</a:t>
            </a:r>
          </a:p>
          <a:p>
            <a:r>
              <a:rPr lang="id-ID" b="1" dirty="0"/>
              <a:t>Menyimpan berkas secara permanen</a:t>
            </a:r>
            <a:r>
              <a:rPr lang="en-US" b="1" dirty="0"/>
              <a:t> : </a:t>
            </a:r>
            <a:r>
              <a:rPr lang="id-ID" dirty="0"/>
              <a:t>Data atau berkas diletakkan secara fisik pada piringan magnet dari disk, yang tidak hilang walaupun komputer dimatikan (non volatile)</a:t>
            </a:r>
          </a:p>
          <a:p>
            <a:r>
              <a:rPr lang="id-ID" b="1" dirty="0"/>
              <a:t>Menyimpan program yang belum dieksekusi prosesor</a:t>
            </a:r>
            <a:r>
              <a:rPr lang="en-US" b="1" dirty="0"/>
              <a:t> : </a:t>
            </a:r>
            <a:r>
              <a:rPr lang="id-ID" dirty="0"/>
              <a:t>Jika sebuah program ingin dieksekusi oleh prosesor, program tersebut dibaca dari disk, lalu diletakkan di memori utama komputer untuk selanjutnya dieksekusi oleh prosesor menjadi proses.</a:t>
            </a:r>
          </a:p>
          <a:p>
            <a:r>
              <a:rPr lang="id-ID" b="1" dirty="0"/>
              <a:t>Memori virtual</a:t>
            </a:r>
            <a:r>
              <a:rPr lang="en-US" b="1" dirty="0"/>
              <a:t> : </a:t>
            </a:r>
            <a:r>
              <a:rPr lang="id-ID" dirty="0"/>
              <a:t>Adalah mekanisme sistem operasi untuk menjadikan beberapa ruang kosong dari disk menjadi alamat-alamat memori virtual, sehingga prosesor bisa menggunakan memorivirtual ini seolah-olah sebagai memori utama. Akan tetapi, karena letaknya di penyimpanan sekunder, akses prosesor ke memori virtual menjadi jauh lebih lambat dan menghambat kinerja komputer.</a:t>
            </a:r>
          </a:p>
        </p:txBody>
      </p:sp>
      <p:sp>
        <p:nvSpPr>
          <p:cNvPr id="8" name="직사각형 4">
            <a:extLst>
              <a:ext uri="{FF2B5EF4-FFF2-40B4-BE49-F238E27FC236}">
                <a16:creationId xmlns:a16="http://schemas.microsoft.com/office/drawing/2014/main" id="{BE71D255-F8A1-47F5-AF53-055CA2C0D995}"/>
              </a:ext>
            </a:extLst>
          </p:cNvPr>
          <p:cNvSpPr/>
          <p:nvPr/>
        </p:nvSpPr>
        <p:spPr>
          <a:xfrm>
            <a:off x="0" y="6735113"/>
            <a:ext cx="12192000" cy="276999"/>
          </a:xfrm>
          <a:prstGeom prst="rect">
            <a:avLst/>
          </a:prstGeom>
          <a:solidFill>
            <a:schemeClr val="accent1">
              <a:lumMod val="75000"/>
            </a:schemeClr>
          </a:solidFill>
          <a:ln w="12700" cap="flat" cmpd="sng" algn="ctr">
            <a:solidFill>
              <a:schemeClr val="accent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cs typeface="+mn-cs"/>
            </a:endParaRPr>
          </a:p>
        </p:txBody>
      </p:sp>
      <p:grpSp>
        <p:nvGrpSpPr>
          <p:cNvPr id="9" name="Group 8">
            <a:extLst>
              <a:ext uri="{FF2B5EF4-FFF2-40B4-BE49-F238E27FC236}">
                <a16:creationId xmlns:a16="http://schemas.microsoft.com/office/drawing/2014/main" id="{11D5F986-B820-453E-AB95-C074B679B282}"/>
              </a:ext>
            </a:extLst>
          </p:cNvPr>
          <p:cNvGrpSpPr/>
          <p:nvPr/>
        </p:nvGrpSpPr>
        <p:grpSpPr>
          <a:xfrm>
            <a:off x="109331" y="111600"/>
            <a:ext cx="1013791" cy="1013791"/>
            <a:chOff x="109331" y="111600"/>
            <a:chExt cx="1013791" cy="1013791"/>
          </a:xfrm>
        </p:grpSpPr>
        <p:sp>
          <p:nvSpPr>
            <p:cNvPr id="10" name="Oval 9">
              <a:extLst>
                <a:ext uri="{FF2B5EF4-FFF2-40B4-BE49-F238E27FC236}">
                  <a16:creationId xmlns:a16="http://schemas.microsoft.com/office/drawing/2014/main" id="{24E8FE31-8C05-4DE6-9CEF-F38D0E5BC0B7}"/>
                </a:ext>
              </a:extLst>
            </p:cNvPr>
            <p:cNvSpPr/>
            <p:nvPr/>
          </p:nvSpPr>
          <p:spPr>
            <a:xfrm>
              <a:off x="109331" y="111600"/>
              <a:ext cx="1013791" cy="1013791"/>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a:cs typeface="+mn-cs"/>
              </a:endParaRPr>
            </a:p>
          </p:txBody>
        </p:sp>
        <p:pic>
          <p:nvPicPr>
            <p:cNvPr id="11" name="Picture 10">
              <a:extLst>
                <a:ext uri="{FF2B5EF4-FFF2-40B4-BE49-F238E27FC236}">
                  <a16:creationId xmlns:a16="http://schemas.microsoft.com/office/drawing/2014/main" id="{44887266-EB2C-4789-BE83-7E7554F0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12" y="152324"/>
              <a:ext cx="935976" cy="844400"/>
            </a:xfrm>
            <a:prstGeom prst="rect">
              <a:avLst/>
            </a:prstGeom>
          </p:spPr>
        </p:pic>
      </p:grpSp>
    </p:spTree>
    <p:extLst>
      <p:ext uri="{BB962C8B-B14F-4D97-AF65-F5344CB8AC3E}">
        <p14:creationId xmlns:p14="http://schemas.microsoft.com/office/powerpoint/2010/main" val="4146745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DC6F-05BA-49D6-AFEB-0B269884DD3E}"/>
              </a:ext>
            </a:extLst>
          </p:cNvPr>
          <p:cNvSpPr>
            <a:spLocks noGrp="1"/>
          </p:cNvSpPr>
          <p:nvPr>
            <p:ph type="title"/>
          </p:nvPr>
        </p:nvSpPr>
        <p:spPr>
          <a:xfrm>
            <a:off x="1063486" y="365125"/>
            <a:ext cx="10290313" cy="1325563"/>
          </a:xfrm>
        </p:spPr>
        <p:txBody>
          <a:bodyPr/>
          <a:lstStyle/>
          <a:p>
            <a:r>
              <a:rPr lang="en-US" dirty="0" err="1"/>
              <a:t>Proteksi</a:t>
            </a:r>
            <a:r>
              <a:rPr lang="en-US" dirty="0"/>
              <a:t> </a:t>
            </a:r>
            <a:r>
              <a:rPr lang="en-US" dirty="0" err="1"/>
              <a:t>Sistem</a:t>
            </a:r>
            <a:r>
              <a:rPr lang="en-US" dirty="0"/>
              <a:t> </a:t>
            </a:r>
            <a:r>
              <a:rPr lang="en-US" dirty="0" err="1"/>
              <a:t>Operasi</a:t>
            </a:r>
            <a:endParaRPr lang="id-ID" dirty="0"/>
          </a:p>
        </p:txBody>
      </p:sp>
      <p:sp>
        <p:nvSpPr>
          <p:cNvPr id="3" name="Content Placeholder 2">
            <a:extLst>
              <a:ext uri="{FF2B5EF4-FFF2-40B4-BE49-F238E27FC236}">
                <a16:creationId xmlns:a16="http://schemas.microsoft.com/office/drawing/2014/main" id="{B11CD630-162F-4C35-92AF-BC3667ED3292}"/>
              </a:ext>
            </a:extLst>
          </p:cNvPr>
          <p:cNvSpPr>
            <a:spLocks noGrp="1"/>
          </p:cNvSpPr>
          <p:nvPr>
            <p:ph idx="1"/>
          </p:nvPr>
        </p:nvSpPr>
        <p:spPr>
          <a:xfrm>
            <a:off x="838200" y="1679712"/>
            <a:ext cx="10515600" cy="4830417"/>
          </a:xfrm>
        </p:spPr>
        <p:txBody>
          <a:bodyPr>
            <a:normAutofit fontScale="92500" lnSpcReduction="10000"/>
          </a:bodyPr>
          <a:lstStyle/>
          <a:p>
            <a:pPr algn="l"/>
            <a:r>
              <a:rPr lang="id-ID" sz="2000" b="0" i="0" dirty="0">
                <a:solidFill>
                  <a:srgbClr val="000000"/>
                </a:solidFill>
                <a:effectLst/>
              </a:rPr>
              <a:t>Proteksi adalah mekanisme sistem operasi untuk mengontrol akses terhadap beberapa objek yang diproteksi dalam sistem operasi. </a:t>
            </a:r>
            <a:endParaRPr lang="en-US" sz="2000" b="0" i="0" dirty="0">
              <a:solidFill>
                <a:srgbClr val="000000"/>
              </a:solidFill>
              <a:effectLst/>
            </a:endParaRPr>
          </a:p>
          <a:p>
            <a:pPr algn="l"/>
            <a:r>
              <a:rPr lang="id-ID" sz="2000" b="0" i="0" dirty="0">
                <a:solidFill>
                  <a:srgbClr val="000000"/>
                </a:solidFill>
                <a:effectLst/>
              </a:rPr>
              <a:t>Objek-objek tersebut bisa berupa perangkat keras (seperti CPU, memori, disk, printer, dll) atau perangkat lunak (seperti program, proses, berkas, basis data, dll). Di beberapa sistem, proteksi dilakukan oleh sebuah program yang bernama </a:t>
            </a:r>
            <a:r>
              <a:rPr lang="id-ID" sz="2000" b="0" i="1" dirty="0">
                <a:solidFill>
                  <a:srgbClr val="000000"/>
                </a:solidFill>
                <a:effectLst/>
              </a:rPr>
              <a:t>reference monitor</a:t>
            </a:r>
            <a:r>
              <a:rPr lang="id-ID" sz="2000" b="0" i="0" dirty="0">
                <a:solidFill>
                  <a:srgbClr val="000000"/>
                </a:solidFill>
                <a:effectLst/>
              </a:rPr>
              <a:t>. </a:t>
            </a:r>
            <a:endParaRPr lang="en-US" sz="2000" b="0" i="0" dirty="0">
              <a:solidFill>
                <a:srgbClr val="000000"/>
              </a:solidFill>
              <a:effectLst/>
            </a:endParaRPr>
          </a:p>
          <a:p>
            <a:pPr algn="l"/>
            <a:r>
              <a:rPr lang="id-ID" sz="2000" b="0" i="0" dirty="0">
                <a:solidFill>
                  <a:srgbClr val="000000"/>
                </a:solidFill>
                <a:effectLst/>
              </a:rPr>
              <a:t>Setiap kali ada pengaksesan sumber daya PC yang diproteksi, sistem pertama kali akan menanyakan </a:t>
            </a:r>
            <a:r>
              <a:rPr lang="id-ID" sz="2000" b="0" i="1" dirty="0">
                <a:solidFill>
                  <a:srgbClr val="000000"/>
                </a:solidFill>
                <a:effectLst/>
              </a:rPr>
              <a:t>reference monitor</a:t>
            </a:r>
            <a:r>
              <a:rPr lang="id-ID" sz="2000" b="0" i="0" dirty="0">
                <a:solidFill>
                  <a:srgbClr val="000000"/>
                </a:solidFill>
                <a:effectLst/>
              </a:rPr>
              <a:t> tentang keabsahan akses tersebut. </a:t>
            </a:r>
            <a:endParaRPr lang="en-US" sz="2000" b="0" i="0" dirty="0">
              <a:solidFill>
                <a:srgbClr val="000000"/>
              </a:solidFill>
              <a:effectLst/>
            </a:endParaRPr>
          </a:p>
          <a:p>
            <a:pPr algn="l"/>
            <a:r>
              <a:rPr lang="id-ID" sz="2000" b="0" i="1" dirty="0">
                <a:solidFill>
                  <a:srgbClr val="000000"/>
                </a:solidFill>
                <a:effectLst/>
              </a:rPr>
              <a:t>Reference monitor</a:t>
            </a:r>
            <a:r>
              <a:rPr lang="id-ID" sz="2000" b="0" i="0" dirty="0">
                <a:solidFill>
                  <a:srgbClr val="000000"/>
                </a:solidFill>
                <a:effectLst/>
              </a:rPr>
              <a:t> kemudian akan menentukan keputusan apakah akses tersebut diperbolehkan atau ditolak.</a:t>
            </a:r>
          </a:p>
          <a:p>
            <a:pPr algn="l"/>
            <a:r>
              <a:rPr lang="id-ID" sz="2000" b="0" i="0" dirty="0">
                <a:solidFill>
                  <a:srgbClr val="000000"/>
                </a:solidFill>
                <a:effectLst/>
              </a:rPr>
              <a:t>Secara sederhana, mekanisme proteksi dapat digambarkan dengan konsep </a:t>
            </a:r>
            <a:r>
              <a:rPr lang="id-ID" sz="2000" b="0" i="1" dirty="0">
                <a:solidFill>
                  <a:srgbClr val="000000"/>
                </a:solidFill>
                <a:effectLst/>
              </a:rPr>
              <a:t>domain</a:t>
            </a:r>
            <a:r>
              <a:rPr lang="id-ID" sz="2000" b="0" i="0" dirty="0">
                <a:solidFill>
                  <a:srgbClr val="000000"/>
                </a:solidFill>
                <a:effectLst/>
              </a:rPr>
              <a:t>. </a:t>
            </a:r>
            <a:endParaRPr lang="en-US" sz="2000" b="0" i="0" dirty="0">
              <a:solidFill>
                <a:srgbClr val="000000"/>
              </a:solidFill>
              <a:effectLst/>
            </a:endParaRPr>
          </a:p>
          <a:p>
            <a:pPr algn="l"/>
            <a:r>
              <a:rPr lang="id-ID" sz="2000" b="0" i="1" dirty="0">
                <a:solidFill>
                  <a:srgbClr val="000000"/>
                </a:solidFill>
                <a:effectLst/>
              </a:rPr>
              <a:t>Domain</a:t>
            </a:r>
            <a:r>
              <a:rPr lang="id-ID" sz="2000" b="0" i="0" dirty="0">
                <a:solidFill>
                  <a:srgbClr val="000000"/>
                </a:solidFill>
                <a:effectLst/>
              </a:rPr>
              <a:t> adalah himpunan yang berisi pasangan objek dan hak akses. Masing-masing pasangan </a:t>
            </a:r>
            <a:r>
              <a:rPr lang="id-ID" sz="2000" b="0" i="1" dirty="0">
                <a:solidFill>
                  <a:srgbClr val="000000"/>
                </a:solidFill>
                <a:effectLst/>
              </a:rPr>
              <a:t>domain</a:t>
            </a:r>
            <a:r>
              <a:rPr lang="id-ID" sz="2000" b="0" i="0" dirty="0">
                <a:solidFill>
                  <a:srgbClr val="000000"/>
                </a:solidFill>
                <a:effectLst/>
              </a:rPr>
              <a:t> berisi sebuah objek dan beberapa akses operasi (seperti </a:t>
            </a:r>
            <a:r>
              <a:rPr lang="id-ID" sz="2000" b="0" i="1" dirty="0">
                <a:solidFill>
                  <a:srgbClr val="000000"/>
                </a:solidFill>
                <a:effectLst/>
              </a:rPr>
              <a:t>read, write, execute</a:t>
            </a:r>
            <a:r>
              <a:rPr lang="id-ID" sz="2000" b="0" i="0" dirty="0">
                <a:solidFill>
                  <a:srgbClr val="000000"/>
                </a:solidFill>
                <a:effectLst/>
              </a:rPr>
              <a:t>) yang dapat dilakukan terhadap objek tersebut. </a:t>
            </a:r>
            <a:endParaRPr lang="en-US" sz="2000" b="0" i="0" dirty="0">
              <a:solidFill>
                <a:srgbClr val="000000"/>
              </a:solidFill>
              <a:effectLst/>
            </a:endParaRPr>
          </a:p>
          <a:p>
            <a:pPr algn="l"/>
            <a:r>
              <a:rPr lang="id-ID" sz="2000" b="0" i="0" dirty="0">
                <a:solidFill>
                  <a:srgbClr val="000000"/>
                </a:solidFill>
                <a:effectLst/>
              </a:rPr>
              <a:t>Dalam setiap waktu, setiap proses berjalan dalam beberapa </a:t>
            </a:r>
            <a:r>
              <a:rPr lang="id-ID" sz="2000" b="0" i="1" dirty="0">
                <a:solidFill>
                  <a:srgbClr val="000000"/>
                </a:solidFill>
                <a:effectLst/>
              </a:rPr>
              <a:t>domain</a:t>
            </a:r>
            <a:r>
              <a:rPr lang="id-ID" sz="2000" b="0" i="0" dirty="0">
                <a:solidFill>
                  <a:srgbClr val="000000"/>
                </a:solidFill>
                <a:effectLst/>
              </a:rPr>
              <a:t> proteksi. Hal itu berarti terdapat beberapa objek yang dapat diakses oleh proses tersebut, dan operasi-operasi apa yang boleh dilakukan oleh proses terhadap objek tersebut. Proses juga bisa berpindah dari </a:t>
            </a:r>
            <a:r>
              <a:rPr lang="id-ID" sz="2000" b="0" i="1" dirty="0">
                <a:solidFill>
                  <a:srgbClr val="000000"/>
                </a:solidFill>
                <a:effectLst/>
              </a:rPr>
              <a:t>domain</a:t>
            </a:r>
            <a:r>
              <a:rPr lang="id-ID" sz="2000" b="0" i="0" dirty="0">
                <a:solidFill>
                  <a:srgbClr val="000000"/>
                </a:solidFill>
                <a:effectLst/>
              </a:rPr>
              <a:t> ke </a:t>
            </a:r>
            <a:r>
              <a:rPr lang="id-ID" sz="2000" b="0" i="1" dirty="0">
                <a:solidFill>
                  <a:srgbClr val="000000"/>
                </a:solidFill>
                <a:effectLst/>
              </a:rPr>
              <a:t>domain</a:t>
            </a:r>
            <a:r>
              <a:rPr lang="id-ID" sz="2000" b="0" i="0" dirty="0">
                <a:solidFill>
                  <a:srgbClr val="000000"/>
                </a:solidFill>
                <a:effectLst/>
              </a:rPr>
              <a:t> lain dalam eksekusi.</a:t>
            </a:r>
          </a:p>
        </p:txBody>
      </p:sp>
      <p:sp>
        <p:nvSpPr>
          <p:cNvPr id="8" name="직사각형 4">
            <a:extLst>
              <a:ext uri="{FF2B5EF4-FFF2-40B4-BE49-F238E27FC236}">
                <a16:creationId xmlns:a16="http://schemas.microsoft.com/office/drawing/2014/main" id="{BE71D255-F8A1-47F5-AF53-055CA2C0D995}"/>
              </a:ext>
            </a:extLst>
          </p:cNvPr>
          <p:cNvSpPr/>
          <p:nvPr/>
        </p:nvSpPr>
        <p:spPr>
          <a:xfrm>
            <a:off x="0" y="6735113"/>
            <a:ext cx="12192000" cy="276999"/>
          </a:xfrm>
          <a:prstGeom prst="rect">
            <a:avLst/>
          </a:prstGeom>
          <a:solidFill>
            <a:schemeClr val="accent1">
              <a:lumMod val="75000"/>
            </a:schemeClr>
          </a:solidFill>
          <a:ln w="12700" cap="flat" cmpd="sng" algn="ctr">
            <a:solidFill>
              <a:schemeClr val="accent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cs typeface="+mn-cs"/>
            </a:endParaRPr>
          </a:p>
        </p:txBody>
      </p:sp>
      <p:grpSp>
        <p:nvGrpSpPr>
          <p:cNvPr id="9" name="Group 8">
            <a:extLst>
              <a:ext uri="{FF2B5EF4-FFF2-40B4-BE49-F238E27FC236}">
                <a16:creationId xmlns:a16="http://schemas.microsoft.com/office/drawing/2014/main" id="{11D5F986-B820-453E-AB95-C074B679B282}"/>
              </a:ext>
            </a:extLst>
          </p:cNvPr>
          <p:cNvGrpSpPr/>
          <p:nvPr/>
        </p:nvGrpSpPr>
        <p:grpSpPr>
          <a:xfrm>
            <a:off x="109331" y="111600"/>
            <a:ext cx="1013791" cy="1013791"/>
            <a:chOff x="109331" y="111600"/>
            <a:chExt cx="1013791" cy="1013791"/>
          </a:xfrm>
        </p:grpSpPr>
        <p:sp>
          <p:nvSpPr>
            <p:cNvPr id="10" name="Oval 9">
              <a:extLst>
                <a:ext uri="{FF2B5EF4-FFF2-40B4-BE49-F238E27FC236}">
                  <a16:creationId xmlns:a16="http://schemas.microsoft.com/office/drawing/2014/main" id="{24E8FE31-8C05-4DE6-9CEF-F38D0E5BC0B7}"/>
                </a:ext>
              </a:extLst>
            </p:cNvPr>
            <p:cNvSpPr/>
            <p:nvPr/>
          </p:nvSpPr>
          <p:spPr>
            <a:xfrm>
              <a:off x="109331" y="111600"/>
              <a:ext cx="1013791" cy="1013791"/>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a:cs typeface="+mn-cs"/>
              </a:endParaRPr>
            </a:p>
          </p:txBody>
        </p:sp>
        <p:pic>
          <p:nvPicPr>
            <p:cNvPr id="11" name="Picture 10">
              <a:extLst>
                <a:ext uri="{FF2B5EF4-FFF2-40B4-BE49-F238E27FC236}">
                  <a16:creationId xmlns:a16="http://schemas.microsoft.com/office/drawing/2014/main" id="{44887266-EB2C-4789-BE83-7E7554F0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12" y="152324"/>
              <a:ext cx="935976" cy="844400"/>
            </a:xfrm>
            <a:prstGeom prst="rect">
              <a:avLst/>
            </a:prstGeom>
          </p:spPr>
        </p:pic>
      </p:grpSp>
    </p:spTree>
    <p:extLst>
      <p:ext uri="{BB962C8B-B14F-4D97-AF65-F5344CB8AC3E}">
        <p14:creationId xmlns:p14="http://schemas.microsoft.com/office/powerpoint/2010/main" val="1754366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DC6F-05BA-49D6-AFEB-0B269884DD3E}"/>
              </a:ext>
            </a:extLst>
          </p:cNvPr>
          <p:cNvSpPr>
            <a:spLocks noGrp="1"/>
          </p:cNvSpPr>
          <p:nvPr>
            <p:ph type="title"/>
          </p:nvPr>
        </p:nvSpPr>
        <p:spPr>
          <a:xfrm>
            <a:off x="1063486" y="365125"/>
            <a:ext cx="10290313" cy="1325563"/>
          </a:xfrm>
        </p:spPr>
        <p:txBody>
          <a:bodyPr/>
          <a:lstStyle/>
          <a:p>
            <a:r>
              <a:rPr lang="en-US" dirty="0" err="1"/>
              <a:t>Keamanan</a:t>
            </a:r>
            <a:r>
              <a:rPr lang="en-US" dirty="0"/>
              <a:t> </a:t>
            </a:r>
            <a:r>
              <a:rPr lang="en-US" dirty="0" err="1"/>
              <a:t>Sistem</a:t>
            </a:r>
            <a:r>
              <a:rPr lang="en-US" dirty="0"/>
              <a:t> </a:t>
            </a:r>
            <a:r>
              <a:rPr lang="en-US" dirty="0" err="1"/>
              <a:t>Operasi</a:t>
            </a:r>
            <a:endParaRPr lang="id-ID" dirty="0"/>
          </a:p>
        </p:txBody>
      </p:sp>
      <p:sp>
        <p:nvSpPr>
          <p:cNvPr id="3" name="Content Placeholder 2">
            <a:extLst>
              <a:ext uri="{FF2B5EF4-FFF2-40B4-BE49-F238E27FC236}">
                <a16:creationId xmlns:a16="http://schemas.microsoft.com/office/drawing/2014/main" id="{B11CD630-162F-4C35-92AF-BC3667ED3292}"/>
              </a:ext>
            </a:extLst>
          </p:cNvPr>
          <p:cNvSpPr>
            <a:spLocks noGrp="1"/>
          </p:cNvSpPr>
          <p:nvPr>
            <p:ph idx="1"/>
          </p:nvPr>
        </p:nvSpPr>
        <p:spPr>
          <a:xfrm>
            <a:off x="838200" y="1689652"/>
            <a:ext cx="10515600" cy="4929809"/>
          </a:xfrm>
        </p:spPr>
        <p:txBody>
          <a:bodyPr>
            <a:normAutofit fontScale="85000" lnSpcReduction="10000"/>
          </a:bodyPr>
          <a:lstStyle/>
          <a:p>
            <a:pPr algn="l"/>
            <a:r>
              <a:rPr lang="id-ID" sz="2400" b="0" i="0" dirty="0">
                <a:solidFill>
                  <a:srgbClr val="000000"/>
                </a:solidFill>
                <a:effectLst/>
              </a:rPr>
              <a:t>Pengguna sistem komputer sudah tentu memiliki data-data dan informasi yang berharga baginya. Melindungi data-data ini dari pihak-pihak yang tidak berhak merupakan hal penting bagi sistem operasi. Inilah yang disebut keamanan ( </a:t>
            </a:r>
            <a:r>
              <a:rPr lang="id-ID" sz="2400" b="0" i="1" dirty="0">
                <a:solidFill>
                  <a:srgbClr val="000000"/>
                </a:solidFill>
                <a:effectLst/>
              </a:rPr>
              <a:t>security</a:t>
            </a:r>
            <a:r>
              <a:rPr lang="id-ID" sz="2400" b="0" i="0" dirty="0">
                <a:solidFill>
                  <a:srgbClr val="000000"/>
                </a:solidFill>
                <a:effectLst/>
              </a:rPr>
              <a:t>).</a:t>
            </a:r>
          </a:p>
          <a:p>
            <a:pPr algn="l"/>
            <a:r>
              <a:rPr lang="id-ID" sz="2400" b="0" i="0" dirty="0">
                <a:solidFill>
                  <a:srgbClr val="000000"/>
                </a:solidFill>
                <a:effectLst/>
              </a:rPr>
              <a:t>Sebuah sistem operasi memiliki beberapa aspek tentang keamanan. Aspek-aspek ini berhubungan terutama dengan hilangnya data-data. Sistem komputer dan data-data di dalamnya terancam dari aspek ancaman ( </a:t>
            </a:r>
            <a:r>
              <a:rPr lang="id-ID" sz="2400" b="0" i="1" dirty="0">
                <a:solidFill>
                  <a:srgbClr val="000000"/>
                </a:solidFill>
                <a:effectLst/>
              </a:rPr>
              <a:t>threats</a:t>
            </a:r>
            <a:r>
              <a:rPr lang="id-ID" sz="2400" b="0" i="0" dirty="0">
                <a:solidFill>
                  <a:srgbClr val="000000"/>
                </a:solidFill>
                <a:effectLst/>
              </a:rPr>
              <a:t>), aspek penyusup ( </a:t>
            </a:r>
            <a:r>
              <a:rPr lang="id-ID" sz="2400" b="0" i="1" dirty="0">
                <a:solidFill>
                  <a:srgbClr val="000000"/>
                </a:solidFill>
                <a:effectLst/>
              </a:rPr>
              <a:t>intruders</a:t>
            </a:r>
            <a:r>
              <a:rPr lang="id-ID" sz="2400" b="0" i="0" dirty="0">
                <a:solidFill>
                  <a:srgbClr val="000000"/>
                </a:solidFill>
                <a:effectLst/>
              </a:rPr>
              <a:t>), dan aspek musibah.</a:t>
            </a:r>
          </a:p>
          <a:p>
            <a:pPr algn="l"/>
            <a:r>
              <a:rPr lang="id-ID" sz="2400" b="0" i="0" dirty="0">
                <a:solidFill>
                  <a:srgbClr val="000000"/>
                </a:solidFill>
                <a:effectLst/>
              </a:rPr>
              <a:t>Dari aspek ancaman, secara umum sistem komputer menghadapi ancaman terbukanya data-data rahasia, pengubahan data-data oleh orang yang tidak berhak, juga pelumpuhan sistem dengan adanya </a:t>
            </a:r>
            <a:r>
              <a:rPr lang="id-ID" sz="2400" b="0" i="1" dirty="0">
                <a:solidFill>
                  <a:srgbClr val="000000"/>
                </a:solidFill>
                <a:effectLst/>
              </a:rPr>
              <a:t>Denial of Service</a:t>
            </a:r>
            <a:r>
              <a:rPr lang="id-ID" sz="2400" b="0" i="0" dirty="0">
                <a:solidFill>
                  <a:srgbClr val="000000"/>
                </a:solidFill>
                <a:effectLst/>
              </a:rPr>
              <a:t>(DoS).</a:t>
            </a:r>
          </a:p>
          <a:p>
            <a:pPr algn="l"/>
            <a:r>
              <a:rPr lang="id-ID" sz="2400" b="0" i="0" dirty="0">
                <a:solidFill>
                  <a:srgbClr val="000000"/>
                </a:solidFill>
                <a:effectLst/>
              </a:rPr>
              <a:t>Dari aspek penyusup, saat ini banyak orang mencoba masuk ke dalam sistem operasi dengan berbagai macam tujuan. Ada yang hanya sekedar mencoba menjebol sistem operasi ( </a:t>
            </a:r>
            <a:r>
              <a:rPr lang="id-ID" sz="2400" b="0" i="1" dirty="0">
                <a:solidFill>
                  <a:srgbClr val="000000"/>
                </a:solidFill>
                <a:effectLst/>
              </a:rPr>
              <a:t>hacking</a:t>
            </a:r>
            <a:r>
              <a:rPr lang="id-ID" sz="2400" b="0" i="0" dirty="0">
                <a:solidFill>
                  <a:srgbClr val="000000"/>
                </a:solidFill>
                <a:effectLst/>
              </a:rPr>
              <a:t>), ada yang mencoba mengambil keuntungan dari tindakan penjebolah itu ( </a:t>
            </a:r>
            <a:r>
              <a:rPr lang="id-ID" sz="2400" b="0" i="1" dirty="0">
                <a:solidFill>
                  <a:srgbClr val="000000"/>
                </a:solidFill>
                <a:effectLst/>
              </a:rPr>
              <a:t>cracking</a:t>
            </a:r>
            <a:r>
              <a:rPr lang="id-ID" sz="2400" b="0" i="0" dirty="0">
                <a:solidFill>
                  <a:srgbClr val="000000"/>
                </a:solidFill>
                <a:effectLst/>
              </a:rPr>
              <a:t>).</a:t>
            </a:r>
          </a:p>
          <a:p>
            <a:pPr algn="l"/>
            <a:r>
              <a:rPr lang="id-ID" sz="2400" b="0" i="0" dirty="0">
                <a:solidFill>
                  <a:srgbClr val="000000"/>
                </a:solidFill>
                <a:effectLst/>
              </a:rPr>
              <a:t>Tidak hanya disusupi oleh manusia, sistem operasi juga menghadapi ancaman keamanan dari program-program penyusup, yang disebut </a:t>
            </a:r>
            <a:r>
              <a:rPr lang="id-ID" sz="2400" b="0" i="1" dirty="0">
                <a:solidFill>
                  <a:srgbClr val="000000"/>
                </a:solidFill>
                <a:effectLst/>
              </a:rPr>
              <a:t>malicious program</a:t>
            </a:r>
            <a:r>
              <a:rPr lang="id-ID" sz="2400" b="0" i="0" dirty="0">
                <a:solidFill>
                  <a:srgbClr val="000000"/>
                </a:solidFill>
                <a:effectLst/>
              </a:rPr>
              <a:t> atau </a:t>
            </a:r>
            <a:r>
              <a:rPr lang="id-ID" sz="2400" b="0" i="1" dirty="0">
                <a:solidFill>
                  <a:srgbClr val="000000"/>
                </a:solidFill>
                <a:effectLst/>
              </a:rPr>
              <a:t>malware</a:t>
            </a:r>
            <a:r>
              <a:rPr lang="id-ID" sz="2400" b="0" i="0" dirty="0">
                <a:solidFill>
                  <a:srgbClr val="000000"/>
                </a:solidFill>
                <a:effectLst/>
              </a:rPr>
              <a:t>. </a:t>
            </a:r>
            <a:r>
              <a:rPr lang="id-ID" sz="2400" b="0" i="1" dirty="0">
                <a:solidFill>
                  <a:srgbClr val="000000"/>
                </a:solidFill>
                <a:effectLst/>
              </a:rPr>
              <a:t>Malware</a:t>
            </a:r>
            <a:r>
              <a:rPr lang="id-ID" sz="2400" b="0" i="0" dirty="0">
                <a:solidFill>
                  <a:srgbClr val="000000"/>
                </a:solidFill>
                <a:effectLst/>
              </a:rPr>
              <a:t> adalah program yang menyusup ke dalam sistem operasi dan memiliki tujuan-tujuan tertentu seperti mengambil data-data pribadi, mengambil alih komputer, dan seringkali bertujuan merusak. Yang termasuk kategori </a:t>
            </a:r>
            <a:r>
              <a:rPr lang="id-ID" sz="2400" b="0" i="1" dirty="0">
                <a:solidFill>
                  <a:srgbClr val="000000"/>
                </a:solidFill>
                <a:effectLst/>
              </a:rPr>
              <a:t>malware</a:t>
            </a:r>
            <a:r>
              <a:rPr lang="id-ID" sz="2400" b="0" i="0" dirty="0">
                <a:solidFill>
                  <a:srgbClr val="000000"/>
                </a:solidFill>
                <a:effectLst/>
              </a:rPr>
              <a:t> adalah virus, </a:t>
            </a:r>
            <a:r>
              <a:rPr lang="id-ID" sz="2400" b="0" i="1" dirty="0">
                <a:solidFill>
                  <a:srgbClr val="000000"/>
                </a:solidFill>
                <a:effectLst/>
              </a:rPr>
              <a:t>keylogger</a:t>
            </a:r>
            <a:r>
              <a:rPr lang="id-ID" sz="2400" b="0" i="0" dirty="0">
                <a:solidFill>
                  <a:srgbClr val="000000"/>
                </a:solidFill>
                <a:effectLst/>
              </a:rPr>
              <a:t>, </a:t>
            </a:r>
            <a:r>
              <a:rPr lang="id-ID" sz="2400" b="0" i="1" dirty="0">
                <a:solidFill>
                  <a:srgbClr val="000000"/>
                </a:solidFill>
                <a:effectLst/>
              </a:rPr>
              <a:t>worm</a:t>
            </a:r>
            <a:r>
              <a:rPr lang="id-ID" sz="2400" b="0" i="0" dirty="0">
                <a:solidFill>
                  <a:srgbClr val="000000"/>
                </a:solidFill>
                <a:effectLst/>
              </a:rPr>
              <a:t>, </a:t>
            </a:r>
            <a:r>
              <a:rPr lang="id-ID" sz="2400" b="0" i="1" dirty="0">
                <a:solidFill>
                  <a:srgbClr val="000000"/>
                </a:solidFill>
                <a:effectLst/>
              </a:rPr>
              <a:t>trojan</a:t>
            </a:r>
            <a:r>
              <a:rPr lang="id-ID" sz="2400" b="0" i="0" dirty="0">
                <a:solidFill>
                  <a:srgbClr val="000000"/>
                </a:solidFill>
                <a:effectLst/>
              </a:rPr>
              <a:t>, dan </a:t>
            </a:r>
            <a:r>
              <a:rPr lang="id-ID" sz="2400" b="0" i="1" dirty="0">
                <a:solidFill>
                  <a:srgbClr val="000000"/>
                </a:solidFill>
                <a:effectLst/>
              </a:rPr>
              <a:t>sypware</a:t>
            </a:r>
            <a:r>
              <a:rPr lang="id-ID" sz="2400" b="0" i="0" dirty="0">
                <a:solidFill>
                  <a:srgbClr val="000000"/>
                </a:solidFill>
                <a:effectLst/>
              </a:rPr>
              <a:t>.</a:t>
            </a:r>
          </a:p>
        </p:txBody>
      </p:sp>
      <p:sp>
        <p:nvSpPr>
          <p:cNvPr id="8" name="직사각형 4">
            <a:extLst>
              <a:ext uri="{FF2B5EF4-FFF2-40B4-BE49-F238E27FC236}">
                <a16:creationId xmlns:a16="http://schemas.microsoft.com/office/drawing/2014/main" id="{BE71D255-F8A1-47F5-AF53-055CA2C0D995}"/>
              </a:ext>
            </a:extLst>
          </p:cNvPr>
          <p:cNvSpPr/>
          <p:nvPr/>
        </p:nvSpPr>
        <p:spPr>
          <a:xfrm>
            <a:off x="0" y="6735113"/>
            <a:ext cx="12192000" cy="276999"/>
          </a:xfrm>
          <a:prstGeom prst="rect">
            <a:avLst/>
          </a:prstGeom>
          <a:solidFill>
            <a:schemeClr val="accent1">
              <a:lumMod val="75000"/>
            </a:schemeClr>
          </a:solidFill>
          <a:ln w="12700" cap="flat" cmpd="sng" algn="ctr">
            <a:solidFill>
              <a:schemeClr val="accent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cs typeface="+mn-cs"/>
            </a:endParaRPr>
          </a:p>
        </p:txBody>
      </p:sp>
      <p:grpSp>
        <p:nvGrpSpPr>
          <p:cNvPr id="9" name="Group 8">
            <a:extLst>
              <a:ext uri="{FF2B5EF4-FFF2-40B4-BE49-F238E27FC236}">
                <a16:creationId xmlns:a16="http://schemas.microsoft.com/office/drawing/2014/main" id="{11D5F986-B820-453E-AB95-C074B679B282}"/>
              </a:ext>
            </a:extLst>
          </p:cNvPr>
          <p:cNvGrpSpPr/>
          <p:nvPr/>
        </p:nvGrpSpPr>
        <p:grpSpPr>
          <a:xfrm>
            <a:off x="109331" y="111600"/>
            <a:ext cx="1013791" cy="1013791"/>
            <a:chOff x="109331" y="111600"/>
            <a:chExt cx="1013791" cy="1013791"/>
          </a:xfrm>
        </p:grpSpPr>
        <p:sp>
          <p:nvSpPr>
            <p:cNvPr id="10" name="Oval 9">
              <a:extLst>
                <a:ext uri="{FF2B5EF4-FFF2-40B4-BE49-F238E27FC236}">
                  <a16:creationId xmlns:a16="http://schemas.microsoft.com/office/drawing/2014/main" id="{24E8FE31-8C05-4DE6-9CEF-F38D0E5BC0B7}"/>
                </a:ext>
              </a:extLst>
            </p:cNvPr>
            <p:cNvSpPr/>
            <p:nvPr/>
          </p:nvSpPr>
          <p:spPr>
            <a:xfrm>
              <a:off x="109331" y="111600"/>
              <a:ext cx="1013791" cy="1013791"/>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a:cs typeface="+mn-cs"/>
              </a:endParaRPr>
            </a:p>
          </p:txBody>
        </p:sp>
        <p:pic>
          <p:nvPicPr>
            <p:cNvPr id="11" name="Picture 10">
              <a:extLst>
                <a:ext uri="{FF2B5EF4-FFF2-40B4-BE49-F238E27FC236}">
                  <a16:creationId xmlns:a16="http://schemas.microsoft.com/office/drawing/2014/main" id="{44887266-EB2C-4789-BE83-7E7554F0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12" y="152324"/>
              <a:ext cx="935976" cy="844400"/>
            </a:xfrm>
            <a:prstGeom prst="rect">
              <a:avLst/>
            </a:prstGeom>
          </p:spPr>
        </p:pic>
      </p:grpSp>
    </p:spTree>
    <p:extLst>
      <p:ext uri="{BB962C8B-B14F-4D97-AF65-F5344CB8AC3E}">
        <p14:creationId xmlns:p14="http://schemas.microsoft.com/office/powerpoint/2010/main" val="2293412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DC6F-05BA-49D6-AFEB-0B269884DD3E}"/>
              </a:ext>
            </a:extLst>
          </p:cNvPr>
          <p:cNvSpPr>
            <a:spLocks noGrp="1"/>
          </p:cNvSpPr>
          <p:nvPr>
            <p:ph type="title"/>
          </p:nvPr>
        </p:nvSpPr>
        <p:spPr>
          <a:xfrm>
            <a:off x="1063486" y="0"/>
            <a:ext cx="10290313" cy="1325563"/>
          </a:xfrm>
        </p:spPr>
        <p:txBody>
          <a:bodyPr/>
          <a:lstStyle/>
          <a:p>
            <a:r>
              <a:rPr lang="en-US" dirty="0" err="1"/>
              <a:t>Pelayanan</a:t>
            </a:r>
            <a:r>
              <a:rPr lang="en-US" dirty="0"/>
              <a:t> </a:t>
            </a:r>
            <a:r>
              <a:rPr lang="en-US" dirty="0" err="1"/>
              <a:t>Sistem</a:t>
            </a:r>
            <a:r>
              <a:rPr lang="en-US" dirty="0"/>
              <a:t> </a:t>
            </a:r>
            <a:r>
              <a:rPr lang="en-US" dirty="0" err="1"/>
              <a:t>Operasi</a:t>
            </a:r>
            <a:endParaRPr lang="id-ID" dirty="0"/>
          </a:p>
        </p:txBody>
      </p:sp>
      <p:sp>
        <p:nvSpPr>
          <p:cNvPr id="3" name="Content Placeholder 2">
            <a:extLst>
              <a:ext uri="{FF2B5EF4-FFF2-40B4-BE49-F238E27FC236}">
                <a16:creationId xmlns:a16="http://schemas.microsoft.com/office/drawing/2014/main" id="{B11CD630-162F-4C35-92AF-BC3667ED3292}"/>
              </a:ext>
            </a:extLst>
          </p:cNvPr>
          <p:cNvSpPr>
            <a:spLocks noGrp="1"/>
          </p:cNvSpPr>
          <p:nvPr>
            <p:ph idx="1"/>
          </p:nvPr>
        </p:nvSpPr>
        <p:spPr>
          <a:xfrm>
            <a:off x="361121" y="1159702"/>
            <a:ext cx="11615532" cy="4893227"/>
          </a:xfrm>
        </p:spPr>
        <p:txBody>
          <a:bodyPr>
            <a:noAutofit/>
          </a:bodyPr>
          <a:lstStyle/>
          <a:p>
            <a:pPr marL="0" indent="0">
              <a:buNone/>
            </a:pPr>
            <a:r>
              <a:rPr lang="id-ID" sz="1800" dirty="0"/>
              <a:t>5 Layanan Sistem Operasi Komputer untuk User</a:t>
            </a:r>
            <a:endParaRPr lang="en-US" sz="1800" dirty="0"/>
          </a:p>
          <a:p>
            <a:pPr marL="514350" indent="-514350">
              <a:buFont typeface="+mj-lt"/>
              <a:buAutoNum type="arabicPeriod"/>
            </a:pPr>
            <a:r>
              <a:rPr lang="id-ID" sz="1800" b="1" dirty="0"/>
              <a:t>Layanan Eksekusi Program</a:t>
            </a:r>
            <a:r>
              <a:rPr lang="en-US" sz="1800" dirty="0"/>
              <a:t>: </a:t>
            </a:r>
            <a:r>
              <a:rPr lang="id-ID" sz="1800" dirty="0"/>
              <a:t>Salah satu layanan yang diberikan oleh Sistem Operasi kepada User untuk memudahkan proses kerja adalah me-load / memanggil ke memory dan menjalankannya. Program tersebut pun harus dapat dihentikan/ diakhiri eksekusinya baik dalam bentuk normal atau pun tidak dalam keadaan normal (eror program).</a:t>
            </a:r>
          </a:p>
          <a:p>
            <a:pPr marL="514350" indent="-514350">
              <a:buFont typeface="+mj-lt"/>
              <a:buAutoNum type="arabicPeriod"/>
            </a:pPr>
            <a:r>
              <a:rPr lang="id-ID" sz="1800" b="1" dirty="0"/>
              <a:t>Layanan Operasi-operasi Input/Output</a:t>
            </a:r>
            <a:r>
              <a:rPr lang="en-US" sz="1800" dirty="0"/>
              <a:t>: </a:t>
            </a:r>
            <a:r>
              <a:rPr lang="id-ID" sz="1800" dirty="0"/>
              <a:t>Saat sebuah program di-running / dijalankan, sering kali juga dibutuhkan proses I/O baik berupa file atau peralatan I/O itu sendiri. Dalam hal ini sistem operasi harus bisa berfungsi sebagai pengontrol, karena hal ini tidak bisa secara lansung dilakukan oleh User karena aspek keamanan dan efesiensi.</a:t>
            </a:r>
          </a:p>
          <a:p>
            <a:pPr marL="514350" indent="-514350">
              <a:buFont typeface="+mj-lt"/>
              <a:buAutoNum type="arabicPeriod"/>
            </a:pPr>
            <a:r>
              <a:rPr lang="id-ID" sz="1800" b="1" dirty="0"/>
              <a:t>Layanan Manipulasi Sistem File</a:t>
            </a:r>
            <a:r>
              <a:rPr lang="en-US" sz="1800" dirty="0"/>
              <a:t>: </a:t>
            </a:r>
            <a:r>
              <a:rPr lang="id-ID" sz="1800" dirty="0"/>
              <a:t>Kadang dalam suatu kondisi, program harus membaca dan menulis berkas, dan membuat ataupun menghapus berkas. Fungsi ini harus bisa dijalankan oleh sebuah Sistem Operasi.</a:t>
            </a:r>
          </a:p>
          <a:p>
            <a:pPr marL="514350" indent="-514350">
              <a:buFont typeface="+mj-lt"/>
              <a:buAutoNum type="arabicPeriod"/>
            </a:pPr>
            <a:r>
              <a:rPr lang="id-ID" sz="1800" b="1" dirty="0"/>
              <a:t>Layanan Komunikasi</a:t>
            </a:r>
            <a:r>
              <a:rPr lang="en-US" sz="1800" dirty="0"/>
              <a:t>: </a:t>
            </a:r>
            <a:r>
              <a:rPr lang="id-ID" sz="1800" dirty="0"/>
              <a:t>Ketika beberapa proses sedang berjalan, kadangkala sebuah proses membutuhkan informasi dari proses yang lain ataupun sebaliknya, sehingga membutuhkan sebuah komunikasi. Pertukaran informasi dapat dilakukan oleh beberapa proses dalam suatu komputer atau bisa juga dengan komputer yang berbeda yang terhubung melalui sistem jaringan. Pada umumnya, ada 2 jenis layanan komunikasi oleh sistem operasi yaitu dengan cara berbagi memory (Shared Memory) dan cara pengiriman pesan (Message Passing).</a:t>
            </a:r>
          </a:p>
          <a:p>
            <a:pPr marL="514350" indent="-514350">
              <a:buFont typeface="+mj-lt"/>
              <a:buAutoNum type="arabicPeriod"/>
            </a:pPr>
            <a:r>
              <a:rPr lang="id-ID" sz="1800" b="1" dirty="0"/>
              <a:t>Layanan mendeteksi kesalahan</a:t>
            </a:r>
            <a:r>
              <a:rPr lang="en-US" sz="1800" dirty="0"/>
              <a:t>: </a:t>
            </a:r>
            <a:r>
              <a:rPr lang="id-ID" sz="1800" dirty="0"/>
              <a:t>Pernahkah anda menemukan sebuah pesan kotak dialog berisi pesan eror yang ditampilkan ketika menjalankan sebuah program? Itu adalah salah satu bentuk pelayanan yang diberikan oleh Sebuah sistem operasi untuk memudahkan pengguna komputernya. Sistem harus menjamin kebenaran dalam proses komputasi apapun yaitu dengan cara melakukan pendeteksian error pada CPU dan Memory, perangkat I/O dan atau program yang diinputkan oleh user.</a:t>
            </a:r>
          </a:p>
        </p:txBody>
      </p:sp>
      <p:sp>
        <p:nvSpPr>
          <p:cNvPr id="8" name="직사각형 4">
            <a:extLst>
              <a:ext uri="{FF2B5EF4-FFF2-40B4-BE49-F238E27FC236}">
                <a16:creationId xmlns:a16="http://schemas.microsoft.com/office/drawing/2014/main" id="{BE71D255-F8A1-47F5-AF53-055CA2C0D995}"/>
              </a:ext>
            </a:extLst>
          </p:cNvPr>
          <p:cNvSpPr/>
          <p:nvPr/>
        </p:nvSpPr>
        <p:spPr>
          <a:xfrm>
            <a:off x="0" y="6735113"/>
            <a:ext cx="12192000" cy="276999"/>
          </a:xfrm>
          <a:prstGeom prst="rect">
            <a:avLst/>
          </a:prstGeom>
          <a:solidFill>
            <a:schemeClr val="accent1">
              <a:lumMod val="75000"/>
            </a:schemeClr>
          </a:solidFill>
          <a:ln w="12700" cap="flat" cmpd="sng" algn="ctr">
            <a:solidFill>
              <a:schemeClr val="accent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cs typeface="+mn-cs"/>
            </a:endParaRPr>
          </a:p>
        </p:txBody>
      </p:sp>
      <p:grpSp>
        <p:nvGrpSpPr>
          <p:cNvPr id="9" name="Group 8">
            <a:extLst>
              <a:ext uri="{FF2B5EF4-FFF2-40B4-BE49-F238E27FC236}">
                <a16:creationId xmlns:a16="http://schemas.microsoft.com/office/drawing/2014/main" id="{11D5F986-B820-453E-AB95-C074B679B282}"/>
              </a:ext>
            </a:extLst>
          </p:cNvPr>
          <p:cNvGrpSpPr/>
          <p:nvPr/>
        </p:nvGrpSpPr>
        <p:grpSpPr>
          <a:xfrm>
            <a:off x="109331" y="111600"/>
            <a:ext cx="1013791" cy="1013791"/>
            <a:chOff x="109331" y="111600"/>
            <a:chExt cx="1013791" cy="1013791"/>
          </a:xfrm>
        </p:grpSpPr>
        <p:sp>
          <p:nvSpPr>
            <p:cNvPr id="10" name="Oval 9">
              <a:extLst>
                <a:ext uri="{FF2B5EF4-FFF2-40B4-BE49-F238E27FC236}">
                  <a16:creationId xmlns:a16="http://schemas.microsoft.com/office/drawing/2014/main" id="{24E8FE31-8C05-4DE6-9CEF-F38D0E5BC0B7}"/>
                </a:ext>
              </a:extLst>
            </p:cNvPr>
            <p:cNvSpPr/>
            <p:nvPr/>
          </p:nvSpPr>
          <p:spPr>
            <a:xfrm>
              <a:off x="109331" y="111600"/>
              <a:ext cx="1013791" cy="1013791"/>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a:cs typeface="+mn-cs"/>
              </a:endParaRPr>
            </a:p>
          </p:txBody>
        </p:sp>
        <p:pic>
          <p:nvPicPr>
            <p:cNvPr id="11" name="Picture 10">
              <a:extLst>
                <a:ext uri="{FF2B5EF4-FFF2-40B4-BE49-F238E27FC236}">
                  <a16:creationId xmlns:a16="http://schemas.microsoft.com/office/drawing/2014/main" id="{44887266-EB2C-4789-BE83-7E7554F0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12" y="152324"/>
              <a:ext cx="935976" cy="844400"/>
            </a:xfrm>
            <a:prstGeom prst="rect">
              <a:avLst/>
            </a:prstGeom>
          </p:spPr>
        </p:pic>
      </p:grpSp>
    </p:spTree>
    <p:extLst>
      <p:ext uri="{BB962C8B-B14F-4D97-AF65-F5344CB8AC3E}">
        <p14:creationId xmlns:p14="http://schemas.microsoft.com/office/powerpoint/2010/main" val="1770992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DC6F-05BA-49D6-AFEB-0B269884DD3E}"/>
              </a:ext>
            </a:extLst>
          </p:cNvPr>
          <p:cNvSpPr>
            <a:spLocks noGrp="1"/>
          </p:cNvSpPr>
          <p:nvPr>
            <p:ph type="title"/>
          </p:nvPr>
        </p:nvSpPr>
        <p:spPr>
          <a:xfrm>
            <a:off x="1063486" y="365125"/>
            <a:ext cx="10290313" cy="1325563"/>
          </a:xfrm>
        </p:spPr>
        <p:txBody>
          <a:bodyPr/>
          <a:lstStyle/>
          <a:p>
            <a:r>
              <a:rPr lang="en-US" dirty="0"/>
              <a:t>System Call</a:t>
            </a:r>
            <a:endParaRPr lang="id-ID" dirty="0"/>
          </a:p>
        </p:txBody>
      </p:sp>
      <p:sp>
        <p:nvSpPr>
          <p:cNvPr id="8" name="직사각형 4">
            <a:extLst>
              <a:ext uri="{FF2B5EF4-FFF2-40B4-BE49-F238E27FC236}">
                <a16:creationId xmlns:a16="http://schemas.microsoft.com/office/drawing/2014/main" id="{BE71D255-F8A1-47F5-AF53-055CA2C0D995}"/>
              </a:ext>
            </a:extLst>
          </p:cNvPr>
          <p:cNvSpPr/>
          <p:nvPr/>
        </p:nvSpPr>
        <p:spPr>
          <a:xfrm>
            <a:off x="0" y="6735113"/>
            <a:ext cx="12192000" cy="276999"/>
          </a:xfrm>
          <a:prstGeom prst="rect">
            <a:avLst/>
          </a:prstGeom>
          <a:solidFill>
            <a:schemeClr val="accent1">
              <a:lumMod val="75000"/>
            </a:schemeClr>
          </a:solidFill>
          <a:ln w="12700" cap="flat" cmpd="sng" algn="ctr">
            <a:solidFill>
              <a:schemeClr val="accent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cs typeface="+mn-cs"/>
            </a:endParaRPr>
          </a:p>
        </p:txBody>
      </p:sp>
      <p:grpSp>
        <p:nvGrpSpPr>
          <p:cNvPr id="9" name="Group 8">
            <a:extLst>
              <a:ext uri="{FF2B5EF4-FFF2-40B4-BE49-F238E27FC236}">
                <a16:creationId xmlns:a16="http://schemas.microsoft.com/office/drawing/2014/main" id="{11D5F986-B820-453E-AB95-C074B679B282}"/>
              </a:ext>
            </a:extLst>
          </p:cNvPr>
          <p:cNvGrpSpPr/>
          <p:nvPr/>
        </p:nvGrpSpPr>
        <p:grpSpPr>
          <a:xfrm>
            <a:off x="109331" y="111600"/>
            <a:ext cx="1013791" cy="1013791"/>
            <a:chOff x="109331" y="111600"/>
            <a:chExt cx="1013791" cy="1013791"/>
          </a:xfrm>
        </p:grpSpPr>
        <p:sp>
          <p:nvSpPr>
            <p:cNvPr id="10" name="Oval 9">
              <a:extLst>
                <a:ext uri="{FF2B5EF4-FFF2-40B4-BE49-F238E27FC236}">
                  <a16:creationId xmlns:a16="http://schemas.microsoft.com/office/drawing/2014/main" id="{24E8FE31-8C05-4DE6-9CEF-F38D0E5BC0B7}"/>
                </a:ext>
              </a:extLst>
            </p:cNvPr>
            <p:cNvSpPr/>
            <p:nvPr/>
          </p:nvSpPr>
          <p:spPr>
            <a:xfrm>
              <a:off x="109331" y="111600"/>
              <a:ext cx="1013791" cy="1013791"/>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a:cs typeface="+mn-cs"/>
              </a:endParaRPr>
            </a:p>
          </p:txBody>
        </p:sp>
        <p:pic>
          <p:nvPicPr>
            <p:cNvPr id="11" name="Picture 10">
              <a:extLst>
                <a:ext uri="{FF2B5EF4-FFF2-40B4-BE49-F238E27FC236}">
                  <a16:creationId xmlns:a16="http://schemas.microsoft.com/office/drawing/2014/main" id="{44887266-EB2C-4789-BE83-7E7554F0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12" y="152324"/>
              <a:ext cx="935976" cy="844400"/>
            </a:xfrm>
            <a:prstGeom prst="rect">
              <a:avLst/>
            </a:prstGeom>
          </p:spPr>
        </p:pic>
      </p:grpSp>
      <p:pic>
        <p:nvPicPr>
          <p:cNvPr id="5" name="Picture 4">
            <a:extLst>
              <a:ext uri="{FF2B5EF4-FFF2-40B4-BE49-F238E27FC236}">
                <a16:creationId xmlns:a16="http://schemas.microsoft.com/office/drawing/2014/main" id="{3AF773C4-4B18-4AF0-A446-6C073923759B}"/>
              </a:ext>
            </a:extLst>
          </p:cNvPr>
          <p:cNvPicPr>
            <a:picLocks noChangeAspect="1"/>
          </p:cNvPicPr>
          <p:nvPr/>
        </p:nvPicPr>
        <p:blipFill>
          <a:blip r:embed="rId3"/>
          <a:stretch>
            <a:fillRect/>
          </a:stretch>
        </p:blipFill>
        <p:spPr>
          <a:xfrm>
            <a:off x="1189589" y="1797118"/>
            <a:ext cx="7705725" cy="4257675"/>
          </a:xfrm>
          <a:prstGeom prst="rect">
            <a:avLst/>
          </a:prstGeom>
        </p:spPr>
      </p:pic>
    </p:spTree>
    <p:extLst>
      <p:ext uri="{BB962C8B-B14F-4D97-AF65-F5344CB8AC3E}">
        <p14:creationId xmlns:p14="http://schemas.microsoft.com/office/powerpoint/2010/main" val="2099125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DC6F-05BA-49D6-AFEB-0B269884DD3E}"/>
              </a:ext>
            </a:extLst>
          </p:cNvPr>
          <p:cNvSpPr>
            <a:spLocks noGrp="1"/>
          </p:cNvSpPr>
          <p:nvPr>
            <p:ph type="title"/>
          </p:nvPr>
        </p:nvSpPr>
        <p:spPr>
          <a:xfrm>
            <a:off x="1063486" y="365125"/>
            <a:ext cx="10290313" cy="1325563"/>
          </a:xfrm>
        </p:spPr>
        <p:txBody>
          <a:bodyPr/>
          <a:lstStyle/>
          <a:p>
            <a:r>
              <a:rPr lang="en-US" dirty="0"/>
              <a:t>System Call – </a:t>
            </a:r>
            <a:r>
              <a:rPr lang="en-US" dirty="0" err="1"/>
              <a:t>Kontrol</a:t>
            </a:r>
            <a:r>
              <a:rPr lang="en-US" dirty="0"/>
              <a:t> Proses</a:t>
            </a:r>
            <a:endParaRPr lang="id-ID" dirty="0"/>
          </a:p>
        </p:txBody>
      </p:sp>
      <p:pic>
        <p:nvPicPr>
          <p:cNvPr id="5" name="Content Placeholder 4">
            <a:extLst>
              <a:ext uri="{FF2B5EF4-FFF2-40B4-BE49-F238E27FC236}">
                <a16:creationId xmlns:a16="http://schemas.microsoft.com/office/drawing/2014/main" id="{F927CCC5-412C-41B5-A805-1B640478F8A6}"/>
              </a:ext>
            </a:extLst>
          </p:cNvPr>
          <p:cNvPicPr>
            <a:picLocks noGrp="1" noChangeAspect="1"/>
          </p:cNvPicPr>
          <p:nvPr>
            <p:ph idx="1"/>
          </p:nvPr>
        </p:nvPicPr>
        <p:blipFill>
          <a:blip r:embed="rId2"/>
          <a:stretch>
            <a:fillRect/>
          </a:stretch>
        </p:blipFill>
        <p:spPr>
          <a:xfrm>
            <a:off x="1022489" y="1912006"/>
            <a:ext cx="6191250" cy="3562350"/>
          </a:xfrm>
        </p:spPr>
      </p:pic>
      <p:sp>
        <p:nvSpPr>
          <p:cNvPr id="8" name="직사각형 4">
            <a:extLst>
              <a:ext uri="{FF2B5EF4-FFF2-40B4-BE49-F238E27FC236}">
                <a16:creationId xmlns:a16="http://schemas.microsoft.com/office/drawing/2014/main" id="{BE71D255-F8A1-47F5-AF53-055CA2C0D995}"/>
              </a:ext>
            </a:extLst>
          </p:cNvPr>
          <p:cNvSpPr/>
          <p:nvPr/>
        </p:nvSpPr>
        <p:spPr>
          <a:xfrm>
            <a:off x="0" y="6735113"/>
            <a:ext cx="12192000" cy="276999"/>
          </a:xfrm>
          <a:prstGeom prst="rect">
            <a:avLst/>
          </a:prstGeom>
          <a:solidFill>
            <a:schemeClr val="accent1">
              <a:lumMod val="75000"/>
            </a:schemeClr>
          </a:solidFill>
          <a:ln w="12700" cap="flat" cmpd="sng" algn="ctr">
            <a:solidFill>
              <a:schemeClr val="accent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cs typeface="+mn-cs"/>
            </a:endParaRPr>
          </a:p>
        </p:txBody>
      </p:sp>
      <p:grpSp>
        <p:nvGrpSpPr>
          <p:cNvPr id="9" name="Group 8">
            <a:extLst>
              <a:ext uri="{FF2B5EF4-FFF2-40B4-BE49-F238E27FC236}">
                <a16:creationId xmlns:a16="http://schemas.microsoft.com/office/drawing/2014/main" id="{11D5F986-B820-453E-AB95-C074B679B282}"/>
              </a:ext>
            </a:extLst>
          </p:cNvPr>
          <p:cNvGrpSpPr/>
          <p:nvPr/>
        </p:nvGrpSpPr>
        <p:grpSpPr>
          <a:xfrm>
            <a:off x="109331" y="111600"/>
            <a:ext cx="1013791" cy="1013791"/>
            <a:chOff x="109331" y="111600"/>
            <a:chExt cx="1013791" cy="1013791"/>
          </a:xfrm>
        </p:grpSpPr>
        <p:sp>
          <p:nvSpPr>
            <p:cNvPr id="10" name="Oval 9">
              <a:extLst>
                <a:ext uri="{FF2B5EF4-FFF2-40B4-BE49-F238E27FC236}">
                  <a16:creationId xmlns:a16="http://schemas.microsoft.com/office/drawing/2014/main" id="{24E8FE31-8C05-4DE6-9CEF-F38D0E5BC0B7}"/>
                </a:ext>
              </a:extLst>
            </p:cNvPr>
            <p:cNvSpPr/>
            <p:nvPr/>
          </p:nvSpPr>
          <p:spPr>
            <a:xfrm>
              <a:off x="109331" y="111600"/>
              <a:ext cx="1013791" cy="1013791"/>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a:cs typeface="+mn-cs"/>
              </a:endParaRPr>
            </a:p>
          </p:txBody>
        </p:sp>
        <p:pic>
          <p:nvPicPr>
            <p:cNvPr id="11" name="Picture 10">
              <a:extLst>
                <a:ext uri="{FF2B5EF4-FFF2-40B4-BE49-F238E27FC236}">
                  <a16:creationId xmlns:a16="http://schemas.microsoft.com/office/drawing/2014/main" id="{44887266-EB2C-4789-BE83-7E7554F07B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12" y="152324"/>
              <a:ext cx="935976" cy="844400"/>
            </a:xfrm>
            <a:prstGeom prst="rect">
              <a:avLst/>
            </a:prstGeom>
          </p:spPr>
        </p:pic>
      </p:grpSp>
    </p:spTree>
    <p:extLst>
      <p:ext uri="{BB962C8B-B14F-4D97-AF65-F5344CB8AC3E}">
        <p14:creationId xmlns:p14="http://schemas.microsoft.com/office/powerpoint/2010/main" val="26099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DC6F-05BA-49D6-AFEB-0B269884DD3E}"/>
              </a:ext>
            </a:extLst>
          </p:cNvPr>
          <p:cNvSpPr>
            <a:spLocks noGrp="1"/>
          </p:cNvSpPr>
          <p:nvPr>
            <p:ph type="title"/>
          </p:nvPr>
        </p:nvSpPr>
        <p:spPr>
          <a:xfrm>
            <a:off x="1063486" y="365125"/>
            <a:ext cx="10290313" cy="1325563"/>
          </a:xfrm>
        </p:spPr>
        <p:txBody>
          <a:bodyPr/>
          <a:lstStyle/>
          <a:p>
            <a:r>
              <a:rPr lang="en-US" dirty="0" err="1"/>
              <a:t>Komponen</a:t>
            </a:r>
            <a:r>
              <a:rPr lang="en-US" dirty="0"/>
              <a:t> </a:t>
            </a:r>
            <a:r>
              <a:rPr lang="en-US" dirty="0" err="1"/>
              <a:t>Sistem</a:t>
            </a:r>
            <a:r>
              <a:rPr lang="en-US" dirty="0"/>
              <a:t> </a:t>
            </a:r>
            <a:r>
              <a:rPr lang="en-US" dirty="0" err="1"/>
              <a:t>Operasi</a:t>
            </a:r>
            <a:endParaRPr lang="id-ID" dirty="0"/>
          </a:p>
        </p:txBody>
      </p:sp>
      <p:sp>
        <p:nvSpPr>
          <p:cNvPr id="3" name="Content Placeholder 2">
            <a:extLst>
              <a:ext uri="{FF2B5EF4-FFF2-40B4-BE49-F238E27FC236}">
                <a16:creationId xmlns:a16="http://schemas.microsoft.com/office/drawing/2014/main" id="{B11CD630-162F-4C35-92AF-BC3667ED3292}"/>
              </a:ext>
            </a:extLst>
          </p:cNvPr>
          <p:cNvSpPr>
            <a:spLocks noGrp="1"/>
          </p:cNvSpPr>
          <p:nvPr>
            <p:ph idx="1"/>
          </p:nvPr>
        </p:nvSpPr>
        <p:spPr/>
        <p:txBody>
          <a:bodyPr>
            <a:normAutofit fontScale="92500" lnSpcReduction="10000"/>
          </a:bodyPr>
          <a:lstStyle/>
          <a:p>
            <a:r>
              <a:rPr lang="id-ID" b="0" i="0" dirty="0">
                <a:solidFill>
                  <a:srgbClr val="000000"/>
                </a:solidFill>
                <a:effectLst/>
                <a:latin typeface="Times New Roman" panose="02020603050405020304" pitchFamily="18" charset="0"/>
              </a:rPr>
              <a:t>Sistem operasi dapat dikatakan adalah perangkat lunak yang sangat kompleks. </a:t>
            </a:r>
            <a:endParaRPr lang="en-US" b="0" i="0" dirty="0">
              <a:solidFill>
                <a:srgbClr val="000000"/>
              </a:solidFill>
              <a:effectLst/>
              <a:latin typeface="Times New Roman" panose="02020603050405020304" pitchFamily="18" charset="0"/>
            </a:endParaRPr>
          </a:p>
          <a:p>
            <a:r>
              <a:rPr lang="id-ID" b="0" i="0" dirty="0">
                <a:solidFill>
                  <a:srgbClr val="000000"/>
                </a:solidFill>
                <a:effectLst/>
                <a:latin typeface="Times New Roman" panose="02020603050405020304" pitchFamily="18" charset="0"/>
              </a:rPr>
              <a:t>Hal-hal yang ditangani oleh sistem operasi bukan hanya satu atau dua saja, melainkan banyak hal. </a:t>
            </a:r>
            <a:endParaRPr lang="en-US" b="0" i="0" dirty="0">
              <a:solidFill>
                <a:srgbClr val="000000"/>
              </a:solidFill>
              <a:effectLst/>
              <a:latin typeface="Times New Roman" panose="02020603050405020304" pitchFamily="18" charset="0"/>
            </a:endParaRPr>
          </a:p>
          <a:p>
            <a:r>
              <a:rPr lang="id-ID" b="0" i="0" dirty="0">
                <a:solidFill>
                  <a:srgbClr val="000000"/>
                </a:solidFill>
                <a:effectLst/>
                <a:latin typeface="Times New Roman" panose="02020603050405020304" pitchFamily="18" charset="0"/>
              </a:rPr>
              <a:t>Dari menangani perangkat keras, perangkat lunak atau program yang berjalan, sampai menangani pengguna. </a:t>
            </a:r>
            <a:endParaRPr lang="en-US" b="0" i="0" dirty="0">
              <a:solidFill>
                <a:srgbClr val="000000"/>
              </a:solidFill>
              <a:effectLst/>
              <a:latin typeface="Times New Roman" panose="02020603050405020304" pitchFamily="18" charset="0"/>
            </a:endParaRPr>
          </a:p>
          <a:p>
            <a:r>
              <a:rPr lang="id-ID" b="0" i="0" dirty="0">
                <a:solidFill>
                  <a:srgbClr val="000000"/>
                </a:solidFill>
                <a:effectLst/>
                <a:latin typeface="Times New Roman" panose="02020603050405020304" pitchFamily="18" charset="0"/>
              </a:rPr>
              <a:t>Hal tersebut menyebabkan sebuah sistem operasi memiliki banyak sekali komponen-komponen tersendiri yang memiliki fungsinya masing-masing. </a:t>
            </a:r>
            <a:endParaRPr lang="en-US" b="0" i="0" dirty="0">
              <a:solidFill>
                <a:srgbClr val="000000"/>
              </a:solidFill>
              <a:effectLst/>
              <a:latin typeface="Times New Roman" panose="02020603050405020304" pitchFamily="18" charset="0"/>
            </a:endParaRPr>
          </a:p>
          <a:p>
            <a:r>
              <a:rPr lang="id-ID" b="0" i="1" dirty="0">
                <a:solidFill>
                  <a:schemeClr val="accent1"/>
                </a:solidFill>
                <a:effectLst/>
                <a:latin typeface="Times New Roman" panose="02020603050405020304" pitchFamily="18" charset="0"/>
              </a:rPr>
              <a:t>Seluruh komponen yang menyusun sistem operasi tersebut saling bekerjasama untuk satu tujuan, yaitu efisiensi kerja seluruh perangkat komputer dan kenyamanan dalam penggunaan sistem operasi</a:t>
            </a:r>
            <a:r>
              <a:rPr lang="id-ID" b="0" i="0" dirty="0">
                <a:solidFill>
                  <a:srgbClr val="000000"/>
                </a:solidFill>
                <a:effectLst/>
                <a:latin typeface="Times New Roman" panose="02020603050405020304" pitchFamily="18" charset="0"/>
              </a:rPr>
              <a:t>.</a:t>
            </a:r>
            <a:endParaRPr lang="id-ID" dirty="0"/>
          </a:p>
        </p:txBody>
      </p:sp>
      <p:sp>
        <p:nvSpPr>
          <p:cNvPr id="8" name="직사각형 4">
            <a:extLst>
              <a:ext uri="{FF2B5EF4-FFF2-40B4-BE49-F238E27FC236}">
                <a16:creationId xmlns:a16="http://schemas.microsoft.com/office/drawing/2014/main" id="{BE71D255-F8A1-47F5-AF53-055CA2C0D995}"/>
              </a:ext>
            </a:extLst>
          </p:cNvPr>
          <p:cNvSpPr/>
          <p:nvPr/>
        </p:nvSpPr>
        <p:spPr>
          <a:xfrm>
            <a:off x="0" y="6735113"/>
            <a:ext cx="12192000" cy="276999"/>
          </a:xfrm>
          <a:prstGeom prst="rect">
            <a:avLst/>
          </a:prstGeom>
          <a:solidFill>
            <a:schemeClr val="accent1">
              <a:lumMod val="75000"/>
            </a:schemeClr>
          </a:solidFill>
          <a:ln w="12700" cap="flat" cmpd="sng" algn="ctr">
            <a:solidFill>
              <a:schemeClr val="accent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cs typeface="+mn-cs"/>
            </a:endParaRPr>
          </a:p>
        </p:txBody>
      </p:sp>
      <p:grpSp>
        <p:nvGrpSpPr>
          <p:cNvPr id="9" name="Group 8">
            <a:extLst>
              <a:ext uri="{FF2B5EF4-FFF2-40B4-BE49-F238E27FC236}">
                <a16:creationId xmlns:a16="http://schemas.microsoft.com/office/drawing/2014/main" id="{11D5F986-B820-453E-AB95-C074B679B282}"/>
              </a:ext>
            </a:extLst>
          </p:cNvPr>
          <p:cNvGrpSpPr/>
          <p:nvPr/>
        </p:nvGrpSpPr>
        <p:grpSpPr>
          <a:xfrm>
            <a:off x="109331" y="111600"/>
            <a:ext cx="1013791" cy="1013791"/>
            <a:chOff x="109331" y="111600"/>
            <a:chExt cx="1013791" cy="1013791"/>
          </a:xfrm>
        </p:grpSpPr>
        <p:sp>
          <p:nvSpPr>
            <p:cNvPr id="10" name="Oval 9">
              <a:extLst>
                <a:ext uri="{FF2B5EF4-FFF2-40B4-BE49-F238E27FC236}">
                  <a16:creationId xmlns:a16="http://schemas.microsoft.com/office/drawing/2014/main" id="{24E8FE31-8C05-4DE6-9CEF-F38D0E5BC0B7}"/>
                </a:ext>
              </a:extLst>
            </p:cNvPr>
            <p:cNvSpPr/>
            <p:nvPr/>
          </p:nvSpPr>
          <p:spPr>
            <a:xfrm>
              <a:off x="109331" y="111600"/>
              <a:ext cx="1013791" cy="1013791"/>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a:cs typeface="+mn-cs"/>
              </a:endParaRPr>
            </a:p>
          </p:txBody>
        </p:sp>
        <p:pic>
          <p:nvPicPr>
            <p:cNvPr id="11" name="Picture 10">
              <a:extLst>
                <a:ext uri="{FF2B5EF4-FFF2-40B4-BE49-F238E27FC236}">
                  <a16:creationId xmlns:a16="http://schemas.microsoft.com/office/drawing/2014/main" id="{44887266-EB2C-4789-BE83-7E7554F0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12" y="152324"/>
              <a:ext cx="935976" cy="844400"/>
            </a:xfrm>
            <a:prstGeom prst="rect">
              <a:avLst/>
            </a:prstGeom>
          </p:spPr>
        </p:pic>
      </p:grpSp>
    </p:spTree>
    <p:extLst>
      <p:ext uri="{BB962C8B-B14F-4D97-AF65-F5344CB8AC3E}">
        <p14:creationId xmlns:p14="http://schemas.microsoft.com/office/powerpoint/2010/main" val="1944612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DC6F-05BA-49D6-AFEB-0B269884DD3E}"/>
              </a:ext>
            </a:extLst>
          </p:cNvPr>
          <p:cNvSpPr>
            <a:spLocks noGrp="1"/>
          </p:cNvSpPr>
          <p:nvPr>
            <p:ph type="title"/>
          </p:nvPr>
        </p:nvSpPr>
        <p:spPr>
          <a:xfrm>
            <a:off x="1063486" y="365125"/>
            <a:ext cx="10290313" cy="1325563"/>
          </a:xfrm>
        </p:spPr>
        <p:txBody>
          <a:bodyPr/>
          <a:lstStyle/>
          <a:p>
            <a:r>
              <a:rPr lang="en-US" dirty="0"/>
              <a:t>System Call – </a:t>
            </a:r>
            <a:r>
              <a:rPr lang="en-US" dirty="0" err="1"/>
              <a:t>Kontrol</a:t>
            </a:r>
            <a:r>
              <a:rPr lang="en-US" dirty="0"/>
              <a:t> Proses (2)</a:t>
            </a:r>
            <a:endParaRPr lang="id-ID" dirty="0"/>
          </a:p>
        </p:txBody>
      </p:sp>
      <p:sp>
        <p:nvSpPr>
          <p:cNvPr id="8" name="직사각형 4">
            <a:extLst>
              <a:ext uri="{FF2B5EF4-FFF2-40B4-BE49-F238E27FC236}">
                <a16:creationId xmlns:a16="http://schemas.microsoft.com/office/drawing/2014/main" id="{BE71D255-F8A1-47F5-AF53-055CA2C0D995}"/>
              </a:ext>
            </a:extLst>
          </p:cNvPr>
          <p:cNvSpPr/>
          <p:nvPr/>
        </p:nvSpPr>
        <p:spPr>
          <a:xfrm>
            <a:off x="0" y="6735113"/>
            <a:ext cx="12192000" cy="276999"/>
          </a:xfrm>
          <a:prstGeom prst="rect">
            <a:avLst/>
          </a:prstGeom>
          <a:solidFill>
            <a:schemeClr val="accent1">
              <a:lumMod val="75000"/>
            </a:schemeClr>
          </a:solidFill>
          <a:ln w="12700" cap="flat" cmpd="sng" algn="ctr">
            <a:solidFill>
              <a:schemeClr val="accent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cs typeface="+mn-cs"/>
            </a:endParaRPr>
          </a:p>
        </p:txBody>
      </p:sp>
      <p:grpSp>
        <p:nvGrpSpPr>
          <p:cNvPr id="9" name="Group 8">
            <a:extLst>
              <a:ext uri="{FF2B5EF4-FFF2-40B4-BE49-F238E27FC236}">
                <a16:creationId xmlns:a16="http://schemas.microsoft.com/office/drawing/2014/main" id="{11D5F986-B820-453E-AB95-C074B679B282}"/>
              </a:ext>
            </a:extLst>
          </p:cNvPr>
          <p:cNvGrpSpPr/>
          <p:nvPr/>
        </p:nvGrpSpPr>
        <p:grpSpPr>
          <a:xfrm>
            <a:off x="109331" y="111600"/>
            <a:ext cx="1013791" cy="1013791"/>
            <a:chOff x="109331" y="111600"/>
            <a:chExt cx="1013791" cy="1013791"/>
          </a:xfrm>
        </p:grpSpPr>
        <p:sp>
          <p:nvSpPr>
            <p:cNvPr id="10" name="Oval 9">
              <a:extLst>
                <a:ext uri="{FF2B5EF4-FFF2-40B4-BE49-F238E27FC236}">
                  <a16:creationId xmlns:a16="http://schemas.microsoft.com/office/drawing/2014/main" id="{24E8FE31-8C05-4DE6-9CEF-F38D0E5BC0B7}"/>
                </a:ext>
              </a:extLst>
            </p:cNvPr>
            <p:cNvSpPr/>
            <p:nvPr/>
          </p:nvSpPr>
          <p:spPr>
            <a:xfrm>
              <a:off x="109331" y="111600"/>
              <a:ext cx="1013791" cy="1013791"/>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a:cs typeface="+mn-cs"/>
              </a:endParaRPr>
            </a:p>
          </p:txBody>
        </p:sp>
        <p:pic>
          <p:nvPicPr>
            <p:cNvPr id="11" name="Picture 10">
              <a:extLst>
                <a:ext uri="{FF2B5EF4-FFF2-40B4-BE49-F238E27FC236}">
                  <a16:creationId xmlns:a16="http://schemas.microsoft.com/office/drawing/2014/main" id="{44887266-EB2C-4789-BE83-7E7554F0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12" y="152324"/>
              <a:ext cx="935976" cy="844400"/>
            </a:xfrm>
            <a:prstGeom prst="rect">
              <a:avLst/>
            </a:prstGeom>
          </p:spPr>
        </p:pic>
      </p:grpSp>
      <p:sp>
        <p:nvSpPr>
          <p:cNvPr id="4" name="Content Placeholder 3">
            <a:extLst>
              <a:ext uri="{FF2B5EF4-FFF2-40B4-BE49-F238E27FC236}">
                <a16:creationId xmlns:a16="http://schemas.microsoft.com/office/drawing/2014/main" id="{F17CF346-8C31-4713-8AD6-7F7433367DF3}"/>
              </a:ext>
            </a:extLst>
          </p:cNvPr>
          <p:cNvSpPr>
            <a:spLocks noGrp="1"/>
          </p:cNvSpPr>
          <p:nvPr>
            <p:ph idx="1"/>
          </p:nvPr>
        </p:nvSpPr>
        <p:spPr>
          <a:xfrm>
            <a:off x="838200" y="1825625"/>
            <a:ext cx="10515600" cy="1374775"/>
          </a:xfrm>
        </p:spPr>
        <p:txBody>
          <a:bodyPr>
            <a:normAutofit fontScale="92500" lnSpcReduction="20000"/>
          </a:bodyPr>
          <a:lstStyle/>
          <a:p>
            <a:r>
              <a:rPr lang="id-ID" dirty="0"/>
              <a:t>Contoh: Sistem operasi pada MS-DOS menggunakan sistem</a:t>
            </a:r>
            <a:r>
              <a:rPr lang="en-US" dirty="0"/>
              <a:t> </a:t>
            </a:r>
            <a:r>
              <a:rPr lang="id-ID" dirty="0"/>
              <a:t>singletasking</a:t>
            </a:r>
            <a:r>
              <a:rPr lang="en-US" dirty="0"/>
              <a:t> </a:t>
            </a:r>
            <a:r>
              <a:rPr lang="id-ID" dirty="0"/>
              <a:t>yang</a:t>
            </a:r>
            <a:r>
              <a:rPr lang="en-US" dirty="0"/>
              <a:t> </a:t>
            </a:r>
            <a:r>
              <a:rPr lang="id-ID" dirty="0"/>
              <a:t>memeiliki</a:t>
            </a:r>
            <a:r>
              <a:rPr lang="en-US" dirty="0"/>
              <a:t> </a:t>
            </a:r>
            <a:r>
              <a:rPr lang="id-ID" dirty="0"/>
              <a:t>command interpreter</a:t>
            </a:r>
            <a:r>
              <a:rPr lang="en-US" dirty="0"/>
              <a:t> </a:t>
            </a:r>
            <a:r>
              <a:rPr lang="id-ID" dirty="0"/>
              <a:t>yang akan bekerja pada saat</a:t>
            </a:r>
            <a:r>
              <a:rPr lang="en-US" dirty="0"/>
              <a:t> </a:t>
            </a:r>
            <a:r>
              <a:rPr lang="id-ID" dirty="0"/>
              <a:t>start</a:t>
            </a:r>
            <a:r>
              <a:rPr lang="en-US" dirty="0"/>
              <a:t>.</a:t>
            </a:r>
          </a:p>
          <a:p>
            <a:r>
              <a:rPr lang="id-ID" dirty="0"/>
              <a:t>Karena</a:t>
            </a:r>
            <a:r>
              <a:rPr lang="en-US" dirty="0"/>
              <a:t> </a:t>
            </a:r>
            <a:r>
              <a:rPr lang="id-ID" dirty="0"/>
              <a:t>singletasking, maka akan menggunakan metode yang sederhana</a:t>
            </a:r>
            <a:r>
              <a:rPr lang="en-US" dirty="0"/>
              <a:t> </a:t>
            </a:r>
            <a:r>
              <a:rPr lang="id-ID" dirty="0"/>
              <a:t>untuk menjalankan program dan tidak akan membuat proses baru.</a:t>
            </a:r>
          </a:p>
        </p:txBody>
      </p:sp>
      <p:pic>
        <p:nvPicPr>
          <p:cNvPr id="19458" name="Picture 2" descr="Struktur Sistem Operasi">
            <a:extLst>
              <a:ext uri="{FF2B5EF4-FFF2-40B4-BE49-F238E27FC236}">
                <a16:creationId xmlns:a16="http://schemas.microsoft.com/office/drawing/2014/main" id="{BCF5DB02-1E68-47B8-A3E0-8D81CB477A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8840" y="3279913"/>
            <a:ext cx="1514475" cy="30194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E6C45B4-168B-45AA-ABE9-F3504F16A879}"/>
              </a:ext>
            </a:extLst>
          </p:cNvPr>
          <p:cNvPicPr>
            <a:picLocks noChangeAspect="1"/>
          </p:cNvPicPr>
          <p:nvPr/>
        </p:nvPicPr>
        <p:blipFill rotWithShape="1">
          <a:blip r:embed="rId4"/>
          <a:srcRect b="1129"/>
          <a:stretch/>
        </p:blipFill>
        <p:spPr>
          <a:xfrm>
            <a:off x="2131346" y="3269974"/>
            <a:ext cx="3964654" cy="3299791"/>
          </a:xfrm>
          <a:prstGeom prst="rect">
            <a:avLst/>
          </a:prstGeom>
        </p:spPr>
      </p:pic>
    </p:spTree>
    <p:extLst>
      <p:ext uri="{BB962C8B-B14F-4D97-AF65-F5344CB8AC3E}">
        <p14:creationId xmlns:p14="http://schemas.microsoft.com/office/powerpoint/2010/main" val="3845845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DC6F-05BA-49D6-AFEB-0B269884DD3E}"/>
              </a:ext>
            </a:extLst>
          </p:cNvPr>
          <p:cNvSpPr>
            <a:spLocks noGrp="1"/>
          </p:cNvSpPr>
          <p:nvPr>
            <p:ph type="title"/>
          </p:nvPr>
        </p:nvSpPr>
        <p:spPr>
          <a:xfrm>
            <a:off x="1063486" y="365125"/>
            <a:ext cx="10290313" cy="1325563"/>
          </a:xfrm>
        </p:spPr>
        <p:txBody>
          <a:bodyPr/>
          <a:lstStyle/>
          <a:p>
            <a:r>
              <a:rPr lang="en-US" dirty="0"/>
              <a:t>System Call – </a:t>
            </a:r>
            <a:r>
              <a:rPr lang="en-US" dirty="0" err="1"/>
              <a:t>Manipulasi</a:t>
            </a:r>
            <a:r>
              <a:rPr lang="en-US" dirty="0"/>
              <a:t> File </a:t>
            </a:r>
            <a:endParaRPr lang="id-ID" dirty="0"/>
          </a:p>
        </p:txBody>
      </p:sp>
      <p:pic>
        <p:nvPicPr>
          <p:cNvPr id="5" name="Content Placeholder 4">
            <a:extLst>
              <a:ext uri="{FF2B5EF4-FFF2-40B4-BE49-F238E27FC236}">
                <a16:creationId xmlns:a16="http://schemas.microsoft.com/office/drawing/2014/main" id="{2E877BD6-2A62-491A-B1C3-C70BF8ABE449}"/>
              </a:ext>
            </a:extLst>
          </p:cNvPr>
          <p:cNvPicPr>
            <a:picLocks noGrp="1" noChangeAspect="1"/>
          </p:cNvPicPr>
          <p:nvPr>
            <p:ph idx="1"/>
          </p:nvPr>
        </p:nvPicPr>
        <p:blipFill>
          <a:blip r:embed="rId2"/>
          <a:stretch>
            <a:fillRect/>
          </a:stretch>
        </p:blipFill>
        <p:spPr>
          <a:xfrm>
            <a:off x="1137202" y="1584843"/>
            <a:ext cx="5524500" cy="2228850"/>
          </a:xfrm>
        </p:spPr>
      </p:pic>
      <p:sp>
        <p:nvSpPr>
          <p:cNvPr id="8" name="직사각형 4">
            <a:extLst>
              <a:ext uri="{FF2B5EF4-FFF2-40B4-BE49-F238E27FC236}">
                <a16:creationId xmlns:a16="http://schemas.microsoft.com/office/drawing/2014/main" id="{BE71D255-F8A1-47F5-AF53-055CA2C0D995}"/>
              </a:ext>
            </a:extLst>
          </p:cNvPr>
          <p:cNvSpPr/>
          <p:nvPr/>
        </p:nvSpPr>
        <p:spPr>
          <a:xfrm>
            <a:off x="0" y="6735113"/>
            <a:ext cx="12192000" cy="276999"/>
          </a:xfrm>
          <a:prstGeom prst="rect">
            <a:avLst/>
          </a:prstGeom>
          <a:solidFill>
            <a:schemeClr val="accent1">
              <a:lumMod val="75000"/>
            </a:schemeClr>
          </a:solidFill>
          <a:ln w="12700" cap="flat" cmpd="sng" algn="ctr">
            <a:solidFill>
              <a:schemeClr val="accent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cs typeface="+mn-cs"/>
            </a:endParaRPr>
          </a:p>
        </p:txBody>
      </p:sp>
      <p:grpSp>
        <p:nvGrpSpPr>
          <p:cNvPr id="9" name="Group 8">
            <a:extLst>
              <a:ext uri="{FF2B5EF4-FFF2-40B4-BE49-F238E27FC236}">
                <a16:creationId xmlns:a16="http://schemas.microsoft.com/office/drawing/2014/main" id="{11D5F986-B820-453E-AB95-C074B679B282}"/>
              </a:ext>
            </a:extLst>
          </p:cNvPr>
          <p:cNvGrpSpPr/>
          <p:nvPr/>
        </p:nvGrpSpPr>
        <p:grpSpPr>
          <a:xfrm>
            <a:off x="109331" y="111600"/>
            <a:ext cx="1013791" cy="1013791"/>
            <a:chOff x="109331" y="111600"/>
            <a:chExt cx="1013791" cy="1013791"/>
          </a:xfrm>
        </p:grpSpPr>
        <p:sp>
          <p:nvSpPr>
            <p:cNvPr id="10" name="Oval 9">
              <a:extLst>
                <a:ext uri="{FF2B5EF4-FFF2-40B4-BE49-F238E27FC236}">
                  <a16:creationId xmlns:a16="http://schemas.microsoft.com/office/drawing/2014/main" id="{24E8FE31-8C05-4DE6-9CEF-F38D0E5BC0B7}"/>
                </a:ext>
              </a:extLst>
            </p:cNvPr>
            <p:cNvSpPr/>
            <p:nvPr/>
          </p:nvSpPr>
          <p:spPr>
            <a:xfrm>
              <a:off x="109331" y="111600"/>
              <a:ext cx="1013791" cy="1013791"/>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a:cs typeface="+mn-cs"/>
              </a:endParaRPr>
            </a:p>
          </p:txBody>
        </p:sp>
        <p:pic>
          <p:nvPicPr>
            <p:cNvPr id="11" name="Picture 10">
              <a:extLst>
                <a:ext uri="{FF2B5EF4-FFF2-40B4-BE49-F238E27FC236}">
                  <a16:creationId xmlns:a16="http://schemas.microsoft.com/office/drawing/2014/main" id="{44887266-EB2C-4789-BE83-7E7554F07B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12" y="152324"/>
              <a:ext cx="935976" cy="844400"/>
            </a:xfrm>
            <a:prstGeom prst="rect">
              <a:avLst/>
            </a:prstGeom>
          </p:spPr>
        </p:pic>
      </p:grpSp>
      <p:sp>
        <p:nvSpPr>
          <p:cNvPr id="12" name="Title 1">
            <a:extLst>
              <a:ext uri="{FF2B5EF4-FFF2-40B4-BE49-F238E27FC236}">
                <a16:creationId xmlns:a16="http://schemas.microsoft.com/office/drawing/2014/main" id="{A8E19BA3-5EA5-4A87-990B-2DE24B406860}"/>
              </a:ext>
            </a:extLst>
          </p:cNvPr>
          <p:cNvSpPr txBox="1">
            <a:spLocks/>
          </p:cNvSpPr>
          <p:nvPr/>
        </p:nvSpPr>
        <p:spPr>
          <a:xfrm>
            <a:off x="1027043" y="3618534"/>
            <a:ext cx="1029031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System Call – </a:t>
            </a:r>
            <a:r>
              <a:rPr lang="en-US" dirty="0" err="1"/>
              <a:t>Manipulasi</a:t>
            </a:r>
            <a:r>
              <a:rPr lang="en-US" dirty="0"/>
              <a:t> Device </a:t>
            </a:r>
            <a:endParaRPr lang="id-ID" dirty="0"/>
          </a:p>
        </p:txBody>
      </p:sp>
      <p:pic>
        <p:nvPicPr>
          <p:cNvPr id="7" name="Picture 6">
            <a:extLst>
              <a:ext uri="{FF2B5EF4-FFF2-40B4-BE49-F238E27FC236}">
                <a16:creationId xmlns:a16="http://schemas.microsoft.com/office/drawing/2014/main" id="{E1EFCC7F-FA0A-4AC5-938B-CD23DF05E0A2}"/>
              </a:ext>
            </a:extLst>
          </p:cNvPr>
          <p:cNvPicPr>
            <a:picLocks noChangeAspect="1"/>
          </p:cNvPicPr>
          <p:nvPr/>
        </p:nvPicPr>
        <p:blipFill>
          <a:blip r:embed="rId4"/>
          <a:stretch>
            <a:fillRect/>
          </a:stretch>
        </p:blipFill>
        <p:spPr>
          <a:xfrm>
            <a:off x="1586534" y="4752146"/>
            <a:ext cx="6076950" cy="1885950"/>
          </a:xfrm>
          <a:prstGeom prst="rect">
            <a:avLst/>
          </a:prstGeom>
        </p:spPr>
      </p:pic>
    </p:spTree>
    <p:extLst>
      <p:ext uri="{BB962C8B-B14F-4D97-AF65-F5344CB8AC3E}">
        <p14:creationId xmlns:p14="http://schemas.microsoft.com/office/powerpoint/2010/main" val="2300497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DC6F-05BA-49D6-AFEB-0B269884DD3E}"/>
              </a:ext>
            </a:extLst>
          </p:cNvPr>
          <p:cNvSpPr>
            <a:spLocks noGrp="1"/>
          </p:cNvSpPr>
          <p:nvPr>
            <p:ph type="title"/>
          </p:nvPr>
        </p:nvSpPr>
        <p:spPr>
          <a:xfrm>
            <a:off x="1063486" y="365125"/>
            <a:ext cx="10290313" cy="1325563"/>
          </a:xfrm>
        </p:spPr>
        <p:txBody>
          <a:bodyPr/>
          <a:lstStyle/>
          <a:p>
            <a:r>
              <a:rPr lang="en-US" dirty="0"/>
              <a:t>System Call – </a:t>
            </a:r>
            <a:r>
              <a:rPr lang="en-US" dirty="0" err="1"/>
              <a:t>Informasi</a:t>
            </a:r>
            <a:r>
              <a:rPr lang="en-US" dirty="0"/>
              <a:t> </a:t>
            </a:r>
            <a:r>
              <a:rPr lang="en-US" dirty="0" err="1"/>
              <a:t>Lingkungan</a:t>
            </a:r>
            <a:endParaRPr lang="id-ID" dirty="0"/>
          </a:p>
        </p:txBody>
      </p:sp>
      <p:sp>
        <p:nvSpPr>
          <p:cNvPr id="8" name="직사각형 4">
            <a:extLst>
              <a:ext uri="{FF2B5EF4-FFF2-40B4-BE49-F238E27FC236}">
                <a16:creationId xmlns:a16="http://schemas.microsoft.com/office/drawing/2014/main" id="{BE71D255-F8A1-47F5-AF53-055CA2C0D995}"/>
              </a:ext>
            </a:extLst>
          </p:cNvPr>
          <p:cNvSpPr/>
          <p:nvPr/>
        </p:nvSpPr>
        <p:spPr>
          <a:xfrm>
            <a:off x="0" y="6735113"/>
            <a:ext cx="12192000" cy="276999"/>
          </a:xfrm>
          <a:prstGeom prst="rect">
            <a:avLst/>
          </a:prstGeom>
          <a:solidFill>
            <a:schemeClr val="accent1">
              <a:lumMod val="75000"/>
            </a:schemeClr>
          </a:solidFill>
          <a:ln w="12700" cap="flat" cmpd="sng" algn="ctr">
            <a:solidFill>
              <a:schemeClr val="accent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cs typeface="+mn-cs"/>
            </a:endParaRPr>
          </a:p>
        </p:txBody>
      </p:sp>
      <p:grpSp>
        <p:nvGrpSpPr>
          <p:cNvPr id="9" name="Group 8">
            <a:extLst>
              <a:ext uri="{FF2B5EF4-FFF2-40B4-BE49-F238E27FC236}">
                <a16:creationId xmlns:a16="http://schemas.microsoft.com/office/drawing/2014/main" id="{11D5F986-B820-453E-AB95-C074B679B282}"/>
              </a:ext>
            </a:extLst>
          </p:cNvPr>
          <p:cNvGrpSpPr/>
          <p:nvPr/>
        </p:nvGrpSpPr>
        <p:grpSpPr>
          <a:xfrm>
            <a:off x="109331" y="111600"/>
            <a:ext cx="1013791" cy="1013791"/>
            <a:chOff x="109331" y="111600"/>
            <a:chExt cx="1013791" cy="1013791"/>
          </a:xfrm>
        </p:grpSpPr>
        <p:sp>
          <p:nvSpPr>
            <p:cNvPr id="10" name="Oval 9">
              <a:extLst>
                <a:ext uri="{FF2B5EF4-FFF2-40B4-BE49-F238E27FC236}">
                  <a16:creationId xmlns:a16="http://schemas.microsoft.com/office/drawing/2014/main" id="{24E8FE31-8C05-4DE6-9CEF-F38D0E5BC0B7}"/>
                </a:ext>
              </a:extLst>
            </p:cNvPr>
            <p:cNvSpPr/>
            <p:nvPr/>
          </p:nvSpPr>
          <p:spPr>
            <a:xfrm>
              <a:off x="109331" y="111600"/>
              <a:ext cx="1013791" cy="1013791"/>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a:cs typeface="+mn-cs"/>
              </a:endParaRPr>
            </a:p>
          </p:txBody>
        </p:sp>
        <p:pic>
          <p:nvPicPr>
            <p:cNvPr id="11" name="Picture 10">
              <a:extLst>
                <a:ext uri="{FF2B5EF4-FFF2-40B4-BE49-F238E27FC236}">
                  <a16:creationId xmlns:a16="http://schemas.microsoft.com/office/drawing/2014/main" id="{44887266-EB2C-4789-BE83-7E7554F0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12" y="152324"/>
              <a:ext cx="935976" cy="844400"/>
            </a:xfrm>
            <a:prstGeom prst="rect">
              <a:avLst/>
            </a:prstGeom>
          </p:spPr>
        </p:pic>
      </p:grpSp>
      <p:sp>
        <p:nvSpPr>
          <p:cNvPr id="12" name="Title 1">
            <a:extLst>
              <a:ext uri="{FF2B5EF4-FFF2-40B4-BE49-F238E27FC236}">
                <a16:creationId xmlns:a16="http://schemas.microsoft.com/office/drawing/2014/main" id="{A8E19BA3-5EA5-4A87-990B-2DE24B406860}"/>
              </a:ext>
            </a:extLst>
          </p:cNvPr>
          <p:cNvSpPr txBox="1">
            <a:spLocks/>
          </p:cNvSpPr>
          <p:nvPr/>
        </p:nvSpPr>
        <p:spPr>
          <a:xfrm>
            <a:off x="1027043" y="3618534"/>
            <a:ext cx="1029031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System Call – </a:t>
            </a:r>
            <a:r>
              <a:rPr lang="en-US" dirty="0" err="1"/>
              <a:t>Komunikasi</a:t>
            </a:r>
            <a:endParaRPr lang="id-ID" dirty="0"/>
          </a:p>
        </p:txBody>
      </p:sp>
      <p:pic>
        <p:nvPicPr>
          <p:cNvPr id="13" name="Picture 12">
            <a:extLst>
              <a:ext uri="{FF2B5EF4-FFF2-40B4-BE49-F238E27FC236}">
                <a16:creationId xmlns:a16="http://schemas.microsoft.com/office/drawing/2014/main" id="{476307C0-9180-412C-A42D-580F442AA25E}"/>
              </a:ext>
            </a:extLst>
          </p:cNvPr>
          <p:cNvPicPr>
            <a:picLocks noChangeAspect="1"/>
          </p:cNvPicPr>
          <p:nvPr/>
        </p:nvPicPr>
        <p:blipFill>
          <a:blip r:embed="rId3"/>
          <a:stretch>
            <a:fillRect/>
          </a:stretch>
        </p:blipFill>
        <p:spPr>
          <a:xfrm>
            <a:off x="1050234" y="1460638"/>
            <a:ext cx="7467600" cy="2266950"/>
          </a:xfrm>
          <a:prstGeom prst="rect">
            <a:avLst/>
          </a:prstGeom>
        </p:spPr>
      </p:pic>
      <p:pic>
        <p:nvPicPr>
          <p:cNvPr id="15" name="Picture 14">
            <a:extLst>
              <a:ext uri="{FF2B5EF4-FFF2-40B4-BE49-F238E27FC236}">
                <a16:creationId xmlns:a16="http://schemas.microsoft.com/office/drawing/2014/main" id="{48953869-6C43-48A2-BBA7-1AE3E516A309}"/>
              </a:ext>
            </a:extLst>
          </p:cNvPr>
          <p:cNvPicPr>
            <a:picLocks noChangeAspect="1"/>
          </p:cNvPicPr>
          <p:nvPr/>
        </p:nvPicPr>
        <p:blipFill>
          <a:blip r:embed="rId4"/>
          <a:stretch>
            <a:fillRect/>
          </a:stretch>
        </p:blipFill>
        <p:spPr>
          <a:xfrm>
            <a:off x="1150247" y="4709078"/>
            <a:ext cx="5438775" cy="1733550"/>
          </a:xfrm>
          <a:prstGeom prst="rect">
            <a:avLst/>
          </a:prstGeom>
        </p:spPr>
      </p:pic>
    </p:spTree>
    <p:extLst>
      <p:ext uri="{BB962C8B-B14F-4D97-AF65-F5344CB8AC3E}">
        <p14:creationId xmlns:p14="http://schemas.microsoft.com/office/powerpoint/2010/main" val="692164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B3DEDE54-6EEA-4C24-B5A8-5664F611EAC6}"/>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587F101-2D20-41DE-8D34-F926CE40DF94}" type="slidenum">
              <a:rPr lang="en-US" altLang="en-US"/>
              <a:pPr eaLnBrk="1" hangingPunct="1"/>
              <a:t>23</a:t>
            </a:fld>
            <a:endParaRPr lang="en-US" altLang="en-US"/>
          </a:p>
        </p:txBody>
      </p:sp>
      <p:sp>
        <p:nvSpPr>
          <p:cNvPr id="26627" name="Rectangle 2">
            <a:extLst>
              <a:ext uri="{FF2B5EF4-FFF2-40B4-BE49-F238E27FC236}">
                <a16:creationId xmlns:a16="http://schemas.microsoft.com/office/drawing/2014/main" id="{5CF37B59-DB8E-46E1-A109-BCDF8C51C070}"/>
              </a:ext>
            </a:extLst>
          </p:cNvPr>
          <p:cNvSpPr>
            <a:spLocks noGrp="1" noChangeArrowheads="1"/>
          </p:cNvSpPr>
          <p:nvPr>
            <p:ph type="title"/>
          </p:nvPr>
        </p:nvSpPr>
        <p:spPr>
          <a:xfrm>
            <a:off x="1451112" y="365125"/>
            <a:ext cx="9902687" cy="1325563"/>
          </a:xfrm>
        </p:spPr>
        <p:txBody>
          <a:bodyPr/>
          <a:lstStyle/>
          <a:p>
            <a:pPr eaLnBrk="1" hangingPunct="1"/>
            <a:r>
              <a:rPr lang="en-US" altLang="id-ID" dirty="0"/>
              <a:t>Program </a:t>
            </a:r>
            <a:r>
              <a:rPr lang="en-US" altLang="id-ID" dirty="0" err="1"/>
              <a:t>Sistem</a:t>
            </a:r>
            <a:endParaRPr lang="en-US" altLang="id-ID" dirty="0"/>
          </a:p>
        </p:txBody>
      </p:sp>
      <p:sp>
        <p:nvSpPr>
          <p:cNvPr id="26628" name="Rectangle 3">
            <a:extLst>
              <a:ext uri="{FF2B5EF4-FFF2-40B4-BE49-F238E27FC236}">
                <a16:creationId xmlns:a16="http://schemas.microsoft.com/office/drawing/2014/main" id="{EE7A2DD6-3FF8-4DDB-BCCA-02A318667158}"/>
              </a:ext>
            </a:extLst>
          </p:cNvPr>
          <p:cNvSpPr>
            <a:spLocks noGrp="1" noChangeArrowheads="1"/>
          </p:cNvSpPr>
          <p:nvPr>
            <p:ph type="body" idx="1"/>
          </p:nvPr>
        </p:nvSpPr>
        <p:spPr>
          <a:xfrm>
            <a:off x="1966913" y="1393826"/>
            <a:ext cx="7459662" cy="5167313"/>
          </a:xfrm>
        </p:spPr>
        <p:txBody>
          <a:bodyPr/>
          <a:lstStyle/>
          <a:p>
            <a:pPr eaLnBrk="1" hangingPunct="1"/>
            <a:r>
              <a:rPr lang="en-US" altLang="id-ID" sz="2600" dirty="0"/>
              <a:t>Program </a:t>
            </a:r>
            <a:r>
              <a:rPr lang="en-US" altLang="id-ID" sz="2600" dirty="0" err="1"/>
              <a:t>sistem</a:t>
            </a:r>
            <a:r>
              <a:rPr lang="en-US" altLang="id-ID" sz="2600" dirty="0"/>
              <a:t> </a:t>
            </a:r>
            <a:r>
              <a:rPr lang="en-US" altLang="id-ID" sz="2600" dirty="0" err="1"/>
              <a:t>menyediakan</a:t>
            </a:r>
            <a:r>
              <a:rPr lang="en-US" altLang="id-ID" sz="2600" dirty="0"/>
              <a:t> </a:t>
            </a:r>
            <a:r>
              <a:rPr lang="en-US" altLang="id-ID" sz="2600" dirty="0" err="1"/>
              <a:t>kemudahan</a:t>
            </a:r>
            <a:r>
              <a:rPr lang="en-US" altLang="id-ID" sz="2600" dirty="0"/>
              <a:t> </a:t>
            </a:r>
            <a:r>
              <a:rPr lang="en-US" altLang="id-ID" sz="2600" dirty="0" err="1"/>
              <a:t>pembangunan</a:t>
            </a:r>
            <a:r>
              <a:rPr lang="en-US" altLang="id-ID" sz="2600" dirty="0"/>
              <a:t> program dan </a:t>
            </a:r>
            <a:r>
              <a:rPr lang="en-US" altLang="id-ID" sz="2600" dirty="0" err="1"/>
              <a:t>eksekusi</a:t>
            </a:r>
            <a:r>
              <a:rPr lang="en-US" altLang="id-ID" sz="2600" dirty="0"/>
              <a:t>.</a:t>
            </a:r>
          </a:p>
          <a:p>
            <a:pPr lvl="1" eaLnBrk="1" hangingPunct="1"/>
            <a:r>
              <a:rPr lang="en-US" altLang="id-ID" dirty="0" err="1"/>
              <a:t>Manipulasi</a:t>
            </a:r>
            <a:r>
              <a:rPr lang="en-US" altLang="id-ID" dirty="0"/>
              <a:t> File</a:t>
            </a:r>
          </a:p>
          <a:p>
            <a:pPr lvl="1" eaLnBrk="1" hangingPunct="1"/>
            <a:r>
              <a:rPr lang="en-US" altLang="id-ID" dirty="0" err="1"/>
              <a:t>Informasi</a:t>
            </a:r>
            <a:r>
              <a:rPr lang="en-US" altLang="id-ID" dirty="0"/>
              <a:t> status</a:t>
            </a:r>
          </a:p>
          <a:p>
            <a:pPr lvl="1" eaLnBrk="1" hangingPunct="1"/>
            <a:r>
              <a:rPr lang="en-US" altLang="id-ID" dirty="0" err="1"/>
              <a:t>Modifikasi</a:t>
            </a:r>
            <a:r>
              <a:rPr lang="en-US" altLang="id-ID" dirty="0"/>
              <a:t> File</a:t>
            </a:r>
          </a:p>
          <a:p>
            <a:pPr lvl="1" eaLnBrk="1" hangingPunct="1"/>
            <a:r>
              <a:rPr lang="en-US" altLang="id-ID" dirty="0" err="1"/>
              <a:t>Dukungan</a:t>
            </a:r>
            <a:r>
              <a:rPr lang="en-US" altLang="id-ID" dirty="0"/>
              <a:t> </a:t>
            </a:r>
            <a:r>
              <a:rPr lang="en-US" altLang="id-ID" dirty="0" err="1"/>
              <a:t>bahasa</a:t>
            </a:r>
            <a:r>
              <a:rPr lang="en-US" altLang="id-ID" dirty="0"/>
              <a:t> </a:t>
            </a:r>
            <a:r>
              <a:rPr lang="en-US" altLang="id-ID" dirty="0" err="1"/>
              <a:t>pemrograman</a:t>
            </a:r>
            <a:endParaRPr lang="en-US" altLang="id-ID" dirty="0"/>
          </a:p>
          <a:p>
            <a:pPr lvl="1" eaLnBrk="1" hangingPunct="1"/>
            <a:r>
              <a:rPr lang="en-US" altLang="id-ID" dirty="0"/>
              <a:t>Loading dan </a:t>
            </a:r>
            <a:r>
              <a:rPr lang="en-US" altLang="id-ID" dirty="0" err="1"/>
              <a:t>eksekusi</a:t>
            </a:r>
            <a:r>
              <a:rPr lang="en-US" altLang="id-ID" dirty="0"/>
              <a:t> program</a:t>
            </a:r>
          </a:p>
          <a:p>
            <a:pPr lvl="1" eaLnBrk="1" hangingPunct="1"/>
            <a:r>
              <a:rPr lang="en-US" altLang="id-ID" dirty="0" err="1"/>
              <a:t>Komunikasi</a:t>
            </a:r>
            <a:endParaRPr lang="en-US" altLang="id-ID" dirty="0"/>
          </a:p>
          <a:p>
            <a:pPr lvl="1" eaLnBrk="1" hangingPunct="1"/>
            <a:r>
              <a:rPr lang="en-US" altLang="id-ID" dirty="0" err="1"/>
              <a:t>Aplikasi</a:t>
            </a:r>
            <a:r>
              <a:rPr lang="en-US" altLang="id-ID" dirty="0"/>
              <a:t> program</a:t>
            </a:r>
          </a:p>
          <a:p>
            <a:pPr eaLnBrk="1" hangingPunct="1"/>
            <a:r>
              <a:rPr lang="en-US" altLang="id-ID" sz="2600" dirty="0" err="1"/>
              <a:t>Kebanyakan</a:t>
            </a:r>
            <a:r>
              <a:rPr lang="en-US" altLang="id-ID" sz="2600" dirty="0"/>
              <a:t> user </a:t>
            </a:r>
            <a:r>
              <a:rPr lang="en-US" altLang="id-ID" sz="2600" dirty="0" err="1"/>
              <a:t>memandang</a:t>
            </a:r>
            <a:r>
              <a:rPr lang="en-US" altLang="id-ID" sz="2600" dirty="0"/>
              <a:t> </a:t>
            </a:r>
            <a:r>
              <a:rPr lang="en-US" altLang="id-ID" sz="2600" dirty="0" err="1"/>
              <a:t>sistem</a:t>
            </a:r>
            <a:r>
              <a:rPr lang="en-US" altLang="id-ID" sz="2600" dirty="0"/>
              <a:t> </a:t>
            </a:r>
            <a:r>
              <a:rPr lang="en-US" altLang="id-ID" sz="2600" dirty="0" err="1"/>
              <a:t>operasi</a:t>
            </a:r>
            <a:r>
              <a:rPr lang="en-US" altLang="id-ID" sz="2600" dirty="0"/>
              <a:t> </a:t>
            </a:r>
            <a:r>
              <a:rPr lang="en-US" altLang="id-ID" sz="2600" dirty="0" err="1"/>
              <a:t>sebagai</a:t>
            </a:r>
            <a:r>
              <a:rPr lang="en-US" altLang="id-ID" sz="2600" dirty="0"/>
              <a:t> program </a:t>
            </a:r>
            <a:r>
              <a:rPr lang="en-US" altLang="id-ID" sz="2600" dirty="0" err="1"/>
              <a:t>sistem</a:t>
            </a:r>
            <a:r>
              <a:rPr lang="en-US" altLang="id-ID" sz="2600" dirty="0"/>
              <a:t>, </a:t>
            </a:r>
            <a:r>
              <a:rPr lang="en-US" altLang="id-ID" sz="2600" dirty="0" err="1"/>
              <a:t>bukan</a:t>
            </a:r>
            <a:r>
              <a:rPr lang="en-US" altLang="id-ID" sz="2600" dirty="0"/>
              <a:t> </a:t>
            </a:r>
            <a:r>
              <a:rPr lang="en-US" altLang="id-ID" sz="2600" dirty="0" err="1"/>
              <a:t>sebagai</a:t>
            </a:r>
            <a:r>
              <a:rPr lang="en-US" altLang="id-ID" sz="2600" dirty="0"/>
              <a:t> “actual system calls”.</a:t>
            </a:r>
          </a:p>
        </p:txBody>
      </p:sp>
      <p:sp>
        <p:nvSpPr>
          <p:cNvPr id="5" name="직사각형 4">
            <a:extLst>
              <a:ext uri="{FF2B5EF4-FFF2-40B4-BE49-F238E27FC236}">
                <a16:creationId xmlns:a16="http://schemas.microsoft.com/office/drawing/2014/main" id="{C19C880F-394E-47AD-93DA-845A43058974}"/>
              </a:ext>
            </a:extLst>
          </p:cNvPr>
          <p:cNvSpPr/>
          <p:nvPr/>
        </p:nvSpPr>
        <p:spPr>
          <a:xfrm>
            <a:off x="0" y="6735113"/>
            <a:ext cx="12192000" cy="276999"/>
          </a:xfrm>
          <a:prstGeom prst="rect">
            <a:avLst/>
          </a:prstGeom>
          <a:solidFill>
            <a:schemeClr val="accent1">
              <a:lumMod val="75000"/>
            </a:schemeClr>
          </a:solidFill>
          <a:ln w="12700" cap="flat" cmpd="sng" algn="ctr">
            <a:solidFill>
              <a:schemeClr val="accent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cs typeface="+mn-cs"/>
            </a:endParaRPr>
          </a:p>
        </p:txBody>
      </p:sp>
      <p:grpSp>
        <p:nvGrpSpPr>
          <p:cNvPr id="6" name="Group 5">
            <a:extLst>
              <a:ext uri="{FF2B5EF4-FFF2-40B4-BE49-F238E27FC236}">
                <a16:creationId xmlns:a16="http://schemas.microsoft.com/office/drawing/2014/main" id="{277CB9A0-10A6-4140-AB66-329E87B33B4E}"/>
              </a:ext>
            </a:extLst>
          </p:cNvPr>
          <p:cNvGrpSpPr/>
          <p:nvPr/>
        </p:nvGrpSpPr>
        <p:grpSpPr>
          <a:xfrm>
            <a:off x="109331" y="111600"/>
            <a:ext cx="1013791" cy="1013791"/>
            <a:chOff x="109331" y="111600"/>
            <a:chExt cx="1013791" cy="1013791"/>
          </a:xfrm>
        </p:grpSpPr>
        <p:sp>
          <p:nvSpPr>
            <p:cNvPr id="7" name="Oval 6">
              <a:extLst>
                <a:ext uri="{FF2B5EF4-FFF2-40B4-BE49-F238E27FC236}">
                  <a16:creationId xmlns:a16="http://schemas.microsoft.com/office/drawing/2014/main" id="{A7437ADA-4C28-4F2F-832C-E8BC0523155D}"/>
                </a:ext>
              </a:extLst>
            </p:cNvPr>
            <p:cNvSpPr/>
            <p:nvPr/>
          </p:nvSpPr>
          <p:spPr>
            <a:xfrm>
              <a:off x="109331" y="111600"/>
              <a:ext cx="1013791" cy="1013791"/>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a:cs typeface="+mn-cs"/>
              </a:endParaRPr>
            </a:p>
          </p:txBody>
        </p:sp>
        <p:pic>
          <p:nvPicPr>
            <p:cNvPr id="8" name="Picture 7">
              <a:extLst>
                <a:ext uri="{FF2B5EF4-FFF2-40B4-BE49-F238E27FC236}">
                  <a16:creationId xmlns:a16="http://schemas.microsoft.com/office/drawing/2014/main" id="{98F2C35D-C8E5-4C6D-ADC6-36240F70F0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12" y="152324"/>
              <a:ext cx="935976" cy="844400"/>
            </a:xfrm>
            <a:prstGeom prst="rect">
              <a:avLst/>
            </a:prstGeom>
          </p:spPr>
        </p:pic>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670C5-E1CF-4D45-AFA3-CBA355507EE7}"/>
              </a:ext>
            </a:extLst>
          </p:cNvPr>
          <p:cNvSpPr txBox="1">
            <a:spLocks/>
          </p:cNvSpPr>
          <p:nvPr/>
        </p:nvSpPr>
        <p:spPr>
          <a:xfrm>
            <a:off x="1524000" y="2881589"/>
            <a:ext cx="9144000" cy="148168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0800" dirty="0" err="1">
                <a:latin typeface="Claston Script" pitchFamily="50" charset="0"/>
                <a:cs typeface="Calibri Light" panose="020F0302020204030204" pitchFamily="34" charset="0"/>
              </a:rPr>
              <a:t>Terimakasih</a:t>
            </a:r>
            <a:endParaRPr lang="id-ID" sz="10800" dirty="0">
              <a:latin typeface="Claston Script" pitchFamily="50" charset="0"/>
              <a:cs typeface="Calibri Light" panose="020F0302020204030204" pitchFamily="34" charset="0"/>
            </a:endParaRPr>
          </a:p>
        </p:txBody>
      </p:sp>
      <p:sp>
        <p:nvSpPr>
          <p:cNvPr id="7" name="직사각형 4">
            <a:extLst>
              <a:ext uri="{FF2B5EF4-FFF2-40B4-BE49-F238E27FC236}">
                <a16:creationId xmlns:a16="http://schemas.microsoft.com/office/drawing/2014/main" id="{A4FC6D08-13E5-4926-8700-FBAA0C37BBE2}"/>
              </a:ext>
            </a:extLst>
          </p:cNvPr>
          <p:cNvSpPr/>
          <p:nvPr/>
        </p:nvSpPr>
        <p:spPr>
          <a:xfrm>
            <a:off x="0" y="6581001"/>
            <a:ext cx="12192000" cy="27699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TextBox 8">
            <a:extLst>
              <a:ext uri="{FF2B5EF4-FFF2-40B4-BE49-F238E27FC236}">
                <a16:creationId xmlns:a16="http://schemas.microsoft.com/office/drawing/2014/main" id="{CFF7A4A3-5379-4571-948E-6E0C2E4EF9A0}"/>
              </a:ext>
            </a:extLst>
          </p:cNvPr>
          <p:cNvSpPr txBox="1"/>
          <p:nvPr/>
        </p:nvSpPr>
        <p:spPr>
          <a:xfrm>
            <a:off x="4214400" y="4343399"/>
            <a:ext cx="3763211" cy="923330"/>
          </a:xfrm>
          <a:prstGeom prst="rect">
            <a:avLst/>
          </a:prstGeom>
          <a:noFill/>
        </p:spPr>
        <p:txBody>
          <a:bodyPr wrap="none" rtlCol="0">
            <a:spAutoFit/>
          </a:bodyPr>
          <a:lstStyle/>
          <a:p>
            <a:pPr algn="ctr"/>
            <a:r>
              <a:rPr lang="en-US" b="1" dirty="0">
                <a:latin typeface="Segoe UI" panose="020B0502040204020203" pitchFamily="34" charset="0"/>
                <a:cs typeface="Segoe UI" panose="020B0502040204020203" pitchFamily="34" charset="0"/>
              </a:rPr>
              <a:t>Yoga Religia, </a:t>
            </a:r>
            <a:r>
              <a:rPr lang="en-US" b="1" dirty="0" err="1">
                <a:latin typeface="Segoe UI" panose="020B0502040204020203" pitchFamily="34" charset="0"/>
                <a:cs typeface="Segoe UI" panose="020B0502040204020203" pitchFamily="34" charset="0"/>
              </a:rPr>
              <a:t>S.Kom</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M.Kom</a:t>
            </a:r>
            <a:endParaRPr lang="en-US" b="1" dirty="0">
              <a:latin typeface="Segoe UI" panose="020B0502040204020203" pitchFamily="34" charset="0"/>
              <a:cs typeface="Segoe UI" panose="020B0502040204020203" pitchFamily="34" charset="0"/>
            </a:endParaRPr>
          </a:p>
          <a:p>
            <a:pPr algn="ctr"/>
            <a:r>
              <a:rPr lang="en-US" b="1" dirty="0">
                <a:latin typeface="Segoe UI" panose="020B0502040204020203" pitchFamily="34" charset="0"/>
                <a:cs typeface="Segoe UI" panose="020B0502040204020203" pitchFamily="34" charset="0"/>
                <a:sym typeface="Wingdings" panose="05000000000000000000" pitchFamily="2" charset="2"/>
              </a:rPr>
              <a:t></a:t>
            </a:r>
            <a:r>
              <a:rPr lang="en-US" dirty="0">
                <a:latin typeface="Segoe UI" panose="020B0502040204020203" pitchFamily="34" charset="0"/>
                <a:cs typeface="Segoe UI" panose="020B0502040204020203" pitchFamily="34" charset="0"/>
                <a:sym typeface="Wingdings" panose="05000000000000000000" pitchFamily="2" charset="2"/>
              </a:rPr>
              <a:t> </a:t>
            </a:r>
            <a:r>
              <a:rPr lang="en-US" dirty="0">
                <a:latin typeface="Segoe UI" panose="020B0502040204020203" pitchFamily="34" charset="0"/>
                <a:cs typeface="Segoe UI" panose="020B0502040204020203" pitchFamily="34" charset="0"/>
              </a:rPr>
              <a:t>yoga.religia@pelitabangsa.ac.id</a:t>
            </a:r>
          </a:p>
          <a:p>
            <a:pPr algn="ctr"/>
            <a:r>
              <a:rPr lang="en-US" b="1" dirty="0">
                <a:latin typeface="Segoe UI" panose="020B0502040204020203" pitchFamily="34" charset="0"/>
                <a:cs typeface="Segoe UI" panose="020B0502040204020203" pitchFamily="34" charset="0"/>
                <a:sym typeface="Wingdings" panose="05000000000000000000" pitchFamily="2" charset="2"/>
              </a:rPr>
              <a:t></a:t>
            </a:r>
            <a:r>
              <a:rPr lang="en-US" dirty="0">
                <a:latin typeface="Segoe UI" panose="020B0502040204020203" pitchFamily="34" charset="0"/>
                <a:cs typeface="Segoe UI" panose="020B0502040204020203" pitchFamily="34" charset="0"/>
                <a:sym typeface="Wingdings" panose="05000000000000000000" pitchFamily="2" charset="2"/>
              </a:rPr>
              <a:t> </a:t>
            </a:r>
            <a:r>
              <a:rPr lang="en-US" dirty="0">
                <a:latin typeface="Segoe UI" panose="020B0502040204020203" pitchFamily="34" charset="0"/>
                <a:cs typeface="Segoe UI" panose="020B0502040204020203" pitchFamily="34" charset="0"/>
              </a:rPr>
              <a:t>081390601900</a:t>
            </a:r>
            <a:endParaRPr lang="id-ID"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6939DED1-4A26-47D1-B875-20DE9F6DE436}"/>
              </a:ext>
            </a:extLst>
          </p:cNvPr>
          <p:cNvPicPr>
            <a:picLocks noChangeAspect="1"/>
          </p:cNvPicPr>
          <p:nvPr/>
        </p:nvPicPr>
        <p:blipFill>
          <a:blip r:embed="rId2"/>
          <a:stretch>
            <a:fillRect/>
          </a:stretch>
        </p:blipFill>
        <p:spPr>
          <a:xfrm>
            <a:off x="5109825" y="858492"/>
            <a:ext cx="1972350" cy="1785317"/>
          </a:xfrm>
          <a:prstGeom prst="rect">
            <a:avLst/>
          </a:prstGeom>
        </p:spPr>
      </p:pic>
    </p:spTree>
    <p:extLst>
      <p:ext uri="{BB962C8B-B14F-4D97-AF65-F5344CB8AC3E}">
        <p14:creationId xmlns:p14="http://schemas.microsoft.com/office/powerpoint/2010/main" val="164655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DC6F-05BA-49D6-AFEB-0B269884DD3E}"/>
              </a:ext>
            </a:extLst>
          </p:cNvPr>
          <p:cNvSpPr>
            <a:spLocks noGrp="1"/>
          </p:cNvSpPr>
          <p:nvPr>
            <p:ph type="title"/>
          </p:nvPr>
        </p:nvSpPr>
        <p:spPr>
          <a:xfrm>
            <a:off x="1063486" y="365125"/>
            <a:ext cx="10290313" cy="1325563"/>
          </a:xfrm>
        </p:spPr>
        <p:txBody>
          <a:bodyPr/>
          <a:lstStyle/>
          <a:p>
            <a:r>
              <a:rPr lang="en-US" dirty="0" err="1"/>
              <a:t>Komponen</a:t>
            </a:r>
            <a:r>
              <a:rPr lang="en-US" dirty="0"/>
              <a:t> </a:t>
            </a:r>
            <a:r>
              <a:rPr lang="en-US" dirty="0" err="1"/>
              <a:t>Sistem</a:t>
            </a:r>
            <a:r>
              <a:rPr lang="en-US" dirty="0"/>
              <a:t> </a:t>
            </a:r>
            <a:r>
              <a:rPr lang="en-US" dirty="0" err="1"/>
              <a:t>Operasi</a:t>
            </a:r>
            <a:endParaRPr lang="id-ID" dirty="0"/>
          </a:p>
        </p:txBody>
      </p:sp>
      <p:sp>
        <p:nvSpPr>
          <p:cNvPr id="3" name="Content Placeholder 2">
            <a:extLst>
              <a:ext uri="{FF2B5EF4-FFF2-40B4-BE49-F238E27FC236}">
                <a16:creationId xmlns:a16="http://schemas.microsoft.com/office/drawing/2014/main" id="{B11CD630-162F-4C35-92AF-BC3667ED3292}"/>
              </a:ext>
            </a:extLst>
          </p:cNvPr>
          <p:cNvSpPr>
            <a:spLocks noGrp="1"/>
          </p:cNvSpPr>
          <p:nvPr>
            <p:ph idx="1"/>
          </p:nvPr>
        </p:nvSpPr>
        <p:spPr/>
        <p:txBody>
          <a:bodyPr>
            <a:normAutofit lnSpcReduction="10000"/>
          </a:bodyPr>
          <a:lstStyle/>
          <a:p>
            <a:pPr marL="0" indent="0" algn="l">
              <a:buNone/>
            </a:pPr>
            <a:r>
              <a:rPr lang="id-ID" b="0" i="1" dirty="0">
                <a:solidFill>
                  <a:srgbClr val="000000"/>
                </a:solidFill>
                <a:effectLst/>
                <a:latin typeface="Times New Roman" panose="02020603050405020304" pitchFamily="18" charset="0"/>
              </a:rPr>
              <a:t>Dari berbagai macam sistem operasi yang ada, tidak semuanya memiliki komponen-komponen penyusun yang sama. Pada umumnya sebuah sistem operasi modern akan terdiri dari komponen sebagai berikut:</a:t>
            </a:r>
          </a:p>
          <a:p>
            <a:pPr algn="l">
              <a:buFont typeface="Arial" panose="020B0604020202020204" pitchFamily="34" charset="0"/>
              <a:buChar char="•"/>
            </a:pPr>
            <a:r>
              <a:rPr lang="id-ID" b="0" i="0" dirty="0">
                <a:solidFill>
                  <a:srgbClr val="000000"/>
                </a:solidFill>
                <a:effectLst/>
                <a:latin typeface="Times New Roman" panose="02020603050405020304" pitchFamily="18" charset="0"/>
              </a:rPr>
              <a:t>Manajemen Proses.</a:t>
            </a:r>
          </a:p>
          <a:p>
            <a:pPr algn="l">
              <a:buFont typeface="Arial" panose="020B0604020202020204" pitchFamily="34" charset="0"/>
              <a:buChar char="•"/>
            </a:pPr>
            <a:r>
              <a:rPr lang="id-ID" b="0" i="0" dirty="0">
                <a:solidFill>
                  <a:srgbClr val="000000"/>
                </a:solidFill>
                <a:effectLst/>
                <a:latin typeface="Times New Roman" panose="02020603050405020304" pitchFamily="18" charset="0"/>
              </a:rPr>
              <a:t>Manajemen Memori Utama.</a:t>
            </a:r>
          </a:p>
          <a:p>
            <a:pPr algn="l">
              <a:buFont typeface="Arial" panose="020B0604020202020204" pitchFamily="34" charset="0"/>
              <a:buChar char="•"/>
            </a:pPr>
            <a:r>
              <a:rPr lang="id-ID" b="0" i="0" dirty="0">
                <a:solidFill>
                  <a:srgbClr val="000000"/>
                </a:solidFill>
                <a:effectLst/>
                <a:latin typeface="Times New Roman" panose="02020603050405020304" pitchFamily="18" charset="0"/>
              </a:rPr>
              <a:t>Manajemen Sistem Berkas.</a:t>
            </a:r>
          </a:p>
          <a:p>
            <a:pPr algn="l">
              <a:buFont typeface="Arial" panose="020B0604020202020204" pitchFamily="34" charset="0"/>
              <a:buChar char="•"/>
            </a:pPr>
            <a:r>
              <a:rPr lang="id-ID" b="0" i="0" dirty="0">
                <a:solidFill>
                  <a:srgbClr val="000000"/>
                </a:solidFill>
                <a:effectLst/>
                <a:latin typeface="Times New Roman" panose="02020603050405020304" pitchFamily="18" charset="0"/>
              </a:rPr>
              <a:t>Manajemen Sistem M/K.</a:t>
            </a:r>
          </a:p>
          <a:p>
            <a:pPr algn="l">
              <a:buFont typeface="Arial" panose="020B0604020202020204" pitchFamily="34" charset="0"/>
              <a:buChar char="•"/>
            </a:pPr>
            <a:r>
              <a:rPr lang="id-ID" b="0" i="0" dirty="0">
                <a:solidFill>
                  <a:srgbClr val="000000"/>
                </a:solidFill>
                <a:effectLst/>
                <a:latin typeface="Times New Roman" panose="02020603050405020304" pitchFamily="18" charset="0"/>
              </a:rPr>
              <a:t>Manajemen Penyimpanan Sekunder.</a:t>
            </a:r>
          </a:p>
          <a:p>
            <a:pPr algn="l">
              <a:buFont typeface="Arial" panose="020B0604020202020204" pitchFamily="34" charset="0"/>
              <a:buChar char="•"/>
            </a:pPr>
            <a:r>
              <a:rPr lang="id-ID" b="0" i="0" dirty="0">
                <a:solidFill>
                  <a:srgbClr val="000000"/>
                </a:solidFill>
                <a:effectLst/>
                <a:latin typeface="Times New Roman" panose="02020603050405020304" pitchFamily="18" charset="0"/>
              </a:rPr>
              <a:t>Proteksi dan Keamanan.</a:t>
            </a:r>
          </a:p>
          <a:p>
            <a:endParaRPr lang="id-ID" dirty="0"/>
          </a:p>
        </p:txBody>
      </p:sp>
      <p:sp>
        <p:nvSpPr>
          <p:cNvPr id="8" name="직사각형 4">
            <a:extLst>
              <a:ext uri="{FF2B5EF4-FFF2-40B4-BE49-F238E27FC236}">
                <a16:creationId xmlns:a16="http://schemas.microsoft.com/office/drawing/2014/main" id="{BE71D255-F8A1-47F5-AF53-055CA2C0D995}"/>
              </a:ext>
            </a:extLst>
          </p:cNvPr>
          <p:cNvSpPr/>
          <p:nvPr/>
        </p:nvSpPr>
        <p:spPr>
          <a:xfrm>
            <a:off x="0" y="6735113"/>
            <a:ext cx="12192000" cy="276999"/>
          </a:xfrm>
          <a:prstGeom prst="rect">
            <a:avLst/>
          </a:prstGeom>
          <a:solidFill>
            <a:schemeClr val="accent1">
              <a:lumMod val="75000"/>
            </a:schemeClr>
          </a:solidFill>
          <a:ln w="12700" cap="flat" cmpd="sng" algn="ctr">
            <a:solidFill>
              <a:schemeClr val="accent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cs typeface="+mn-cs"/>
            </a:endParaRPr>
          </a:p>
        </p:txBody>
      </p:sp>
      <p:grpSp>
        <p:nvGrpSpPr>
          <p:cNvPr id="9" name="Group 8">
            <a:extLst>
              <a:ext uri="{FF2B5EF4-FFF2-40B4-BE49-F238E27FC236}">
                <a16:creationId xmlns:a16="http://schemas.microsoft.com/office/drawing/2014/main" id="{11D5F986-B820-453E-AB95-C074B679B282}"/>
              </a:ext>
            </a:extLst>
          </p:cNvPr>
          <p:cNvGrpSpPr/>
          <p:nvPr/>
        </p:nvGrpSpPr>
        <p:grpSpPr>
          <a:xfrm>
            <a:off x="109331" y="111600"/>
            <a:ext cx="1013791" cy="1013791"/>
            <a:chOff x="109331" y="111600"/>
            <a:chExt cx="1013791" cy="1013791"/>
          </a:xfrm>
        </p:grpSpPr>
        <p:sp>
          <p:nvSpPr>
            <p:cNvPr id="10" name="Oval 9">
              <a:extLst>
                <a:ext uri="{FF2B5EF4-FFF2-40B4-BE49-F238E27FC236}">
                  <a16:creationId xmlns:a16="http://schemas.microsoft.com/office/drawing/2014/main" id="{24E8FE31-8C05-4DE6-9CEF-F38D0E5BC0B7}"/>
                </a:ext>
              </a:extLst>
            </p:cNvPr>
            <p:cNvSpPr/>
            <p:nvPr/>
          </p:nvSpPr>
          <p:spPr>
            <a:xfrm>
              <a:off x="109331" y="111600"/>
              <a:ext cx="1013791" cy="1013791"/>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a:cs typeface="+mn-cs"/>
              </a:endParaRPr>
            </a:p>
          </p:txBody>
        </p:sp>
        <p:pic>
          <p:nvPicPr>
            <p:cNvPr id="11" name="Picture 10">
              <a:extLst>
                <a:ext uri="{FF2B5EF4-FFF2-40B4-BE49-F238E27FC236}">
                  <a16:creationId xmlns:a16="http://schemas.microsoft.com/office/drawing/2014/main" id="{44887266-EB2C-4789-BE83-7E7554F0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12" y="152324"/>
              <a:ext cx="935976" cy="844400"/>
            </a:xfrm>
            <a:prstGeom prst="rect">
              <a:avLst/>
            </a:prstGeom>
          </p:spPr>
        </p:pic>
      </p:grpSp>
    </p:spTree>
    <p:extLst>
      <p:ext uri="{BB962C8B-B14F-4D97-AF65-F5344CB8AC3E}">
        <p14:creationId xmlns:p14="http://schemas.microsoft.com/office/powerpoint/2010/main" val="43455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DC6F-05BA-49D6-AFEB-0B269884DD3E}"/>
              </a:ext>
            </a:extLst>
          </p:cNvPr>
          <p:cNvSpPr>
            <a:spLocks noGrp="1"/>
          </p:cNvSpPr>
          <p:nvPr>
            <p:ph type="title"/>
          </p:nvPr>
        </p:nvSpPr>
        <p:spPr>
          <a:xfrm>
            <a:off x="1063486" y="365125"/>
            <a:ext cx="10290313" cy="1325563"/>
          </a:xfrm>
        </p:spPr>
        <p:txBody>
          <a:bodyPr/>
          <a:lstStyle/>
          <a:p>
            <a:r>
              <a:rPr lang="id-ID" dirty="0"/>
              <a:t>Manajemen Proses</a:t>
            </a:r>
          </a:p>
        </p:txBody>
      </p:sp>
      <p:sp>
        <p:nvSpPr>
          <p:cNvPr id="3" name="Content Placeholder 2">
            <a:extLst>
              <a:ext uri="{FF2B5EF4-FFF2-40B4-BE49-F238E27FC236}">
                <a16:creationId xmlns:a16="http://schemas.microsoft.com/office/drawing/2014/main" id="{B11CD630-162F-4C35-92AF-BC3667ED3292}"/>
              </a:ext>
            </a:extLst>
          </p:cNvPr>
          <p:cNvSpPr>
            <a:spLocks noGrp="1"/>
          </p:cNvSpPr>
          <p:nvPr>
            <p:ph idx="1"/>
          </p:nvPr>
        </p:nvSpPr>
        <p:spPr/>
        <p:txBody>
          <a:bodyPr>
            <a:normAutofit fontScale="92500" lnSpcReduction="20000"/>
          </a:bodyPr>
          <a:lstStyle/>
          <a:p>
            <a:r>
              <a:rPr lang="id-ID" dirty="0"/>
              <a:t>Proses adalah sebuah program yang sedang dieksekusi. </a:t>
            </a:r>
            <a:endParaRPr lang="en-US" dirty="0"/>
          </a:p>
          <a:p>
            <a:r>
              <a:rPr lang="id-ID" dirty="0"/>
              <a:t>Sedangkan program adalah kumpulan instruksi yang ditulis ke dalam bahasa yang dimengerti sistem operasi. </a:t>
            </a:r>
            <a:endParaRPr lang="en-US" dirty="0"/>
          </a:p>
          <a:p>
            <a:r>
              <a:rPr lang="id-ID" dirty="0"/>
              <a:t>Sebuah proses membutuhkan sejumlah sumber daya untuk menyelesaikan tugasnya. </a:t>
            </a:r>
            <a:endParaRPr lang="en-US" dirty="0"/>
          </a:p>
          <a:p>
            <a:r>
              <a:rPr lang="id-ID" dirty="0"/>
              <a:t>Sumber daya tersebut dapat berupa CPU time, alamat memori, berkas-berkas, dan perangkat-perangkat M/K. </a:t>
            </a:r>
            <a:endParaRPr lang="en-US" dirty="0"/>
          </a:p>
          <a:p>
            <a:r>
              <a:rPr lang="id-ID" dirty="0"/>
              <a:t>Sistem operasi mengalokasikan sumber daya-sumber daya tersebut saat proses itu diciptakan atau sedang diproses/dijalankan. </a:t>
            </a:r>
            <a:endParaRPr lang="en-US" dirty="0"/>
          </a:p>
          <a:p>
            <a:r>
              <a:rPr lang="id-ID" dirty="0"/>
              <a:t>Ketika proses tersebut berhenti dijalankan, sistem operasi akan mengambil kembali semua sumber daya agar bisa digunakan kembali oleh proses lainnya.</a:t>
            </a:r>
          </a:p>
        </p:txBody>
      </p:sp>
      <p:sp>
        <p:nvSpPr>
          <p:cNvPr id="8" name="직사각형 4">
            <a:extLst>
              <a:ext uri="{FF2B5EF4-FFF2-40B4-BE49-F238E27FC236}">
                <a16:creationId xmlns:a16="http://schemas.microsoft.com/office/drawing/2014/main" id="{BE71D255-F8A1-47F5-AF53-055CA2C0D995}"/>
              </a:ext>
            </a:extLst>
          </p:cNvPr>
          <p:cNvSpPr/>
          <p:nvPr/>
        </p:nvSpPr>
        <p:spPr>
          <a:xfrm>
            <a:off x="0" y="6735113"/>
            <a:ext cx="12192000" cy="276999"/>
          </a:xfrm>
          <a:prstGeom prst="rect">
            <a:avLst/>
          </a:prstGeom>
          <a:solidFill>
            <a:schemeClr val="accent1">
              <a:lumMod val="75000"/>
            </a:schemeClr>
          </a:solidFill>
          <a:ln w="12700" cap="flat" cmpd="sng" algn="ctr">
            <a:solidFill>
              <a:schemeClr val="accent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cs typeface="+mn-cs"/>
            </a:endParaRPr>
          </a:p>
        </p:txBody>
      </p:sp>
      <p:grpSp>
        <p:nvGrpSpPr>
          <p:cNvPr id="9" name="Group 8">
            <a:extLst>
              <a:ext uri="{FF2B5EF4-FFF2-40B4-BE49-F238E27FC236}">
                <a16:creationId xmlns:a16="http://schemas.microsoft.com/office/drawing/2014/main" id="{11D5F986-B820-453E-AB95-C074B679B282}"/>
              </a:ext>
            </a:extLst>
          </p:cNvPr>
          <p:cNvGrpSpPr/>
          <p:nvPr/>
        </p:nvGrpSpPr>
        <p:grpSpPr>
          <a:xfrm>
            <a:off x="109331" y="111600"/>
            <a:ext cx="1013791" cy="1013791"/>
            <a:chOff x="109331" y="111600"/>
            <a:chExt cx="1013791" cy="1013791"/>
          </a:xfrm>
        </p:grpSpPr>
        <p:sp>
          <p:nvSpPr>
            <p:cNvPr id="10" name="Oval 9">
              <a:extLst>
                <a:ext uri="{FF2B5EF4-FFF2-40B4-BE49-F238E27FC236}">
                  <a16:creationId xmlns:a16="http://schemas.microsoft.com/office/drawing/2014/main" id="{24E8FE31-8C05-4DE6-9CEF-F38D0E5BC0B7}"/>
                </a:ext>
              </a:extLst>
            </p:cNvPr>
            <p:cNvSpPr/>
            <p:nvPr/>
          </p:nvSpPr>
          <p:spPr>
            <a:xfrm>
              <a:off x="109331" y="111600"/>
              <a:ext cx="1013791" cy="1013791"/>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a:cs typeface="+mn-cs"/>
              </a:endParaRPr>
            </a:p>
          </p:txBody>
        </p:sp>
        <p:pic>
          <p:nvPicPr>
            <p:cNvPr id="11" name="Picture 10">
              <a:extLst>
                <a:ext uri="{FF2B5EF4-FFF2-40B4-BE49-F238E27FC236}">
                  <a16:creationId xmlns:a16="http://schemas.microsoft.com/office/drawing/2014/main" id="{44887266-EB2C-4789-BE83-7E7554F0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12" y="152324"/>
              <a:ext cx="935976" cy="844400"/>
            </a:xfrm>
            <a:prstGeom prst="rect">
              <a:avLst/>
            </a:prstGeom>
          </p:spPr>
        </p:pic>
      </p:grpSp>
    </p:spTree>
    <p:extLst>
      <p:ext uri="{BB962C8B-B14F-4D97-AF65-F5344CB8AC3E}">
        <p14:creationId xmlns:p14="http://schemas.microsoft.com/office/powerpoint/2010/main" val="1666646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DC6F-05BA-49D6-AFEB-0B269884DD3E}"/>
              </a:ext>
            </a:extLst>
          </p:cNvPr>
          <p:cNvSpPr>
            <a:spLocks noGrp="1"/>
          </p:cNvSpPr>
          <p:nvPr>
            <p:ph type="title"/>
          </p:nvPr>
        </p:nvSpPr>
        <p:spPr>
          <a:xfrm>
            <a:off x="1063486" y="365125"/>
            <a:ext cx="10664688" cy="1325563"/>
          </a:xfrm>
        </p:spPr>
        <p:txBody>
          <a:bodyPr/>
          <a:lstStyle/>
          <a:p>
            <a:r>
              <a:rPr lang="en-US" dirty="0"/>
              <a:t> </a:t>
            </a:r>
            <a:r>
              <a:rPr lang="en-US" sz="3200" dirty="0" err="1"/>
              <a:t>Aktivitas-aktivitas</a:t>
            </a:r>
            <a:r>
              <a:rPr lang="en-US" sz="3200" dirty="0"/>
              <a:t> yang </a:t>
            </a:r>
            <a:r>
              <a:rPr lang="en-US" sz="3200" dirty="0" err="1"/>
              <a:t>berkaitan</a:t>
            </a:r>
            <a:r>
              <a:rPr lang="en-US" sz="3200" dirty="0"/>
              <a:t> </a:t>
            </a:r>
            <a:r>
              <a:rPr lang="en-US" sz="3200" dirty="0" err="1"/>
              <a:t>dengan</a:t>
            </a:r>
            <a:r>
              <a:rPr lang="en-US" sz="3200" dirty="0"/>
              <a:t> </a:t>
            </a:r>
            <a:r>
              <a:rPr lang="en-US" sz="3200" dirty="0" err="1"/>
              <a:t>manajemen</a:t>
            </a:r>
            <a:r>
              <a:rPr lang="en-US" sz="3200" dirty="0"/>
              <a:t> proses</a:t>
            </a:r>
            <a:endParaRPr lang="id-ID" dirty="0"/>
          </a:p>
        </p:txBody>
      </p:sp>
      <p:sp>
        <p:nvSpPr>
          <p:cNvPr id="3" name="Content Placeholder 2">
            <a:extLst>
              <a:ext uri="{FF2B5EF4-FFF2-40B4-BE49-F238E27FC236}">
                <a16:creationId xmlns:a16="http://schemas.microsoft.com/office/drawing/2014/main" id="{B11CD630-162F-4C35-92AF-BC3667ED3292}"/>
              </a:ext>
            </a:extLst>
          </p:cNvPr>
          <p:cNvSpPr>
            <a:spLocks noGrp="1"/>
          </p:cNvSpPr>
          <p:nvPr>
            <p:ph idx="1"/>
          </p:nvPr>
        </p:nvSpPr>
        <p:spPr/>
        <p:txBody>
          <a:bodyPr>
            <a:normAutofit fontScale="85000" lnSpcReduction="20000"/>
          </a:bodyPr>
          <a:lstStyle/>
          <a:p>
            <a:r>
              <a:rPr lang="id-ID" b="1" dirty="0"/>
              <a:t>Membuat dan menghapus proses pengguna dan sistem proses</a:t>
            </a:r>
            <a:br>
              <a:rPr lang="en-US" b="1" dirty="0"/>
            </a:br>
            <a:r>
              <a:rPr lang="id-ID" dirty="0"/>
              <a:t>Sistem operasi bertugas mengalokasikan sumber daya yang dibutuhkan oleh sebuah proses dan kemudian mengambil sumber daya itu kembali setelah proses tersebut selesai agar dapat digunakan untuk proses lainnya.</a:t>
            </a:r>
          </a:p>
          <a:p>
            <a:r>
              <a:rPr lang="id-ID" b="1" dirty="0"/>
              <a:t>Menunda atau melanjutkan proses</a:t>
            </a:r>
            <a:br>
              <a:rPr lang="en-US" dirty="0"/>
            </a:br>
            <a:r>
              <a:rPr lang="id-ID" dirty="0"/>
              <a:t>Sistem operasi akan mengatur proses apa yang harus dijalankan terlebih dahulu berdasarkan berdasarkan prioritas dari proses-proses yang ada. Apa bila terjadi 2 atau lebih proses yang mengantri untuk dijalankan, sistem operasi akan mendahulukan proses yang memiliki prioritas paling besar.</a:t>
            </a:r>
          </a:p>
          <a:p>
            <a:r>
              <a:rPr lang="id-ID" b="1" dirty="0"/>
              <a:t>Menyediakan mekanisme untuk proses sinkronisasi</a:t>
            </a:r>
            <a:br>
              <a:rPr lang="en-US" dirty="0"/>
            </a:br>
            <a:r>
              <a:rPr lang="id-ID" dirty="0"/>
              <a:t>Sistem operasi akan mengatur jalannya beberapa proses yang dieksekusi bersamaan. Tujuannya adalah menghindarkan terjadinya inkonsistensi data karena pengaksesan data yang sama, juga untuk mengatur urutan jalannya proses agar setiap proses berjalan dengan lancar</a:t>
            </a:r>
          </a:p>
        </p:txBody>
      </p:sp>
      <p:sp>
        <p:nvSpPr>
          <p:cNvPr id="8" name="직사각형 4">
            <a:extLst>
              <a:ext uri="{FF2B5EF4-FFF2-40B4-BE49-F238E27FC236}">
                <a16:creationId xmlns:a16="http://schemas.microsoft.com/office/drawing/2014/main" id="{BE71D255-F8A1-47F5-AF53-055CA2C0D995}"/>
              </a:ext>
            </a:extLst>
          </p:cNvPr>
          <p:cNvSpPr/>
          <p:nvPr/>
        </p:nvSpPr>
        <p:spPr>
          <a:xfrm>
            <a:off x="0" y="6735113"/>
            <a:ext cx="12192000" cy="276999"/>
          </a:xfrm>
          <a:prstGeom prst="rect">
            <a:avLst/>
          </a:prstGeom>
          <a:solidFill>
            <a:schemeClr val="accent1">
              <a:lumMod val="75000"/>
            </a:schemeClr>
          </a:solidFill>
          <a:ln w="12700" cap="flat" cmpd="sng" algn="ctr">
            <a:solidFill>
              <a:schemeClr val="accent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cs typeface="+mn-cs"/>
            </a:endParaRPr>
          </a:p>
        </p:txBody>
      </p:sp>
      <p:grpSp>
        <p:nvGrpSpPr>
          <p:cNvPr id="9" name="Group 8">
            <a:extLst>
              <a:ext uri="{FF2B5EF4-FFF2-40B4-BE49-F238E27FC236}">
                <a16:creationId xmlns:a16="http://schemas.microsoft.com/office/drawing/2014/main" id="{11D5F986-B820-453E-AB95-C074B679B282}"/>
              </a:ext>
            </a:extLst>
          </p:cNvPr>
          <p:cNvGrpSpPr/>
          <p:nvPr/>
        </p:nvGrpSpPr>
        <p:grpSpPr>
          <a:xfrm>
            <a:off x="109331" y="111600"/>
            <a:ext cx="1013791" cy="1013791"/>
            <a:chOff x="109331" y="111600"/>
            <a:chExt cx="1013791" cy="1013791"/>
          </a:xfrm>
        </p:grpSpPr>
        <p:sp>
          <p:nvSpPr>
            <p:cNvPr id="10" name="Oval 9">
              <a:extLst>
                <a:ext uri="{FF2B5EF4-FFF2-40B4-BE49-F238E27FC236}">
                  <a16:creationId xmlns:a16="http://schemas.microsoft.com/office/drawing/2014/main" id="{24E8FE31-8C05-4DE6-9CEF-F38D0E5BC0B7}"/>
                </a:ext>
              </a:extLst>
            </p:cNvPr>
            <p:cNvSpPr/>
            <p:nvPr/>
          </p:nvSpPr>
          <p:spPr>
            <a:xfrm>
              <a:off x="109331" y="111600"/>
              <a:ext cx="1013791" cy="1013791"/>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a:cs typeface="+mn-cs"/>
              </a:endParaRPr>
            </a:p>
          </p:txBody>
        </p:sp>
        <p:pic>
          <p:nvPicPr>
            <p:cNvPr id="11" name="Picture 10">
              <a:extLst>
                <a:ext uri="{FF2B5EF4-FFF2-40B4-BE49-F238E27FC236}">
                  <a16:creationId xmlns:a16="http://schemas.microsoft.com/office/drawing/2014/main" id="{44887266-EB2C-4789-BE83-7E7554F0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12" y="152324"/>
              <a:ext cx="935976" cy="844400"/>
            </a:xfrm>
            <a:prstGeom prst="rect">
              <a:avLst/>
            </a:prstGeom>
          </p:spPr>
        </p:pic>
      </p:grpSp>
    </p:spTree>
    <p:extLst>
      <p:ext uri="{BB962C8B-B14F-4D97-AF65-F5344CB8AC3E}">
        <p14:creationId xmlns:p14="http://schemas.microsoft.com/office/powerpoint/2010/main" val="1462451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DC6F-05BA-49D6-AFEB-0B269884DD3E}"/>
              </a:ext>
            </a:extLst>
          </p:cNvPr>
          <p:cNvSpPr>
            <a:spLocks noGrp="1"/>
          </p:cNvSpPr>
          <p:nvPr>
            <p:ph type="title"/>
          </p:nvPr>
        </p:nvSpPr>
        <p:spPr>
          <a:xfrm>
            <a:off x="1063486" y="365125"/>
            <a:ext cx="11052314" cy="1325563"/>
          </a:xfrm>
        </p:spPr>
        <p:txBody>
          <a:bodyPr/>
          <a:lstStyle/>
          <a:p>
            <a:r>
              <a:rPr lang="en-US" dirty="0"/>
              <a:t> </a:t>
            </a:r>
            <a:r>
              <a:rPr lang="en-US" sz="3200" dirty="0" err="1"/>
              <a:t>Aktivitas-aktivitas</a:t>
            </a:r>
            <a:r>
              <a:rPr lang="en-US" sz="3200" dirty="0"/>
              <a:t> yang </a:t>
            </a:r>
            <a:r>
              <a:rPr lang="en-US" sz="3200" dirty="0" err="1"/>
              <a:t>berkaitan</a:t>
            </a:r>
            <a:r>
              <a:rPr lang="en-US" sz="3200" dirty="0"/>
              <a:t> </a:t>
            </a:r>
            <a:r>
              <a:rPr lang="en-US" sz="3200" dirty="0" err="1"/>
              <a:t>dengan</a:t>
            </a:r>
            <a:r>
              <a:rPr lang="en-US" sz="3200" dirty="0"/>
              <a:t> </a:t>
            </a:r>
            <a:r>
              <a:rPr lang="en-US" sz="3200" dirty="0" err="1"/>
              <a:t>manajemen</a:t>
            </a:r>
            <a:r>
              <a:rPr lang="en-US" sz="3200" dirty="0"/>
              <a:t> proses (2)</a:t>
            </a:r>
            <a:endParaRPr lang="id-ID" dirty="0"/>
          </a:p>
        </p:txBody>
      </p:sp>
      <p:sp>
        <p:nvSpPr>
          <p:cNvPr id="3" name="Content Placeholder 2">
            <a:extLst>
              <a:ext uri="{FF2B5EF4-FFF2-40B4-BE49-F238E27FC236}">
                <a16:creationId xmlns:a16="http://schemas.microsoft.com/office/drawing/2014/main" id="{B11CD630-162F-4C35-92AF-BC3667ED3292}"/>
              </a:ext>
            </a:extLst>
          </p:cNvPr>
          <p:cNvSpPr>
            <a:spLocks noGrp="1"/>
          </p:cNvSpPr>
          <p:nvPr>
            <p:ph idx="1"/>
          </p:nvPr>
        </p:nvSpPr>
        <p:spPr/>
        <p:txBody>
          <a:bodyPr>
            <a:normAutofit fontScale="92500" lnSpcReduction="10000"/>
          </a:bodyPr>
          <a:lstStyle/>
          <a:p>
            <a:r>
              <a:rPr lang="id-ID" b="1" dirty="0"/>
              <a:t>Menyediakan mekanisme untuk proses komunikasi</a:t>
            </a:r>
            <a:br>
              <a:rPr lang="en-US" dirty="0"/>
            </a:br>
            <a:r>
              <a:rPr lang="id-ID" dirty="0"/>
              <a:t>Sistem operasi menyediakan mekanisme agar beberapa proses dapat saling berinteraksi dan berkomunikasi (contohnya berbagi sumber daya antar proses) satu sama lain tanpa menyebabkan terganggunya proses lainnya.</a:t>
            </a:r>
          </a:p>
          <a:p>
            <a:r>
              <a:rPr lang="id-ID" b="1" dirty="0"/>
              <a:t>Menyediakan mekanisme untuk penanganan deadlock</a:t>
            </a:r>
            <a:br>
              <a:rPr lang="en-US" dirty="0"/>
            </a:br>
            <a:r>
              <a:rPr lang="id-ID" dirty="0"/>
              <a:t>Deadlock adalah suatu keadaan dimana sistem seperti terhenti karena setiap proses memiliki sumber daya yang tidak bisa dibagi dan menunggu untuk mendapatkan sumber daya yang sedang dimiliki oleh proses lain. Saling menunggu inilah yang disebut deadlock(kebuntuan). Sistem operasi harus bisa mencegah, menghindari, dan mendeteksi adanya deadlock. Jika deadlock terjadi, sistem operasi juga harus dapat memulihkan kondisi sistemnya.</a:t>
            </a:r>
          </a:p>
        </p:txBody>
      </p:sp>
      <p:sp>
        <p:nvSpPr>
          <p:cNvPr id="8" name="직사각형 4">
            <a:extLst>
              <a:ext uri="{FF2B5EF4-FFF2-40B4-BE49-F238E27FC236}">
                <a16:creationId xmlns:a16="http://schemas.microsoft.com/office/drawing/2014/main" id="{BE71D255-F8A1-47F5-AF53-055CA2C0D995}"/>
              </a:ext>
            </a:extLst>
          </p:cNvPr>
          <p:cNvSpPr/>
          <p:nvPr/>
        </p:nvSpPr>
        <p:spPr>
          <a:xfrm>
            <a:off x="0" y="6735113"/>
            <a:ext cx="12192000" cy="276999"/>
          </a:xfrm>
          <a:prstGeom prst="rect">
            <a:avLst/>
          </a:prstGeom>
          <a:solidFill>
            <a:schemeClr val="accent1">
              <a:lumMod val="75000"/>
            </a:schemeClr>
          </a:solidFill>
          <a:ln w="12700" cap="flat" cmpd="sng" algn="ctr">
            <a:solidFill>
              <a:schemeClr val="accent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cs typeface="+mn-cs"/>
            </a:endParaRPr>
          </a:p>
        </p:txBody>
      </p:sp>
      <p:grpSp>
        <p:nvGrpSpPr>
          <p:cNvPr id="9" name="Group 8">
            <a:extLst>
              <a:ext uri="{FF2B5EF4-FFF2-40B4-BE49-F238E27FC236}">
                <a16:creationId xmlns:a16="http://schemas.microsoft.com/office/drawing/2014/main" id="{11D5F986-B820-453E-AB95-C074B679B282}"/>
              </a:ext>
            </a:extLst>
          </p:cNvPr>
          <p:cNvGrpSpPr/>
          <p:nvPr/>
        </p:nvGrpSpPr>
        <p:grpSpPr>
          <a:xfrm>
            <a:off x="109331" y="111600"/>
            <a:ext cx="1013791" cy="1013791"/>
            <a:chOff x="109331" y="111600"/>
            <a:chExt cx="1013791" cy="1013791"/>
          </a:xfrm>
        </p:grpSpPr>
        <p:sp>
          <p:nvSpPr>
            <p:cNvPr id="10" name="Oval 9">
              <a:extLst>
                <a:ext uri="{FF2B5EF4-FFF2-40B4-BE49-F238E27FC236}">
                  <a16:creationId xmlns:a16="http://schemas.microsoft.com/office/drawing/2014/main" id="{24E8FE31-8C05-4DE6-9CEF-F38D0E5BC0B7}"/>
                </a:ext>
              </a:extLst>
            </p:cNvPr>
            <p:cNvSpPr/>
            <p:nvPr/>
          </p:nvSpPr>
          <p:spPr>
            <a:xfrm>
              <a:off x="109331" y="111600"/>
              <a:ext cx="1013791" cy="1013791"/>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a:cs typeface="+mn-cs"/>
              </a:endParaRPr>
            </a:p>
          </p:txBody>
        </p:sp>
        <p:pic>
          <p:nvPicPr>
            <p:cNvPr id="11" name="Picture 10">
              <a:extLst>
                <a:ext uri="{FF2B5EF4-FFF2-40B4-BE49-F238E27FC236}">
                  <a16:creationId xmlns:a16="http://schemas.microsoft.com/office/drawing/2014/main" id="{44887266-EB2C-4789-BE83-7E7554F0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12" y="152324"/>
              <a:ext cx="935976" cy="844400"/>
            </a:xfrm>
            <a:prstGeom prst="rect">
              <a:avLst/>
            </a:prstGeom>
          </p:spPr>
        </p:pic>
      </p:grpSp>
    </p:spTree>
    <p:extLst>
      <p:ext uri="{BB962C8B-B14F-4D97-AF65-F5344CB8AC3E}">
        <p14:creationId xmlns:p14="http://schemas.microsoft.com/office/powerpoint/2010/main" val="3119169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DC6F-05BA-49D6-AFEB-0B269884DD3E}"/>
              </a:ext>
            </a:extLst>
          </p:cNvPr>
          <p:cNvSpPr>
            <a:spLocks noGrp="1"/>
          </p:cNvSpPr>
          <p:nvPr>
            <p:ph type="title"/>
          </p:nvPr>
        </p:nvSpPr>
        <p:spPr>
          <a:xfrm>
            <a:off x="1063486" y="365125"/>
            <a:ext cx="10290313" cy="1325563"/>
          </a:xfrm>
        </p:spPr>
        <p:txBody>
          <a:bodyPr/>
          <a:lstStyle/>
          <a:p>
            <a:r>
              <a:rPr lang="id-ID" dirty="0"/>
              <a:t>Manajemen Memori Utama</a:t>
            </a:r>
          </a:p>
        </p:txBody>
      </p:sp>
      <p:sp>
        <p:nvSpPr>
          <p:cNvPr id="3" name="Content Placeholder 2">
            <a:extLst>
              <a:ext uri="{FF2B5EF4-FFF2-40B4-BE49-F238E27FC236}">
                <a16:creationId xmlns:a16="http://schemas.microsoft.com/office/drawing/2014/main" id="{B11CD630-162F-4C35-92AF-BC3667ED3292}"/>
              </a:ext>
            </a:extLst>
          </p:cNvPr>
          <p:cNvSpPr>
            <a:spLocks noGrp="1"/>
          </p:cNvSpPr>
          <p:nvPr>
            <p:ph idx="1"/>
          </p:nvPr>
        </p:nvSpPr>
        <p:spPr/>
        <p:txBody>
          <a:bodyPr>
            <a:normAutofit fontScale="92500" lnSpcReduction="20000"/>
          </a:bodyPr>
          <a:lstStyle/>
          <a:p>
            <a:r>
              <a:rPr lang="id-ID" dirty="0"/>
              <a:t>Sistem operasi memiliki tugas untuk mengatur bagian memori yang sedang digunakan dan mengalokasikan jumlah dan alamat memori yang diperlukan, baik untuk program yang akan berjalan maupun untuk sistem operasi itu sendiri. </a:t>
            </a:r>
            <a:endParaRPr lang="en-US" dirty="0"/>
          </a:p>
          <a:p>
            <a:r>
              <a:rPr lang="id-ID" dirty="0"/>
              <a:t>Tujuan dari manajemen memori utama adalah agar utilitas CPU meningkat dan untuk meningkatkan efisiensi pemakaian memori.</a:t>
            </a:r>
          </a:p>
          <a:p>
            <a:r>
              <a:rPr lang="id-ID" dirty="0"/>
              <a:t>Memori utama atau lebih dikenal sebagai memori adalah sebuah array yang besar dari word atau byte yang ukurannya mencapai ratusan, ribuan, atau bahkan jutaan. Setiap word atau byte mempunyai alamat tersendiri. </a:t>
            </a:r>
            <a:endParaRPr lang="en-US" dirty="0"/>
          </a:p>
          <a:p>
            <a:r>
              <a:rPr lang="id-ID" dirty="0"/>
              <a:t>Memori utama berfungsi sebagai tempat penyimpanan instruksi/data yang akses datanya digunakan oleh CPU dan perangkat M/K. </a:t>
            </a:r>
            <a:endParaRPr lang="en-US" dirty="0"/>
          </a:p>
          <a:p>
            <a:r>
              <a:rPr lang="id-ID" dirty="0"/>
              <a:t>Memori utama termasuk tempat penyimpanan data yang yang bersifat volatile(tidak permanen), yaitu data akan hilang kalau komputer dimatikan.</a:t>
            </a:r>
          </a:p>
        </p:txBody>
      </p:sp>
      <p:sp>
        <p:nvSpPr>
          <p:cNvPr id="8" name="직사각형 4">
            <a:extLst>
              <a:ext uri="{FF2B5EF4-FFF2-40B4-BE49-F238E27FC236}">
                <a16:creationId xmlns:a16="http://schemas.microsoft.com/office/drawing/2014/main" id="{BE71D255-F8A1-47F5-AF53-055CA2C0D995}"/>
              </a:ext>
            </a:extLst>
          </p:cNvPr>
          <p:cNvSpPr/>
          <p:nvPr/>
        </p:nvSpPr>
        <p:spPr>
          <a:xfrm>
            <a:off x="0" y="6735113"/>
            <a:ext cx="12192000" cy="276999"/>
          </a:xfrm>
          <a:prstGeom prst="rect">
            <a:avLst/>
          </a:prstGeom>
          <a:solidFill>
            <a:schemeClr val="accent1">
              <a:lumMod val="75000"/>
            </a:schemeClr>
          </a:solidFill>
          <a:ln w="12700" cap="flat" cmpd="sng" algn="ctr">
            <a:solidFill>
              <a:schemeClr val="accent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cs typeface="+mn-cs"/>
            </a:endParaRPr>
          </a:p>
        </p:txBody>
      </p:sp>
      <p:grpSp>
        <p:nvGrpSpPr>
          <p:cNvPr id="9" name="Group 8">
            <a:extLst>
              <a:ext uri="{FF2B5EF4-FFF2-40B4-BE49-F238E27FC236}">
                <a16:creationId xmlns:a16="http://schemas.microsoft.com/office/drawing/2014/main" id="{11D5F986-B820-453E-AB95-C074B679B282}"/>
              </a:ext>
            </a:extLst>
          </p:cNvPr>
          <p:cNvGrpSpPr/>
          <p:nvPr/>
        </p:nvGrpSpPr>
        <p:grpSpPr>
          <a:xfrm>
            <a:off x="109331" y="111600"/>
            <a:ext cx="1013791" cy="1013791"/>
            <a:chOff x="109331" y="111600"/>
            <a:chExt cx="1013791" cy="1013791"/>
          </a:xfrm>
        </p:grpSpPr>
        <p:sp>
          <p:nvSpPr>
            <p:cNvPr id="10" name="Oval 9">
              <a:extLst>
                <a:ext uri="{FF2B5EF4-FFF2-40B4-BE49-F238E27FC236}">
                  <a16:creationId xmlns:a16="http://schemas.microsoft.com/office/drawing/2014/main" id="{24E8FE31-8C05-4DE6-9CEF-F38D0E5BC0B7}"/>
                </a:ext>
              </a:extLst>
            </p:cNvPr>
            <p:cNvSpPr/>
            <p:nvPr/>
          </p:nvSpPr>
          <p:spPr>
            <a:xfrm>
              <a:off x="109331" y="111600"/>
              <a:ext cx="1013791" cy="1013791"/>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a:cs typeface="+mn-cs"/>
              </a:endParaRPr>
            </a:p>
          </p:txBody>
        </p:sp>
        <p:pic>
          <p:nvPicPr>
            <p:cNvPr id="11" name="Picture 10">
              <a:extLst>
                <a:ext uri="{FF2B5EF4-FFF2-40B4-BE49-F238E27FC236}">
                  <a16:creationId xmlns:a16="http://schemas.microsoft.com/office/drawing/2014/main" id="{44887266-EB2C-4789-BE83-7E7554F0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12" y="152324"/>
              <a:ext cx="935976" cy="844400"/>
            </a:xfrm>
            <a:prstGeom prst="rect">
              <a:avLst/>
            </a:prstGeom>
          </p:spPr>
        </p:pic>
      </p:grpSp>
    </p:spTree>
    <p:extLst>
      <p:ext uri="{BB962C8B-B14F-4D97-AF65-F5344CB8AC3E}">
        <p14:creationId xmlns:p14="http://schemas.microsoft.com/office/powerpoint/2010/main" val="414567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DC6F-05BA-49D6-AFEB-0B269884DD3E}"/>
              </a:ext>
            </a:extLst>
          </p:cNvPr>
          <p:cNvSpPr>
            <a:spLocks noGrp="1"/>
          </p:cNvSpPr>
          <p:nvPr>
            <p:ph type="title"/>
          </p:nvPr>
        </p:nvSpPr>
        <p:spPr>
          <a:xfrm>
            <a:off x="1063486" y="365125"/>
            <a:ext cx="10290313" cy="1325563"/>
          </a:xfrm>
        </p:spPr>
        <p:txBody>
          <a:bodyPr/>
          <a:lstStyle/>
          <a:p>
            <a:r>
              <a:rPr lang="id-ID" dirty="0"/>
              <a:t>Manajemen Memori Utama</a:t>
            </a:r>
          </a:p>
        </p:txBody>
      </p:sp>
      <p:sp>
        <p:nvSpPr>
          <p:cNvPr id="3" name="Content Placeholder 2">
            <a:extLst>
              <a:ext uri="{FF2B5EF4-FFF2-40B4-BE49-F238E27FC236}">
                <a16:creationId xmlns:a16="http://schemas.microsoft.com/office/drawing/2014/main" id="{B11CD630-162F-4C35-92AF-BC3667ED3292}"/>
              </a:ext>
            </a:extLst>
          </p:cNvPr>
          <p:cNvSpPr>
            <a:spLocks noGrp="1"/>
          </p:cNvSpPr>
          <p:nvPr>
            <p:ph idx="1"/>
          </p:nvPr>
        </p:nvSpPr>
        <p:spPr/>
        <p:txBody>
          <a:bodyPr>
            <a:normAutofit lnSpcReduction="10000"/>
          </a:bodyPr>
          <a:lstStyle/>
          <a:p>
            <a:r>
              <a:rPr lang="id-ID" dirty="0"/>
              <a:t>Sistem komputer modern memiliki sistem hirarki memori, artinya memori yang ada di komputer disusun dengan tingkatan kecepatan dan kapasitas yang berbeda. </a:t>
            </a:r>
            <a:endParaRPr lang="en-US" dirty="0"/>
          </a:p>
          <a:p>
            <a:r>
              <a:rPr lang="id-ID" dirty="0"/>
              <a:t>Memori yang memiliki kecepatan sama dengan kecepatan prosesor memiliki kapasitas yang kecil, berkisar hanya dari ratusan KB hingga 4 MB dengan harga yang sangat mahal. </a:t>
            </a:r>
            <a:endParaRPr lang="en-US" dirty="0"/>
          </a:p>
          <a:p>
            <a:r>
              <a:rPr lang="id-ID" dirty="0"/>
              <a:t>Sedangkan memori utama yang kecepatannya jauh di bawah kecepatan prosesor memiliki kapasitas yang lebih besar, berkisar dari 128 MB hingga 4 GB dengan harga yang jauh lebih murah. </a:t>
            </a:r>
            <a:endParaRPr lang="en-US" dirty="0"/>
          </a:p>
          <a:p>
            <a:r>
              <a:rPr lang="id-ID" dirty="0"/>
              <a:t>Sistem hirarki memori ini memiliki tujuan agar kinerja komputer yang maksimal bisa didapat dengan harga yang terjangkau.</a:t>
            </a:r>
          </a:p>
        </p:txBody>
      </p:sp>
      <p:sp>
        <p:nvSpPr>
          <p:cNvPr id="8" name="직사각형 4">
            <a:extLst>
              <a:ext uri="{FF2B5EF4-FFF2-40B4-BE49-F238E27FC236}">
                <a16:creationId xmlns:a16="http://schemas.microsoft.com/office/drawing/2014/main" id="{BE71D255-F8A1-47F5-AF53-055CA2C0D995}"/>
              </a:ext>
            </a:extLst>
          </p:cNvPr>
          <p:cNvSpPr/>
          <p:nvPr/>
        </p:nvSpPr>
        <p:spPr>
          <a:xfrm>
            <a:off x="0" y="6735113"/>
            <a:ext cx="12192000" cy="276999"/>
          </a:xfrm>
          <a:prstGeom prst="rect">
            <a:avLst/>
          </a:prstGeom>
          <a:solidFill>
            <a:schemeClr val="accent1">
              <a:lumMod val="75000"/>
            </a:schemeClr>
          </a:solidFill>
          <a:ln w="12700" cap="flat" cmpd="sng" algn="ctr">
            <a:solidFill>
              <a:schemeClr val="accent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cs typeface="+mn-cs"/>
            </a:endParaRPr>
          </a:p>
        </p:txBody>
      </p:sp>
      <p:grpSp>
        <p:nvGrpSpPr>
          <p:cNvPr id="9" name="Group 8">
            <a:extLst>
              <a:ext uri="{FF2B5EF4-FFF2-40B4-BE49-F238E27FC236}">
                <a16:creationId xmlns:a16="http://schemas.microsoft.com/office/drawing/2014/main" id="{11D5F986-B820-453E-AB95-C074B679B282}"/>
              </a:ext>
            </a:extLst>
          </p:cNvPr>
          <p:cNvGrpSpPr/>
          <p:nvPr/>
        </p:nvGrpSpPr>
        <p:grpSpPr>
          <a:xfrm>
            <a:off x="109331" y="111600"/>
            <a:ext cx="1013791" cy="1013791"/>
            <a:chOff x="109331" y="111600"/>
            <a:chExt cx="1013791" cy="1013791"/>
          </a:xfrm>
        </p:grpSpPr>
        <p:sp>
          <p:nvSpPr>
            <p:cNvPr id="10" name="Oval 9">
              <a:extLst>
                <a:ext uri="{FF2B5EF4-FFF2-40B4-BE49-F238E27FC236}">
                  <a16:creationId xmlns:a16="http://schemas.microsoft.com/office/drawing/2014/main" id="{24E8FE31-8C05-4DE6-9CEF-F38D0E5BC0B7}"/>
                </a:ext>
              </a:extLst>
            </p:cNvPr>
            <p:cNvSpPr/>
            <p:nvPr/>
          </p:nvSpPr>
          <p:spPr>
            <a:xfrm>
              <a:off x="109331" y="111600"/>
              <a:ext cx="1013791" cy="1013791"/>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a:cs typeface="+mn-cs"/>
              </a:endParaRPr>
            </a:p>
          </p:txBody>
        </p:sp>
        <p:pic>
          <p:nvPicPr>
            <p:cNvPr id="11" name="Picture 10">
              <a:extLst>
                <a:ext uri="{FF2B5EF4-FFF2-40B4-BE49-F238E27FC236}">
                  <a16:creationId xmlns:a16="http://schemas.microsoft.com/office/drawing/2014/main" id="{44887266-EB2C-4789-BE83-7E7554F0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12" y="152324"/>
              <a:ext cx="935976" cy="844400"/>
            </a:xfrm>
            <a:prstGeom prst="rect">
              <a:avLst/>
            </a:prstGeom>
          </p:spPr>
        </p:pic>
      </p:grpSp>
    </p:spTree>
    <p:extLst>
      <p:ext uri="{BB962C8B-B14F-4D97-AF65-F5344CB8AC3E}">
        <p14:creationId xmlns:p14="http://schemas.microsoft.com/office/powerpoint/2010/main" val="2367893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DC6F-05BA-49D6-AFEB-0B269884DD3E}"/>
              </a:ext>
            </a:extLst>
          </p:cNvPr>
          <p:cNvSpPr>
            <a:spLocks noGrp="1"/>
          </p:cNvSpPr>
          <p:nvPr>
            <p:ph type="title"/>
          </p:nvPr>
        </p:nvSpPr>
        <p:spPr>
          <a:xfrm>
            <a:off x="1063486" y="365125"/>
            <a:ext cx="10290313" cy="1325563"/>
          </a:xfrm>
        </p:spPr>
        <p:txBody>
          <a:bodyPr/>
          <a:lstStyle/>
          <a:p>
            <a:r>
              <a:rPr lang="id-ID" dirty="0"/>
              <a:t>Manajemen Sistem Berkas</a:t>
            </a:r>
            <a:r>
              <a:rPr lang="en-US" dirty="0"/>
              <a:t> / File</a:t>
            </a:r>
            <a:endParaRPr lang="id-ID" dirty="0"/>
          </a:p>
        </p:txBody>
      </p:sp>
      <p:sp>
        <p:nvSpPr>
          <p:cNvPr id="3" name="Content Placeholder 2">
            <a:extLst>
              <a:ext uri="{FF2B5EF4-FFF2-40B4-BE49-F238E27FC236}">
                <a16:creationId xmlns:a16="http://schemas.microsoft.com/office/drawing/2014/main" id="{B11CD630-162F-4C35-92AF-BC3667ED3292}"/>
              </a:ext>
            </a:extLst>
          </p:cNvPr>
          <p:cNvSpPr>
            <a:spLocks noGrp="1"/>
          </p:cNvSpPr>
          <p:nvPr>
            <p:ph idx="1"/>
          </p:nvPr>
        </p:nvSpPr>
        <p:spPr/>
        <p:txBody>
          <a:bodyPr>
            <a:normAutofit lnSpcReduction="10000"/>
          </a:bodyPr>
          <a:lstStyle/>
          <a:p>
            <a:r>
              <a:rPr lang="id-ID" dirty="0"/>
              <a:t>File atau berkas adalah representasi program dan data yang berupa kumpulan informasi yang saling berhubungan dan disimpan di perangkat penyimpanan. </a:t>
            </a:r>
            <a:endParaRPr lang="en-US" dirty="0"/>
          </a:p>
          <a:p>
            <a:r>
              <a:rPr lang="id-ID" dirty="0"/>
              <a:t>Sistem berkas ini sangatlah penting, karena informasi atau data yang disimpan dalam berkas adalah sesuatu yang sangat berharga bagi pengguna. </a:t>
            </a:r>
            <a:endParaRPr lang="en-US" dirty="0"/>
          </a:p>
          <a:p>
            <a:r>
              <a:rPr lang="id-ID" dirty="0"/>
              <a:t>Sistem operasi harus dapat melakukan operasi-operasi pada berkas, seperti membuka, membaca, menulis, dan menyimpan berkas tersebut pada sarana penyimpanan sekunder. </a:t>
            </a:r>
            <a:endParaRPr lang="en-US" dirty="0"/>
          </a:p>
          <a:p>
            <a:r>
              <a:rPr lang="id-ID" dirty="0"/>
              <a:t>Oleh karena itu, sistem operasi harus dapat melakukan operasi berkas dengan baik.</a:t>
            </a:r>
          </a:p>
        </p:txBody>
      </p:sp>
      <p:sp>
        <p:nvSpPr>
          <p:cNvPr id="8" name="직사각형 4">
            <a:extLst>
              <a:ext uri="{FF2B5EF4-FFF2-40B4-BE49-F238E27FC236}">
                <a16:creationId xmlns:a16="http://schemas.microsoft.com/office/drawing/2014/main" id="{BE71D255-F8A1-47F5-AF53-055CA2C0D995}"/>
              </a:ext>
            </a:extLst>
          </p:cNvPr>
          <p:cNvSpPr/>
          <p:nvPr/>
        </p:nvSpPr>
        <p:spPr>
          <a:xfrm>
            <a:off x="0" y="6735113"/>
            <a:ext cx="12192000" cy="276999"/>
          </a:xfrm>
          <a:prstGeom prst="rect">
            <a:avLst/>
          </a:prstGeom>
          <a:solidFill>
            <a:schemeClr val="accent1">
              <a:lumMod val="75000"/>
            </a:schemeClr>
          </a:solidFill>
          <a:ln w="12700" cap="flat" cmpd="sng" algn="ctr">
            <a:solidFill>
              <a:schemeClr val="accent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cs typeface="+mn-cs"/>
            </a:endParaRPr>
          </a:p>
        </p:txBody>
      </p:sp>
      <p:grpSp>
        <p:nvGrpSpPr>
          <p:cNvPr id="9" name="Group 8">
            <a:extLst>
              <a:ext uri="{FF2B5EF4-FFF2-40B4-BE49-F238E27FC236}">
                <a16:creationId xmlns:a16="http://schemas.microsoft.com/office/drawing/2014/main" id="{11D5F986-B820-453E-AB95-C074B679B282}"/>
              </a:ext>
            </a:extLst>
          </p:cNvPr>
          <p:cNvGrpSpPr/>
          <p:nvPr/>
        </p:nvGrpSpPr>
        <p:grpSpPr>
          <a:xfrm>
            <a:off x="109331" y="111600"/>
            <a:ext cx="1013791" cy="1013791"/>
            <a:chOff x="109331" y="111600"/>
            <a:chExt cx="1013791" cy="1013791"/>
          </a:xfrm>
        </p:grpSpPr>
        <p:sp>
          <p:nvSpPr>
            <p:cNvPr id="10" name="Oval 9">
              <a:extLst>
                <a:ext uri="{FF2B5EF4-FFF2-40B4-BE49-F238E27FC236}">
                  <a16:creationId xmlns:a16="http://schemas.microsoft.com/office/drawing/2014/main" id="{24E8FE31-8C05-4DE6-9CEF-F38D0E5BC0B7}"/>
                </a:ext>
              </a:extLst>
            </p:cNvPr>
            <p:cNvSpPr/>
            <p:nvPr/>
          </p:nvSpPr>
          <p:spPr>
            <a:xfrm>
              <a:off x="109331" y="111600"/>
              <a:ext cx="1013791" cy="1013791"/>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a:cs typeface="+mn-cs"/>
              </a:endParaRPr>
            </a:p>
          </p:txBody>
        </p:sp>
        <p:pic>
          <p:nvPicPr>
            <p:cNvPr id="11" name="Picture 10">
              <a:extLst>
                <a:ext uri="{FF2B5EF4-FFF2-40B4-BE49-F238E27FC236}">
                  <a16:creationId xmlns:a16="http://schemas.microsoft.com/office/drawing/2014/main" id="{44887266-EB2C-4789-BE83-7E7554F0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12" y="152324"/>
              <a:ext cx="935976" cy="844400"/>
            </a:xfrm>
            <a:prstGeom prst="rect">
              <a:avLst/>
            </a:prstGeom>
          </p:spPr>
        </p:pic>
      </p:grpSp>
    </p:spTree>
    <p:extLst>
      <p:ext uri="{BB962C8B-B14F-4D97-AF65-F5344CB8AC3E}">
        <p14:creationId xmlns:p14="http://schemas.microsoft.com/office/powerpoint/2010/main" val="876815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2406</Words>
  <Application>Microsoft Office PowerPoint</Application>
  <PresentationFormat>Widescreen</PresentationFormat>
  <Paragraphs>127</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Claston Script</vt:lpstr>
      <vt:lpstr>Segoe UI</vt:lpstr>
      <vt:lpstr>Times New Roman</vt:lpstr>
      <vt:lpstr>Office Theme</vt:lpstr>
      <vt:lpstr>PowerPoint Presentation</vt:lpstr>
      <vt:lpstr>Komponen Sistem Operasi</vt:lpstr>
      <vt:lpstr>Komponen Sistem Operasi</vt:lpstr>
      <vt:lpstr>Manajemen Proses</vt:lpstr>
      <vt:lpstr> Aktivitas-aktivitas yang berkaitan dengan manajemen proses</vt:lpstr>
      <vt:lpstr> Aktivitas-aktivitas yang berkaitan dengan manajemen proses (2)</vt:lpstr>
      <vt:lpstr>Manajemen Memori Utama</vt:lpstr>
      <vt:lpstr>Manajemen Memori Utama</vt:lpstr>
      <vt:lpstr>Manajemen Sistem Berkas / File</vt:lpstr>
      <vt:lpstr>Ruang Lingkup Manajemen Sistem Berkas</vt:lpstr>
      <vt:lpstr>Manajemen Sistem M/K ( I/O)</vt:lpstr>
      <vt:lpstr>Fungsi Manajemen Sistem M/K ( I/O)</vt:lpstr>
      <vt:lpstr>Manajemen Penyimpanan Sekunder</vt:lpstr>
      <vt:lpstr>Fungsi Manajemen Penyimpanan Sekunder</vt:lpstr>
      <vt:lpstr>Proteksi Sistem Operasi</vt:lpstr>
      <vt:lpstr>Keamanan Sistem Operasi</vt:lpstr>
      <vt:lpstr>Pelayanan Sistem Operasi</vt:lpstr>
      <vt:lpstr>System Call</vt:lpstr>
      <vt:lpstr>System Call – Kontrol Proses</vt:lpstr>
      <vt:lpstr>System Call – Kontrol Proses (2)</vt:lpstr>
      <vt:lpstr>System Call – Manipulasi File </vt:lpstr>
      <vt:lpstr>System Call – Informasi Lingkungan</vt:lpstr>
      <vt:lpstr>Program Sistem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Yoga Religia</dc:creator>
  <cp:lastModifiedBy>Yoga Religia</cp:lastModifiedBy>
  <cp:revision>11</cp:revision>
  <dcterms:created xsi:type="dcterms:W3CDTF">2020-09-15T07:24:27Z</dcterms:created>
  <dcterms:modified xsi:type="dcterms:W3CDTF">2020-09-18T07:23:38Z</dcterms:modified>
</cp:coreProperties>
</file>