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55"/>
  </p:notesMasterIdLst>
  <p:sldIdLst>
    <p:sldId id="256" r:id="rId2"/>
    <p:sldId id="258" r:id="rId3"/>
    <p:sldId id="259" r:id="rId4"/>
    <p:sldId id="260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4" r:id="rId30"/>
    <p:sldId id="330" r:id="rId31"/>
    <p:sldId id="325" r:id="rId32"/>
    <p:sldId id="331" r:id="rId33"/>
    <p:sldId id="332" r:id="rId34"/>
    <p:sldId id="326" r:id="rId35"/>
    <p:sldId id="333" r:id="rId36"/>
    <p:sldId id="334" r:id="rId37"/>
    <p:sldId id="327" r:id="rId38"/>
    <p:sldId id="335" r:id="rId39"/>
    <p:sldId id="336" r:id="rId40"/>
    <p:sldId id="328" r:id="rId41"/>
    <p:sldId id="337" r:id="rId42"/>
    <p:sldId id="338" r:id="rId43"/>
    <p:sldId id="323" r:id="rId44"/>
    <p:sldId id="339" r:id="rId45"/>
    <p:sldId id="340" r:id="rId46"/>
    <p:sldId id="341" r:id="rId47"/>
    <p:sldId id="342" r:id="rId48"/>
    <p:sldId id="344" r:id="rId49"/>
    <p:sldId id="345" r:id="rId50"/>
    <p:sldId id="346" r:id="rId51"/>
    <p:sldId id="329" r:id="rId52"/>
    <p:sldId id="343" r:id="rId53"/>
    <p:sldId id="347" r:id="rId54"/>
  </p:sldIdLst>
  <p:sldSz cx="9144000" cy="5143500" type="screen16x9"/>
  <p:notesSz cx="6858000" cy="9144000"/>
  <p:embeddedFontLst>
    <p:embeddedFont>
      <p:font typeface="Squada One" panose="020B0604020202020204" charset="0"/>
      <p:regular r:id="rId56"/>
    </p:embeddedFont>
    <p:embeddedFont>
      <p:font typeface="Roboto Condensed" panose="020B0604020202020204" charset="0"/>
      <p:regular r:id="rId57"/>
      <p:bold r:id="rId58"/>
      <p:italic r:id="rId59"/>
      <p:boldItalic r:id="rId60"/>
    </p:embeddedFont>
    <p:embeddedFont>
      <p:font typeface="Roboto Condensed Light" panose="020B0604020202020204" charset="0"/>
      <p:regular r:id="rId61"/>
      <p:bold r:id="rId62"/>
      <p:italic r:id="rId63"/>
      <p:boldItalic r:id="rId64"/>
    </p:embeddedFont>
    <p:embeddedFont>
      <p:font typeface="Exo 2" panose="020B0604020202020204" charset="0"/>
      <p:regular r:id="rId65"/>
      <p:bold r:id="rId66"/>
      <p:italic r:id="rId67"/>
      <p:boldItalic r:id="rId68"/>
    </p:embeddedFont>
    <p:embeddedFont>
      <p:font typeface="Fira Sans Extra Condensed Medium" panose="020B0604020202020204" charset="0"/>
      <p:regular r:id="rId69"/>
      <p:bold r:id="rId70"/>
      <p:italic r:id="rId71"/>
      <p:bold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886DE4-C6B4-4585-AAFF-243EE1DD063F}">
  <a:tblStyle styleId="{45886DE4-C6B4-4585-AAFF-243EE1DD06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8.fntdata"/><Relationship Id="rId68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font" Target="fonts/font11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Relationship Id="rId70" Type="http://schemas.openxmlformats.org/officeDocument/2006/relationships/font" Target="fonts/font15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font" Target="fonts/font10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754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287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218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59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530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520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707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639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441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418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7138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12136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528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6047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719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9444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3146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6537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0853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709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2703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9505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8297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9065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1664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2045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2887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1821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1893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734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1047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41985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9234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3489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6287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1762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98676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4713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103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786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339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166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765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307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7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2257999" y="32920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Rizqi Chandra Pramana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1634010056</a:t>
            </a:r>
            <a:endParaRPr sz="1600" dirty="0"/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rgbClr val="434343"/>
                </a:solidFill>
              </a:rPr>
              <a:t>Sistem Evaluasi Proposal Kegiatan Kemahasiswaan Menggunakan </a:t>
            </a:r>
            <a:r>
              <a:rPr lang="en" sz="3200" smtClean="0">
                <a:solidFill>
                  <a:srgbClr val="434343"/>
                </a:solidFill>
              </a:rPr>
              <a:t>Teknologi </a:t>
            </a:r>
            <a:r>
              <a:rPr lang="en" sz="3200" smtClean="0">
                <a:solidFill>
                  <a:srgbClr val="434343"/>
                </a:solidFill>
              </a:rPr>
              <a:t>Barcode Scanner</a:t>
            </a:r>
            <a:endParaRPr sz="3200" dirty="0">
              <a:solidFill>
                <a:srgbClr val="434343"/>
              </a:solidFill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3390799" y="3292022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Tujuan Penelitian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8330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635950" y="0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Tujuan Penelitian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2457150" y="2195118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200000"/>
              </a:lnSpc>
            </a:pPr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menerapkan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mengelola</a:t>
            </a:r>
            <a:r>
              <a:rPr lang="en-US" sz="1200" dirty="0"/>
              <a:t> data proposal </a:t>
            </a:r>
            <a:r>
              <a:rPr lang="en-US" sz="1200" dirty="0" err="1"/>
              <a:t>kegiatan</a:t>
            </a:r>
            <a:r>
              <a:rPr lang="en-US" sz="1200" dirty="0"/>
              <a:t> </a:t>
            </a:r>
            <a:r>
              <a:rPr lang="en-US" sz="1200" dirty="0" err="1"/>
              <a:t>kemahasiswaan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teknologi</a:t>
            </a:r>
            <a:r>
              <a:rPr lang="en-US" sz="1200" dirty="0"/>
              <a:t> barcode </a:t>
            </a:r>
            <a:r>
              <a:rPr lang="en-US" sz="1200" dirty="0" smtClean="0"/>
              <a:t>scanner.</a:t>
            </a:r>
            <a:endParaRPr sz="1400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033218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-4800" y="4200473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3120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Manfaat Penelitian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3454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635950" y="0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Bagi Penulis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2457150" y="2195118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200000"/>
              </a:lnSpc>
            </a:pPr>
            <a:r>
              <a:rPr lang="en-US" sz="1200" dirty="0" err="1"/>
              <a:t>Manfaat</a:t>
            </a:r>
            <a:r>
              <a:rPr lang="en-US" sz="1200" dirty="0"/>
              <a:t> yang </a:t>
            </a:r>
            <a:r>
              <a:rPr lang="en-US" sz="1200" dirty="0" err="1"/>
              <a:t>diperoleh</a:t>
            </a:r>
            <a:r>
              <a:rPr lang="en-US" sz="1200" dirty="0"/>
              <a:t> </a:t>
            </a:r>
            <a:r>
              <a:rPr lang="en-US" sz="1200" dirty="0" err="1"/>
              <a:t>penulis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penelitian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yaitu</a:t>
            </a:r>
            <a:r>
              <a:rPr lang="en-US" sz="1200" dirty="0"/>
              <a:t> </a:t>
            </a:r>
            <a:r>
              <a:rPr lang="en-US" sz="1200" dirty="0" err="1"/>
              <a:t>penulis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mengimplementasikan</a:t>
            </a:r>
            <a:r>
              <a:rPr lang="en-US" sz="1200" dirty="0"/>
              <a:t> </a:t>
            </a:r>
            <a:r>
              <a:rPr lang="en-US" sz="1200" dirty="0" err="1"/>
              <a:t>ilmu</a:t>
            </a:r>
            <a:r>
              <a:rPr lang="en-US" sz="1200" dirty="0"/>
              <a:t> yang </a:t>
            </a:r>
            <a:r>
              <a:rPr lang="en-US" sz="1200" dirty="0" err="1"/>
              <a:t>didapat</a:t>
            </a:r>
            <a:r>
              <a:rPr lang="en-US" sz="1200" dirty="0"/>
              <a:t> </a:t>
            </a:r>
            <a:r>
              <a:rPr lang="en-US" sz="1200" dirty="0" err="1"/>
              <a:t>selama</a:t>
            </a:r>
            <a:r>
              <a:rPr lang="en-US" sz="1200" dirty="0"/>
              <a:t> </a:t>
            </a:r>
            <a:r>
              <a:rPr lang="en-US" sz="1200" dirty="0" err="1"/>
              <a:t>perkuliahan</a:t>
            </a:r>
            <a:r>
              <a:rPr lang="en-US" sz="1200" dirty="0"/>
              <a:t> agar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dimanfaatkan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</a:t>
            </a:r>
            <a:r>
              <a:rPr lang="en-US" sz="1200" dirty="0" err="1"/>
              <a:t>banyak</a:t>
            </a:r>
            <a:r>
              <a:rPr lang="en-US" sz="1200" dirty="0"/>
              <a:t> orang</a:t>
            </a:r>
            <a:endParaRPr sz="1600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033218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-4800" y="4200473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2449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635950" y="0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Bagi Pengguna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2457150" y="2195118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200000"/>
              </a:lnSpc>
            </a:pPr>
            <a:r>
              <a:rPr lang="en-US" sz="1200" dirty="0" err="1"/>
              <a:t>Manfaat</a:t>
            </a:r>
            <a:r>
              <a:rPr lang="en-US" sz="1200" dirty="0"/>
              <a:t> </a:t>
            </a:r>
            <a:r>
              <a:rPr lang="en-US" sz="1200" dirty="0" err="1"/>
              <a:t>bagi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r>
              <a:rPr lang="en-US" sz="1200" dirty="0"/>
              <a:t> </a:t>
            </a:r>
            <a:r>
              <a:rPr lang="en-US" sz="1200" dirty="0" err="1"/>
              <a:t>yaitu</a:t>
            </a:r>
            <a:r>
              <a:rPr lang="en-US" sz="1200" dirty="0"/>
              <a:t> </a:t>
            </a:r>
            <a:r>
              <a:rPr lang="en-US" sz="1200" dirty="0" err="1"/>
              <a:t>memudahkan</a:t>
            </a:r>
            <a:r>
              <a:rPr lang="en-US" sz="1200" dirty="0"/>
              <a:t> </a:t>
            </a:r>
            <a:r>
              <a:rPr lang="en-US" sz="1200" dirty="0" err="1"/>
              <a:t>akses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tentang</a:t>
            </a:r>
            <a:r>
              <a:rPr lang="en-US" sz="1200" dirty="0"/>
              <a:t> proposal </a:t>
            </a:r>
            <a:r>
              <a:rPr lang="en-US" sz="1200" dirty="0" err="1"/>
              <a:t>kegiatan</a:t>
            </a:r>
            <a:r>
              <a:rPr lang="en-US" sz="1200" dirty="0"/>
              <a:t> </a:t>
            </a:r>
            <a:r>
              <a:rPr lang="en-US" sz="1200" dirty="0" err="1"/>
              <a:t>kemahasiswaan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meningkatkan</a:t>
            </a:r>
            <a:r>
              <a:rPr lang="en-US" sz="1200" dirty="0"/>
              <a:t> </a:t>
            </a:r>
            <a:r>
              <a:rPr lang="en-US" sz="1200" dirty="0" err="1"/>
              <a:t>akurasi</a:t>
            </a:r>
            <a:r>
              <a:rPr lang="en-US" sz="1200" dirty="0"/>
              <a:t> </a:t>
            </a:r>
            <a:r>
              <a:rPr lang="en-US" sz="1200" dirty="0" err="1"/>
              <a:t>pengolahan</a:t>
            </a:r>
            <a:r>
              <a:rPr lang="en-US" sz="1200" dirty="0"/>
              <a:t> data proposal </a:t>
            </a:r>
            <a:r>
              <a:rPr lang="en-US" sz="1200" dirty="0" err="1" smtClean="0"/>
              <a:t>mahasiswa</a:t>
            </a:r>
            <a:r>
              <a:rPr lang="en-US" sz="1200" dirty="0" smtClean="0"/>
              <a:t>.</a:t>
            </a:r>
            <a:endParaRPr sz="1800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033218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-4800" y="4200473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3756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3385874" y="2098650"/>
            <a:ext cx="3425683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Tinjauan Pustaka</a:t>
            </a:r>
            <a:endParaRPr dirty="0"/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406469" y="555438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Unified Modeling Language</a:t>
            </a:r>
            <a:endParaRPr dirty="0"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  <p:cxnSp>
        <p:nvCxnSpPr>
          <p:cNvPr id="158" name="Google Shape;158;p30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406469" y="122096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Basis Data</a:t>
            </a:r>
            <a:endParaRPr dirty="0"/>
          </a:p>
        </p:txBody>
      </p:sp>
      <p:sp>
        <p:nvSpPr>
          <p:cNvPr id="42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18448" y="1209970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43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406469" y="1897472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PHP</a:t>
            </a:r>
            <a:endParaRPr dirty="0"/>
          </a:p>
        </p:txBody>
      </p:sp>
      <p:sp>
        <p:nvSpPr>
          <p:cNvPr id="44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18448" y="1886482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03</a:t>
            </a:r>
            <a:endParaRPr dirty="0"/>
          </a:p>
        </p:txBody>
      </p:sp>
      <p:sp>
        <p:nvSpPr>
          <p:cNvPr id="45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406469" y="2579479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Codeigniter</a:t>
            </a:r>
            <a:endParaRPr dirty="0"/>
          </a:p>
        </p:txBody>
      </p:sp>
      <p:sp>
        <p:nvSpPr>
          <p:cNvPr id="46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18448" y="2568489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47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406469" y="326148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QuaggaJS</a:t>
            </a:r>
            <a:endParaRPr dirty="0"/>
          </a:p>
        </p:txBody>
      </p:sp>
      <p:sp>
        <p:nvSpPr>
          <p:cNvPr id="48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18448" y="3250496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373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-126460" y="3379908"/>
            <a:ext cx="5136204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Unified Modeling Language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7249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110779" y="9728"/>
            <a:ext cx="4917641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Unified Modeling Language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2457150" y="2195118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200000"/>
              </a:lnSpc>
            </a:pPr>
            <a:r>
              <a:rPr lang="en-US" sz="1200" dirty="0"/>
              <a:t>Unified Modeling Language (UML)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bahasa</a:t>
            </a:r>
            <a:r>
              <a:rPr lang="en-US" sz="1200" dirty="0"/>
              <a:t> </a:t>
            </a:r>
            <a:r>
              <a:rPr lang="en-US" sz="1200" dirty="0" err="1"/>
              <a:t>spesifikasi</a:t>
            </a:r>
            <a:r>
              <a:rPr lang="en-US" sz="1200" dirty="0"/>
              <a:t> </a:t>
            </a:r>
            <a:r>
              <a:rPr lang="en-US" sz="1200" dirty="0" err="1"/>
              <a:t>standar</a:t>
            </a:r>
            <a:r>
              <a:rPr lang="en-US" sz="1200" dirty="0"/>
              <a:t> </a:t>
            </a:r>
            <a:r>
              <a:rPr lang="en-US" sz="1200" dirty="0" smtClean="0"/>
              <a:t>yang </a:t>
            </a:r>
            <a:r>
              <a:rPr lang="en-US" sz="1200" dirty="0" err="1" smtClean="0"/>
              <a:t>dipergunakan</a:t>
            </a:r>
            <a:r>
              <a:rPr lang="en-US" sz="1200" dirty="0" smtClean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mendokumentasikan</a:t>
            </a:r>
            <a:r>
              <a:rPr lang="en-US" sz="1200" dirty="0"/>
              <a:t>, </a:t>
            </a:r>
            <a:r>
              <a:rPr lang="en-US" sz="1200" dirty="0" err="1"/>
              <a:t>menspesifikasikan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membangun</a:t>
            </a:r>
            <a:r>
              <a:rPr lang="en-US" sz="1200" dirty="0"/>
              <a:t> </a:t>
            </a:r>
            <a:r>
              <a:rPr lang="en-US" sz="1200" dirty="0" err="1"/>
              <a:t>perangkat</a:t>
            </a:r>
            <a:r>
              <a:rPr lang="en-US" sz="1200" dirty="0"/>
              <a:t> </a:t>
            </a:r>
            <a:r>
              <a:rPr lang="en-US" sz="1200" dirty="0" err="1" smtClean="0"/>
              <a:t>lunak</a:t>
            </a:r>
            <a:r>
              <a:rPr lang="en-US" sz="1200" dirty="0" smtClean="0"/>
              <a:t>.</a:t>
            </a:r>
            <a:endParaRPr sz="1800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033218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-4800" y="4200473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347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2282400" y="1377670"/>
            <a:ext cx="4224900" cy="2822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err="1" smtClean="0"/>
              <a:t>Permodelan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Bisnis</a:t>
            </a:r>
            <a:endParaRPr lang="en-US" sz="1200" b="1" dirty="0" smtClean="0"/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Business Use Case Diagram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Use Case Diagram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Activity Diagram</a:t>
            </a:r>
          </a:p>
          <a:p>
            <a:pPr marL="457200" lvl="1" indent="0" algn="just">
              <a:lnSpc>
                <a:spcPct val="150000"/>
              </a:lnSpc>
            </a:pPr>
            <a:endParaRPr lang="en-US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err="1" smtClean="0"/>
              <a:t>Permodelan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Aplikasi</a:t>
            </a:r>
            <a:endParaRPr lang="en-US" sz="1200" b="1" dirty="0" smtClean="0"/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Class Diagram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Sequence Diagram</a:t>
            </a:r>
            <a:endParaRPr lang="en-US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033218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-4800" y="4200473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7871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Basis Data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0983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3385874" y="2098650"/>
            <a:ext cx="3425683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Pendahuluan</a:t>
            </a:r>
            <a:endParaRPr dirty="0"/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406469" y="555438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Latar Belakang</a:t>
            </a:r>
            <a:endParaRPr dirty="0"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  <p:cxnSp>
        <p:nvCxnSpPr>
          <p:cNvPr id="158" name="Google Shape;158;p30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406469" y="122096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Rumusan Masalah</a:t>
            </a:r>
            <a:endParaRPr dirty="0"/>
          </a:p>
        </p:txBody>
      </p:sp>
      <p:sp>
        <p:nvSpPr>
          <p:cNvPr id="42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18448" y="1209970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43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406469" y="1897472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Batasan Masalah</a:t>
            </a:r>
            <a:endParaRPr dirty="0"/>
          </a:p>
        </p:txBody>
      </p:sp>
      <p:sp>
        <p:nvSpPr>
          <p:cNvPr id="44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18448" y="1886482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03</a:t>
            </a:r>
            <a:endParaRPr dirty="0"/>
          </a:p>
        </p:txBody>
      </p:sp>
      <p:sp>
        <p:nvSpPr>
          <p:cNvPr id="45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406469" y="2579479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Tujuan Penelitian</a:t>
            </a:r>
            <a:endParaRPr dirty="0"/>
          </a:p>
        </p:txBody>
      </p:sp>
      <p:sp>
        <p:nvSpPr>
          <p:cNvPr id="46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18448" y="2568489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47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406469" y="326148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Manfaat Penelitian</a:t>
            </a:r>
            <a:endParaRPr dirty="0"/>
          </a:p>
        </p:txBody>
      </p:sp>
      <p:sp>
        <p:nvSpPr>
          <p:cNvPr id="48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18448" y="3250496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110779" y="9728"/>
            <a:ext cx="4917641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Basis Data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2457150" y="2195118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US" sz="1200" dirty="0"/>
              <a:t>Basis data </a:t>
            </a:r>
            <a:r>
              <a:rPr lang="en-US" sz="1200" dirty="0" err="1"/>
              <a:t>atau</a:t>
            </a:r>
            <a:r>
              <a:rPr lang="en-US" sz="1200" dirty="0"/>
              <a:t> Database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kumpulan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yang </a:t>
            </a:r>
            <a:r>
              <a:rPr lang="en-US" sz="1200" dirty="0" err="1"/>
              <a:t>disusun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merupakan</a:t>
            </a:r>
            <a:r>
              <a:rPr lang="en-US" sz="1200" dirty="0"/>
              <a:t> </a:t>
            </a:r>
            <a:r>
              <a:rPr lang="en-US" sz="1200" dirty="0" err="1"/>
              <a:t>suatu</a:t>
            </a:r>
            <a:r>
              <a:rPr lang="en-US" sz="1200" dirty="0"/>
              <a:t> </a:t>
            </a:r>
            <a:r>
              <a:rPr lang="en-US" sz="1200" dirty="0" err="1"/>
              <a:t>kesatuan</a:t>
            </a:r>
            <a:r>
              <a:rPr lang="en-US" sz="1200" dirty="0"/>
              <a:t> yang </a:t>
            </a:r>
            <a:r>
              <a:rPr lang="en-US" sz="1200" dirty="0" err="1"/>
              <a:t>utuh</a:t>
            </a:r>
            <a:r>
              <a:rPr lang="en-US" sz="1200" dirty="0"/>
              <a:t> yang </a:t>
            </a:r>
            <a:r>
              <a:rPr lang="en-US" sz="1200" dirty="0" err="1"/>
              <a:t>disimpan</a:t>
            </a:r>
            <a:r>
              <a:rPr lang="en-US" sz="1200" dirty="0"/>
              <a:t> di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perangkat</a:t>
            </a:r>
            <a:r>
              <a:rPr lang="en-US" sz="1200" dirty="0"/>
              <a:t> </a:t>
            </a:r>
            <a:r>
              <a:rPr lang="en-US" sz="1200" dirty="0" err="1"/>
              <a:t>keras</a:t>
            </a:r>
            <a:r>
              <a:rPr lang="en-US" sz="1200" dirty="0"/>
              <a:t> (</a:t>
            </a:r>
            <a:r>
              <a:rPr lang="en-US" sz="1200" dirty="0" err="1"/>
              <a:t>komputer</a:t>
            </a:r>
            <a:r>
              <a:rPr lang="en-US" sz="1200" dirty="0"/>
              <a:t>)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sistematis</a:t>
            </a:r>
            <a:r>
              <a:rPr lang="en-US" sz="1200" dirty="0"/>
              <a:t>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diolah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perangkat</a:t>
            </a:r>
            <a:r>
              <a:rPr lang="en-US" sz="1200" dirty="0"/>
              <a:t> </a:t>
            </a:r>
            <a:r>
              <a:rPr lang="en-US" sz="1200" dirty="0" err="1"/>
              <a:t>lunak</a:t>
            </a:r>
            <a:r>
              <a:rPr lang="en-US" sz="1200" dirty="0"/>
              <a:t>.</a:t>
            </a:r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033218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-4800" y="4200473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8065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2282400" y="1377670"/>
            <a:ext cx="4224900" cy="2822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/>
              <a:t>suatu</a:t>
            </a:r>
            <a:r>
              <a:rPr lang="en-US" sz="1200" dirty="0"/>
              <a:t> </a:t>
            </a:r>
            <a:r>
              <a:rPr lang="en-US" sz="1200" dirty="0" err="1"/>
              <a:t>struktur</a:t>
            </a:r>
            <a:r>
              <a:rPr lang="en-US" sz="1200" dirty="0"/>
              <a:t> Basis Data yang </a:t>
            </a:r>
            <a:r>
              <a:rPr lang="en-US" sz="1200" dirty="0" err="1"/>
              <a:t>efisien</a:t>
            </a:r>
            <a:r>
              <a:rPr lang="en-US" sz="1200" dirty="0"/>
              <a:t>, </a:t>
            </a:r>
            <a:r>
              <a:rPr lang="en-US" sz="1200" dirty="0" err="1"/>
              <a:t>diperlukan</a:t>
            </a:r>
            <a:r>
              <a:rPr lang="en-US" sz="1200" dirty="0"/>
              <a:t> </a:t>
            </a:r>
            <a:r>
              <a:rPr lang="en-US" sz="1200" dirty="0" err="1"/>
              <a:t>perancangan</a:t>
            </a:r>
            <a:r>
              <a:rPr lang="en-US" sz="1200" dirty="0"/>
              <a:t> Basis Data yang </a:t>
            </a:r>
            <a:r>
              <a:rPr lang="en-US" sz="1200" dirty="0" err="1" smtClean="0"/>
              <a:t>baik</a:t>
            </a:r>
            <a:r>
              <a:rPr lang="en-US" sz="1200" dirty="0" smtClean="0"/>
              <a:t>.</a:t>
            </a:r>
          </a:p>
          <a:p>
            <a:pPr marL="0" indent="0" algn="just">
              <a:lnSpc>
                <a:spcPct val="150000"/>
              </a:lnSpc>
            </a:pPr>
            <a:endParaRPr lang="en-US" sz="1200" dirty="0" smtClean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Conceptual </a:t>
            </a:r>
            <a:r>
              <a:rPr lang="en-US" sz="1200" dirty="0"/>
              <a:t>Data Model (</a:t>
            </a:r>
            <a:r>
              <a:rPr lang="en-US" sz="1200" dirty="0" smtClean="0"/>
              <a:t>CDM)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Physical </a:t>
            </a:r>
            <a:r>
              <a:rPr lang="en-US" sz="1200" dirty="0"/>
              <a:t>Data Model (</a:t>
            </a:r>
            <a:r>
              <a:rPr lang="en-US" sz="1200" dirty="0" smtClean="0"/>
              <a:t>PDM)</a:t>
            </a:r>
          </a:p>
          <a:p>
            <a:pPr marL="0" indent="0" algn="just">
              <a:lnSpc>
                <a:spcPct val="150000"/>
              </a:lnSpc>
            </a:pPr>
            <a:endParaRPr lang="en-US" sz="1200" dirty="0" smtClean="0"/>
          </a:p>
          <a:p>
            <a:pPr marL="0" indent="0" algn="just">
              <a:lnSpc>
                <a:spcPct val="150000"/>
              </a:lnSpc>
            </a:pPr>
            <a:r>
              <a:rPr lang="en-US" sz="1200" dirty="0" err="1" smtClean="0"/>
              <a:t>merupakan</a:t>
            </a:r>
            <a:r>
              <a:rPr lang="en-US" sz="1200" dirty="0" smtClean="0"/>
              <a:t> </a:t>
            </a:r>
            <a:r>
              <a:rPr lang="en-US" sz="1200" dirty="0" err="1"/>
              <a:t>bentuk</a:t>
            </a:r>
            <a:r>
              <a:rPr lang="en-US" sz="1200" dirty="0"/>
              <a:t> </a:t>
            </a:r>
            <a:r>
              <a:rPr lang="en-US" sz="1200" dirty="0" err="1"/>
              <a:t>permodelan</a:t>
            </a:r>
            <a:r>
              <a:rPr lang="en-US" sz="1200" dirty="0"/>
              <a:t> basis data yang </a:t>
            </a:r>
            <a:r>
              <a:rPr lang="en-US" sz="1200" dirty="0" err="1"/>
              <a:t>biasa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pengembangan</a:t>
            </a:r>
            <a:r>
              <a:rPr lang="en-US" sz="1200" dirty="0"/>
              <a:t> </a:t>
            </a:r>
            <a:r>
              <a:rPr lang="en-US" sz="1200" dirty="0" err="1"/>
              <a:t>suatu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endParaRPr lang="en-US" sz="1200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033218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-4800" y="4200473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7030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PHP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0554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110779" y="9728"/>
            <a:ext cx="4917641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PHP Hypertex Preprocessor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2457150" y="2195118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US" sz="1200" dirty="0"/>
              <a:t>PHP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kependekan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Hypertext Preprocessor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salah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bahasa</a:t>
            </a:r>
            <a:r>
              <a:rPr lang="en-US" sz="1200" dirty="0"/>
              <a:t> </a:t>
            </a:r>
            <a:r>
              <a:rPr lang="en-US" sz="1200" dirty="0" err="1"/>
              <a:t>pemrograman</a:t>
            </a:r>
            <a:r>
              <a:rPr lang="en-US" sz="1200" dirty="0"/>
              <a:t> open source yang </a:t>
            </a:r>
            <a:r>
              <a:rPr lang="en-US" sz="1200" dirty="0" err="1"/>
              <a:t>sangat</a:t>
            </a:r>
            <a:r>
              <a:rPr lang="en-US" sz="1200" dirty="0"/>
              <a:t> </a:t>
            </a:r>
            <a:r>
              <a:rPr lang="en-US" sz="1200" dirty="0" err="1"/>
              <a:t>cocok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dikhususkan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pengembangan</a:t>
            </a:r>
            <a:r>
              <a:rPr lang="en-US" sz="1200" dirty="0"/>
              <a:t> web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 smtClean="0"/>
              <a:t>ditanamkan</a:t>
            </a:r>
            <a:r>
              <a:rPr lang="en-US" sz="1200" dirty="0" smtClean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</a:t>
            </a:r>
            <a:r>
              <a:rPr lang="en-US" sz="1200" dirty="0" err="1" smtClean="0"/>
              <a:t>skrip</a:t>
            </a:r>
            <a:r>
              <a:rPr lang="en-US" sz="1200" dirty="0" smtClean="0"/>
              <a:t> </a:t>
            </a:r>
            <a:r>
              <a:rPr lang="en-US" sz="1200" dirty="0"/>
              <a:t>HTML.</a:t>
            </a:r>
            <a:endParaRPr lang="en-US" sz="1400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033218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-4800" y="4200473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2624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Codeigniter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4992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110779" y="9728"/>
            <a:ext cx="4917641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Framework Codeigniter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2457150" y="2195118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US" sz="1200" dirty="0" err="1"/>
              <a:t>CodeIgniter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framework </a:t>
            </a:r>
            <a:r>
              <a:rPr lang="en-US" sz="1200" dirty="0" err="1"/>
              <a:t>php</a:t>
            </a:r>
            <a:r>
              <a:rPr lang="en-US" sz="1200" dirty="0"/>
              <a:t> yang </a:t>
            </a:r>
            <a:r>
              <a:rPr lang="en-US" sz="1200" dirty="0" err="1"/>
              <a:t>bersifat</a:t>
            </a:r>
            <a:r>
              <a:rPr lang="en-US" sz="1200" dirty="0"/>
              <a:t> open source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metode</a:t>
            </a:r>
            <a:r>
              <a:rPr lang="en-US" sz="1200" dirty="0"/>
              <a:t> MVC (Model, View, Controller)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memudahkan</a:t>
            </a:r>
            <a:r>
              <a:rPr lang="en-US" sz="1200" dirty="0"/>
              <a:t> developer </a:t>
            </a:r>
            <a:r>
              <a:rPr lang="en-US" sz="1200" dirty="0" err="1"/>
              <a:t>atau</a:t>
            </a:r>
            <a:r>
              <a:rPr lang="en-US" sz="1200" dirty="0"/>
              <a:t> programmer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membangun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</a:t>
            </a:r>
            <a:r>
              <a:rPr lang="en-US" sz="1200" dirty="0" err="1"/>
              <a:t>aplikasi</a:t>
            </a:r>
            <a:r>
              <a:rPr lang="en-US" sz="1200" dirty="0"/>
              <a:t> </a:t>
            </a:r>
            <a:r>
              <a:rPr lang="en-US" sz="1200" dirty="0" err="1"/>
              <a:t>berbasis</a:t>
            </a:r>
            <a:r>
              <a:rPr lang="en-US" sz="1200" dirty="0"/>
              <a:t> web </a:t>
            </a:r>
            <a:r>
              <a:rPr lang="en-US" sz="1200" dirty="0" err="1"/>
              <a:t>tanpa</a:t>
            </a:r>
            <a:r>
              <a:rPr lang="en-US" sz="1200" dirty="0"/>
              <a:t> </a:t>
            </a:r>
            <a:r>
              <a:rPr lang="en-US" sz="1200" dirty="0" err="1"/>
              <a:t>harus</a:t>
            </a:r>
            <a:r>
              <a:rPr lang="en-US" sz="1200" dirty="0"/>
              <a:t> </a:t>
            </a:r>
            <a:r>
              <a:rPr lang="en-US" sz="1200" dirty="0" err="1"/>
              <a:t>membuatnya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awal</a:t>
            </a:r>
            <a:endParaRPr lang="en-US" sz="1600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033218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-4800" y="4200473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596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QuaggaJS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2740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110779" y="9728"/>
            <a:ext cx="4917641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Library QuaggaJS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2457150" y="2195118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US" sz="1200" dirty="0" err="1"/>
              <a:t>QuaggaJS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pemindai</a:t>
            </a:r>
            <a:r>
              <a:rPr lang="en-US" sz="1200" dirty="0"/>
              <a:t> </a:t>
            </a:r>
            <a:r>
              <a:rPr lang="en-US" sz="1200" dirty="0" err="1"/>
              <a:t>kode</a:t>
            </a:r>
            <a:r>
              <a:rPr lang="en-US" sz="1200" dirty="0"/>
              <a:t> </a:t>
            </a:r>
            <a:r>
              <a:rPr lang="en-US" sz="1200" dirty="0" err="1" smtClean="0"/>
              <a:t>batang</a:t>
            </a:r>
            <a:r>
              <a:rPr lang="en-US" sz="1200" dirty="0" smtClean="0"/>
              <a:t> </a:t>
            </a:r>
            <a:r>
              <a:rPr lang="en-US" sz="1200" dirty="0" err="1" smtClean="0"/>
              <a:t>atau</a:t>
            </a:r>
            <a:r>
              <a:rPr lang="en-US" sz="1200" dirty="0" smtClean="0"/>
              <a:t> </a:t>
            </a:r>
            <a:r>
              <a:rPr lang="en-US" sz="1200" dirty="0" err="1"/>
              <a:t>biasa</a:t>
            </a:r>
            <a:r>
              <a:rPr lang="en-US" sz="1200" dirty="0"/>
              <a:t> </a:t>
            </a:r>
            <a:r>
              <a:rPr lang="en-US" sz="1200" dirty="0" err="1"/>
              <a:t>disebut</a:t>
            </a:r>
            <a:r>
              <a:rPr lang="en-US" sz="1200" dirty="0"/>
              <a:t> barcode </a:t>
            </a:r>
            <a:r>
              <a:rPr lang="en-US" sz="1200" dirty="0" smtClean="0"/>
              <a:t>scanner yang </a:t>
            </a:r>
            <a:r>
              <a:rPr lang="en-US" sz="1200" dirty="0" err="1"/>
              <a:t>ditulis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Christoph </a:t>
            </a:r>
            <a:r>
              <a:rPr lang="en-US" sz="1200" dirty="0" err="1" smtClean="0"/>
              <a:t>Oberhofer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/>
              <a:t>tahun</a:t>
            </a:r>
            <a:r>
              <a:rPr lang="en-US" sz="1200" dirty="0"/>
              <a:t> 2015. </a:t>
            </a:r>
            <a:r>
              <a:rPr lang="en-US" sz="1200" dirty="0" err="1"/>
              <a:t>QuaggaJS</a:t>
            </a:r>
            <a:r>
              <a:rPr lang="en-US" sz="1200" dirty="0"/>
              <a:t> yang </a:t>
            </a:r>
            <a:r>
              <a:rPr lang="en-US" sz="1200" dirty="0" err="1"/>
              <a:t>seluruhnya</a:t>
            </a:r>
            <a:r>
              <a:rPr lang="en-US" sz="1200" dirty="0"/>
              <a:t> </a:t>
            </a:r>
            <a:r>
              <a:rPr lang="en-US" sz="1200" dirty="0" err="1"/>
              <a:t>ditulis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bahasa</a:t>
            </a:r>
            <a:r>
              <a:rPr lang="en-US" sz="1200" dirty="0"/>
              <a:t> </a:t>
            </a:r>
            <a:r>
              <a:rPr lang="en-US" sz="1200" dirty="0" err="1"/>
              <a:t>pemrograman</a:t>
            </a:r>
            <a:r>
              <a:rPr lang="en-US" sz="1200" dirty="0"/>
              <a:t> JavaScript yang </a:t>
            </a:r>
            <a:r>
              <a:rPr lang="en-US" sz="1200" dirty="0" err="1"/>
              <a:t>mendukung</a:t>
            </a:r>
            <a:r>
              <a:rPr lang="en-US" sz="1200" dirty="0"/>
              <a:t> </a:t>
            </a:r>
            <a:r>
              <a:rPr lang="en-US" sz="1200" dirty="0" err="1"/>
              <a:t>pemindaian</a:t>
            </a:r>
            <a:r>
              <a:rPr lang="en-US" sz="1200" dirty="0"/>
              <a:t> real-</a:t>
            </a:r>
            <a:r>
              <a:rPr lang="en-US" sz="1200" dirty="0" err="1"/>
              <a:t>timedan</a:t>
            </a:r>
            <a:r>
              <a:rPr lang="en-US" sz="1200" dirty="0"/>
              <a:t> </a:t>
            </a:r>
            <a:r>
              <a:rPr lang="en-US" sz="1200" dirty="0" err="1"/>
              <a:t>penguraian</a:t>
            </a:r>
            <a:r>
              <a:rPr lang="en-US" sz="1200" dirty="0"/>
              <a:t> </a:t>
            </a:r>
            <a:r>
              <a:rPr lang="en-US" sz="1200" dirty="0" err="1"/>
              <a:t>berbagai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kode</a:t>
            </a:r>
            <a:r>
              <a:rPr lang="en-US" sz="1200" dirty="0"/>
              <a:t> </a:t>
            </a:r>
            <a:r>
              <a:rPr lang="en-US" sz="1200" dirty="0" err="1" smtClean="0"/>
              <a:t>batang</a:t>
            </a:r>
            <a:r>
              <a:rPr lang="en-US" sz="1200" dirty="0" smtClean="0"/>
              <a:t>.</a:t>
            </a:r>
            <a:endParaRPr lang="en-US" sz="1800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033218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-4800" y="4200473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7711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3385874" y="2098650"/>
            <a:ext cx="3425683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Metodologi Penelitian</a:t>
            </a:r>
            <a:endParaRPr dirty="0"/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406469" y="555438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Langkah – langkah Penelitian</a:t>
            </a:r>
            <a:endParaRPr dirty="0"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  <p:cxnSp>
        <p:nvCxnSpPr>
          <p:cNvPr id="158" name="Google Shape;158;p30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406469" y="122096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Perancangan Proses Bisnis</a:t>
            </a:r>
            <a:endParaRPr dirty="0"/>
          </a:p>
        </p:txBody>
      </p:sp>
      <p:sp>
        <p:nvSpPr>
          <p:cNvPr id="42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18448" y="1209970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43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406469" y="1897472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Perancangan Aplikasi</a:t>
            </a:r>
            <a:endParaRPr dirty="0"/>
          </a:p>
        </p:txBody>
      </p:sp>
      <p:sp>
        <p:nvSpPr>
          <p:cNvPr id="44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18448" y="1886482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03</a:t>
            </a:r>
            <a:endParaRPr dirty="0"/>
          </a:p>
        </p:txBody>
      </p:sp>
      <p:sp>
        <p:nvSpPr>
          <p:cNvPr id="45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406469" y="2579479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Perancangan</a:t>
            </a:r>
            <a:br>
              <a:rPr lang="en" dirty="0" smtClean="0"/>
            </a:br>
            <a:r>
              <a:rPr lang="en" dirty="0" smtClean="0"/>
              <a:t>Basis Data</a:t>
            </a:r>
            <a:endParaRPr dirty="0"/>
          </a:p>
        </p:txBody>
      </p:sp>
      <p:sp>
        <p:nvSpPr>
          <p:cNvPr id="46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18448" y="2568489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47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406469" y="326148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Teknologi Pendukung</a:t>
            </a:r>
            <a:endParaRPr dirty="0"/>
          </a:p>
        </p:txBody>
      </p:sp>
      <p:sp>
        <p:nvSpPr>
          <p:cNvPr id="48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18448" y="3250496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5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223522" y="3386707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Langkah – langkah Penelitian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7065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Latar Belakang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1887167" y="9728"/>
            <a:ext cx="5141254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Langkah – langkah Penelitian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2457150" y="2195118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 smtClean="0"/>
              <a:t>Observasi</a:t>
            </a:r>
            <a:endParaRPr lang="en-US" sz="1400" dirty="0" smtClean="0"/>
          </a:p>
          <a:p>
            <a:pPr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 smtClean="0"/>
              <a:t>Kajian</a:t>
            </a:r>
            <a:r>
              <a:rPr lang="en-US" sz="1400" dirty="0" smtClean="0"/>
              <a:t> </a:t>
            </a:r>
            <a:r>
              <a:rPr lang="en-US" sz="1400" dirty="0" err="1" smtClean="0"/>
              <a:t>Pustaka</a:t>
            </a:r>
            <a:endParaRPr lang="en-US" sz="1400" dirty="0" smtClean="0"/>
          </a:p>
          <a:p>
            <a:pPr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 smtClean="0"/>
              <a:t>Perancangan</a:t>
            </a:r>
            <a:endParaRPr lang="en-US" sz="1400" dirty="0" smtClean="0"/>
          </a:p>
          <a:p>
            <a:pPr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 smtClean="0"/>
              <a:t>Uji</a:t>
            </a:r>
            <a:r>
              <a:rPr lang="en-US" sz="1400" dirty="0" smtClean="0"/>
              <a:t> </a:t>
            </a:r>
            <a:r>
              <a:rPr lang="en-US" sz="1400" dirty="0" err="1" smtClean="0"/>
              <a:t>Coba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Evaluasi</a:t>
            </a:r>
            <a:endParaRPr lang="en-US" sz="1400" dirty="0" smtClean="0"/>
          </a:p>
          <a:p>
            <a:pPr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 smtClean="0"/>
              <a:t>Penyusunan</a:t>
            </a:r>
            <a:r>
              <a:rPr lang="en-US" sz="1400" dirty="0" smtClean="0"/>
              <a:t> </a:t>
            </a:r>
            <a:r>
              <a:rPr lang="en-US" sz="1400" dirty="0" err="1" smtClean="0"/>
              <a:t>Laporan</a:t>
            </a:r>
            <a:endParaRPr lang="en-US" sz="1400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033218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-4800" y="4200473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0829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632084" y="3396435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Perancangan Proses Bisnis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5719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56" y="202756"/>
            <a:ext cx="5761758" cy="49407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53624" y="69265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Business Use Case Diagram</a:t>
            </a:r>
            <a:endParaRPr lang="en-US" dirty="0" smtClean="0">
              <a:solidFill>
                <a:schemeClr val="accent5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61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43" y="263669"/>
            <a:ext cx="4545214" cy="48798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54789" y="50583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Use Case Diagram</a:t>
            </a:r>
            <a:endParaRPr lang="en-US" dirty="0" smtClean="0">
              <a:solidFill>
                <a:schemeClr val="accent5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55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894731" y="308276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Perancangan Aplikasi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7721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95" y="0"/>
            <a:ext cx="4037610" cy="5143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0" y="176421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Class Diagram Controller</a:t>
            </a:r>
            <a:endParaRPr lang="en-US" dirty="0" smtClean="0">
              <a:solidFill>
                <a:schemeClr val="accent5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8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90" y="0"/>
            <a:ext cx="5397420" cy="5143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29105" y="33424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Class Diagram Model</a:t>
            </a:r>
            <a:endParaRPr lang="en-US" dirty="0" smtClean="0">
              <a:solidFill>
                <a:schemeClr val="accent5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4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320799" y="337459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Perancangan Basis Data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4916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48" y="678504"/>
            <a:ext cx="7693151" cy="44649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53224" y="19806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Conceptual Data Model</a:t>
            </a:r>
          </a:p>
        </p:txBody>
      </p:sp>
    </p:spTree>
    <p:extLst>
      <p:ext uri="{BB962C8B-B14F-4D97-AF65-F5344CB8AC3E}">
        <p14:creationId xmlns:p14="http://schemas.microsoft.com/office/powerpoint/2010/main" val="335438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3224" y="19806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Physical Data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31" y="583478"/>
            <a:ext cx="7250586" cy="439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635950" y="-302939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Latar Belakang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2457150" y="1762787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US" sz="1200" dirty="0" smtClean="0"/>
              <a:t>Program   </a:t>
            </a:r>
            <a:r>
              <a:rPr lang="en-US" sz="1200" dirty="0" err="1"/>
              <a:t>Kreativitas</a:t>
            </a:r>
            <a:r>
              <a:rPr lang="en-US" sz="1200" dirty="0"/>
              <a:t>   </a:t>
            </a:r>
            <a:r>
              <a:rPr lang="en-US" sz="1200" dirty="0" err="1"/>
              <a:t>Mahasiswa</a:t>
            </a:r>
            <a:r>
              <a:rPr lang="en-US" sz="1200" dirty="0"/>
              <a:t>   (PKM) </a:t>
            </a:r>
            <a:r>
              <a:rPr lang="en-US" sz="1200" dirty="0" err="1"/>
              <a:t>adalah</a:t>
            </a:r>
            <a:r>
              <a:rPr lang="en-US" sz="1200" dirty="0"/>
              <a:t>   </a:t>
            </a:r>
            <a:r>
              <a:rPr lang="en-US" sz="1200" dirty="0" err="1"/>
              <a:t>suatu</a:t>
            </a:r>
            <a:r>
              <a:rPr lang="en-US" sz="1200" dirty="0"/>
              <a:t> </a:t>
            </a:r>
            <a:r>
              <a:rPr lang="en-US" sz="1200" dirty="0" err="1"/>
              <a:t>kegiatan</a:t>
            </a:r>
            <a:r>
              <a:rPr lang="en-US" sz="1200" dirty="0"/>
              <a:t>   yang </a:t>
            </a:r>
            <a:r>
              <a:rPr lang="en-US" sz="1200" dirty="0" err="1"/>
              <a:t>dibentuk</a:t>
            </a:r>
            <a:r>
              <a:rPr lang="en-US" sz="1200" dirty="0"/>
              <a:t>  </a:t>
            </a:r>
            <a:r>
              <a:rPr lang="en-US" sz="1200" dirty="0" err="1" smtClean="0"/>
              <a:t>oleh</a:t>
            </a:r>
            <a:r>
              <a:rPr lang="en-US" sz="1200" dirty="0" smtClean="0"/>
              <a:t> </a:t>
            </a:r>
            <a:r>
              <a:rPr lang="en-US" sz="1200" dirty="0" err="1" smtClean="0"/>
              <a:t>Direktorat</a:t>
            </a:r>
            <a:r>
              <a:rPr lang="en-US" sz="1200" dirty="0" smtClean="0"/>
              <a:t>  </a:t>
            </a:r>
            <a:r>
              <a:rPr lang="en-US" sz="1200" dirty="0" err="1"/>
              <a:t>Jendral</a:t>
            </a:r>
            <a:r>
              <a:rPr lang="en-US" sz="1200" dirty="0"/>
              <a:t>  </a:t>
            </a:r>
            <a:r>
              <a:rPr lang="en-US" sz="1200" dirty="0" err="1"/>
              <a:t>Pembelajaran</a:t>
            </a:r>
            <a:r>
              <a:rPr lang="en-US" sz="1200" dirty="0"/>
              <a:t>  </a:t>
            </a:r>
            <a:r>
              <a:rPr lang="en-US" sz="1200" dirty="0" err="1"/>
              <a:t>dan</a:t>
            </a:r>
            <a:r>
              <a:rPr lang="en-US" sz="1200" dirty="0"/>
              <a:t>  </a:t>
            </a:r>
            <a:r>
              <a:rPr lang="en-US" sz="1200" dirty="0" err="1"/>
              <a:t>Kemahasiswaan</a:t>
            </a:r>
            <a:r>
              <a:rPr lang="en-US" sz="1200" dirty="0"/>
              <a:t>  </a:t>
            </a:r>
            <a:r>
              <a:rPr lang="en-US" sz="1200" dirty="0" err="1"/>
              <a:t>Kementrian</a:t>
            </a:r>
            <a:r>
              <a:rPr lang="en-US" sz="1200" dirty="0"/>
              <a:t> </a:t>
            </a:r>
            <a:r>
              <a:rPr lang="en-US" sz="1200" dirty="0" err="1"/>
              <a:t>Riset</a:t>
            </a:r>
            <a:r>
              <a:rPr lang="en-US" sz="1200" dirty="0"/>
              <a:t>, </a:t>
            </a:r>
            <a:r>
              <a:rPr lang="en-US" sz="1200" dirty="0" err="1"/>
              <a:t>Teknologi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Pendidikan</a:t>
            </a:r>
            <a:r>
              <a:rPr lang="en-US" sz="1200" dirty="0"/>
              <a:t> Tinggi </a:t>
            </a:r>
            <a:r>
              <a:rPr lang="en-US" sz="1200" dirty="0" err="1"/>
              <a:t>Republik</a:t>
            </a:r>
            <a:r>
              <a:rPr lang="en-US" sz="1200" dirty="0"/>
              <a:t> Indonesia</a:t>
            </a:r>
            <a:r>
              <a:rPr lang="en-US" sz="1200" dirty="0" smtClean="0"/>
              <a:t>.</a:t>
            </a:r>
          </a:p>
          <a:p>
            <a:pPr marL="0" indent="0" algn="just">
              <a:lnSpc>
                <a:spcPct val="150000"/>
              </a:lnSpc>
            </a:pPr>
            <a:endParaRPr lang="en-US" sz="1200" dirty="0" smtClean="0"/>
          </a:p>
          <a:p>
            <a:pPr marL="0" lvl="0" indent="0" algn="just">
              <a:lnSpc>
                <a:spcPct val="150000"/>
              </a:lnSpc>
            </a:pPr>
            <a:r>
              <a:rPr lang="en-US" sz="1200" dirty="0" err="1"/>
              <a:t>Pusat</a:t>
            </a:r>
            <a:r>
              <a:rPr lang="en-US" sz="1200" dirty="0"/>
              <a:t> </a:t>
            </a:r>
            <a:r>
              <a:rPr lang="en-US" sz="1200" dirty="0" smtClean="0"/>
              <a:t>PKM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</a:t>
            </a:r>
            <a:r>
              <a:rPr lang="en-US" sz="1200" dirty="0" err="1" smtClean="0"/>
              <a:t>lembaga</a:t>
            </a:r>
            <a:r>
              <a:rPr lang="en-US" sz="1200" dirty="0" smtClean="0"/>
              <a:t> </a:t>
            </a:r>
            <a:r>
              <a:rPr lang="en-US" sz="1200" dirty="0"/>
              <a:t>yang </a:t>
            </a:r>
            <a:r>
              <a:rPr lang="en-US" sz="1200" dirty="0" err="1" smtClean="0"/>
              <a:t>mengelola</a:t>
            </a:r>
            <a:r>
              <a:rPr lang="en-US" sz="1200" dirty="0" smtClean="0"/>
              <a:t> proposal </a:t>
            </a:r>
            <a:r>
              <a:rPr lang="en-US" sz="1200" dirty="0"/>
              <a:t>Program </a:t>
            </a:r>
            <a:r>
              <a:rPr lang="en-US" sz="1200" dirty="0" err="1"/>
              <a:t>Kreativitas</a:t>
            </a:r>
            <a:r>
              <a:rPr lang="en-US" sz="1200" dirty="0"/>
              <a:t> </a:t>
            </a:r>
            <a:r>
              <a:rPr lang="en-US" sz="1200" dirty="0" err="1" smtClean="0"/>
              <a:t>Mahasiswa</a:t>
            </a:r>
            <a:r>
              <a:rPr lang="en-US" sz="1200" dirty="0" smtClean="0"/>
              <a:t> di  </a:t>
            </a:r>
            <a:r>
              <a:rPr lang="en-US" sz="1200" dirty="0" err="1"/>
              <a:t>lingkungan</a:t>
            </a:r>
            <a:r>
              <a:rPr lang="en-US" sz="1200" dirty="0"/>
              <a:t>  </a:t>
            </a:r>
            <a:r>
              <a:rPr lang="en-US" sz="1200" dirty="0" err="1"/>
              <a:t>Universitas</a:t>
            </a:r>
            <a:r>
              <a:rPr lang="en-US" sz="1200" dirty="0"/>
              <a:t>  Pembangunan  Nasional  “Veteran”  </a:t>
            </a:r>
            <a:r>
              <a:rPr lang="en-US" sz="1200" dirty="0" err="1"/>
              <a:t>Jawa</a:t>
            </a:r>
            <a:r>
              <a:rPr lang="en-US" sz="1200" dirty="0"/>
              <a:t> </a:t>
            </a:r>
            <a:r>
              <a:rPr lang="en-US" sz="1200" dirty="0" err="1"/>
              <a:t>Timur</a:t>
            </a:r>
            <a:r>
              <a:rPr lang="en-US" sz="1200" dirty="0"/>
              <a:t>.</a:t>
            </a:r>
            <a:endParaRPr sz="1200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033218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-4800" y="4200473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875276" y="30783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Teknologi Pendukung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2660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110779" y="9728"/>
            <a:ext cx="4917641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Barcode Scanner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2457150" y="2195118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mahasiswa</a:t>
            </a:r>
            <a:r>
              <a:rPr lang="en-US" sz="1200" dirty="0"/>
              <a:t> UPN “Veteran” </a:t>
            </a:r>
            <a:r>
              <a:rPr lang="en-US" sz="1200" dirty="0" err="1"/>
              <a:t>Jatim</a:t>
            </a:r>
            <a:r>
              <a:rPr lang="en-US" sz="1200" dirty="0"/>
              <a:t>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kartu</a:t>
            </a:r>
            <a:r>
              <a:rPr lang="en-US" sz="1200" dirty="0"/>
              <a:t> </a:t>
            </a:r>
            <a:r>
              <a:rPr lang="en-US" sz="1200" dirty="0" err="1"/>
              <a:t>tanda</a:t>
            </a:r>
            <a:r>
              <a:rPr lang="en-US" sz="1200" dirty="0"/>
              <a:t> </a:t>
            </a:r>
            <a:r>
              <a:rPr lang="en-US" sz="1200" dirty="0" err="1"/>
              <a:t>mahasiswa</a:t>
            </a:r>
            <a:r>
              <a:rPr lang="en-US" sz="1200" dirty="0"/>
              <a:t> yang </a:t>
            </a:r>
            <a:r>
              <a:rPr lang="en-US" sz="1200" dirty="0" err="1"/>
              <a:t>didalamnya</a:t>
            </a:r>
            <a:r>
              <a:rPr lang="en-US" sz="1200" dirty="0"/>
              <a:t> </a:t>
            </a:r>
            <a:r>
              <a:rPr lang="en-US" sz="1200" dirty="0" err="1"/>
              <a:t>terdapat</a:t>
            </a:r>
            <a:r>
              <a:rPr lang="en-US" sz="1200" dirty="0"/>
              <a:t> barcode </a:t>
            </a:r>
            <a:r>
              <a:rPr lang="en-US" sz="1200" dirty="0" err="1"/>
              <a:t>berisi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tentang</a:t>
            </a:r>
            <a:r>
              <a:rPr lang="en-US" sz="1200" dirty="0"/>
              <a:t> </a:t>
            </a:r>
            <a:r>
              <a:rPr lang="en-US" sz="1200" dirty="0" err="1"/>
              <a:t>mahasiswa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.</a:t>
            </a:r>
            <a:endParaRPr lang="en-US" sz="2000" dirty="0"/>
          </a:p>
          <a:p>
            <a:pPr marL="0" indent="0" algn="just">
              <a:lnSpc>
                <a:spcPct val="150000"/>
              </a:lnSpc>
            </a:pPr>
            <a:r>
              <a:rPr lang="en-US" sz="1200" dirty="0" smtClean="0"/>
              <a:t>Barcode Scanner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teknologi</a:t>
            </a:r>
            <a:r>
              <a:rPr lang="en-US" sz="1200" dirty="0"/>
              <a:t> </a:t>
            </a:r>
            <a:r>
              <a:rPr lang="en-US" sz="1200" dirty="0" err="1"/>
              <a:t>pendukung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memudahkan</a:t>
            </a:r>
            <a:r>
              <a:rPr lang="en-US" sz="1200" dirty="0"/>
              <a:t> user </a:t>
            </a:r>
            <a:r>
              <a:rPr lang="en-US" sz="1200" dirty="0" err="1"/>
              <a:t>masuk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akun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Evaluasi</a:t>
            </a:r>
            <a:r>
              <a:rPr lang="en-US" sz="1200" dirty="0"/>
              <a:t> </a:t>
            </a:r>
            <a:r>
              <a:rPr lang="en-US" sz="1200" dirty="0" smtClean="0"/>
              <a:t>Proposal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melihat</a:t>
            </a:r>
            <a:r>
              <a:rPr lang="en-US" sz="1200" dirty="0" smtClean="0"/>
              <a:t> </a:t>
            </a:r>
            <a:r>
              <a:rPr lang="en-US" sz="1200" dirty="0" err="1" smtClean="0"/>
              <a:t>histori</a:t>
            </a:r>
            <a:r>
              <a:rPr lang="en-US" sz="1200" dirty="0" smtClean="0"/>
              <a:t> proposal yang </a:t>
            </a:r>
            <a:r>
              <a:rPr lang="en-US" sz="1200" dirty="0" err="1" smtClean="0"/>
              <a:t>telah</a:t>
            </a:r>
            <a:r>
              <a:rPr lang="en-US" sz="1200" dirty="0" smtClean="0"/>
              <a:t> </a:t>
            </a:r>
            <a:r>
              <a:rPr lang="en-US" sz="1200" dirty="0" err="1" smtClean="0"/>
              <a:t>dibuat</a:t>
            </a:r>
            <a:r>
              <a:rPr lang="en-US" sz="1200" dirty="0" smtClean="0"/>
              <a:t>.</a:t>
            </a:r>
            <a:endParaRPr lang="en-US" sz="2000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033218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-4800" y="4200473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7910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110779" y="9728"/>
            <a:ext cx="4917641" cy="802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QuaggaJS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2457149" y="1121531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US" sz="1200" dirty="0" smtClean="0"/>
              <a:t>Library </a:t>
            </a:r>
            <a:r>
              <a:rPr lang="en-US" sz="1200" dirty="0" err="1" smtClean="0"/>
              <a:t>QuaggaJS</a:t>
            </a:r>
            <a:r>
              <a:rPr lang="en-US" sz="1200" dirty="0" smtClean="0"/>
              <a:t> </a:t>
            </a:r>
            <a:r>
              <a:rPr lang="en-US" sz="1200" dirty="0" err="1" smtClean="0"/>
              <a:t>digunakan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menerjemahkan</a:t>
            </a:r>
            <a:r>
              <a:rPr lang="en-US" sz="1200" dirty="0" smtClean="0"/>
              <a:t> barcode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ktm</a:t>
            </a:r>
            <a:r>
              <a:rPr lang="en-US" sz="1200" dirty="0" smtClean="0"/>
              <a:t> </a:t>
            </a:r>
            <a:r>
              <a:rPr lang="en-US" sz="1200" dirty="0" err="1" smtClean="0"/>
              <a:t>mahasiswa</a:t>
            </a:r>
            <a:r>
              <a:rPr lang="en-US" sz="1200" dirty="0" smtClean="0"/>
              <a:t> yang </a:t>
            </a:r>
            <a:r>
              <a:rPr lang="en-US" sz="1200" dirty="0" err="1" smtClean="0"/>
              <a:t>telah</a:t>
            </a:r>
            <a:r>
              <a:rPr lang="en-US" sz="1200" dirty="0" smtClean="0"/>
              <a:t> di scan di system </a:t>
            </a:r>
            <a:r>
              <a:rPr lang="en-US" sz="1200" dirty="0" err="1" smtClean="0"/>
              <a:t>Pusat</a:t>
            </a:r>
            <a:r>
              <a:rPr lang="en-US" sz="1200" dirty="0" smtClean="0"/>
              <a:t> PKM</a:t>
            </a:r>
            <a:endParaRPr lang="en-US" sz="1200" dirty="0"/>
          </a:p>
        </p:txBody>
      </p:sp>
      <p:sp>
        <p:nvSpPr>
          <p:cNvPr id="6" name="Google Shape;184;p32"/>
          <p:cNvSpPr txBox="1">
            <a:spLocks/>
          </p:cNvSpPr>
          <p:nvPr/>
        </p:nvSpPr>
        <p:spPr>
          <a:xfrm>
            <a:off x="3099246" y="5675342"/>
            <a:ext cx="42249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just">
              <a:lnSpc>
                <a:spcPct val="150000"/>
              </a:lnSpc>
            </a:pP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209" y="1651445"/>
            <a:ext cx="4389840" cy="3570051"/>
          </a:xfrm>
          <a:prstGeom prst="rect">
            <a:avLst/>
          </a:prstGeom>
          <a:effectLst>
            <a:softEdge rad="254000"/>
          </a:effectLst>
        </p:spPr>
      </p:pic>
    </p:spTree>
    <p:extLst>
      <p:ext uri="{BB962C8B-B14F-4D97-AF65-F5344CB8AC3E}">
        <p14:creationId xmlns:p14="http://schemas.microsoft.com/office/powerpoint/2010/main" val="181085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3385874" y="2098650"/>
            <a:ext cx="3425683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Hasil dan Pembahasan</a:t>
            </a:r>
            <a:endParaRPr dirty="0"/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406469" y="555438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Tools Pemrogramman dan DBMS</a:t>
            </a:r>
            <a:endParaRPr dirty="0"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  <p:cxnSp>
        <p:nvCxnSpPr>
          <p:cNvPr id="158" name="Google Shape;158;p30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406469" y="152085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Hasil Uji Coba Aplikasi</a:t>
            </a:r>
            <a:endParaRPr dirty="0"/>
          </a:p>
        </p:txBody>
      </p:sp>
      <p:sp>
        <p:nvSpPr>
          <p:cNvPr id="42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18448" y="1509860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43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406469" y="2486262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Implementasi Teknologi Pendukung</a:t>
            </a:r>
            <a:endParaRPr dirty="0"/>
          </a:p>
        </p:txBody>
      </p:sp>
      <p:sp>
        <p:nvSpPr>
          <p:cNvPr id="44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18448" y="2475272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956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992008" y="3360452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Tools Pemrogramman dan DBMS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1630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110779" y="9728"/>
            <a:ext cx="4917641" cy="20428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Tools dan DBMS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2179484" y="2183826"/>
            <a:ext cx="478023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US" sz="1200" dirty="0" smtClean="0"/>
              <a:t>Laptop	: </a:t>
            </a:r>
            <a:r>
              <a:rPr lang="en-US" sz="1200" dirty="0"/>
              <a:t>Asus X450JB Intel Core i7-4720HQ RAM 6 GB Windows </a:t>
            </a:r>
            <a:r>
              <a:rPr lang="en-US" sz="1200" dirty="0" smtClean="0"/>
              <a:t>10</a:t>
            </a:r>
          </a:p>
          <a:p>
            <a:pPr marL="0" indent="0" algn="just">
              <a:lnSpc>
                <a:spcPct val="150000"/>
              </a:lnSpc>
            </a:pPr>
            <a:r>
              <a:rPr lang="en-US" sz="1200" dirty="0" smtClean="0"/>
              <a:t>Code Editor	: </a:t>
            </a:r>
            <a:r>
              <a:rPr lang="en-US" sz="1200" dirty="0"/>
              <a:t>Visual Studio Code </a:t>
            </a:r>
            <a:r>
              <a:rPr lang="en-US" sz="1200" dirty="0" smtClean="0"/>
              <a:t>1.51.1</a:t>
            </a:r>
          </a:p>
          <a:p>
            <a:pPr marL="0" indent="0" algn="just">
              <a:lnSpc>
                <a:spcPct val="150000"/>
              </a:lnSpc>
            </a:pPr>
            <a:r>
              <a:rPr lang="en-US" sz="1200" dirty="0" smtClean="0"/>
              <a:t>Browser	: </a:t>
            </a:r>
            <a:r>
              <a:rPr lang="en-US" sz="1200" dirty="0"/>
              <a:t>Firefox </a:t>
            </a:r>
            <a:r>
              <a:rPr lang="en-US" sz="1200" dirty="0" smtClean="0"/>
              <a:t>83.0</a:t>
            </a:r>
          </a:p>
          <a:p>
            <a:pPr marL="0" indent="0" algn="just">
              <a:lnSpc>
                <a:spcPct val="150000"/>
              </a:lnSpc>
            </a:pPr>
            <a:r>
              <a:rPr lang="en-US" sz="1200" dirty="0" smtClean="0"/>
              <a:t>Server	: </a:t>
            </a:r>
            <a:r>
              <a:rPr lang="en-US" sz="1200" dirty="0"/>
              <a:t>Apache </a:t>
            </a:r>
            <a:r>
              <a:rPr lang="en-US" sz="1200" dirty="0" smtClean="0"/>
              <a:t>2.4.43</a:t>
            </a:r>
          </a:p>
          <a:p>
            <a:pPr marL="0" indent="0" algn="just">
              <a:lnSpc>
                <a:spcPct val="150000"/>
              </a:lnSpc>
            </a:pPr>
            <a:r>
              <a:rPr lang="en-US" sz="1200" dirty="0" smtClean="0"/>
              <a:t>DBMS	: </a:t>
            </a:r>
            <a:r>
              <a:rPr lang="en-US" sz="1200" dirty="0" err="1"/>
              <a:t>MariaDB</a:t>
            </a:r>
            <a:r>
              <a:rPr lang="en-US" sz="1200" dirty="0"/>
              <a:t> </a:t>
            </a:r>
            <a:r>
              <a:rPr lang="en-US" sz="1200" dirty="0" smtClean="0"/>
              <a:t>10.4.13</a:t>
            </a:r>
          </a:p>
          <a:p>
            <a:pPr marL="0" indent="0" algn="just">
              <a:lnSpc>
                <a:spcPct val="150000"/>
              </a:lnSpc>
            </a:pPr>
            <a:r>
              <a:rPr lang="en-US" sz="1200" dirty="0" smtClean="0"/>
              <a:t>RTE	: </a:t>
            </a:r>
            <a:r>
              <a:rPr lang="en-US" sz="1200" dirty="0"/>
              <a:t>PHP 7.4.7</a:t>
            </a:r>
            <a:endParaRPr lang="en-US" sz="2400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033218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-4800" y="4200473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5106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001735" y="30783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Hasil Uji Coba Aplikasi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0424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110779" y="9729"/>
            <a:ext cx="4917641" cy="4474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Hasil Uji Coba Aplikasi</a:t>
            </a:r>
            <a:endParaRPr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130945"/>
              </p:ext>
            </p:extLst>
          </p:nvPr>
        </p:nvGraphicFramePr>
        <p:xfrm>
          <a:off x="1521599" y="573932"/>
          <a:ext cx="6096000" cy="4160520"/>
        </p:xfrm>
        <a:graphic>
          <a:graphicData uri="http://schemas.openxmlformats.org/drawingml/2006/table">
            <a:tbl>
              <a:tblPr firstRow="1" bandRow="1">
                <a:tableStyleId>{45886DE4-C6B4-4585-AAFF-243EE1DD063F}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225214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25881708"/>
                    </a:ext>
                  </a:extLst>
                </a:gridCol>
                <a:gridCol w="2006299">
                  <a:extLst>
                    <a:ext uri="{9D8B030D-6E8A-4147-A177-3AD203B41FA5}">
                      <a16:colId xmlns:a16="http://schemas.microsoft.com/office/drawing/2014/main" val="1724782119"/>
                    </a:ext>
                  </a:extLst>
                </a:gridCol>
                <a:gridCol w="1041701">
                  <a:extLst>
                    <a:ext uri="{9D8B030D-6E8A-4147-A177-3AD203B41FA5}">
                      <a16:colId xmlns:a16="http://schemas.microsoft.com/office/drawing/2014/main" val="2329880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Use Case</a:t>
                      </a:r>
                      <a:endParaRPr lang="en-US" sz="1100" b="1" dirty="0">
                        <a:solidFill>
                          <a:schemeClr val="accent5"/>
                        </a:solidFill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Aksi</a:t>
                      </a:r>
                      <a:endParaRPr lang="en-US" sz="1100" b="1" dirty="0">
                        <a:solidFill>
                          <a:schemeClr val="accent5"/>
                        </a:solidFill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Harapan</a:t>
                      </a:r>
                      <a:endParaRPr lang="en-US" sz="1100" b="1" dirty="0">
                        <a:solidFill>
                          <a:schemeClr val="accent5"/>
                        </a:solidFill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Hasil</a:t>
                      </a:r>
                      <a:endParaRPr lang="en-US" sz="1100" b="1" dirty="0">
                        <a:solidFill>
                          <a:schemeClr val="accent5"/>
                        </a:solidFill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3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Melihat</a:t>
                      </a:r>
                      <a:r>
                        <a:rPr lang="en-US" sz="105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105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Pengumuman</a:t>
                      </a:r>
                      <a:endParaRPr lang="en-US" sz="1050" dirty="0">
                        <a:solidFill>
                          <a:schemeClr val="accent5"/>
                        </a:solidFill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Membuka</a:t>
                      </a:r>
                      <a:r>
                        <a:rPr lang="en-US" sz="90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halaman</a:t>
                      </a:r>
                      <a:r>
                        <a:rPr lang="en-US" sz="90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utama</a:t>
                      </a:r>
                      <a:r>
                        <a:rPr lang="en-US" sz="90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sistem</a:t>
                      </a:r>
                      <a:endParaRPr lang="en-US" sz="900" dirty="0">
                        <a:solidFill>
                          <a:schemeClr val="accent5"/>
                        </a:solidFill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Sistem</a:t>
                      </a:r>
                      <a:r>
                        <a:rPr lang="en-US" sz="900" baseline="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menampilkan</a:t>
                      </a:r>
                      <a:r>
                        <a:rPr lang="en-US" sz="900" baseline="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semua</a:t>
                      </a:r>
                      <a:r>
                        <a:rPr lang="en-US" sz="900" baseline="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pengumuman</a:t>
                      </a:r>
                      <a:r>
                        <a:rPr lang="en-US" sz="900" baseline="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aktif</a:t>
                      </a:r>
                      <a:endParaRPr lang="en-US" sz="900" dirty="0">
                        <a:solidFill>
                          <a:schemeClr val="accent5"/>
                        </a:solidFill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Sesuai</a:t>
                      </a:r>
                      <a:endParaRPr lang="en-US" sz="900" dirty="0">
                        <a:solidFill>
                          <a:schemeClr val="accent5"/>
                        </a:solidFill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5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Registrasi</a:t>
                      </a:r>
                      <a:endParaRPr lang="en-US" sz="1050" dirty="0">
                        <a:solidFill>
                          <a:schemeClr val="accent5"/>
                        </a:solidFill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Registrasi</a:t>
                      </a:r>
                      <a:r>
                        <a:rPr lang="en-US" sz="90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akun</a:t>
                      </a:r>
                      <a:r>
                        <a:rPr lang="en-US" sz="90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baru</a:t>
                      </a:r>
                      <a:endParaRPr lang="en-US" sz="900" dirty="0">
                        <a:solidFill>
                          <a:schemeClr val="accent5"/>
                        </a:solidFill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Sistem</a:t>
                      </a:r>
                      <a:r>
                        <a:rPr lang="en-US" sz="90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menyimpan</a:t>
                      </a:r>
                      <a:r>
                        <a:rPr lang="en-US" sz="90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data </a:t>
                      </a:r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registrasi</a:t>
                      </a:r>
                      <a:endParaRPr lang="en-US" sz="900" dirty="0">
                        <a:solidFill>
                          <a:schemeClr val="accent5"/>
                        </a:solidFill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Sesuai</a:t>
                      </a:r>
                      <a:endParaRPr lang="en-US" sz="900" dirty="0">
                        <a:solidFill>
                          <a:schemeClr val="accent5"/>
                        </a:solidFill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316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Login</a:t>
                      </a:r>
                      <a:endParaRPr lang="en-US" sz="1050" dirty="0">
                        <a:solidFill>
                          <a:schemeClr val="accent5"/>
                        </a:solidFill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Masuk</a:t>
                      </a:r>
                      <a:r>
                        <a:rPr lang="en-US" sz="90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ke</a:t>
                      </a:r>
                      <a:r>
                        <a:rPr lang="en-US" sz="90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akun</a:t>
                      </a:r>
                      <a:r>
                        <a:rPr lang="en-US" sz="90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user</a:t>
                      </a:r>
                      <a:endParaRPr lang="en-US" sz="900" dirty="0">
                        <a:solidFill>
                          <a:schemeClr val="accent5"/>
                        </a:solidFill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Sistem</a:t>
                      </a:r>
                      <a:r>
                        <a:rPr lang="en-US" sz="90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mengarahkan</a:t>
                      </a:r>
                      <a:r>
                        <a:rPr lang="en-US" sz="90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ke</a:t>
                      </a:r>
                      <a:r>
                        <a:rPr lang="en-US" sz="90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dasbor</a:t>
                      </a:r>
                      <a:r>
                        <a:rPr lang="en-US" sz="90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user </a:t>
                      </a:r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sesuai</a:t>
                      </a:r>
                      <a:r>
                        <a:rPr lang="en-US" sz="90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peran</a:t>
                      </a:r>
                      <a:endParaRPr lang="en-US" sz="900" dirty="0">
                        <a:solidFill>
                          <a:schemeClr val="accent5"/>
                        </a:solidFill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Sesuai</a:t>
                      </a:r>
                      <a:endParaRPr lang="en-US" sz="900" dirty="0">
                        <a:solidFill>
                          <a:schemeClr val="accent5"/>
                        </a:solidFill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844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Mengelola</a:t>
                      </a:r>
                      <a:r>
                        <a:rPr lang="en-US" sz="105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105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Profil</a:t>
                      </a:r>
                      <a:endParaRPr lang="en-US" sz="1050" dirty="0">
                        <a:solidFill>
                          <a:schemeClr val="accent5"/>
                        </a:solidFill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Mengganti</a:t>
                      </a:r>
                      <a:r>
                        <a:rPr lang="en-US" sz="900" baseline="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informasi</a:t>
                      </a:r>
                      <a:r>
                        <a:rPr lang="en-US" sz="900" baseline="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login user</a:t>
                      </a:r>
                      <a:endParaRPr lang="en-US" sz="900" dirty="0">
                        <a:solidFill>
                          <a:schemeClr val="accent5"/>
                        </a:solidFill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Sistem</a:t>
                      </a:r>
                      <a:r>
                        <a:rPr lang="en-US" sz="900" baseline="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menyimpan</a:t>
                      </a:r>
                      <a:r>
                        <a:rPr lang="en-US" sz="900" baseline="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informasi</a:t>
                      </a:r>
                      <a:r>
                        <a:rPr lang="en-US" sz="900" baseline="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login </a:t>
                      </a:r>
                      <a:r>
                        <a:rPr lang="en-US" sz="900" baseline="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baru</a:t>
                      </a:r>
                      <a:r>
                        <a:rPr lang="en-US" sz="900" baseline="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user</a:t>
                      </a:r>
                      <a:endParaRPr lang="en-US" sz="900" dirty="0">
                        <a:solidFill>
                          <a:schemeClr val="accent5"/>
                        </a:solidFill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Sesuai</a:t>
                      </a:r>
                      <a:endParaRPr lang="en-US" sz="900" dirty="0">
                        <a:solidFill>
                          <a:schemeClr val="accent5"/>
                        </a:solidFill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33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Melihat</a:t>
                      </a:r>
                      <a:r>
                        <a:rPr lang="en-US" sz="105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105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Histori</a:t>
                      </a:r>
                      <a:r>
                        <a:rPr lang="en-US" sz="105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Proposal PKM</a:t>
                      </a:r>
                      <a:endParaRPr lang="en-US" sz="1050" dirty="0">
                        <a:solidFill>
                          <a:schemeClr val="accent5"/>
                        </a:solidFill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Membuka</a:t>
                      </a:r>
                      <a:r>
                        <a:rPr lang="en-US" sz="900" baseline="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halaman</a:t>
                      </a:r>
                      <a:r>
                        <a:rPr lang="en-US" sz="900" baseline="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Histori</a:t>
                      </a:r>
                      <a:r>
                        <a:rPr lang="en-US" sz="900" baseline="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Proposal</a:t>
                      </a:r>
                      <a:endParaRPr lang="en-US" sz="900" dirty="0">
                        <a:solidFill>
                          <a:schemeClr val="accent5"/>
                        </a:solidFill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Sistem</a:t>
                      </a:r>
                      <a:r>
                        <a:rPr lang="en-US" sz="90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menampilkan</a:t>
                      </a:r>
                      <a:r>
                        <a:rPr lang="en-US" sz="90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semua</a:t>
                      </a:r>
                      <a:r>
                        <a:rPr lang="en-US" sz="90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proposal </a:t>
                      </a:r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dengan</a:t>
                      </a:r>
                      <a:r>
                        <a:rPr lang="en-US" sz="90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tahap</a:t>
                      </a:r>
                      <a:r>
                        <a:rPr lang="en-US" sz="90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kegiatan</a:t>
                      </a:r>
                      <a:r>
                        <a:rPr lang="en-US" sz="90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selesai</a:t>
                      </a:r>
                      <a:endParaRPr lang="en-US" sz="900" dirty="0">
                        <a:solidFill>
                          <a:schemeClr val="accent5"/>
                        </a:solidFill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Sesuai</a:t>
                      </a:r>
                      <a:endParaRPr lang="en-US" sz="900" dirty="0">
                        <a:solidFill>
                          <a:schemeClr val="accent5"/>
                        </a:solidFill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79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Mengelola</a:t>
                      </a:r>
                      <a:r>
                        <a:rPr lang="en-US" sz="105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105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Pengumuman</a:t>
                      </a:r>
                      <a:endParaRPr lang="en-US" sz="1050" dirty="0">
                        <a:solidFill>
                          <a:schemeClr val="accent5"/>
                        </a:solidFill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Membuat</a:t>
                      </a:r>
                      <a:r>
                        <a:rPr lang="en-US" sz="90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pengumuman</a:t>
                      </a:r>
                      <a:r>
                        <a:rPr lang="en-US" sz="90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baru</a:t>
                      </a:r>
                      <a:endParaRPr lang="en-US" sz="900" dirty="0">
                        <a:solidFill>
                          <a:schemeClr val="accent5"/>
                        </a:solidFill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Sistem</a:t>
                      </a:r>
                      <a:r>
                        <a:rPr lang="en-US" sz="90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menyimpan</a:t>
                      </a:r>
                      <a:r>
                        <a:rPr lang="en-US" sz="90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data </a:t>
                      </a:r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pengumuman</a:t>
                      </a:r>
                      <a:r>
                        <a:rPr lang="en-US" sz="90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baru</a:t>
                      </a:r>
                      <a:endParaRPr lang="en-US" sz="900" dirty="0">
                        <a:solidFill>
                          <a:schemeClr val="accent5"/>
                        </a:solidFill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Sesuai</a:t>
                      </a:r>
                      <a:endParaRPr lang="en-US" sz="900" dirty="0">
                        <a:solidFill>
                          <a:schemeClr val="accent5"/>
                        </a:solidFill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11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Mengelola</a:t>
                      </a:r>
                      <a:r>
                        <a:rPr lang="en-US" sz="105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105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Pengajuan</a:t>
                      </a:r>
                      <a:endParaRPr lang="en-US" sz="1050" dirty="0">
                        <a:solidFill>
                          <a:schemeClr val="accent5"/>
                        </a:solidFill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Menugaskan</a:t>
                      </a:r>
                      <a:r>
                        <a:rPr lang="en-US" sz="90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pengajuan</a:t>
                      </a:r>
                      <a:r>
                        <a:rPr lang="en-US" sz="90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Mahasiswa</a:t>
                      </a:r>
                      <a:r>
                        <a:rPr lang="en-US" sz="90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ke</a:t>
                      </a:r>
                      <a:r>
                        <a:rPr lang="en-US" sz="90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Dosen</a:t>
                      </a:r>
                      <a:endParaRPr lang="en-US" sz="900" dirty="0">
                        <a:solidFill>
                          <a:schemeClr val="accent5"/>
                        </a:solidFill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Sistem</a:t>
                      </a:r>
                      <a:r>
                        <a:rPr lang="en-US" sz="90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membuat</a:t>
                      </a:r>
                      <a:r>
                        <a:rPr lang="en-US" sz="900" baseline="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permintaan</a:t>
                      </a:r>
                      <a:r>
                        <a:rPr lang="en-US" sz="900" baseline="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ulasan</a:t>
                      </a:r>
                      <a:r>
                        <a:rPr lang="en-US" sz="900" baseline="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proposal </a:t>
                      </a:r>
                      <a:r>
                        <a:rPr lang="en-US" sz="900" baseline="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Mahasiswa</a:t>
                      </a:r>
                      <a:r>
                        <a:rPr lang="en-US" sz="900" baseline="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ke</a:t>
                      </a:r>
                      <a:r>
                        <a:rPr lang="en-US" sz="900" baseline="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Dosen</a:t>
                      </a:r>
                      <a:endParaRPr lang="en-US" sz="900" dirty="0">
                        <a:solidFill>
                          <a:schemeClr val="accent5"/>
                        </a:solidFill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Sesuai</a:t>
                      </a:r>
                      <a:endParaRPr lang="en-US" sz="900" dirty="0">
                        <a:solidFill>
                          <a:schemeClr val="accent5"/>
                        </a:solidFill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767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Mengelola</a:t>
                      </a:r>
                      <a:r>
                        <a:rPr lang="en-US" sz="105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Users</a:t>
                      </a:r>
                      <a:endParaRPr lang="en-US" sz="1050" dirty="0">
                        <a:solidFill>
                          <a:schemeClr val="accent5"/>
                        </a:solidFill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Membuat</a:t>
                      </a:r>
                      <a:r>
                        <a:rPr lang="en-US" sz="90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User</a:t>
                      </a:r>
                      <a:r>
                        <a:rPr lang="en-US" sz="900" baseline="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baru</a:t>
                      </a:r>
                      <a:endParaRPr lang="en-US" sz="900" dirty="0">
                        <a:solidFill>
                          <a:schemeClr val="accent5"/>
                        </a:solidFill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Sistem</a:t>
                      </a:r>
                      <a:r>
                        <a:rPr lang="en-US" sz="90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menyimpan</a:t>
                      </a:r>
                      <a:r>
                        <a:rPr lang="en-US" sz="90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data User</a:t>
                      </a:r>
                      <a:r>
                        <a:rPr lang="en-US" sz="900" baseline="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baru</a:t>
                      </a:r>
                      <a:endParaRPr lang="en-US" sz="900" dirty="0">
                        <a:solidFill>
                          <a:schemeClr val="accent5"/>
                        </a:solidFill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Sesuai</a:t>
                      </a:r>
                      <a:endParaRPr lang="en-US" sz="900" dirty="0">
                        <a:solidFill>
                          <a:schemeClr val="accent5"/>
                        </a:solidFill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13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Mengajukan</a:t>
                      </a:r>
                      <a:r>
                        <a:rPr lang="en-US" sz="105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Proposal PKM</a:t>
                      </a:r>
                      <a:endParaRPr lang="en-US" sz="1050" dirty="0">
                        <a:solidFill>
                          <a:schemeClr val="accent5"/>
                        </a:solidFill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Membuat</a:t>
                      </a:r>
                      <a:r>
                        <a:rPr lang="en-US" sz="90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pengajuan</a:t>
                      </a:r>
                      <a:r>
                        <a:rPr lang="en-US" sz="90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baru</a:t>
                      </a:r>
                      <a:endParaRPr lang="en-US" sz="900" dirty="0">
                        <a:solidFill>
                          <a:schemeClr val="accent5"/>
                        </a:solidFill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Sistem</a:t>
                      </a:r>
                      <a:r>
                        <a:rPr lang="en-US" sz="90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menyimpan</a:t>
                      </a:r>
                      <a:r>
                        <a:rPr lang="en-US" sz="90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data </a:t>
                      </a:r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pengajuan</a:t>
                      </a:r>
                      <a:r>
                        <a:rPr lang="en-US" sz="90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baru</a:t>
                      </a:r>
                      <a:endParaRPr lang="en-US" sz="900" dirty="0">
                        <a:solidFill>
                          <a:schemeClr val="accent5"/>
                        </a:solidFill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Sesuai</a:t>
                      </a:r>
                      <a:endParaRPr lang="en-US" sz="900" dirty="0">
                        <a:solidFill>
                          <a:schemeClr val="accent5"/>
                        </a:solidFill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14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Mengulas</a:t>
                      </a:r>
                      <a:r>
                        <a:rPr lang="en-US" sz="105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Proposal PKM</a:t>
                      </a:r>
                      <a:endParaRPr lang="en-US" sz="1050" dirty="0">
                        <a:solidFill>
                          <a:schemeClr val="accent5"/>
                        </a:solidFill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Mengirim</a:t>
                      </a:r>
                      <a:r>
                        <a:rPr lang="en-US" sz="90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hasil</a:t>
                      </a:r>
                      <a:r>
                        <a:rPr lang="en-US" sz="90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ulasan</a:t>
                      </a:r>
                      <a:r>
                        <a:rPr lang="en-US" sz="90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proposal</a:t>
                      </a:r>
                      <a:endParaRPr lang="en-US" sz="900" dirty="0">
                        <a:solidFill>
                          <a:schemeClr val="accent5"/>
                        </a:solidFill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Sistem</a:t>
                      </a:r>
                      <a:r>
                        <a:rPr lang="en-US" sz="900" baseline="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menyimpan</a:t>
                      </a:r>
                      <a:r>
                        <a:rPr lang="en-US" sz="900" baseline="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hasil</a:t>
                      </a:r>
                      <a:r>
                        <a:rPr lang="en-US" sz="900" baseline="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ulasan</a:t>
                      </a:r>
                      <a:r>
                        <a:rPr lang="en-US" sz="900" baseline="0" dirty="0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sz="900" baseline="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Dosen</a:t>
                      </a:r>
                      <a:endParaRPr lang="en-US" sz="900" dirty="0">
                        <a:solidFill>
                          <a:schemeClr val="accent5"/>
                        </a:solidFill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 smtClean="0">
                          <a:solidFill>
                            <a:schemeClr val="accent5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Sesuai</a:t>
                      </a:r>
                      <a:endParaRPr lang="en-US" sz="900" dirty="0">
                        <a:solidFill>
                          <a:schemeClr val="accent5"/>
                        </a:solidFill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69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43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780750" y="3340997"/>
            <a:ext cx="5720077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Implementasi Teknologi Pendukung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0423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110779" y="9728"/>
            <a:ext cx="4917641" cy="12451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Implementasi Barcode Scanner</a:t>
            </a:r>
            <a:endParaRPr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35" y="1571568"/>
            <a:ext cx="3960000" cy="222641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982" y="1571568"/>
            <a:ext cx="3960000" cy="222641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9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143244" y="3952625"/>
            <a:ext cx="2471181" cy="354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sz="1200" dirty="0" err="1" smtClean="0"/>
              <a:t>Implementasi</a:t>
            </a:r>
            <a:r>
              <a:rPr lang="en-US" sz="1200" dirty="0" smtClean="0"/>
              <a:t> Barcode Scanner Login</a:t>
            </a:r>
            <a:endParaRPr lang="en-US" sz="2400" dirty="0"/>
          </a:p>
        </p:txBody>
      </p:sp>
      <p:sp>
        <p:nvSpPr>
          <p:cNvPr id="10" name="Google Shape;184;p32"/>
          <p:cNvSpPr txBox="1">
            <a:spLocks/>
          </p:cNvSpPr>
          <p:nvPr/>
        </p:nvSpPr>
        <p:spPr>
          <a:xfrm>
            <a:off x="5602391" y="3952625"/>
            <a:ext cx="2471181" cy="354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1200" dirty="0" smtClean="0"/>
              <a:t>User </a:t>
            </a:r>
            <a:r>
              <a:rPr lang="en-US" sz="1200" dirty="0" err="1" smtClean="0"/>
              <a:t>berhasil</a:t>
            </a:r>
            <a:r>
              <a:rPr lang="en-US" sz="1200" dirty="0" smtClean="0"/>
              <a:t> login </a:t>
            </a:r>
            <a:r>
              <a:rPr lang="en-US" sz="1200" dirty="0" err="1" smtClean="0"/>
              <a:t>sesuai</a:t>
            </a:r>
            <a:r>
              <a:rPr lang="en-US" sz="1200" dirty="0" smtClean="0"/>
              <a:t> Barcode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311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2075532" y="2914640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US" sz="1200" dirty="0" err="1" smtClean="0"/>
              <a:t>Pengelolaan</a:t>
            </a:r>
            <a:r>
              <a:rPr lang="en-US" sz="1200" dirty="0" smtClean="0"/>
              <a:t>  </a:t>
            </a:r>
            <a:r>
              <a:rPr lang="en-US" sz="1200" dirty="0"/>
              <a:t>data  proposal  </a:t>
            </a:r>
            <a:r>
              <a:rPr lang="en-US" sz="1200" dirty="0" err="1"/>
              <a:t>mahasiswa</a:t>
            </a:r>
            <a:r>
              <a:rPr lang="en-US" sz="1200" dirty="0"/>
              <a:t>  yang  </a:t>
            </a:r>
            <a:r>
              <a:rPr lang="en-US" sz="1200" dirty="0" err="1"/>
              <a:t>dilakukan</a:t>
            </a:r>
            <a:r>
              <a:rPr lang="en-US" sz="1200" dirty="0"/>
              <a:t>  </a:t>
            </a:r>
            <a:r>
              <a:rPr lang="en-US" sz="1200" dirty="0" err="1"/>
              <a:t>oleh</a:t>
            </a:r>
            <a:r>
              <a:rPr lang="en-US" sz="1200" dirty="0"/>
              <a:t>  </a:t>
            </a:r>
            <a:r>
              <a:rPr lang="en-US" sz="1200" dirty="0" err="1"/>
              <a:t>Pusat</a:t>
            </a:r>
            <a:r>
              <a:rPr lang="en-US" sz="1200" dirty="0"/>
              <a:t> PKM  </a:t>
            </a:r>
            <a:r>
              <a:rPr lang="en-US" sz="1200" dirty="0" err="1"/>
              <a:t>masih</a:t>
            </a:r>
            <a:r>
              <a:rPr lang="en-US" sz="1200" dirty="0"/>
              <a:t> </a:t>
            </a:r>
            <a:r>
              <a:rPr lang="en-US" sz="1200" dirty="0" err="1"/>
              <a:t>dilakukan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manual.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sulit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mengevaluasi</a:t>
            </a:r>
            <a:r>
              <a:rPr lang="en-US" sz="1200" dirty="0"/>
              <a:t> </a:t>
            </a:r>
            <a:r>
              <a:rPr lang="en-US" sz="1200" dirty="0" err="1"/>
              <a:t>histori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  proposal   </a:t>
            </a:r>
            <a:r>
              <a:rPr lang="en-US" sz="1200" dirty="0" err="1"/>
              <a:t>mahasiswa</a:t>
            </a:r>
            <a:endParaRPr sz="1200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033218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-4800" y="4200473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12" y="1207946"/>
            <a:ext cx="2943940" cy="168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9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110779" y="9728"/>
            <a:ext cx="4917641" cy="12451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Implementasi Barcode Scanner</a:t>
            </a:r>
            <a:endParaRPr sz="2000" dirty="0"/>
          </a:p>
        </p:txBody>
      </p:sp>
      <p:sp>
        <p:nvSpPr>
          <p:cNvPr id="9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771038" y="3952625"/>
            <a:ext cx="3215591" cy="354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sz="1200" dirty="0" err="1" smtClean="0"/>
              <a:t>Implementasi</a:t>
            </a:r>
            <a:r>
              <a:rPr lang="en-US" sz="1200" dirty="0" smtClean="0"/>
              <a:t> Barcode Scanner </a:t>
            </a:r>
            <a:r>
              <a:rPr lang="en-US" sz="1200" dirty="0" err="1" smtClean="0"/>
              <a:t>Cek</a:t>
            </a:r>
            <a:r>
              <a:rPr lang="en-US" sz="1200" dirty="0" smtClean="0"/>
              <a:t> </a:t>
            </a:r>
            <a:r>
              <a:rPr lang="en-US" sz="1200" dirty="0" err="1" smtClean="0"/>
              <a:t>Pengajuan</a:t>
            </a:r>
            <a:endParaRPr lang="en-US" sz="2400" dirty="0"/>
          </a:p>
        </p:txBody>
      </p:sp>
      <p:sp>
        <p:nvSpPr>
          <p:cNvPr id="10" name="Google Shape;184;p32"/>
          <p:cNvSpPr txBox="1">
            <a:spLocks/>
          </p:cNvSpPr>
          <p:nvPr/>
        </p:nvSpPr>
        <p:spPr>
          <a:xfrm>
            <a:off x="4830026" y="3936365"/>
            <a:ext cx="3987955" cy="354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1200" dirty="0" smtClean="0"/>
              <a:t>User </a:t>
            </a:r>
            <a:r>
              <a:rPr lang="en-US" sz="1200" dirty="0" err="1" smtClean="0"/>
              <a:t>berhasil</a:t>
            </a:r>
            <a:r>
              <a:rPr lang="en-US" sz="1200" dirty="0" smtClean="0"/>
              <a:t> login </a:t>
            </a:r>
            <a:r>
              <a:rPr lang="en-US" sz="1200" dirty="0" err="1" smtClean="0"/>
              <a:t>melihat</a:t>
            </a:r>
            <a:r>
              <a:rPr lang="en-US" sz="1200" dirty="0" smtClean="0"/>
              <a:t> </a:t>
            </a:r>
            <a:r>
              <a:rPr lang="en-US" sz="1200" dirty="0" err="1" smtClean="0"/>
              <a:t>histori</a:t>
            </a:r>
            <a:r>
              <a:rPr lang="en-US" sz="1200" dirty="0" smtClean="0"/>
              <a:t> </a:t>
            </a:r>
            <a:r>
              <a:rPr lang="en-US" sz="1200" dirty="0" err="1" smtClean="0"/>
              <a:t>pengajuan</a:t>
            </a:r>
            <a:r>
              <a:rPr lang="en-US" sz="1200" dirty="0" smtClean="0"/>
              <a:t> </a:t>
            </a:r>
            <a:r>
              <a:rPr lang="en-US" sz="1200" dirty="0" err="1" smtClean="0"/>
              <a:t>sesuai</a:t>
            </a:r>
            <a:r>
              <a:rPr lang="en-US" sz="1200" dirty="0" smtClean="0"/>
              <a:t> Barcode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34" y="1571569"/>
            <a:ext cx="3960000" cy="222641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981" y="1571569"/>
            <a:ext cx="3960000" cy="222641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4403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3385874" y="2098650"/>
            <a:ext cx="3425683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Kesimpulan dan Saran</a:t>
            </a:r>
            <a:endParaRPr dirty="0"/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406469" y="555438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Kesimpulan</a:t>
            </a:r>
            <a:endParaRPr dirty="0"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  <p:cxnSp>
        <p:nvCxnSpPr>
          <p:cNvPr id="158" name="Google Shape;158;p30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406469" y="152085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Saran</a:t>
            </a:r>
            <a:endParaRPr dirty="0"/>
          </a:p>
        </p:txBody>
      </p:sp>
      <p:sp>
        <p:nvSpPr>
          <p:cNvPr id="42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18448" y="1509860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233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110779" y="9728"/>
            <a:ext cx="4917641" cy="802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Kesimpulan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2282400" y="1254174"/>
            <a:ext cx="4224900" cy="2582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/>
              <a:t>Tahapan</a:t>
            </a:r>
            <a:r>
              <a:rPr lang="en-US" sz="1200" dirty="0"/>
              <a:t> yang </a:t>
            </a:r>
            <a:r>
              <a:rPr lang="en-US" sz="1200" dirty="0" err="1"/>
              <a:t>dilakukan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merancang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Evaluasi</a:t>
            </a:r>
            <a:r>
              <a:rPr lang="en-US" sz="1200" dirty="0"/>
              <a:t> Proposal </a:t>
            </a:r>
            <a:r>
              <a:rPr lang="en-US" sz="1200" dirty="0" err="1"/>
              <a:t>Kegiatan</a:t>
            </a:r>
            <a:r>
              <a:rPr lang="en-US" sz="1200" dirty="0"/>
              <a:t> </a:t>
            </a:r>
            <a:r>
              <a:rPr lang="en-US" sz="1200" dirty="0" err="1"/>
              <a:t>Kemahasiswaan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Teknologi</a:t>
            </a:r>
            <a:r>
              <a:rPr lang="en-US" sz="1200" dirty="0"/>
              <a:t> barcode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studi</a:t>
            </a:r>
            <a:r>
              <a:rPr lang="en-US" sz="1200" dirty="0"/>
              <a:t> </a:t>
            </a:r>
            <a:r>
              <a:rPr lang="en-US" sz="1200" dirty="0" err="1" smtClean="0"/>
              <a:t>pendahuluan</a:t>
            </a:r>
            <a:r>
              <a:rPr lang="en-US" sz="1200" dirty="0" smtClean="0"/>
              <a:t>.</a:t>
            </a:r>
          </a:p>
          <a:p>
            <a:pPr indent="-457200" algn="just">
              <a:lnSpc>
                <a:spcPct val="150000"/>
              </a:lnSpc>
              <a:buFont typeface="+mj-lt"/>
              <a:buAutoNum type="arabicPeriod"/>
            </a:pPr>
            <a:endParaRPr lang="en-US" sz="1200" dirty="0" smtClean="0"/>
          </a:p>
          <a:p>
            <a:pPr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/>
              <a:t>Perancangan</a:t>
            </a:r>
            <a:r>
              <a:rPr lang="en-US" sz="1200" dirty="0"/>
              <a:t> proses </a:t>
            </a:r>
            <a:r>
              <a:rPr lang="en-US" sz="1200" dirty="0" err="1"/>
              <a:t>bisnis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aplikasi</a:t>
            </a:r>
            <a:r>
              <a:rPr lang="en-US" sz="1200" dirty="0"/>
              <a:t> </a:t>
            </a:r>
            <a:r>
              <a:rPr lang="en-US" sz="1200" dirty="0" err="1"/>
              <a:t>juga</a:t>
            </a:r>
            <a:r>
              <a:rPr lang="en-US" sz="1200" dirty="0"/>
              <a:t> </a:t>
            </a:r>
            <a:r>
              <a:rPr lang="en-US" sz="1200" dirty="0" err="1"/>
              <a:t>dilakukan</a:t>
            </a:r>
            <a:r>
              <a:rPr lang="en-US" sz="1200" dirty="0"/>
              <a:t> </a:t>
            </a:r>
            <a:r>
              <a:rPr lang="en-US" sz="1200" dirty="0" err="1"/>
              <a:t>setelah</a:t>
            </a:r>
            <a:r>
              <a:rPr lang="en-US" sz="1200" dirty="0"/>
              <a:t> </a:t>
            </a:r>
            <a:r>
              <a:rPr lang="en-US" sz="1200" dirty="0" err="1"/>
              <a:t>analisa</a:t>
            </a:r>
            <a:r>
              <a:rPr lang="en-US" sz="1200" dirty="0"/>
              <a:t> </a:t>
            </a:r>
            <a:r>
              <a:rPr lang="en-US" sz="1200" dirty="0" err="1"/>
              <a:t>terhadap</a:t>
            </a:r>
            <a:r>
              <a:rPr lang="en-US" sz="1200" dirty="0"/>
              <a:t> </a:t>
            </a:r>
            <a:r>
              <a:rPr lang="en-US" sz="1200" dirty="0" err="1"/>
              <a:t>penelitian</a:t>
            </a:r>
            <a:r>
              <a:rPr lang="en-US" sz="1200" dirty="0"/>
              <a:t> </a:t>
            </a:r>
            <a:r>
              <a:rPr lang="en-US" sz="1200" dirty="0" err="1"/>
              <a:t>terdahulu</a:t>
            </a:r>
            <a:r>
              <a:rPr lang="en-US" sz="1200" dirty="0"/>
              <a:t>,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dilakukan</a:t>
            </a:r>
            <a:r>
              <a:rPr lang="en-US" sz="1200" dirty="0"/>
              <a:t> </a:t>
            </a:r>
            <a:r>
              <a:rPr lang="en-US" sz="1200" dirty="0" err="1" smtClean="0"/>
              <a:t>perancangan</a:t>
            </a:r>
            <a:r>
              <a:rPr lang="en-US" sz="1200" dirty="0" smtClean="0"/>
              <a:t> </a:t>
            </a:r>
            <a:r>
              <a:rPr lang="en-US" sz="1200" dirty="0" err="1" smtClean="0"/>
              <a:t>sistem</a:t>
            </a:r>
            <a:r>
              <a:rPr lang="en-US" sz="1200" dirty="0" smtClean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smtClean="0"/>
              <a:t>UML,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dihasilkan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struktur</a:t>
            </a:r>
            <a:r>
              <a:rPr lang="en-US" sz="1200" dirty="0"/>
              <a:t> yang </a:t>
            </a:r>
            <a:r>
              <a:rPr lang="en-US" sz="1200" dirty="0" err="1" smtClean="0"/>
              <a:t>baik</a:t>
            </a:r>
            <a:r>
              <a:rPr lang="en-US" sz="1200" dirty="0" smtClean="0"/>
              <a:t>.</a:t>
            </a:r>
            <a:endParaRPr lang="en-US" sz="2400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033218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-4800" y="4200473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9363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110779" y="9728"/>
            <a:ext cx="4917641" cy="802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Saran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2110779" y="1397450"/>
            <a:ext cx="4688228" cy="2582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US" sz="1200" dirty="0" err="1" smtClean="0"/>
              <a:t>Disarankan</a:t>
            </a:r>
            <a:r>
              <a:rPr lang="en-US" sz="1200" dirty="0" smtClean="0"/>
              <a:t> </a:t>
            </a:r>
            <a:r>
              <a:rPr lang="en-US" sz="1200" dirty="0" err="1" smtClean="0"/>
              <a:t>Sistem</a:t>
            </a:r>
            <a:r>
              <a:rPr lang="en-US" sz="1200" dirty="0" smtClean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 smtClean="0"/>
              <a:t>diimplementasikan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/>
              <a:t>lingkungan</a:t>
            </a:r>
            <a:r>
              <a:rPr lang="en-US" sz="1200" dirty="0"/>
              <a:t> </a:t>
            </a:r>
            <a:r>
              <a:rPr lang="en-US" sz="1200" dirty="0" err="1"/>
              <a:t>sebenarnya</a:t>
            </a:r>
            <a:r>
              <a:rPr lang="en-US" sz="1200" dirty="0"/>
              <a:t>. </a:t>
            </a:r>
            <a:r>
              <a:rPr lang="en-US" sz="1200" dirty="0" err="1"/>
              <a:t>serta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dilakukannya</a:t>
            </a:r>
            <a:r>
              <a:rPr lang="en-US" sz="1200" dirty="0"/>
              <a:t> </a:t>
            </a:r>
            <a:r>
              <a:rPr lang="en-US" sz="1200" dirty="0" err="1"/>
              <a:t>implementasi</a:t>
            </a:r>
            <a:r>
              <a:rPr lang="en-US" sz="1200" dirty="0"/>
              <a:t> </a:t>
            </a:r>
            <a:r>
              <a:rPr lang="en-US" sz="1200" dirty="0" err="1"/>
              <a:t>diharapkan</a:t>
            </a:r>
            <a:r>
              <a:rPr lang="en-US" sz="1200" dirty="0"/>
              <a:t> </a:t>
            </a:r>
            <a:r>
              <a:rPr lang="en-US" sz="1200" dirty="0" err="1"/>
              <a:t>mendapatkan</a:t>
            </a:r>
            <a:r>
              <a:rPr lang="en-US" sz="1200" dirty="0"/>
              <a:t> </a:t>
            </a:r>
            <a:r>
              <a:rPr lang="en-US" sz="1200" dirty="0" err="1"/>
              <a:t>manfaat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proses </a:t>
            </a:r>
            <a:r>
              <a:rPr lang="en-US" sz="1200" dirty="0" err="1"/>
              <a:t>pengelolaan</a:t>
            </a:r>
            <a:r>
              <a:rPr lang="en-US" sz="1200" dirty="0"/>
              <a:t> Proposal </a:t>
            </a:r>
            <a:r>
              <a:rPr lang="en-US" sz="1200" dirty="0" err="1"/>
              <a:t>Kegiatan</a:t>
            </a:r>
            <a:r>
              <a:rPr lang="en-US" sz="1200" dirty="0"/>
              <a:t> </a:t>
            </a:r>
            <a:r>
              <a:rPr lang="en-US" sz="1200" dirty="0" err="1"/>
              <a:t>Kemahasiswaan</a:t>
            </a:r>
            <a:r>
              <a:rPr lang="en-US" sz="1200" dirty="0"/>
              <a:t>,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dirty="0" err="1"/>
              <a:t>pengolahan</a:t>
            </a:r>
            <a:r>
              <a:rPr lang="en-US" sz="1200" dirty="0"/>
              <a:t> data </a:t>
            </a:r>
            <a:r>
              <a:rPr lang="en-US" sz="1200" dirty="0" smtClean="0"/>
              <a:t>yang </a:t>
            </a:r>
            <a:r>
              <a:rPr lang="en-US" sz="1200" dirty="0" err="1" smtClean="0"/>
              <a:t>lebih</a:t>
            </a:r>
            <a:r>
              <a:rPr lang="en-US" sz="1200" dirty="0" smtClean="0"/>
              <a:t> </a:t>
            </a:r>
            <a:r>
              <a:rPr lang="en-US" sz="1200" dirty="0" err="1"/>
              <a:t>cepat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efisien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pengajuan</a:t>
            </a:r>
            <a:r>
              <a:rPr lang="en-US" sz="1200" dirty="0"/>
              <a:t> proposal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seleksi</a:t>
            </a:r>
            <a:r>
              <a:rPr lang="en-US" sz="1200" dirty="0"/>
              <a:t> internal </a:t>
            </a:r>
            <a:r>
              <a:rPr lang="en-US" sz="1200" dirty="0" smtClean="0"/>
              <a:t>proposal.</a:t>
            </a:r>
            <a:endParaRPr lang="en-US" sz="2800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033218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-4800" y="4200473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4365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Rumusan Masalah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9924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635950" y="0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Rumusan Masalah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2457150" y="2195118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US" sz="1200" dirty="0" err="1"/>
              <a:t>Bagaimana</a:t>
            </a:r>
            <a:r>
              <a:rPr lang="en-US" sz="1200" dirty="0"/>
              <a:t> </a:t>
            </a:r>
            <a:r>
              <a:rPr lang="en-US" sz="1200" dirty="0" err="1"/>
              <a:t>membangun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yang </a:t>
            </a:r>
            <a:r>
              <a:rPr lang="en-US" sz="1200" dirty="0" err="1"/>
              <a:t>efektif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efisien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mengolah</a:t>
            </a:r>
            <a:r>
              <a:rPr lang="en-US" sz="1200" dirty="0"/>
              <a:t> data proposal </a:t>
            </a:r>
            <a:r>
              <a:rPr lang="en-US" sz="1200" dirty="0" err="1"/>
              <a:t>kegiatan</a:t>
            </a:r>
            <a:r>
              <a:rPr lang="en-US" sz="1200" dirty="0"/>
              <a:t> </a:t>
            </a:r>
            <a:r>
              <a:rPr lang="en-US" sz="1200" dirty="0" err="1" smtClean="0"/>
              <a:t>kemahasiswaan</a:t>
            </a:r>
            <a:r>
              <a:rPr lang="en-US" sz="1200" dirty="0" smtClean="0"/>
              <a:t>?.</a:t>
            </a:r>
            <a:endParaRPr sz="1200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033218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-4800" y="4200473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4417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Batasan Masalah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8546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635950" y="0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Batasan Masalah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2457150" y="2195118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sv-SE" sz="1200" dirty="0"/>
              <a:t>Sistem digunakan dalam mengolah data proposal kegiatan kemahasiswaan di UPN “Veteran” Jawa </a:t>
            </a:r>
            <a:r>
              <a:rPr lang="sv-SE" sz="1200" dirty="0" smtClean="0"/>
              <a:t>Timur.</a:t>
            </a:r>
          </a:p>
          <a:p>
            <a:pPr marL="228600" indent="-228600" algn="just">
              <a:lnSpc>
                <a:spcPct val="200000"/>
              </a:lnSpc>
              <a:buFont typeface="+mj-lt"/>
              <a:buAutoNum type="arabicPeriod"/>
            </a:pPr>
            <a:r>
              <a:rPr lang="en-US" sz="1200" dirty="0" err="1" smtClean="0"/>
              <a:t>Sistem</a:t>
            </a:r>
            <a:r>
              <a:rPr lang="en-US" sz="1200" dirty="0" smtClean="0"/>
              <a:t> </a:t>
            </a:r>
            <a:r>
              <a:rPr lang="en-US" sz="1200" dirty="0" err="1"/>
              <a:t>dibagun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bahasa</a:t>
            </a:r>
            <a:r>
              <a:rPr lang="en-US" sz="1200" dirty="0"/>
              <a:t> </a:t>
            </a:r>
            <a:r>
              <a:rPr lang="en-US" sz="1200" dirty="0" err="1"/>
              <a:t>pemrograman</a:t>
            </a:r>
            <a:r>
              <a:rPr lang="en-US" sz="1200" dirty="0"/>
              <a:t> </a:t>
            </a:r>
            <a:r>
              <a:rPr lang="en-US" sz="1200" dirty="0" smtClean="0"/>
              <a:t>PHP.</a:t>
            </a:r>
          </a:p>
          <a:p>
            <a:pPr marL="228600" indent="-228600" algn="just">
              <a:lnSpc>
                <a:spcPct val="200000"/>
              </a:lnSpc>
              <a:buFont typeface="+mj-lt"/>
              <a:buAutoNum type="arabicPeriod"/>
            </a:pPr>
            <a:r>
              <a:rPr lang="en-US" sz="1200" dirty="0" err="1" smtClean="0"/>
              <a:t>Sistem</a:t>
            </a:r>
            <a:r>
              <a:rPr lang="en-US" sz="1200" dirty="0" smtClean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barcode scanner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tipe</a:t>
            </a:r>
            <a:r>
              <a:rPr lang="en-US" sz="1200" dirty="0"/>
              <a:t> Code </a:t>
            </a:r>
            <a:r>
              <a:rPr lang="en-US" sz="1200" dirty="0" smtClean="0"/>
              <a:t>128.</a:t>
            </a:r>
            <a:endParaRPr sz="1200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033218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-4800" y="4200473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9069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918</Words>
  <Application>Microsoft Office PowerPoint</Application>
  <PresentationFormat>On-screen Show (16:9)</PresentationFormat>
  <Paragraphs>206</Paragraphs>
  <Slides>53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Squada One</vt:lpstr>
      <vt:lpstr>Arial</vt:lpstr>
      <vt:lpstr>Roboto Condensed</vt:lpstr>
      <vt:lpstr>Roboto Condensed Light</vt:lpstr>
      <vt:lpstr>Exo 2</vt:lpstr>
      <vt:lpstr>Fira Sans Extra Condensed Medium</vt:lpstr>
      <vt:lpstr>Tech Newsletter by Slidesgo</vt:lpstr>
      <vt:lpstr>Sistem Evaluasi Proposal Kegiatan Kemahasiswaan Menggunakan Teknologi Barcode Scanner</vt:lpstr>
      <vt:lpstr>Pendahuluan</vt:lpstr>
      <vt:lpstr>Latar Belakang</vt:lpstr>
      <vt:lpstr>Latar Belakang</vt:lpstr>
      <vt:lpstr>PowerPoint Presentation</vt:lpstr>
      <vt:lpstr>Rumusan Masalah</vt:lpstr>
      <vt:lpstr>Rumusan Masalah</vt:lpstr>
      <vt:lpstr>Batasan Masalah</vt:lpstr>
      <vt:lpstr>Batasan Masalah</vt:lpstr>
      <vt:lpstr>Tujuan Penelitian</vt:lpstr>
      <vt:lpstr>Tujuan Penelitian</vt:lpstr>
      <vt:lpstr>Manfaat Penelitian</vt:lpstr>
      <vt:lpstr>Bagi Penulis</vt:lpstr>
      <vt:lpstr>Bagi Pengguna</vt:lpstr>
      <vt:lpstr>Tinjauan Pustaka</vt:lpstr>
      <vt:lpstr>Unified Modeling Language</vt:lpstr>
      <vt:lpstr>Unified Modeling Language</vt:lpstr>
      <vt:lpstr>PowerPoint Presentation</vt:lpstr>
      <vt:lpstr>Basis Data</vt:lpstr>
      <vt:lpstr>Basis Data</vt:lpstr>
      <vt:lpstr>PowerPoint Presentation</vt:lpstr>
      <vt:lpstr>PHP</vt:lpstr>
      <vt:lpstr>PHP Hypertex Preprocessor</vt:lpstr>
      <vt:lpstr>Codeigniter</vt:lpstr>
      <vt:lpstr>Framework Codeigniter</vt:lpstr>
      <vt:lpstr>QuaggaJS</vt:lpstr>
      <vt:lpstr>Library QuaggaJS</vt:lpstr>
      <vt:lpstr>Metodologi Penelitian</vt:lpstr>
      <vt:lpstr>Langkah – langkah Penelitian</vt:lpstr>
      <vt:lpstr>Langkah – langkah Penelitian</vt:lpstr>
      <vt:lpstr>Perancangan Proses Bisnis</vt:lpstr>
      <vt:lpstr>PowerPoint Presentation</vt:lpstr>
      <vt:lpstr>PowerPoint Presentation</vt:lpstr>
      <vt:lpstr>Perancangan Aplikasi</vt:lpstr>
      <vt:lpstr>PowerPoint Presentation</vt:lpstr>
      <vt:lpstr>PowerPoint Presentation</vt:lpstr>
      <vt:lpstr>Perancangan Basis Data</vt:lpstr>
      <vt:lpstr>PowerPoint Presentation</vt:lpstr>
      <vt:lpstr>PowerPoint Presentation</vt:lpstr>
      <vt:lpstr>Teknologi Pendukung</vt:lpstr>
      <vt:lpstr>Barcode Scanner</vt:lpstr>
      <vt:lpstr>QuaggaJS</vt:lpstr>
      <vt:lpstr>Hasil dan Pembahasan</vt:lpstr>
      <vt:lpstr>Tools Pemrogramman dan DBMS</vt:lpstr>
      <vt:lpstr>Tools dan DBMS</vt:lpstr>
      <vt:lpstr>Hasil Uji Coba Aplikasi</vt:lpstr>
      <vt:lpstr>Hasil Uji Coba Aplikasi</vt:lpstr>
      <vt:lpstr>Implementasi Teknologi Pendukung</vt:lpstr>
      <vt:lpstr>Implementasi Barcode Scanner</vt:lpstr>
      <vt:lpstr>Implementasi Barcode Scanner</vt:lpstr>
      <vt:lpstr>Kesimpulan dan Saran</vt:lpstr>
      <vt:lpstr>Kesimpulan</vt:lpstr>
      <vt:lpstr>Saran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Evaluasi Proposal Kegiatan Kemahasiswaan Menggunakan Teknologi Barcode</dc:title>
  <dc:creator>rizqicp</dc:creator>
  <cp:lastModifiedBy>rizqicp</cp:lastModifiedBy>
  <cp:revision>25</cp:revision>
  <dcterms:modified xsi:type="dcterms:W3CDTF">2020-12-11T09:15:50Z</dcterms:modified>
</cp:coreProperties>
</file>