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Lst>
  <p:sldSz cx="9144000" cy="5143500" type="screen16x9"/>
  <p:notesSz cx="6858000" cy="9144000"/>
  <p:embeddedFontLst>
    <p:embeddedFont>
      <p:font typeface="Calibri" pitchFamily="34" charset="0"/>
      <p:regular r:id="rId52"/>
      <p:bold r:id="rId53"/>
      <p:italic r:id="rId54"/>
      <p:boldItalic r:id="rId55"/>
    </p:embeddedFont>
    <p:embeddedFont>
      <p:font typeface="Cambria" pitchFamily="18"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8p+FteaZEKC/WeyyglK7PM09QO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solidFill>
                  <a:schemeClr val="dk1"/>
                </a:solidFill>
                <a:latin typeface="Arial"/>
                <a:ea typeface="Arial"/>
                <a:cs typeface="Arial"/>
                <a:sym typeface="Arial"/>
              </a:rPr>
              <a:t>Tujuan utama pengujian adalah untuk menemukan kesalahan.</a:t>
            </a:r>
            <a:endParaRPr/>
          </a:p>
          <a:p>
            <a:pPr marL="457200" marR="0" lvl="0" indent="-298450" algn="l" rtl="0">
              <a:lnSpc>
                <a:spcPct val="100000"/>
              </a:lnSpc>
              <a:spcBef>
                <a:spcPts val="0"/>
              </a:spcBef>
              <a:spcAft>
                <a:spcPts val="0"/>
              </a:spcAft>
              <a:buClr>
                <a:srgbClr val="000000"/>
              </a:buClr>
              <a:buSzPts val="1100"/>
              <a:buFont typeface="Arial"/>
              <a:buChar char="●"/>
            </a:pPr>
            <a:r>
              <a:rPr lang="en-US"/>
              <a:t>Pengujian (Testing) adalah instrumen penting dalam pengembangan aplikasi web untuk mendapatkan produk yang berkualitas dan seperti apa yang diharapkan oleh pengguna.</a:t>
            </a:r>
            <a:endParaRPr/>
          </a:p>
        </p:txBody>
      </p:sp>
      <p:sp>
        <p:nvSpPr>
          <p:cNvPr id="175" name="Google Shape;17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Internal error dapat  dicegah dengan pemrograman yang lebih hati-hati</a:t>
            </a:r>
            <a:endParaRPr/>
          </a:p>
          <a:p>
            <a:pPr marL="457200" marR="0" lvl="0" indent="-298450" algn="l" rtl="0">
              <a:lnSpc>
                <a:spcPct val="100000"/>
              </a:lnSpc>
              <a:spcBef>
                <a:spcPts val="0"/>
              </a:spcBef>
              <a:spcAft>
                <a:spcPts val="0"/>
              </a:spcAft>
              <a:buClr>
                <a:srgbClr val="000000"/>
              </a:buClr>
              <a:buSzPts val="1100"/>
              <a:buFont typeface="Arial"/>
              <a:buChar char="●"/>
            </a:pPr>
            <a:r>
              <a:rPr lang="en-US"/>
              <a:t>Eksternal error berkaitan dengan gagal membuka file/database, tidak terkoneksi dengan jaringan, tidak dapat membuka module/file php, dll).</a:t>
            </a:r>
            <a:endParaRPr/>
          </a:p>
          <a:p>
            <a:pPr marL="0" lvl="0" indent="0" algn="l" rtl="0">
              <a:lnSpc>
                <a:spcPct val="100000"/>
              </a:lnSpc>
              <a:spcBef>
                <a:spcPts val="0"/>
              </a:spcBef>
              <a:spcAft>
                <a:spcPts val="0"/>
              </a:spcAft>
              <a:buSzPts val="1400"/>
              <a:buNone/>
            </a:pPr>
            <a:endParaRPr/>
          </a:p>
        </p:txBody>
      </p:sp>
      <p:sp>
        <p:nvSpPr>
          <p:cNvPr id="299" name="Google Shape;29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a:latin typeface="Arial"/>
                <a:ea typeface="Arial"/>
                <a:cs typeface="Arial"/>
                <a:sym typeface="Arial"/>
              </a:rPr>
              <a:t>Pada saat menampilkan hasil script sebuah web pada browser, terdapat beberapa kesalahan yang sering terjadi.</a:t>
            </a:r>
            <a:endParaRPr/>
          </a:p>
        </p:txBody>
      </p:sp>
      <p:sp>
        <p:nvSpPr>
          <p:cNvPr id="310" name="Google Shape;31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sz="1100">
                <a:latin typeface="Arial"/>
                <a:ea typeface="Arial"/>
                <a:cs typeface="Arial"/>
                <a:sym typeface="Arial"/>
              </a:rPr>
              <a:t>Error dapat diartikan sebagai sebuah penyimpangan dari kondisi yang benar. </a:t>
            </a:r>
            <a:endParaRPr/>
          </a:p>
          <a:p>
            <a:pPr marL="0" lvl="0" indent="0" algn="l" rtl="0">
              <a:lnSpc>
                <a:spcPct val="100000"/>
              </a:lnSpc>
              <a:spcBef>
                <a:spcPts val="0"/>
              </a:spcBef>
              <a:spcAft>
                <a:spcPts val="0"/>
              </a:spcAft>
              <a:buSzPts val="1100"/>
              <a:buNone/>
            </a:pPr>
            <a:r>
              <a:rPr lang="en-US" sz="1100" i="1">
                <a:latin typeface="Arial"/>
                <a:ea typeface="Arial"/>
                <a:cs typeface="Arial"/>
                <a:sym typeface="Arial"/>
              </a:rPr>
              <a:t>Error</a:t>
            </a:r>
            <a:r>
              <a:rPr lang="en-US" sz="1100">
                <a:latin typeface="Arial"/>
                <a:ea typeface="Arial"/>
                <a:cs typeface="Arial"/>
                <a:sym typeface="Arial"/>
              </a:rPr>
              <a:t> dapat disebabkan oleh kesalahan </a:t>
            </a:r>
            <a:r>
              <a:rPr lang="en-US" sz="1100" i="1">
                <a:latin typeface="Arial"/>
                <a:ea typeface="Arial"/>
                <a:cs typeface="Arial"/>
                <a:sym typeface="Arial"/>
              </a:rPr>
              <a:t>misjudgment</a:t>
            </a:r>
            <a:r>
              <a:rPr lang="en-US" sz="1100">
                <a:latin typeface="Arial"/>
                <a:ea typeface="Arial"/>
                <a:cs typeface="Arial"/>
                <a:sym typeface="Arial"/>
              </a:rPr>
              <a:t>, </a:t>
            </a:r>
            <a:r>
              <a:rPr lang="en-US" sz="1100" i="1">
                <a:latin typeface="Arial"/>
                <a:ea typeface="Arial"/>
                <a:cs typeface="Arial"/>
                <a:sym typeface="Arial"/>
              </a:rPr>
              <a:t>carelessness </a:t>
            </a:r>
            <a:r>
              <a:rPr lang="en-US" sz="1100">
                <a:latin typeface="Arial"/>
                <a:ea typeface="Arial"/>
                <a:cs typeface="Arial"/>
                <a:sym typeface="Arial"/>
              </a:rPr>
              <a:t>atau </a:t>
            </a:r>
            <a:r>
              <a:rPr lang="en-US" sz="1100" i="1">
                <a:latin typeface="Arial"/>
                <a:ea typeface="Arial"/>
                <a:cs typeface="Arial"/>
                <a:sym typeface="Arial"/>
              </a:rPr>
              <a:t>forgetfulness</a:t>
            </a:r>
            <a:r>
              <a:rPr lang="en-US" sz="1100">
                <a:latin typeface="Arial"/>
                <a:ea typeface="Arial"/>
                <a:cs typeface="Arial"/>
                <a:sym typeface="Arial"/>
              </a:rPr>
              <a:t>.</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Pesan kesalahan error dapat terjadi pada penamaan file(filename),  baris kode (line code),  dan pesan (message). </a:t>
            </a:r>
            <a:endParaRPr/>
          </a:p>
        </p:txBody>
      </p:sp>
      <p:sp>
        <p:nvSpPr>
          <p:cNvPr id="321" name="Google Shape;32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sz="1100">
                <a:latin typeface="Arial"/>
                <a:ea typeface="Arial"/>
                <a:cs typeface="Arial"/>
                <a:sym typeface="Arial"/>
              </a:rPr>
              <a:t>Merupakan  error yang terjadi jika ada kesalahan sintaks dalam script dan akan memunculkan pesan kesalahan sebagai output pada halaman browser.</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Parse error akan menghentikan proses eksekusi dari sebuah script, sehingga tidak dapat menampilkan hasil apapun kecuali pesan kesalahan.</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Pada poin 6, aturan penulisan nama variabel, yaitu : diawali tanda $, dan diikuti oleh huruf atau underscore (_), tidak boleh diawali spasi, angka dan karakter khusus.</a:t>
            </a:r>
            <a:endParaRPr/>
          </a:p>
        </p:txBody>
      </p:sp>
      <p:sp>
        <p:nvSpPr>
          <p:cNvPr id="332" name="Google Shape;33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Peserta diminta untuk membuat contoh file  script, dan mengidentifikasi jenis kesalahan/error  yang terjadi.</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Pada contoh script pertama adalah kurangnya tanda petik pada baris ke-4.</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Pada contoh script kedua kesalahannya adalah kurangnya sintaks function pada test_error2().</a:t>
            </a:r>
            <a:endParaRPr/>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a:latin typeface="Arial"/>
                <a:ea typeface="Arial"/>
                <a:cs typeface="Arial"/>
                <a:sym typeface="Arial"/>
              </a:rPr>
              <a:t>Merupakan  </a:t>
            </a:r>
            <a:r>
              <a:rPr lang="en-US" i="1">
                <a:latin typeface="Arial"/>
                <a:ea typeface="Arial"/>
                <a:cs typeface="Arial"/>
                <a:sym typeface="Arial"/>
              </a:rPr>
              <a:t>error</a:t>
            </a:r>
            <a:r>
              <a:rPr lang="en-US">
                <a:latin typeface="Arial"/>
                <a:ea typeface="Arial"/>
                <a:cs typeface="Arial"/>
                <a:sym typeface="Arial"/>
              </a:rPr>
              <a:t> yang terjadi ketika PHP mengerti kode yang ditulis pada script, namun apa yang diminta pada kode script tidak dapat dieksekusi.</a:t>
            </a:r>
            <a:endParaRPr/>
          </a:p>
          <a:p>
            <a:pPr marL="0" marR="0" lvl="0" indent="0" algn="l" rtl="0">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Fatal error juga dapat terjadi saat mencoba mengakses fungsi yang belum didefinisikan.</a:t>
            </a:r>
            <a:endParaRPr/>
          </a:p>
        </p:txBody>
      </p:sp>
      <p:sp>
        <p:nvSpPr>
          <p:cNvPr id="357" name="Google Shape;35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sz="1100">
                <a:latin typeface="Arial"/>
                <a:ea typeface="Arial"/>
                <a:cs typeface="Arial"/>
                <a:sym typeface="Arial"/>
              </a:rPr>
              <a:t>Pada contoh script, terdapat kesalahan yaitu kurangnya penulisan </a:t>
            </a:r>
            <a:r>
              <a:rPr lang="en-US" sz="1100" b="1">
                <a:latin typeface="Arial"/>
                <a:ea typeface="Arial"/>
                <a:cs typeface="Arial"/>
                <a:sym typeface="Arial"/>
              </a:rPr>
              <a:t>function </a:t>
            </a:r>
            <a:r>
              <a:rPr lang="en-US" sz="1100">
                <a:latin typeface="Arial"/>
                <a:ea typeface="Arial"/>
                <a:cs typeface="Arial"/>
                <a:sym typeface="Arial"/>
              </a:rPr>
              <a:t>pada test_error2() sehingga muncul fatal error.</a:t>
            </a:r>
            <a:endParaRPr sz="1100">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Peserta diminta untuk membuat contoh file  script, dan mengidentifikasi jenis kesalahan/error  yang terjadi.</a:t>
            </a:r>
            <a:endParaRPr/>
          </a:p>
        </p:txBody>
      </p:sp>
      <p:sp>
        <p:nvSpPr>
          <p:cNvPr id="368" name="Google Shape;36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sz="1100">
                <a:latin typeface="Arial"/>
                <a:ea typeface="Arial"/>
                <a:cs typeface="Arial"/>
                <a:sym typeface="Arial"/>
              </a:rPr>
              <a:t>Fungsi </a:t>
            </a:r>
            <a:r>
              <a:rPr lang="en-US" sz="1100" b="1">
                <a:latin typeface="Arial"/>
                <a:ea typeface="Arial"/>
                <a:cs typeface="Arial"/>
                <a:sym typeface="Arial"/>
              </a:rPr>
              <a:t>include</a:t>
            </a:r>
            <a:r>
              <a:rPr lang="en-US" sz="1100">
                <a:latin typeface="Arial"/>
                <a:ea typeface="Arial"/>
                <a:cs typeface="Arial"/>
                <a:sym typeface="Arial"/>
              </a:rPr>
              <a:t> digunakan untuk memanggil file lain, namun karena file yang dipanggil tidak ditemukan, maka terjadi warning error.</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Warning error juga dapat terjadi jika pada fungsi aritmatika dimana terdapat pembagian dengan angka 0. </a:t>
            </a:r>
            <a:endParaRPr/>
          </a:p>
          <a:p>
            <a:pPr marL="0" marR="0" lvl="0" indent="0" algn="l" rtl="0">
              <a:lnSpc>
                <a:spcPct val="100000"/>
              </a:lnSpc>
              <a:spcBef>
                <a:spcPts val="0"/>
              </a:spcBef>
              <a:spcAft>
                <a:spcPts val="0"/>
              </a:spcAft>
              <a:buClr>
                <a:srgbClr val="000000"/>
              </a:buClr>
              <a:buSzPts val="1100"/>
              <a:buFont typeface="Arial"/>
              <a:buNone/>
            </a:pPr>
            <a:r>
              <a:rPr lang="en-US" i="1">
                <a:latin typeface="Arial"/>
                <a:ea typeface="Arial"/>
                <a:cs typeface="Arial"/>
                <a:sym typeface="Arial"/>
              </a:rPr>
              <a:t>Warning error </a:t>
            </a:r>
            <a:r>
              <a:rPr lang="en-US">
                <a:latin typeface="Arial"/>
                <a:ea typeface="Arial"/>
                <a:cs typeface="Arial"/>
                <a:sym typeface="Arial"/>
              </a:rPr>
              <a:t>tidak akan menghentikan proses eksekusi dari sebuah script, namun, akan menampilkan pesan berupa </a:t>
            </a:r>
            <a:r>
              <a:rPr lang="en-US" i="1">
                <a:latin typeface="Arial"/>
                <a:ea typeface="Arial"/>
                <a:cs typeface="Arial"/>
                <a:sym typeface="Arial"/>
              </a:rPr>
              <a:t>warning</a:t>
            </a:r>
            <a:r>
              <a:rPr lang="en-US">
                <a:latin typeface="Arial"/>
                <a:ea typeface="Arial"/>
                <a:cs typeface="Arial"/>
                <a:sym typeface="Arial"/>
              </a:rPr>
              <a:t> pada browser.</a:t>
            </a:r>
            <a:endParaRPr/>
          </a:p>
          <a:p>
            <a:pPr marL="0" lvl="0" indent="0" algn="l" rtl="0">
              <a:lnSpc>
                <a:spcPct val="100000"/>
              </a:lnSpc>
              <a:spcBef>
                <a:spcPts val="0"/>
              </a:spcBef>
              <a:spcAft>
                <a:spcPts val="0"/>
              </a:spcAft>
              <a:buSzPts val="1100"/>
              <a:buNone/>
            </a:pPr>
            <a:endParaRPr sz="1100">
              <a:latin typeface="Arial"/>
              <a:ea typeface="Arial"/>
              <a:cs typeface="Arial"/>
              <a:sym typeface="Arial"/>
            </a:endParaRPr>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Secara umum dari proses testing adalah melakukan verifikasi, validasi, dan mendeteksi terjadinya error pada aplikasi tersebut. Dari ketiga hal tersebut diharapkan dapat menemukan masalah – masalah atau kesalahan dan dari hasil penemuan tersebut dapat dilakukan suatu pembenahan.</a:t>
            </a:r>
            <a:endParaRPr/>
          </a:p>
          <a:p>
            <a:pPr marL="0" lvl="0" indent="0" algn="l" rtl="0">
              <a:lnSpc>
                <a:spcPct val="100000"/>
              </a:lnSpc>
              <a:spcBef>
                <a:spcPts val="0"/>
              </a:spcBef>
              <a:spcAft>
                <a:spcPts val="0"/>
              </a:spcAft>
              <a:buSzPts val="1400"/>
              <a:buNone/>
            </a:pPr>
            <a:endParaRPr/>
          </a:p>
        </p:txBody>
      </p:sp>
      <p:sp>
        <p:nvSpPr>
          <p:cNvPr id="186" name="Google Shape;1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sz="1100">
                <a:latin typeface="Arial"/>
                <a:ea typeface="Arial"/>
                <a:cs typeface="Arial"/>
                <a:sym typeface="Arial"/>
              </a:rPr>
              <a:t>Fungsi </a:t>
            </a:r>
            <a:r>
              <a:rPr lang="en-US" sz="1100" b="1">
                <a:latin typeface="Arial"/>
                <a:ea typeface="Arial"/>
                <a:cs typeface="Arial"/>
                <a:sym typeface="Arial"/>
              </a:rPr>
              <a:t>include</a:t>
            </a:r>
            <a:r>
              <a:rPr lang="en-US" sz="1100">
                <a:latin typeface="Arial"/>
                <a:ea typeface="Arial"/>
                <a:cs typeface="Arial"/>
                <a:sym typeface="Arial"/>
              </a:rPr>
              <a:t> digunakan untuk memanggil file lain, namun karena file yang dipanggil tidak ditemukan, maka terjadi warning error.</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Warning error juga dapat terjadi jika pada fungsi aritmatika dimana terdapat pembagian dengan angka 0. </a:t>
            </a:r>
            <a:endParaRPr/>
          </a:p>
          <a:p>
            <a:pPr marL="0" marR="0" lvl="0" indent="0" algn="l" rtl="0">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Peserta diminta untuk membuat contoh file  script, dan mengidentifikasi jenis kesalahan/error  yang terjadi.</a:t>
            </a:r>
            <a:endParaRPr/>
          </a:p>
        </p:txBody>
      </p:sp>
      <p:sp>
        <p:nvSpPr>
          <p:cNvPr id="391" name="Google Shape;39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1100"/>
              <a:buNone/>
            </a:pPr>
            <a:r>
              <a:rPr lang="en-US" i="1">
                <a:latin typeface="Arial"/>
                <a:ea typeface="Arial"/>
                <a:cs typeface="Arial"/>
                <a:sym typeface="Arial"/>
              </a:rPr>
              <a:t>Notice error </a:t>
            </a:r>
            <a:r>
              <a:rPr lang="en-US">
                <a:latin typeface="Arial"/>
                <a:ea typeface="Arial"/>
                <a:cs typeface="Arial"/>
                <a:sym typeface="Arial"/>
              </a:rPr>
              <a:t>hampir sama dengan </a:t>
            </a:r>
            <a:r>
              <a:rPr lang="en-US" i="1">
                <a:latin typeface="Arial"/>
                <a:ea typeface="Arial"/>
                <a:cs typeface="Arial"/>
                <a:sym typeface="Arial"/>
              </a:rPr>
              <a:t>warning error</a:t>
            </a:r>
            <a:r>
              <a:rPr lang="en-US">
                <a:latin typeface="Arial"/>
                <a:ea typeface="Arial"/>
                <a:cs typeface="Arial"/>
                <a:sym typeface="Arial"/>
              </a:rPr>
              <a:t>, tidak menghentikan proses eksekusi script.</a:t>
            </a:r>
            <a:endParaRPr/>
          </a:p>
          <a:p>
            <a:pPr marL="457200" lvl="0" indent="-457200" algn="l" rtl="0">
              <a:lnSpc>
                <a:spcPct val="100000"/>
              </a:lnSpc>
              <a:spcBef>
                <a:spcPts val="0"/>
              </a:spcBef>
              <a:spcAft>
                <a:spcPts val="0"/>
              </a:spcAft>
              <a:buSzPts val="1100"/>
              <a:buChar char="●"/>
            </a:pPr>
            <a:r>
              <a:rPr lang="en-US">
                <a:latin typeface="Arial"/>
                <a:ea typeface="Arial"/>
                <a:cs typeface="Arial"/>
                <a:sym typeface="Arial"/>
              </a:rPr>
              <a:t>Eksekusi tetap dijalankan, tapi pada bagian yang error akan ditampilkan </a:t>
            </a:r>
            <a:r>
              <a:rPr lang="en-US" i="1">
                <a:latin typeface="Arial"/>
                <a:ea typeface="Arial"/>
                <a:cs typeface="Arial"/>
                <a:sym typeface="Arial"/>
              </a:rPr>
              <a:t>notice</a:t>
            </a:r>
            <a:r>
              <a:rPr lang="en-US">
                <a:latin typeface="Arial"/>
                <a:ea typeface="Arial"/>
                <a:cs typeface="Arial"/>
                <a:sym typeface="Arial"/>
              </a:rPr>
              <a:t>.</a:t>
            </a:r>
            <a:endParaRPr/>
          </a:p>
        </p:txBody>
      </p:sp>
      <p:sp>
        <p:nvSpPr>
          <p:cNvPr id="405" name="Google Shape;40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sz="1100">
                <a:latin typeface="Arial"/>
                <a:ea typeface="Arial"/>
                <a:cs typeface="Arial"/>
                <a:sym typeface="Arial"/>
              </a:rPr>
              <a:t>Pada contoh pertama, yang dipanggil oleh echo adalah variabel </a:t>
            </a:r>
            <a:r>
              <a:rPr lang="en-US" sz="1100" b="1">
                <a:latin typeface="Arial"/>
                <a:ea typeface="Arial"/>
                <a:cs typeface="Arial"/>
                <a:sym typeface="Arial"/>
              </a:rPr>
              <a:t>a</a:t>
            </a:r>
            <a:r>
              <a:rPr lang="en-US" sz="1100">
                <a:latin typeface="Arial"/>
                <a:ea typeface="Arial"/>
                <a:cs typeface="Arial"/>
                <a:sym typeface="Arial"/>
              </a:rPr>
              <a:t>, sedangkan variabel </a:t>
            </a:r>
            <a:r>
              <a:rPr lang="en-US" sz="1100" b="1">
                <a:latin typeface="Arial"/>
                <a:ea typeface="Arial"/>
                <a:cs typeface="Arial"/>
                <a:sym typeface="Arial"/>
              </a:rPr>
              <a:t>a</a:t>
            </a:r>
            <a:r>
              <a:rPr lang="en-US" sz="1100">
                <a:latin typeface="Arial"/>
                <a:ea typeface="Arial"/>
                <a:cs typeface="Arial"/>
                <a:sym typeface="Arial"/>
              </a:rPr>
              <a:t> tidak atau belum didefinisikan, sehingga menyebabkan notice error.</a:t>
            </a:r>
            <a:endParaRPr/>
          </a:p>
          <a:p>
            <a:pPr marL="0" lvl="0" indent="0" algn="l" rtl="0">
              <a:lnSpc>
                <a:spcPct val="100000"/>
              </a:lnSpc>
              <a:spcBef>
                <a:spcPts val="0"/>
              </a:spcBef>
              <a:spcAft>
                <a:spcPts val="0"/>
              </a:spcAft>
              <a:buSzPts val="1100"/>
              <a:buNone/>
            </a:pPr>
            <a:r>
              <a:rPr lang="en-US" sz="1100">
                <a:latin typeface="Arial"/>
                <a:ea typeface="Arial"/>
                <a:cs typeface="Arial"/>
                <a:sym typeface="Arial"/>
              </a:rPr>
              <a:t>Pada contoh kedua terjadi notice error karena pengaksesan elemen array yang tidak atau belum ada nilainya. </a:t>
            </a:r>
            <a:endParaRPr/>
          </a:p>
        </p:txBody>
      </p:sp>
      <p:sp>
        <p:nvSpPr>
          <p:cNvPr id="416" name="Google Shape;41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a:solidFill>
                  <a:schemeClr val="dk1"/>
                </a:solidFill>
                <a:latin typeface="Arial"/>
                <a:ea typeface="Arial"/>
                <a:cs typeface="Arial"/>
                <a:sym typeface="Arial"/>
              </a:rPr>
              <a:t>1xx : Informasi,  yang menunjukkan bahwa Permintaan dipahami, melanjutkan proses. Kode ini hanya digunakan untuk status saja.</a:t>
            </a:r>
            <a:endParaRPr/>
          </a:p>
          <a:p>
            <a:pPr marL="0" marR="0" lvl="0" indent="0" algn="l" rtl="0">
              <a:lnSpc>
                <a:spcPct val="100000"/>
              </a:lnSpc>
              <a:spcBef>
                <a:spcPts val="0"/>
              </a:spcBef>
              <a:spcAft>
                <a:spcPts val="0"/>
              </a:spcAft>
              <a:buClr>
                <a:schemeClr val="dk1"/>
              </a:buClr>
              <a:buSzPts val="1100"/>
              <a:buFont typeface="Arial"/>
              <a:buNone/>
            </a:pPr>
            <a:r>
              <a:rPr lang="en-US" sz="1100" b="0" i="0">
                <a:solidFill>
                  <a:schemeClr val="dk1"/>
                </a:solidFill>
                <a:latin typeface="Arial"/>
                <a:ea typeface="Arial"/>
                <a:cs typeface="Arial"/>
                <a:sym typeface="Arial"/>
              </a:rPr>
              <a:t>2xx : Sukses, Pada kode ini, server memberikan status suksesnya diterima, dipahami, disetujui, dan diproses.</a:t>
            </a:r>
            <a:endParaRPr/>
          </a:p>
          <a:p>
            <a:pPr marL="0" marR="0" lvl="0" indent="0" algn="l" rtl="0">
              <a:lnSpc>
                <a:spcPct val="100000"/>
              </a:lnSpc>
              <a:spcBef>
                <a:spcPts val="0"/>
              </a:spcBef>
              <a:spcAft>
                <a:spcPts val="0"/>
              </a:spcAft>
              <a:buClr>
                <a:schemeClr val="dk1"/>
              </a:buClr>
              <a:buSzPts val="1100"/>
              <a:buFont typeface="Arial"/>
              <a:buNone/>
            </a:pPr>
            <a:r>
              <a:rPr lang="en-US" sz="1100" b="0" i="0">
                <a:solidFill>
                  <a:schemeClr val="dk1"/>
                </a:solidFill>
                <a:latin typeface="Arial"/>
                <a:ea typeface="Arial"/>
                <a:cs typeface="Arial"/>
                <a:sym typeface="Arial"/>
              </a:rPr>
              <a:t>3xx : Pengalihan</a:t>
            </a:r>
            <a:endParaRPr sz="1100" b="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a:solidFill>
                  <a:schemeClr val="dk1"/>
                </a:solidFill>
                <a:latin typeface="Arial"/>
                <a:ea typeface="Arial"/>
                <a:cs typeface="Arial"/>
                <a:sym typeface="Arial"/>
              </a:rPr>
              <a:t>4xx : Kesalahan Klien, Pada kode ini, klien memberikan status kesalahan dalam memproses permintaan.</a:t>
            </a:r>
            <a:endParaRPr/>
          </a:p>
          <a:p>
            <a:pPr marL="0" marR="0" lvl="0" indent="0" algn="l" rtl="0">
              <a:lnSpc>
                <a:spcPct val="100000"/>
              </a:lnSpc>
              <a:spcBef>
                <a:spcPts val="0"/>
              </a:spcBef>
              <a:spcAft>
                <a:spcPts val="0"/>
              </a:spcAft>
              <a:buClr>
                <a:schemeClr val="dk1"/>
              </a:buClr>
              <a:buSzPts val="1100"/>
              <a:buFont typeface="Arial"/>
              <a:buNone/>
            </a:pPr>
            <a:r>
              <a:rPr lang="en-US" sz="1100" b="0" i="0">
                <a:solidFill>
                  <a:schemeClr val="dk1"/>
                </a:solidFill>
                <a:latin typeface="Arial"/>
                <a:ea typeface="Arial"/>
                <a:cs typeface="Arial"/>
                <a:sym typeface="Arial"/>
              </a:rPr>
              <a:t>5xx : Kesalahan Server</a:t>
            </a:r>
            <a:endParaRPr/>
          </a:p>
          <a:p>
            <a:pPr marL="0" marR="0" lvl="0" indent="0" algn="l" rtl="0">
              <a:lnSpc>
                <a:spcPct val="100000"/>
              </a:lnSpc>
              <a:spcBef>
                <a:spcPts val="0"/>
              </a:spcBef>
              <a:spcAft>
                <a:spcPts val="0"/>
              </a:spcAft>
              <a:buClr>
                <a:srgbClr val="000000"/>
              </a:buClr>
              <a:buSzPts val="1100"/>
              <a:buFont typeface="Arial"/>
              <a:buNone/>
            </a:pPr>
            <a:endParaRPr sz="1100" b="0" i="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a:solidFill>
                <a:schemeClr val="dk1"/>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430" name="Google Shape;43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441" name="Google Shape;44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452" name="Google Shape;4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463" name="Google Shape;46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474" name="Google Shape;47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485" name="Google Shape;48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496" name="Google Shape;49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a:solidFill>
                  <a:schemeClr val="dk1"/>
                </a:solidFill>
                <a:latin typeface="Arial"/>
                <a:ea typeface="Arial"/>
                <a:cs typeface="Arial"/>
                <a:sym typeface="Arial"/>
              </a:rPr>
              <a:t>Error ini merupakan peringatan yang muncul ketika browser Anda tidak menemukan halaman atau file yang diakses. Dapat terjadi karena konten yang diakses hilang, telah diubah atau mengalami kerusakan.</a:t>
            </a:r>
            <a:endParaRPr/>
          </a:p>
        </p:txBody>
      </p:sp>
      <p:sp>
        <p:nvSpPr>
          <p:cNvPr id="507" name="Google Shape;50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a:solidFill>
                  <a:schemeClr val="dk1"/>
                </a:solidFill>
                <a:latin typeface="Arial"/>
                <a:ea typeface="Arial"/>
                <a:cs typeface="Arial"/>
                <a:sym typeface="Arial"/>
              </a:rPr>
              <a:t>Umumnya folder dalam website menggunakan </a:t>
            </a:r>
            <a:r>
              <a:rPr lang="en-US" sz="1100" b="1" i="0">
                <a:solidFill>
                  <a:schemeClr val="dk1"/>
                </a:solidFill>
                <a:latin typeface="Arial"/>
                <a:ea typeface="Arial"/>
                <a:cs typeface="Arial"/>
                <a:sym typeface="Arial"/>
              </a:rPr>
              <a:t>permission 755</a:t>
            </a:r>
            <a:r>
              <a:rPr lang="en-US" sz="1100" b="0" i="0">
                <a:solidFill>
                  <a:schemeClr val="dk1"/>
                </a:solidFill>
                <a:latin typeface="Arial"/>
                <a:ea typeface="Arial"/>
                <a:cs typeface="Arial"/>
                <a:sym typeface="Arial"/>
              </a:rPr>
              <a:t>, sedangkan script website menggunakan </a:t>
            </a:r>
            <a:r>
              <a:rPr lang="en-US" sz="1100" b="1" i="0">
                <a:solidFill>
                  <a:schemeClr val="dk1"/>
                </a:solidFill>
                <a:latin typeface="Arial"/>
                <a:ea typeface="Arial"/>
                <a:cs typeface="Arial"/>
                <a:sym typeface="Arial"/>
              </a:rPr>
              <a:t>permission 644</a:t>
            </a:r>
            <a:r>
              <a:rPr lang="en-US" sz="1100" b="0" i="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18" name="Google Shape;51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a:solidFill>
                  <a:schemeClr val="dk1"/>
                </a:solidFill>
                <a:latin typeface="Arial"/>
                <a:ea typeface="Arial"/>
                <a:cs typeface="Arial"/>
                <a:sym typeface="Arial"/>
              </a:rPr>
              <a:t>Umumnya folder dalam website menggunakan </a:t>
            </a:r>
            <a:r>
              <a:rPr lang="en-US" sz="1100" b="1" i="0">
                <a:solidFill>
                  <a:schemeClr val="dk1"/>
                </a:solidFill>
                <a:latin typeface="Arial"/>
                <a:ea typeface="Arial"/>
                <a:cs typeface="Arial"/>
                <a:sym typeface="Arial"/>
              </a:rPr>
              <a:t>permission 755</a:t>
            </a:r>
            <a:r>
              <a:rPr lang="en-US" sz="1100" b="0" i="0">
                <a:solidFill>
                  <a:schemeClr val="dk1"/>
                </a:solidFill>
                <a:latin typeface="Arial"/>
                <a:ea typeface="Arial"/>
                <a:cs typeface="Arial"/>
                <a:sym typeface="Arial"/>
              </a:rPr>
              <a:t>, sedangkan script website menggunakan </a:t>
            </a:r>
            <a:r>
              <a:rPr lang="en-US" sz="1100" b="1" i="0">
                <a:solidFill>
                  <a:schemeClr val="dk1"/>
                </a:solidFill>
                <a:latin typeface="Arial"/>
                <a:ea typeface="Arial"/>
                <a:cs typeface="Arial"/>
                <a:sym typeface="Arial"/>
              </a:rPr>
              <a:t>permission 644</a:t>
            </a:r>
            <a:r>
              <a:rPr lang="en-US" sz="1100" b="0" i="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29" name="Google Shape;52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a:solidFill>
                  <a:schemeClr val="dk1"/>
                </a:solidFill>
                <a:latin typeface="Arial"/>
                <a:ea typeface="Arial"/>
                <a:cs typeface="Arial"/>
                <a:sym typeface="Arial"/>
              </a:rPr>
              <a:t>file .htaccess adalah file yang berfungsi mengatur bagaimana server dapat mengakses script website yang dimiliki.</a:t>
            </a:r>
            <a:endParaRPr/>
          </a:p>
        </p:txBody>
      </p:sp>
      <p:sp>
        <p:nvSpPr>
          <p:cNvPr id="540" name="Google Shape;54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a:solidFill>
                  <a:schemeClr val="dk1"/>
                </a:solidFill>
                <a:latin typeface="Arial"/>
                <a:ea typeface="Arial"/>
                <a:cs typeface="Arial"/>
                <a:sym typeface="Arial"/>
              </a:rPr>
              <a:t>Umumnya folder dalam website menggunakan </a:t>
            </a:r>
            <a:r>
              <a:rPr lang="en-US" sz="1100" b="1" i="0">
                <a:solidFill>
                  <a:schemeClr val="dk1"/>
                </a:solidFill>
                <a:latin typeface="Arial"/>
                <a:ea typeface="Arial"/>
                <a:cs typeface="Arial"/>
                <a:sym typeface="Arial"/>
              </a:rPr>
              <a:t>permission 755</a:t>
            </a:r>
            <a:r>
              <a:rPr lang="en-US" sz="1100" b="0" i="0">
                <a:solidFill>
                  <a:schemeClr val="dk1"/>
                </a:solidFill>
                <a:latin typeface="Arial"/>
                <a:ea typeface="Arial"/>
                <a:cs typeface="Arial"/>
                <a:sym typeface="Arial"/>
              </a:rPr>
              <a:t>, sedangkan script website menggunakan </a:t>
            </a:r>
            <a:r>
              <a:rPr lang="en-US" sz="1100" b="1" i="0">
                <a:solidFill>
                  <a:schemeClr val="dk1"/>
                </a:solidFill>
                <a:latin typeface="Arial"/>
                <a:ea typeface="Arial"/>
                <a:cs typeface="Arial"/>
                <a:sym typeface="Arial"/>
              </a:rPr>
              <a:t>permission 644</a:t>
            </a:r>
            <a:r>
              <a:rPr lang="en-US" sz="1100" b="0" i="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51" name="Google Shape;55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562" name="Google Shape;56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a:solidFill>
                  <a:schemeClr val="dk1"/>
                </a:solidFill>
                <a:latin typeface="Arial"/>
                <a:ea typeface="Arial"/>
                <a:cs typeface="Arial"/>
                <a:sym typeface="Arial"/>
              </a:rPr>
              <a:t>Umumnya folder dalam website menggunakan </a:t>
            </a:r>
            <a:r>
              <a:rPr lang="en-US" sz="1100" b="1" i="0">
                <a:solidFill>
                  <a:schemeClr val="dk1"/>
                </a:solidFill>
                <a:latin typeface="Arial"/>
                <a:ea typeface="Arial"/>
                <a:cs typeface="Arial"/>
                <a:sym typeface="Arial"/>
              </a:rPr>
              <a:t>permission 755</a:t>
            </a:r>
            <a:r>
              <a:rPr lang="en-US" sz="1100" b="0" i="0">
                <a:solidFill>
                  <a:schemeClr val="dk1"/>
                </a:solidFill>
                <a:latin typeface="Arial"/>
                <a:ea typeface="Arial"/>
                <a:cs typeface="Arial"/>
                <a:sym typeface="Arial"/>
              </a:rPr>
              <a:t>, sedangkan script website menggunakan </a:t>
            </a:r>
            <a:r>
              <a:rPr lang="en-US" sz="1100" b="1" i="0">
                <a:solidFill>
                  <a:schemeClr val="dk1"/>
                </a:solidFill>
                <a:latin typeface="Arial"/>
                <a:ea typeface="Arial"/>
                <a:cs typeface="Arial"/>
                <a:sym typeface="Arial"/>
              </a:rPr>
              <a:t>permission 644</a:t>
            </a:r>
            <a:r>
              <a:rPr lang="en-US" sz="1100" b="0" i="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73" name="Google Shape;57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584" name="Google Shape;58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a:solidFill>
                  <a:schemeClr val="dk1"/>
                </a:solidFill>
                <a:latin typeface="Arial"/>
                <a:ea typeface="Arial"/>
                <a:cs typeface="Arial"/>
                <a:sym typeface="Arial"/>
              </a:rPr>
              <a:t>Umumnya folder dalam website menggunakan </a:t>
            </a:r>
            <a:r>
              <a:rPr lang="en-US" sz="1100" b="1" i="0">
                <a:solidFill>
                  <a:schemeClr val="dk1"/>
                </a:solidFill>
                <a:latin typeface="Arial"/>
                <a:ea typeface="Arial"/>
                <a:cs typeface="Arial"/>
                <a:sym typeface="Arial"/>
              </a:rPr>
              <a:t>permission 755</a:t>
            </a:r>
            <a:r>
              <a:rPr lang="en-US" sz="1100" b="0" i="0">
                <a:solidFill>
                  <a:schemeClr val="dk1"/>
                </a:solidFill>
                <a:latin typeface="Arial"/>
                <a:ea typeface="Arial"/>
                <a:cs typeface="Arial"/>
                <a:sym typeface="Arial"/>
              </a:rPr>
              <a:t>, sedangkan script website menggunakan </a:t>
            </a:r>
            <a:r>
              <a:rPr lang="en-US" sz="1100" b="1" i="0">
                <a:solidFill>
                  <a:schemeClr val="dk1"/>
                </a:solidFill>
                <a:latin typeface="Arial"/>
                <a:ea typeface="Arial"/>
                <a:cs typeface="Arial"/>
                <a:sym typeface="Arial"/>
              </a:rPr>
              <a:t>permission 644</a:t>
            </a:r>
            <a:r>
              <a:rPr lang="en-US" sz="1100" b="0" i="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95" name="Google Shape;59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Error ada slide sebelumnya adalah suatu kondisi saat halaman web masih dijalankan pada jaringan localhost. </a:t>
            </a:r>
            <a:endParaRPr/>
          </a:p>
          <a:p>
            <a:pPr marL="457200" marR="0" lvl="0" indent="-298450" algn="l" rtl="0">
              <a:lnSpc>
                <a:spcPct val="100000"/>
              </a:lnSpc>
              <a:spcBef>
                <a:spcPts val="0"/>
              </a:spcBef>
              <a:spcAft>
                <a:spcPts val="0"/>
              </a:spcAft>
              <a:buClr>
                <a:srgbClr val="000000"/>
              </a:buClr>
              <a:buSzPts val="1100"/>
              <a:buFont typeface="Arial"/>
              <a:buChar char="●"/>
            </a:pPr>
            <a:r>
              <a:rPr lang="en-US"/>
              <a:t>Jika halaman web sudah di-hosting  ke jaringan luar, maka terdapat beberapa kendala atau permasalahan yang dapat menyebabkan Halaman Web tersebut tidak bisa diakses</a:t>
            </a:r>
            <a:endParaRPr/>
          </a:p>
        </p:txBody>
      </p:sp>
      <p:sp>
        <p:nvSpPr>
          <p:cNvPr id="606" name="Google Shape;60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Pengujian yang digunakan adalah blackbox testing</a:t>
            </a:r>
            <a:endParaRPr/>
          </a:p>
        </p:txBody>
      </p:sp>
      <p:sp>
        <p:nvSpPr>
          <p:cNvPr id="208" name="Google Shape;20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b="1"/>
              <a:t>DNS</a:t>
            </a:r>
            <a:r>
              <a:rPr lang="en-US"/>
              <a:t> (Domain Name Server) adalah sebuah standar teknologi yang mengatur penamaan publik dari sebuah situs website, atau juga bisa disebut dengan sebuah sistem yang menyimpan informasi tentang nama host atau nama domain dalam bentuk distributed database didalam jaringan komputer. Dengan adanya DNS ini maka semua orang dapat menulis domain di web browser anda dan komputer anda akan menemukan domain tersebut di internet.</a:t>
            </a:r>
            <a:endParaRPr/>
          </a:p>
          <a:p>
            <a:pPr marL="457200" marR="0" lvl="0" indent="-298450" algn="l" rtl="0">
              <a:lnSpc>
                <a:spcPct val="100000"/>
              </a:lnSpc>
              <a:spcBef>
                <a:spcPts val="0"/>
              </a:spcBef>
              <a:spcAft>
                <a:spcPts val="0"/>
              </a:spcAft>
              <a:buClr>
                <a:srgbClr val="000000"/>
              </a:buClr>
              <a:buSzPts val="1100"/>
              <a:buFont typeface="Arial"/>
              <a:buChar char="●"/>
            </a:pPr>
            <a:r>
              <a:rPr lang="en-US"/>
              <a:t>Yang perlu diperhatikan : </a:t>
            </a:r>
            <a:endParaRPr/>
          </a:p>
          <a:p>
            <a:pPr marL="0" marR="0" lvl="0" indent="0" algn="l" rtl="0">
              <a:lnSpc>
                <a:spcPct val="100000"/>
              </a:lnSpc>
              <a:spcBef>
                <a:spcPts val="0"/>
              </a:spcBef>
              <a:spcAft>
                <a:spcPts val="0"/>
              </a:spcAft>
              <a:buClr>
                <a:srgbClr val="000000"/>
              </a:buClr>
              <a:buSzPts val="1100"/>
              <a:buFont typeface="Arial"/>
              <a:buNone/>
            </a:pPr>
            <a:r>
              <a:rPr lang="en-US"/>
              <a:t>Website tidak dapat diakses dalam beberapa jam atau beberapa hari setelah perubahan DNS.</a:t>
            </a:r>
            <a:endParaRPr/>
          </a:p>
          <a:p>
            <a:pPr marL="0" marR="0" lvl="0" indent="0" algn="l" rtl="0">
              <a:lnSpc>
                <a:spcPct val="100000"/>
              </a:lnSpc>
              <a:spcBef>
                <a:spcPts val="0"/>
              </a:spcBef>
              <a:spcAft>
                <a:spcPts val="0"/>
              </a:spcAft>
              <a:buClr>
                <a:srgbClr val="000000"/>
              </a:buClr>
              <a:buSzPts val="1100"/>
              <a:buFont typeface="Arial"/>
              <a:buNone/>
            </a:pPr>
            <a:r>
              <a:rPr lang="en-US"/>
              <a:t>Meskipun setting DNS salah, website masih bisa diakses dalam beberapa jam, namun tiba-tiba tidak bisa diakses selang beberapa waktu kemudian</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
        <p:nvSpPr>
          <p:cNvPr id="617" name="Google Shape;61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File index tidak ditemukan :</a:t>
            </a:r>
            <a:endParaRPr/>
          </a:p>
          <a:p>
            <a:pPr marL="457200" marR="0" lvl="0" indent="-298450" algn="l" rtl="0">
              <a:lnSpc>
                <a:spcPct val="100000"/>
              </a:lnSpc>
              <a:spcBef>
                <a:spcPts val="0"/>
              </a:spcBef>
              <a:spcAft>
                <a:spcPts val="0"/>
              </a:spcAft>
              <a:buClr>
                <a:srgbClr val="000000"/>
              </a:buClr>
              <a:buSzPts val="1100"/>
              <a:buFont typeface="Arial"/>
              <a:buChar char="●"/>
            </a:pPr>
            <a:r>
              <a:rPr lang="en-US"/>
              <a:t>Ketika sebuah halaman web diakses, maka server web akan mencoba membuka salah satu file berikut: index.html, index.htm, index.php (server web akan mencari keberadaan file-file tersebut dalam urutan seperti itu).</a:t>
            </a:r>
            <a:endParaRPr/>
          </a:p>
          <a:p>
            <a:pPr marL="457200" marR="0" lvl="0" indent="-298450" algn="l" rtl="0">
              <a:lnSpc>
                <a:spcPct val="100000"/>
              </a:lnSpc>
              <a:spcBef>
                <a:spcPts val="0"/>
              </a:spcBef>
              <a:spcAft>
                <a:spcPts val="0"/>
              </a:spcAft>
              <a:buClr>
                <a:srgbClr val="000000"/>
              </a:buClr>
              <a:buSzPts val="1100"/>
              <a:buFont typeface="Arial"/>
              <a:buChar char="●"/>
            </a:pPr>
            <a:r>
              <a:rPr lang="en-US"/>
              <a:t>Jika salah satu dari file tersebut tidak ada server web akan menampilkan error seperti </a:t>
            </a:r>
            <a:r>
              <a:rPr lang="en-US" i="1"/>
              <a:t>error document, No Index file, </a:t>
            </a:r>
            <a:r>
              <a:rPr lang="en-US"/>
              <a:t>atau server web akan menampilkan daftar semua file dan filder yang ada didalam account web tersebut.</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a:t>File index kosong</a:t>
            </a:r>
            <a:endParaRPr/>
          </a:p>
          <a:p>
            <a:pPr marL="457200" marR="0" lvl="0" indent="-298450" algn="l" rtl="0">
              <a:lnSpc>
                <a:spcPct val="100000"/>
              </a:lnSpc>
              <a:spcBef>
                <a:spcPts val="0"/>
              </a:spcBef>
              <a:spcAft>
                <a:spcPts val="0"/>
              </a:spcAft>
              <a:buClr>
                <a:srgbClr val="000000"/>
              </a:buClr>
              <a:buSzPts val="1100"/>
              <a:buFont typeface="Arial"/>
              <a:buChar char="●"/>
            </a:pPr>
            <a:r>
              <a:rPr lang="en-US"/>
              <a:t>Jika file index kosong (tidak ada isinya), program browser internet akan menampilkan halaman kosong. </a:t>
            </a:r>
            <a:endParaRPr/>
          </a:p>
          <a:p>
            <a:pPr marL="457200" marR="0" lvl="0" indent="-298450" algn="l" rtl="0">
              <a:lnSpc>
                <a:spcPct val="100000"/>
              </a:lnSpc>
              <a:spcBef>
                <a:spcPts val="0"/>
              </a:spcBef>
              <a:spcAft>
                <a:spcPts val="0"/>
              </a:spcAft>
              <a:buClr>
                <a:srgbClr val="000000"/>
              </a:buClr>
              <a:buSzPts val="1100"/>
              <a:buFont typeface="Arial"/>
              <a:buChar char="●"/>
            </a:pPr>
            <a:r>
              <a:rPr lang="en-US"/>
              <a:t>Jika halaman index anda berupa index.php, maka munculnya halaman kosong dapat juga disebabkan karena adanya error dalam file index.php dan server web telah di setting untuk menampilkan halaman kosong jika terjadi kesalahan dalam pemrosesan file php tersebut.</a:t>
            </a:r>
            <a:endParaRPr/>
          </a:p>
        </p:txBody>
      </p:sp>
      <p:sp>
        <p:nvSpPr>
          <p:cNvPr id="628" name="Google Shape;62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00000"/>
              </a:lnSpc>
              <a:spcBef>
                <a:spcPts val="0"/>
              </a:spcBef>
              <a:spcAft>
                <a:spcPts val="0"/>
              </a:spcAft>
              <a:buSzPts val="1100"/>
              <a:buNone/>
            </a:pPr>
            <a:r>
              <a:rPr lang="en-US" b="0">
                <a:latin typeface="Arial"/>
                <a:ea typeface="Arial"/>
                <a:cs typeface="Arial"/>
                <a:sym typeface="Arial"/>
              </a:rPr>
              <a:t>Yang perlu diperhatikan : </a:t>
            </a:r>
            <a:endParaRPr/>
          </a:p>
          <a:p>
            <a:pPr marL="457200" lvl="0" indent="-298450" algn="l" rtl="0">
              <a:lnSpc>
                <a:spcPct val="100000"/>
              </a:lnSpc>
              <a:spcBef>
                <a:spcPts val="0"/>
              </a:spcBef>
              <a:spcAft>
                <a:spcPts val="0"/>
              </a:spcAft>
              <a:buSzPts val="1100"/>
              <a:buFont typeface="Noto Sans Symbols"/>
              <a:buChar char="❖"/>
            </a:pPr>
            <a:r>
              <a:rPr lang="en-US" b="0">
                <a:latin typeface="Arial"/>
                <a:ea typeface="Arial"/>
                <a:cs typeface="Arial"/>
                <a:sym typeface="Arial"/>
              </a:rPr>
              <a:t>Waktu kadaluarsa atau expired dari nama domain</a:t>
            </a:r>
            <a:endParaRPr/>
          </a:p>
        </p:txBody>
      </p:sp>
      <p:sp>
        <p:nvSpPr>
          <p:cNvPr id="639" name="Google Shape;63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Hal yang pertama kali dilakukan adalah memeriksa koneksi dari komputer ke server web dimana situs tersebut berada menggunakan perintah seperi "ping" yang tersedia di komputer.</a:t>
            </a:r>
            <a:endParaRPr/>
          </a:p>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a:t>Buka Command Prompt, ketikkan </a:t>
            </a:r>
            <a:r>
              <a:rPr lang="en-US" i="1"/>
              <a:t>ping www.domain.com</a:t>
            </a:r>
            <a:endParaRPr/>
          </a:p>
          <a:p>
            <a:pPr marL="457200" marR="0" lvl="0" indent="-298450" algn="l" rtl="0">
              <a:lnSpc>
                <a:spcPct val="100000"/>
              </a:lnSpc>
              <a:spcBef>
                <a:spcPts val="0"/>
              </a:spcBef>
              <a:spcAft>
                <a:spcPts val="0"/>
              </a:spcAft>
              <a:buClr>
                <a:srgbClr val="000000"/>
              </a:buClr>
              <a:buSzPts val="1100"/>
              <a:buFont typeface="Arial"/>
              <a:buChar char="●"/>
            </a:pPr>
            <a:r>
              <a:rPr lang="en-US"/>
              <a:t>Jika hasilnya menunjukkan beberapa baris "reply", berarti sambungan ke server web tidak mengalami masalah. </a:t>
            </a:r>
            <a:endParaRPr/>
          </a:p>
          <a:p>
            <a:pPr marL="457200" marR="0" lvl="0" indent="-298450" algn="l" rtl="0">
              <a:lnSpc>
                <a:spcPct val="100000"/>
              </a:lnSpc>
              <a:spcBef>
                <a:spcPts val="0"/>
              </a:spcBef>
              <a:spcAft>
                <a:spcPts val="0"/>
              </a:spcAft>
              <a:buClr>
                <a:srgbClr val="000000"/>
              </a:buClr>
              <a:buSzPts val="1100"/>
              <a:buFont typeface="Arial"/>
              <a:buChar char="●"/>
            </a:pPr>
            <a:r>
              <a:rPr lang="en-US"/>
              <a:t>Waktu yang tertera dalam hasil perintah ping menunjukkan seberapa cepat sambungan dari komputer ke server web.</a:t>
            </a:r>
            <a:endParaRPr/>
          </a:p>
        </p:txBody>
      </p:sp>
      <p:sp>
        <p:nvSpPr>
          <p:cNvPr id="650" name="Google Shape;65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661" name="Google Shape;66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Ada banyak virus/spyware yang mencegah untuk dapat menggunakan koneksi internet. </a:t>
            </a:r>
            <a:endParaRPr/>
          </a:p>
          <a:p>
            <a:pPr marL="457200" marR="0" lvl="0" indent="-298450" algn="l" rtl="0">
              <a:lnSpc>
                <a:spcPct val="100000"/>
              </a:lnSpc>
              <a:spcBef>
                <a:spcPts val="0"/>
              </a:spcBef>
              <a:spcAft>
                <a:spcPts val="0"/>
              </a:spcAft>
              <a:buClr>
                <a:srgbClr val="000000"/>
              </a:buClr>
              <a:buSzPts val="1100"/>
              <a:buFont typeface="Arial"/>
              <a:buChar char="●"/>
            </a:pPr>
            <a:r>
              <a:rPr lang="en-US"/>
              <a:t>Sebenarnya koneksi dikomputer ada, namun virus tersebut memblokirnya.</a:t>
            </a:r>
            <a:endParaRPr/>
          </a:p>
        </p:txBody>
      </p:sp>
      <p:sp>
        <p:nvSpPr>
          <p:cNvPr id="672" name="Google Shape;67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Jika ingin mengupload file yang banyak / besar, gunakan ftp manager (filezilla, smart ftp, dll), karena cpanel atau control panel-control panel lain biasanya ada batasan pada besar file yang boleh diupload.</a:t>
            </a:r>
            <a:endParaRPr/>
          </a:p>
        </p:txBody>
      </p:sp>
      <p:sp>
        <p:nvSpPr>
          <p:cNvPr id="683" name="Google Shape;683;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Pada beberapa hosting, register global OFF sedangkan di localhost biasanya ON, setelah web di upload kemudian diakses, web dapat muncul tapi jika di klik halaman lain pada web, tidak berganti halamannya atau isi dari variabelnya tidak terkirim.</a:t>
            </a:r>
            <a:endParaRPr/>
          </a:p>
        </p:txBody>
      </p:sp>
      <p:sp>
        <p:nvSpPr>
          <p:cNvPr id="694" name="Google Shape;69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Jika terdapat kesalahan mengenai database, perhatikan konfigurasi dari koneksi database, dan pastikan settingannya (hostnya, usernamenya, passwordnya, dan lain-lain) sudah benar. </a:t>
            </a:r>
            <a:endParaRPr/>
          </a:p>
          <a:p>
            <a:pPr marL="457200" marR="0" lvl="0" indent="-298450" algn="l" rtl="0">
              <a:lnSpc>
                <a:spcPct val="100000"/>
              </a:lnSpc>
              <a:spcBef>
                <a:spcPts val="0"/>
              </a:spcBef>
              <a:spcAft>
                <a:spcPts val="0"/>
              </a:spcAft>
              <a:buClr>
                <a:srgbClr val="000000"/>
              </a:buClr>
              <a:buSzPts val="1100"/>
              <a:buFont typeface="Arial"/>
              <a:buChar char="●"/>
            </a:pPr>
            <a:r>
              <a:rPr lang="en-US"/>
              <a:t>Selain itu cek versi rdbms local / rdbms untuk membuat web pastikan compatible dengan rdbms hosting.</a:t>
            </a:r>
            <a:br>
              <a:rPr lang="en-US"/>
            </a:br>
            <a:endParaRPr/>
          </a:p>
        </p:txBody>
      </p:sp>
      <p:sp>
        <p:nvSpPr>
          <p:cNvPr id="705" name="Google Shape;70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716" name="Google Shape;716;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3887391" y="740569"/>
            <a:ext cx="4629300" cy="3655200"/>
          </a:xfrm>
          <a:prstGeom prst="rect">
            <a:avLst/>
          </a:prstGeom>
          <a:noFill/>
          <a:ln>
            <a:noFill/>
          </a:ln>
        </p:spPr>
      </p:sp>
      <p:sp>
        <p:nvSpPr>
          <p:cNvPr id="64" name="Google Shape;64;p18"/>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8" name="Google Shape;178;p22"/>
          <p:cNvSpPr/>
          <p:nvPr/>
        </p:nvSpPr>
        <p:spPr>
          <a:xfrm>
            <a:off x="822606" y="34255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Tujuan Pengujian</a:t>
            </a:r>
            <a:endParaRPr sz="2800" b="0" i="0" u="none" strike="noStrike" cap="none">
              <a:solidFill>
                <a:srgbClr val="002060"/>
              </a:solidFill>
              <a:latin typeface="Cambria"/>
              <a:ea typeface="Cambria"/>
              <a:cs typeface="Cambria"/>
              <a:sym typeface="Cambria"/>
            </a:endParaRPr>
          </a:p>
        </p:txBody>
      </p:sp>
      <p:sp>
        <p:nvSpPr>
          <p:cNvPr id="179" name="Google Shape;179;p22"/>
          <p:cNvSpPr/>
          <p:nvPr/>
        </p:nvSpPr>
        <p:spPr>
          <a:xfrm>
            <a:off x="331180" y="876953"/>
            <a:ext cx="8464028" cy="2308284"/>
          </a:xfrm>
          <a:prstGeom prst="rect">
            <a:avLst/>
          </a:prstGeom>
          <a:noFill/>
          <a:ln>
            <a:noFill/>
          </a:ln>
        </p:spPr>
        <p:txBody>
          <a:bodyPr spcFirstLastPara="1" wrap="square" lIns="91425" tIns="45700" rIns="91425" bIns="45700" anchor="t" anchorCtr="0">
            <a:spAutoFit/>
          </a:bodyPr>
          <a:lstStyle/>
          <a:p>
            <a:pPr marL="457200" marR="0" lvl="0" indent="-381000" algn="just"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Menjalankan program untuk menemukan error.</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Test case yang bagus adalah yang memiliki kemungkinan terbesar untuk menemukan error yang tersembunyi.</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Pengujian yang sukses adalah yang berhasil menemukan error yang tersembunyi.</a:t>
            </a:r>
            <a:endParaRPr sz="1400" b="0" i="0" u="none" strike="noStrike" cap="none">
              <a:solidFill>
                <a:srgbClr val="000000"/>
              </a:solidFill>
              <a:latin typeface="Cambria"/>
              <a:ea typeface="Cambria"/>
              <a:cs typeface="Cambria"/>
              <a:sym typeface="Cambria"/>
            </a:endParaRPr>
          </a:p>
        </p:txBody>
      </p:sp>
      <p:pic>
        <p:nvPicPr>
          <p:cNvPr id="182" name="Google Shape;182;p22"/>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7" name="Google Shape;277;p31"/>
          <p:cNvSpPr/>
          <p:nvPr/>
        </p:nvSpPr>
        <p:spPr>
          <a:xfrm>
            <a:off x="363950" y="479125"/>
            <a:ext cx="7772700" cy="51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2060"/>
                </a:solidFill>
                <a:latin typeface="Cambria"/>
                <a:ea typeface="Cambria"/>
                <a:cs typeface="Cambria"/>
                <a:sym typeface="Cambria"/>
              </a:rPr>
              <a:t>Mungkinkah dilakukan Pengujian White Box</a:t>
            </a:r>
            <a:endParaRPr sz="2500" b="1" i="0" u="none" strike="noStrike" cap="none">
              <a:solidFill>
                <a:srgbClr val="002060"/>
              </a:solidFill>
              <a:latin typeface="Cambria"/>
              <a:ea typeface="Cambria"/>
              <a:cs typeface="Cambria"/>
              <a:sym typeface="Cambria"/>
            </a:endParaRPr>
          </a:p>
        </p:txBody>
      </p:sp>
      <p:sp>
        <p:nvSpPr>
          <p:cNvPr id="278" name="Google Shape;278;p31"/>
          <p:cNvSpPr/>
          <p:nvPr/>
        </p:nvSpPr>
        <p:spPr>
          <a:xfrm>
            <a:off x="331181" y="1072817"/>
            <a:ext cx="8464028" cy="156962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Ya!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Tidak dilakukan secara menyeluruh.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 Cukup dilakukan pada jalur logika yang penting.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Kombinasikan dengan black box testing</a:t>
            </a:r>
            <a:endParaRPr sz="1400" b="0" i="0" u="none" strike="noStrike" cap="none">
              <a:solidFill>
                <a:srgbClr val="000000"/>
              </a:solidFill>
              <a:latin typeface="Cambria"/>
              <a:ea typeface="Cambria"/>
              <a:cs typeface="Cambria"/>
              <a:sym typeface="Cambria"/>
            </a:endParaRPr>
          </a:p>
        </p:txBody>
      </p:sp>
      <p:pic>
        <p:nvPicPr>
          <p:cNvPr id="281" name="Google Shape;281;p31"/>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88" name="Google Shape;288;p32"/>
          <p:cNvSpPr/>
          <p:nvPr/>
        </p:nvSpPr>
        <p:spPr>
          <a:xfrm>
            <a:off x="834675" y="683875"/>
            <a:ext cx="7731900" cy="57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2060"/>
                </a:solidFill>
                <a:latin typeface="Cambria"/>
                <a:ea typeface="Cambria"/>
                <a:cs typeface="Cambria"/>
                <a:sym typeface="Cambria"/>
              </a:rPr>
              <a:t>Identifikasi Kesalahan / Error Saat Eksekusi Web</a:t>
            </a:r>
            <a:endParaRPr sz="1200" b="0" i="0" u="none" strike="noStrike" cap="none">
              <a:solidFill>
                <a:srgbClr val="000000"/>
              </a:solidFill>
              <a:latin typeface="Cambria"/>
              <a:ea typeface="Cambria"/>
              <a:cs typeface="Cambria"/>
              <a:sym typeface="Cambria"/>
            </a:endParaRPr>
          </a:p>
        </p:txBody>
      </p:sp>
      <p:grpSp>
        <p:nvGrpSpPr>
          <p:cNvPr id="289" name="Google Shape;289;p32"/>
          <p:cNvGrpSpPr/>
          <p:nvPr/>
        </p:nvGrpSpPr>
        <p:grpSpPr>
          <a:xfrm>
            <a:off x="1036149" y="1459118"/>
            <a:ext cx="7071701" cy="3058767"/>
            <a:chOff x="1600200" y="1447800"/>
            <a:chExt cx="9296400" cy="4667250"/>
          </a:xfrm>
        </p:grpSpPr>
        <p:pic>
          <p:nvPicPr>
            <p:cNvPr id="290" name="Google Shape;290;p32" descr="https://riniisparwati.com/wp-content/uploads/2018/12/penyebab-Aplikasi-Shopee-Error-Hari-Ini.jpg"/>
            <p:cNvPicPr preferRelativeResize="0"/>
            <p:nvPr/>
          </p:nvPicPr>
          <p:blipFill rotWithShape="1">
            <a:blip r:embed="rId3">
              <a:alphaModFix/>
            </a:blip>
            <a:srcRect/>
            <a:stretch/>
          </p:blipFill>
          <p:spPr>
            <a:xfrm>
              <a:off x="2286000" y="4038600"/>
              <a:ext cx="3076222" cy="2076450"/>
            </a:xfrm>
            <a:prstGeom prst="roundRect">
              <a:avLst>
                <a:gd name="adj" fmla="val 8594"/>
              </a:avLst>
            </a:prstGeom>
            <a:solidFill>
              <a:srgbClr val="ECECEC"/>
            </a:solidFill>
            <a:ln>
              <a:noFill/>
            </a:ln>
            <a:effectLst>
              <a:reflection stA="38000" endPos="28000" dist="5000" dir="5400000" sy="-100000" algn="bl" rotWithShape="0"/>
            </a:effectLst>
          </p:spPr>
        </p:pic>
        <p:pic>
          <p:nvPicPr>
            <p:cNvPr id="291" name="Google Shape;291;p32" descr="https://www.linovhr.com/uploads/2017/10/DJP-Online-Error.jpg"/>
            <p:cNvPicPr preferRelativeResize="0"/>
            <p:nvPr/>
          </p:nvPicPr>
          <p:blipFill rotWithShape="1">
            <a:blip r:embed="rId4">
              <a:alphaModFix/>
            </a:blip>
            <a:srcRect/>
            <a:stretch/>
          </p:blipFill>
          <p:spPr>
            <a:xfrm>
              <a:off x="5943600" y="2133600"/>
              <a:ext cx="4953000" cy="3143250"/>
            </a:xfrm>
            <a:prstGeom prst="roundRect">
              <a:avLst>
                <a:gd name="adj" fmla="val 8594"/>
              </a:avLst>
            </a:prstGeom>
            <a:solidFill>
              <a:srgbClr val="ECECEC"/>
            </a:solidFill>
            <a:ln>
              <a:noFill/>
            </a:ln>
            <a:effectLst>
              <a:reflection stA="38000" endPos="28000" dist="5000" dir="5400000" sy="-100000" algn="bl" rotWithShape="0"/>
            </a:effectLst>
          </p:spPr>
        </p:pic>
        <p:pic>
          <p:nvPicPr>
            <p:cNvPr id="292" name="Google Shape;292;p32" descr="Beberapa Jenis Error Yang Mungkin Kamu Temui Saat Menggunakan PHP! - CodePolitan.com"/>
            <p:cNvPicPr preferRelativeResize="0"/>
            <p:nvPr/>
          </p:nvPicPr>
          <p:blipFill rotWithShape="1">
            <a:blip r:embed="rId5">
              <a:alphaModFix/>
            </a:blip>
            <a:srcRect/>
            <a:stretch/>
          </p:blipFill>
          <p:spPr>
            <a:xfrm>
              <a:off x="1600200" y="1447800"/>
              <a:ext cx="4000000" cy="2000000"/>
            </a:xfrm>
            <a:prstGeom prst="roundRect">
              <a:avLst>
                <a:gd name="adj" fmla="val 8594"/>
              </a:avLst>
            </a:prstGeom>
            <a:solidFill>
              <a:srgbClr val="ECECEC"/>
            </a:solidFill>
            <a:ln>
              <a:noFill/>
            </a:ln>
            <a:effectLst>
              <a:reflection stA="38000" endPos="28000" dist="5000" dir="5400000" sy="-100000" algn="bl" rotWithShape="0"/>
            </a:effectLst>
          </p:spPr>
        </p:pic>
      </p:grpSp>
      <p:pic>
        <p:nvPicPr>
          <p:cNvPr id="295" name="Google Shape;295;p32"/>
          <p:cNvPicPr preferRelativeResize="0"/>
          <p:nvPr/>
        </p:nvPicPr>
        <p:blipFill rotWithShape="1">
          <a:blip r:embed="rId6">
            <a:alphaModFix/>
          </a:blip>
          <a:srcRect/>
          <a:stretch/>
        </p:blipFill>
        <p:spPr>
          <a:xfrm>
            <a:off x="7831000" y="-228600"/>
            <a:ext cx="1301194" cy="707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2" name="Google Shape;302;p33"/>
          <p:cNvSpPr/>
          <p:nvPr/>
        </p:nvSpPr>
        <p:spPr>
          <a:xfrm>
            <a:off x="413081" y="5856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Jenis Error pada Software</a:t>
            </a:r>
            <a:endParaRPr sz="2800" b="1" i="0" u="none" strike="noStrike" cap="none">
              <a:solidFill>
                <a:srgbClr val="002060"/>
              </a:solidFill>
              <a:latin typeface="Cambria"/>
              <a:ea typeface="Cambria"/>
              <a:cs typeface="Cambria"/>
              <a:sym typeface="Cambria"/>
            </a:endParaRPr>
          </a:p>
        </p:txBody>
      </p:sp>
      <p:sp>
        <p:nvSpPr>
          <p:cNvPr id="303" name="Google Shape;303;p33"/>
          <p:cNvSpPr/>
          <p:nvPr/>
        </p:nvSpPr>
        <p:spPr>
          <a:xfrm>
            <a:off x="331181" y="1072817"/>
            <a:ext cx="8464028" cy="1200288"/>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Internal Error : error pada kode program</a:t>
            </a:r>
            <a:endParaRPr sz="1400" b="0" i="0" u="none" strike="noStrike" cap="none">
              <a:solidFill>
                <a:srgbClr val="000000"/>
              </a:solidFill>
              <a:latin typeface="Cambria"/>
              <a:ea typeface="Cambria"/>
              <a:cs typeface="Cambria"/>
              <a:sym typeface="Cambria"/>
            </a:endParaRPr>
          </a:p>
          <a:p>
            <a:pPr marL="0" marR="0" lvl="0" indent="-1524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Eksternal Error : error pada interaksi dengan hal lain diluar kode program</a:t>
            </a:r>
            <a:endParaRPr sz="1400" b="0" i="0" u="none" strike="noStrike" cap="none">
              <a:solidFill>
                <a:srgbClr val="000000"/>
              </a:solidFill>
              <a:latin typeface="Cambria"/>
              <a:ea typeface="Cambria"/>
              <a:cs typeface="Cambria"/>
              <a:sym typeface="Cambria"/>
            </a:endParaRPr>
          </a:p>
        </p:txBody>
      </p:sp>
      <p:pic>
        <p:nvPicPr>
          <p:cNvPr id="306" name="Google Shape;306;p33"/>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3" name="Google Shape;313;p34"/>
          <p:cNvSpPr/>
          <p:nvPr/>
        </p:nvSpPr>
        <p:spPr>
          <a:xfrm>
            <a:off x="413075" y="561025"/>
            <a:ext cx="8075700" cy="51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2060"/>
                </a:solidFill>
                <a:latin typeface="Cambria"/>
                <a:ea typeface="Cambria"/>
                <a:cs typeface="Cambria"/>
                <a:sym typeface="Cambria"/>
              </a:rPr>
              <a:t>Identifikasi  Kesalahan Eksekusi Web</a:t>
            </a:r>
            <a:endParaRPr sz="2600" b="0" i="0" u="none" strike="noStrike" cap="none">
              <a:solidFill>
                <a:srgbClr val="002060"/>
              </a:solidFill>
              <a:latin typeface="Cambria"/>
              <a:ea typeface="Cambria"/>
              <a:cs typeface="Cambria"/>
              <a:sym typeface="Cambria"/>
            </a:endParaRPr>
          </a:p>
        </p:txBody>
      </p:sp>
      <p:sp>
        <p:nvSpPr>
          <p:cNvPr id="314" name="Google Shape;314;p34"/>
          <p:cNvSpPr/>
          <p:nvPr/>
        </p:nvSpPr>
        <p:spPr>
          <a:xfrm>
            <a:off x="331181" y="1072817"/>
            <a:ext cx="8464028"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Jenis Kesalahan pada saat eksekusi Web :</a:t>
            </a:r>
            <a:endParaRPr sz="1400" b="0" i="0" u="none" strike="noStrike" cap="none">
              <a:solidFill>
                <a:srgbClr val="000000"/>
              </a:solidFill>
              <a:latin typeface="Cambria"/>
              <a:ea typeface="Cambria"/>
              <a:cs typeface="Cambria"/>
              <a:sym typeface="Cambria"/>
            </a:endParaRPr>
          </a:p>
          <a:p>
            <a:pPr marL="0" marR="0" lvl="0" indent="-152400" algn="just" rtl="0">
              <a:lnSpc>
                <a:spcPct val="100000"/>
              </a:lnSpc>
              <a:spcBef>
                <a:spcPts val="0"/>
              </a:spcBef>
              <a:spcAft>
                <a:spcPts val="0"/>
              </a:spcAft>
              <a:buClr>
                <a:srgbClr val="000000"/>
              </a:buClr>
              <a:buSzPts val="2400"/>
              <a:buFont typeface="Cambria"/>
              <a:buChar char="❖"/>
            </a:pPr>
            <a:r>
              <a:rPr lang="en-US" sz="2400" b="0" i="1" u="none" strike="noStrike" cap="none">
                <a:solidFill>
                  <a:srgbClr val="000000"/>
                </a:solidFill>
                <a:latin typeface="Cambria"/>
                <a:ea typeface="Cambria"/>
                <a:cs typeface="Cambria"/>
                <a:sym typeface="Cambria"/>
              </a:rPr>
              <a:t>Error</a:t>
            </a:r>
            <a:r>
              <a:rPr lang="en-US" sz="2400" b="0" i="0" u="none" strike="noStrike" cap="none">
                <a:solidFill>
                  <a:srgbClr val="000000"/>
                </a:solidFill>
                <a:latin typeface="Cambria"/>
                <a:ea typeface="Cambria"/>
                <a:cs typeface="Cambria"/>
                <a:sym typeface="Cambria"/>
              </a:rPr>
              <a:t>  : Kesalahan tersebut dapat berasal dari kesalahan kode pada script </a:t>
            </a:r>
            <a:endParaRPr sz="1400" b="0" i="0" u="none" strike="noStrike" cap="none">
              <a:solidFill>
                <a:srgbClr val="000000"/>
              </a:solidFill>
              <a:latin typeface="Cambria"/>
              <a:ea typeface="Cambria"/>
              <a:cs typeface="Cambria"/>
              <a:sym typeface="Cambria"/>
            </a:endParaRPr>
          </a:p>
          <a:p>
            <a:pPr marL="0" marR="0" lvl="0" indent="-152400" algn="just" rtl="0">
              <a:lnSpc>
                <a:spcPct val="100000"/>
              </a:lnSpc>
              <a:spcBef>
                <a:spcPts val="0"/>
              </a:spcBef>
              <a:spcAft>
                <a:spcPts val="0"/>
              </a:spcAft>
              <a:buClr>
                <a:srgbClr val="000000"/>
              </a:buClr>
              <a:buSzPts val="2400"/>
              <a:buFont typeface="Cambria"/>
              <a:buChar char="❖"/>
            </a:pPr>
            <a:r>
              <a:rPr lang="en-US" sz="2400" b="0" i="1" u="none" strike="noStrike" cap="none">
                <a:solidFill>
                  <a:srgbClr val="000000"/>
                </a:solidFill>
                <a:latin typeface="Cambria"/>
                <a:ea typeface="Cambria"/>
                <a:cs typeface="Cambria"/>
                <a:sym typeface="Cambria"/>
              </a:rPr>
              <a:t>Http Error : </a:t>
            </a:r>
            <a:r>
              <a:rPr lang="en-US" sz="2400" b="0" i="0" u="none" strike="noStrike" cap="none">
                <a:solidFill>
                  <a:srgbClr val="000000"/>
                </a:solidFill>
                <a:latin typeface="Cambria"/>
                <a:ea typeface="Cambria"/>
                <a:cs typeface="Cambria"/>
                <a:sym typeface="Cambria"/>
              </a:rPr>
              <a:t>Kesalahan komunikasi script dengan server php</a:t>
            </a:r>
            <a:endParaRPr sz="1400" b="0" i="0" u="none" strike="noStrike" cap="none">
              <a:solidFill>
                <a:srgbClr val="000000"/>
              </a:solidFill>
              <a:latin typeface="Cambria"/>
              <a:ea typeface="Cambria"/>
              <a:cs typeface="Cambria"/>
              <a:sym typeface="Cambria"/>
            </a:endParaRPr>
          </a:p>
        </p:txBody>
      </p:sp>
      <p:pic>
        <p:nvPicPr>
          <p:cNvPr id="317" name="Google Shape;317;p34"/>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24" name="Google Shape;324;p35"/>
          <p:cNvSpPr/>
          <p:nvPr/>
        </p:nvSpPr>
        <p:spPr>
          <a:xfrm>
            <a:off x="470400" y="577225"/>
            <a:ext cx="5650200" cy="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2060"/>
                </a:solidFill>
                <a:latin typeface="Cambria"/>
                <a:ea typeface="Cambria"/>
                <a:cs typeface="Cambria"/>
                <a:sym typeface="Cambria"/>
              </a:rPr>
              <a:t>Kesalahan pada Kode PHP (</a:t>
            </a:r>
            <a:r>
              <a:rPr lang="en-US" sz="2600" b="1" i="1" u="none" strike="noStrike" cap="none">
                <a:solidFill>
                  <a:srgbClr val="002060"/>
                </a:solidFill>
                <a:latin typeface="Cambria"/>
                <a:ea typeface="Cambria"/>
                <a:cs typeface="Cambria"/>
                <a:sym typeface="Cambria"/>
              </a:rPr>
              <a:t>Error</a:t>
            </a:r>
            <a:r>
              <a:rPr lang="en-US" sz="2600" b="1" i="0" u="none" strike="noStrike" cap="none">
                <a:solidFill>
                  <a:srgbClr val="002060"/>
                </a:solidFill>
                <a:latin typeface="Cambria"/>
                <a:ea typeface="Cambria"/>
                <a:cs typeface="Cambria"/>
                <a:sym typeface="Cambria"/>
              </a:rPr>
              <a:t>)</a:t>
            </a:r>
            <a:endParaRPr sz="2600" b="0" i="0" u="none" strike="noStrike" cap="none">
              <a:solidFill>
                <a:srgbClr val="002060"/>
              </a:solidFill>
              <a:latin typeface="Cambria"/>
              <a:ea typeface="Cambria"/>
              <a:cs typeface="Cambria"/>
              <a:sym typeface="Cambria"/>
            </a:endParaRPr>
          </a:p>
        </p:txBody>
      </p:sp>
      <p:sp>
        <p:nvSpPr>
          <p:cNvPr id="325" name="Google Shape;325;p35"/>
          <p:cNvSpPr/>
          <p:nvPr/>
        </p:nvSpPr>
        <p:spPr>
          <a:xfrm>
            <a:off x="331181" y="1072817"/>
            <a:ext cx="8464028" cy="37856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rgbClr val="000000"/>
                </a:solidFill>
                <a:latin typeface="Cambria"/>
                <a:ea typeface="Cambria"/>
                <a:cs typeface="Cambria"/>
                <a:sym typeface="Cambria"/>
              </a:rPr>
              <a:t>Error</a:t>
            </a:r>
            <a:r>
              <a:rPr lang="en-US" sz="2400" b="0" i="0" u="none" strike="noStrike" cap="none">
                <a:solidFill>
                  <a:srgbClr val="000000"/>
                </a:solidFill>
                <a:latin typeface="Cambria"/>
                <a:ea typeface="Cambria"/>
                <a:cs typeface="Cambria"/>
                <a:sym typeface="Cambria"/>
              </a:rPr>
              <a:t> merupakan salah satu jenis kesalahan yang terjadi ketika melakukan eksekusi pada suatu halaman web, yang menyebabkan halaman web tidak menampilkan hasil sesuai dengan yang diinginkan. </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Pada PHP terdapat empat jenis </a:t>
            </a:r>
            <a:r>
              <a:rPr lang="en-US" sz="2400" b="0" i="1" u="none" strike="noStrike" cap="none">
                <a:solidFill>
                  <a:srgbClr val="000000"/>
                </a:solidFill>
                <a:latin typeface="Cambria"/>
                <a:ea typeface="Cambria"/>
                <a:cs typeface="Cambria"/>
                <a:sym typeface="Cambria"/>
              </a:rPr>
              <a:t>kesalahan/error</a:t>
            </a:r>
            <a:r>
              <a:rPr lang="en-US" sz="2400" b="0" i="0" u="none" strike="noStrike" cap="none">
                <a:solidFill>
                  <a:srgbClr val="000000"/>
                </a:solidFill>
                <a:latin typeface="Cambria"/>
                <a:ea typeface="Cambria"/>
                <a:cs typeface="Cambria"/>
                <a:sym typeface="Cambria"/>
              </a:rPr>
              <a:t> , yaitu :</a:t>
            </a:r>
            <a:endParaRPr sz="1400" b="0" i="0" u="none" strike="noStrike" cap="none">
              <a:solidFill>
                <a:srgbClr val="000000"/>
              </a:solidFill>
              <a:latin typeface="Cambria"/>
              <a:ea typeface="Cambria"/>
              <a:cs typeface="Cambria"/>
              <a:sym typeface="Cambria"/>
            </a:endParaRPr>
          </a:p>
          <a:p>
            <a:pPr marL="571500" marR="0" lvl="0" indent="-152400" algn="l" rtl="0">
              <a:lnSpc>
                <a:spcPct val="100000"/>
              </a:lnSpc>
              <a:spcBef>
                <a:spcPts val="0"/>
              </a:spcBef>
              <a:spcAft>
                <a:spcPts val="0"/>
              </a:spcAft>
              <a:buClr>
                <a:srgbClr val="000000"/>
              </a:buClr>
              <a:buSzPts val="2400"/>
              <a:buFont typeface="Cambria"/>
              <a:buAutoNum type="arabicPeriod"/>
            </a:pPr>
            <a:r>
              <a:rPr lang="en-US" sz="2400" b="0" i="1" u="none" strike="noStrike" cap="none">
                <a:solidFill>
                  <a:srgbClr val="000000"/>
                </a:solidFill>
                <a:latin typeface="Cambria"/>
                <a:ea typeface="Cambria"/>
                <a:cs typeface="Cambria"/>
                <a:sym typeface="Cambria"/>
              </a:rPr>
              <a:t>Parse Error/ Syntax Error</a:t>
            </a:r>
            <a:endParaRPr sz="1400" b="0" i="0" u="none" strike="noStrike" cap="none">
              <a:solidFill>
                <a:srgbClr val="000000"/>
              </a:solidFill>
              <a:latin typeface="Cambria"/>
              <a:ea typeface="Cambria"/>
              <a:cs typeface="Cambria"/>
              <a:sym typeface="Cambria"/>
            </a:endParaRPr>
          </a:p>
          <a:p>
            <a:pPr marL="571500" marR="0" lvl="0" indent="-152400" algn="l" rtl="0">
              <a:lnSpc>
                <a:spcPct val="100000"/>
              </a:lnSpc>
              <a:spcBef>
                <a:spcPts val="0"/>
              </a:spcBef>
              <a:spcAft>
                <a:spcPts val="0"/>
              </a:spcAft>
              <a:buClr>
                <a:srgbClr val="000000"/>
              </a:buClr>
              <a:buSzPts val="2400"/>
              <a:buFont typeface="Cambria"/>
              <a:buAutoNum type="arabicPeriod"/>
            </a:pPr>
            <a:r>
              <a:rPr lang="en-US" sz="2400" b="0" i="1" u="none" strike="noStrike" cap="none">
                <a:solidFill>
                  <a:srgbClr val="000000"/>
                </a:solidFill>
                <a:latin typeface="Cambria"/>
                <a:ea typeface="Cambria"/>
                <a:cs typeface="Cambria"/>
                <a:sym typeface="Cambria"/>
              </a:rPr>
              <a:t>Fatal Error</a:t>
            </a:r>
            <a:endParaRPr sz="1400" b="0" i="0" u="none" strike="noStrike" cap="none">
              <a:solidFill>
                <a:srgbClr val="000000"/>
              </a:solidFill>
              <a:latin typeface="Cambria"/>
              <a:ea typeface="Cambria"/>
              <a:cs typeface="Cambria"/>
              <a:sym typeface="Cambria"/>
            </a:endParaRPr>
          </a:p>
          <a:p>
            <a:pPr marL="571500" marR="0" lvl="0" indent="-152400" algn="l" rtl="0">
              <a:lnSpc>
                <a:spcPct val="100000"/>
              </a:lnSpc>
              <a:spcBef>
                <a:spcPts val="0"/>
              </a:spcBef>
              <a:spcAft>
                <a:spcPts val="0"/>
              </a:spcAft>
              <a:buClr>
                <a:srgbClr val="000000"/>
              </a:buClr>
              <a:buSzPts val="2400"/>
              <a:buFont typeface="Cambria"/>
              <a:buAutoNum type="arabicPeriod"/>
            </a:pPr>
            <a:r>
              <a:rPr lang="en-US" sz="2400" b="0" i="1" u="none" strike="noStrike" cap="none">
                <a:solidFill>
                  <a:srgbClr val="000000"/>
                </a:solidFill>
                <a:latin typeface="Cambria"/>
                <a:ea typeface="Cambria"/>
                <a:cs typeface="Cambria"/>
                <a:sym typeface="Cambria"/>
              </a:rPr>
              <a:t>Warning Error</a:t>
            </a:r>
            <a:endParaRPr sz="1400" b="0" i="0" u="none" strike="noStrike" cap="none">
              <a:solidFill>
                <a:srgbClr val="000000"/>
              </a:solidFill>
              <a:latin typeface="Cambria"/>
              <a:ea typeface="Cambria"/>
              <a:cs typeface="Cambria"/>
              <a:sym typeface="Cambria"/>
            </a:endParaRPr>
          </a:p>
          <a:p>
            <a:pPr marL="571500" marR="0" lvl="0" indent="-152400" algn="l" rtl="0">
              <a:lnSpc>
                <a:spcPct val="100000"/>
              </a:lnSpc>
              <a:spcBef>
                <a:spcPts val="0"/>
              </a:spcBef>
              <a:spcAft>
                <a:spcPts val="0"/>
              </a:spcAft>
              <a:buClr>
                <a:srgbClr val="000000"/>
              </a:buClr>
              <a:buSzPts val="2400"/>
              <a:buFont typeface="Cambria"/>
              <a:buAutoNum type="arabicPeriod"/>
            </a:pPr>
            <a:r>
              <a:rPr lang="en-US" sz="2400" b="0" i="1" u="none" strike="noStrike" cap="none">
                <a:solidFill>
                  <a:srgbClr val="000000"/>
                </a:solidFill>
                <a:latin typeface="Cambria"/>
                <a:ea typeface="Cambria"/>
                <a:cs typeface="Cambria"/>
                <a:sym typeface="Cambria"/>
              </a:rPr>
              <a:t>Notice</a:t>
            </a:r>
            <a:endParaRPr sz="1400" b="0" i="0" u="none" strike="noStrike" cap="none">
              <a:solidFill>
                <a:srgbClr val="000000"/>
              </a:solidFill>
              <a:latin typeface="Cambria"/>
              <a:ea typeface="Cambria"/>
              <a:cs typeface="Cambria"/>
              <a:sym typeface="Cambria"/>
            </a:endParaRPr>
          </a:p>
        </p:txBody>
      </p:sp>
      <p:pic>
        <p:nvPicPr>
          <p:cNvPr id="328" name="Google Shape;328;p35"/>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5" name="Google Shape;335;p36"/>
          <p:cNvSpPr/>
          <p:nvPr/>
        </p:nvSpPr>
        <p:spPr>
          <a:xfrm>
            <a:off x="413081" y="54965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Parse Errors</a:t>
            </a:r>
            <a:endParaRPr sz="2800" b="0" i="0" u="none" strike="noStrike" cap="none">
              <a:solidFill>
                <a:srgbClr val="002060"/>
              </a:solidFill>
              <a:latin typeface="Cambria"/>
              <a:ea typeface="Cambria"/>
              <a:cs typeface="Cambria"/>
              <a:sym typeface="Cambria"/>
            </a:endParaRPr>
          </a:p>
        </p:txBody>
      </p:sp>
      <p:sp>
        <p:nvSpPr>
          <p:cNvPr id="336" name="Google Shape;336;p36"/>
          <p:cNvSpPr/>
          <p:nvPr/>
        </p:nvSpPr>
        <p:spPr>
          <a:xfrm>
            <a:off x="331181" y="1072817"/>
            <a:ext cx="8464028" cy="34162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Kutipan yang tidak ditutup, tanda petik tidak sesuai, petik satu atau dua</a:t>
            </a:r>
            <a:endParaRPr sz="2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Kelebihan atau kekurangan tanda kurung (“ ( )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Kurung kurawal yang tidak ditutup ({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Kurang tanda titik koma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Kurang tanda titik sebagai penggabungan beberapa string (.)</a:t>
            </a:r>
            <a:endParaRPr sz="1400" b="0" i="0" u="none" strike="noStrike" cap="none">
              <a:solidFill>
                <a:srgbClr val="000000"/>
              </a:solidFill>
              <a:latin typeface="Cambria"/>
              <a:ea typeface="Cambria"/>
              <a:cs typeface="Cambria"/>
              <a:sym typeface="Cambria"/>
            </a:endParaRPr>
          </a:p>
          <a:p>
            <a:pPr marL="0" marR="0" lvl="0" indent="-1524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Kesalahan dalam penulisan nama variabel</a:t>
            </a:r>
            <a:endParaRPr sz="2400" b="0" i="0" u="none" strike="noStrike" cap="none">
              <a:solidFill>
                <a:srgbClr val="000000"/>
              </a:solidFill>
              <a:latin typeface="Cambria"/>
              <a:ea typeface="Cambria"/>
              <a:cs typeface="Cambria"/>
              <a:sym typeface="Cambria"/>
            </a:endParaRPr>
          </a:p>
        </p:txBody>
      </p:sp>
      <p:pic>
        <p:nvPicPr>
          <p:cNvPr id="339" name="Google Shape;339;p36"/>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6" name="Google Shape;346;p37"/>
          <p:cNvSpPr/>
          <p:nvPr/>
        </p:nvSpPr>
        <p:spPr>
          <a:xfrm>
            <a:off x="365056" y="3890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Contoh Parse Error</a:t>
            </a:r>
            <a:endParaRPr sz="2800" b="1" i="0" u="none" strike="noStrike" cap="none">
              <a:solidFill>
                <a:srgbClr val="002060"/>
              </a:solidFill>
              <a:latin typeface="Arial"/>
              <a:ea typeface="Arial"/>
              <a:cs typeface="Arial"/>
              <a:sym typeface="Arial"/>
            </a:endParaRPr>
          </a:p>
        </p:txBody>
      </p:sp>
      <p:pic>
        <p:nvPicPr>
          <p:cNvPr id="347" name="Google Shape;347;p37"/>
          <p:cNvPicPr preferRelativeResize="0"/>
          <p:nvPr/>
        </p:nvPicPr>
        <p:blipFill rotWithShape="1">
          <a:blip r:embed="rId3">
            <a:alphaModFix/>
          </a:blip>
          <a:srcRect/>
          <a:stretch/>
        </p:blipFill>
        <p:spPr>
          <a:xfrm>
            <a:off x="365049" y="1044028"/>
            <a:ext cx="2279072" cy="1109861"/>
          </a:xfrm>
          <a:prstGeom prst="rect">
            <a:avLst/>
          </a:prstGeom>
          <a:noFill/>
          <a:ln>
            <a:noFill/>
          </a:ln>
        </p:spPr>
      </p:pic>
      <p:pic>
        <p:nvPicPr>
          <p:cNvPr id="348" name="Google Shape;348;p37"/>
          <p:cNvPicPr preferRelativeResize="0"/>
          <p:nvPr/>
        </p:nvPicPr>
        <p:blipFill rotWithShape="1">
          <a:blip r:embed="rId4">
            <a:alphaModFix/>
          </a:blip>
          <a:srcRect/>
          <a:stretch/>
        </p:blipFill>
        <p:spPr>
          <a:xfrm>
            <a:off x="3156289" y="1047942"/>
            <a:ext cx="5486400" cy="1799112"/>
          </a:xfrm>
          <a:prstGeom prst="rect">
            <a:avLst/>
          </a:prstGeom>
          <a:noFill/>
          <a:ln>
            <a:noFill/>
          </a:ln>
        </p:spPr>
      </p:pic>
      <p:pic>
        <p:nvPicPr>
          <p:cNvPr id="349" name="Google Shape;349;p37"/>
          <p:cNvPicPr preferRelativeResize="0"/>
          <p:nvPr/>
        </p:nvPicPr>
        <p:blipFill rotWithShape="1">
          <a:blip r:embed="rId5">
            <a:alphaModFix/>
          </a:blip>
          <a:srcRect/>
          <a:stretch/>
        </p:blipFill>
        <p:spPr>
          <a:xfrm>
            <a:off x="379300" y="2764399"/>
            <a:ext cx="2264825" cy="2023025"/>
          </a:xfrm>
          <a:prstGeom prst="rect">
            <a:avLst/>
          </a:prstGeom>
          <a:noFill/>
          <a:ln>
            <a:noFill/>
          </a:ln>
        </p:spPr>
      </p:pic>
      <p:pic>
        <p:nvPicPr>
          <p:cNvPr id="350" name="Google Shape;350;p37"/>
          <p:cNvPicPr preferRelativeResize="0"/>
          <p:nvPr/>
        </p:nvPicPr>
        <p:blipFill rotWithShape="1">
          <a:blip r:embed="rId6">
            <a:alphaModFix/>
          </a:blip>
          <a:srcRect/>
          <a:stretch/>
        </p:blipFill>
        <p:spPr>
          <a:xfrm>
            <a:off x="2785965" y="2759969"/>
            <a:ext cx="5867400" cy="1971675"/>
          </a:xfrm>
          <a:prstGeom prst="rect">
            <a:avLst/>
          </a:prstGeom>
          <a:noFill/>
          <a:ln>
            <a:noFill/>
          </a:ln>
        </p:spPr>
      </p:pic>
      <p:pic>
        <p:nvPicPr>
          <p:cNvPr id="353" name="Google Shape;353;p37"/>
          <p:cNvPicPr preferRelativeResize="0"/>
          <p:nvPr/>
        </p:nvPicPr>
        <p:blipFill rotWithShape="1">
          <a:blip r:embed="rId7">
            <a:alphaModFix/>
          </a:blip>
          <a:srcRect/>
          <a:stretch/>
        </p:blipFill>
        <p:spPr>
          <a:xfrm>
            <a:off x="7831000" y="-228600"/>
            <a:ext cx="1301194" cy="707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8"/>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60" name="Google Shape;360;p38"/>
          <p:cNvSpPr/>
          <p:nvPr/>
        </p:nvSpPr>
        <p:spPr>
          <a:xfrm>
            <a:off x="388506" y="5119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Fatal Errors</a:t>
            </a:r>
            <a:endParaRPr sz="2800" b="0" i="0" u="none" strike="noStrike" cap="none">
              <a:solidFill>
                <a:srgbClr val="002060"/>
              </a:solidFill>
              <a:latin typeface="Arial"/>
              <a:ea typeface="Arial"/>
              <a:cs typeface="Arial"/>
              <a:sym typeface="Arial"/>
            </a:endParaRPr>
          </a:p>
        </p:txBody>
      </p:sp>
      <p:sp>
        <p:nvSpPr>
          <p:cNvPr id="361" name="Google Shape;361;p38"/>
          <p:cNvSpPr/>
          <p:nvPr/>
        </p:nvSpPr>
        <p:spPr>
          <a:xfrm>
            <a:off x="331181" y="1072817"/>
            <a:ext cx="8464028" cy="156962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 </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Apa yang diminta pada kode script tidak dapat dieksekusi.</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Menghentikan proses eksekusi dari sebuah script, sehingga outputnya hanya berupa pesan kesalahan.</a:t>
            </a:r>
            <a:endParaRPr sz="1400" b="0" i="0" u="none" strike="noStrike" cap="none">
              <a:solidFill>
                <a:srgbClr val="000000"/>
              </a:solidFill>
              <a:latin typeface="Cambria"/>
              <a:ea typeface="Cambria"/>
              <a:cs typeface="Cambria"/>
              <a:sym typeface="Cambria"/>
            </a:endParaRPr>
          </a:p>
        </p:txBody>
      </p:sp>
      <p:pic>
        <p:nvPicPr>
          <p:cNvPr id="364" name="Google Shape;364;p38"/>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71" name="Google Shape;371;p39"/>
          <p:cNvSpPr/>
          <p:nvPr/>
        </p:nvSpPr>
        <p:spPr>
          <a:xfrm>
            <a:off x="348806" y="61017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Fatal Errors</a:t>
            </a:r>
            <a:endParaRPr sz="2800" b="0" i="0" u="none" strike="noStrike" cap="none">
              <a:solidFill>
                <a:srgbClr val="002060"/>
              </a:solidFill>
              <a:latin typeface="Arial"/>
              <a:ea typeface="Arial"/>
              <a:cs typeface="Arial"/>
              <a:sym typeface="Arial"/>
            </a:endParaRPr>
          </a:p>
        </p:txBody>
      </p:sp>
      <p:pic>
        <p:nvPicPr>
          <p:cNvPr id="372" name="Google Shape;372;p39"/>
          <p:cNvPicPr preferRelativeResize="0"/>
          <p:nvPr/>
        </p:nvPicPr>
        <p:blipFill rotWithShape="1">
          <a:blip r:embed="rId3">
            <a:alphaModFix/>
          </a:blip>
          <a:srcRect/>
          <a:stretch/>
        </p:blipFill>
        <p:spPr>
          <a:xfrm>
            <a:off x="348793" y="1197108"/>
            <a:ext cx="3158496" cy="2967456"/>
          </a:xfrm>
          <a:prstGeom prst="rect">
            <a:avLst/>
          </a:prstGeom>
          <a:noFill/>
          <a:ln>
            <a:noFill/>
          </a:ln>
        </p:spPr>
      </p:pic>
      <p:pic>
        <p:nvPicPr>
          <p:cNvPr id="373" name="Google Shape;373;p39"/>
          <p:cNvPicPr preferRelativeResize="0"/>
          <p:nvPr/>
        </p:nvPicPr>
        <p:blipFill rotWithShape="1">
          <a:blip r:embed="rId4">
            <a:alphaModFix/>
          </a:blip>
          <a:srcRect/>
          <a:stretch/>
        </p:blipFill>
        <p:spPr>
          <a:xfrm>
            <a:off x="3593910" y="1197108"/>
            <a:ext cx="5201297" cy="1770475"/>
          </a:xfrm>
          <a:prstGeom prst="rect">
            <a:avLst/>
          </a:prstGeom>
          <a:noFill/>
          <a:ln>
            <a:noFill/>
          </a:ln>
        </p:spPr>
      </p:pic>
      <p:pic>
        <p:nvPicPr>
          <p:cNvPr id="376" name="Google Shape;376;p39"/>
          <p:cNvPicPr preferRelativeResize="0"/>
          <p:nvPr/>
        </p:nvPicPr>
        <p:blipFill rotWithShape="1">
          <a:blip r:embed="rId5">
            <a:alphaModFix/>
          </a:blip>
          <a:srcRect/>
          <a:stretch/>
        </p:blipFill>
        <p:spPr>
          <a:xfrm>
            <a:off x="7831000" y="-228600"/>
            <a:ext cx="1301194" cy="707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83" name="Google Shape;383;p40"/>
          <p:cNvSpPr/>
          <p:nvPr/>
        </p:nvSpPr>
        <p:spPr>
          <a:xfrm>
            <a:off x="486806" y="5774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Warning Errors</a:t>
            </a:r>
            <a:endParaRPr sz="2800" b="0" i="0" u="none" strike="noStrike" cap="none">
              <a:solidFill>
                <a:srgbClr val="002060"/>
              </a:solidFill>
              <a:latin typeface="Arial"/>
              <a:ea typeface="Arial"/>
              <a:cs typeface="Arial"/>
              <a:sym typeface="Arial"/>
            </a:endParaRPr>
          </a:p>
        </p:txBody>
      </p:sp>
      <p:sp>
        <p:nvSpPr>
          <p:cNvPr id="384" name="Google Shape;384;p40"/>
          <p:cNvSpPr txBox="1"/>
          <p:nvPr/>
        </p:nvSpPr>
        <p:spPr>
          <a:xfrm>
            <a:off x="331181" y="1221764"/>
            <a:ext cx="8502583" cy="2308324"/>
          </a:xfrm>
          <a:prstGeom prst="rect">
            <a:avLst/>
          </a:prstGeom>
          <a:noFill/>
          <a:ln>
            <a:noFill/>
          </a:ln>
        </p:spPr>
        <p:txBody>
          <a:bodyPr spcFirstLastPara="1" wrap="square" lIns="91425" tIns="45700" rIns="91425" bIns="45700" anchor="t" anchorCtr="0">
            <a:spAutoFit/>
          </a:bodyPr>
          <a:lstStyle/>
          <a:p>
            <a:pPr marL="457200" marR="0" lvl="0" indent="-33655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 </a:t>
            </a:r>
            <a:endParaRPr sz="1400" b="0" i="0" u="none" strike="noStrike" cap="none">
              <a:solidFill>
                <a:srgbClr val="000000"/>
              </a:solidFill>
              <a:latin typeface="Cambria"/>
              <a:ea typeface="Cambria"/>
              <a:cs typeface="Cambria"/>
              <a:sym typeface="Cambria"/>
            </a:endParaRPr>
          </a:p>
          <a:p>
            <a:pPr marL="46355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Menggunakan fungsi include pada sebuah </a:t>
            </a:r>
            <a:r>
              <a:rPr lang="en-US" sz="2400" b="0" i="1" u="none" strike="noStrike" cap="none">
                <a:solidFill>
                  <a:srgbClr val="000000"/>
                </a:solidFill>
                <a:latin typeface="Cambria"/>
                <a:ea typeface="Cambria"/>
                <a:cs typeface="Cambria"/>
                <a:sym typeface="Cambria"/>
              </a:rPr>
              <a:t>missing file</a:t>
            </a:r>
            <a:endParaRPr sz="1400" b="0" i="0" u="none" strike="noStrike" cap="none">
              <a:solidFill>
                <a:srgbClr val="000000"/>
              </a:solidFill>
              <a:latin typeface="Cambria"/>
              <a:ea typeface="Cambria"/>
              <a:cs typeface="Cambria"/>
              <a:sym typeface="Cambria"/>
            </a:endParaRPr>
          </a:p>
          <a:p>
            <a:pPr marL="46355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Kesalahan parameter yang terdapat pada sebuah fungsi.</a:t>
            </a:r>
            <a:endParaRPr sz="1400" b="0" i="0" u="none" strike="noStrike" cap="none">
              <a:solidFill>
                <a:srgbClr val="000000"/>
              </a:solidFill>
              <a:latin typeface="Cambria"/>
              <a:ea typeface="Cambria"/>
              <a:cs typeface="Cambria"/>
              <a:sym typeface="Cambria"/>
            </a:endParaRPr>
          </a:p>
          <a:p>
            <a:pPr marL="463550" marR="0" lvl="0" indent="-342900" algn="l" rtl="0">
              <a:lnSpc>
                <a:spcPct val="100000"/>
              </a:lnSpc>
              <a:spcBef>
                <a:spcPts val="0"/>
              </a:spcBef>
              <a:spcAft>
                <a:spcPts val="0"/>
              </a:spcAft>
              <a:buClr>
                <a:srgbClr val="000000"/>
              </a:buClr>
              <a:buSzPts val="2400"/>
              <a:buFont typeface="Cambria"/>
              <a:buChar char="•"/>
            </a:pPr>
            <a:r>
              <a:rPr lang="en-US" sz="2400" b="0" i="1" u="none" strike="noStrike" cap="none">
                <a:solidFill>
                  <a:srgbClr val="000000"/>
                </a:solidFill>
                <a:latin typeface="Cambria"/>
                <a:ea typeface="Cambria"/>
                <a:cs typeface="Cambria"/>
                <a:sym typeface="Cambria"/>
              </a:rPr>
              <a:t>Warning error </a:t>
            </a:r>
            <a:r>
              <a:rPr lang="en-US" sz="2400" b="0" i="0" u="none" strike="noStrike" cap="none">
                <a:solidFill>
                  <a:srgbClr val="000000"/>
                </a:solidFill>
                <a:latin typeface="Cambria"/>
                <a:ea typeface="Cambria"/>
                <a:cs typeface="Cambria"/>
                <a:sym typeface="Cambria"/>
              </a:rPr>
              <a:t>tidak akan menghentikan proses eksekusi dari sebuah script.</a:t>
            </a:r>
            <a:endParaRPr sz="1400" b="0" i="0" u="none" strike="noStrike" cap="none">
              <a:solidFill>
                <a:srgbClr val="000000"/>
              </a:solidFill>
              <a:latin typeface="Cambria"/>
              <a:ea typeface="Cambria"/>
              <a:cs typeface="Cambria"/>
              <a:sym typeface="Cambria"/>
            </a:endParaRPr>
          </a:p>
          <a:p>
            <a:pPr marL="457200" marR="0" lvl="0" indent="-33655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p:txBody>
      </p:sp>
      <p:pic>
        <p:nvPicPr>
          <p:cNvPr id="387" name="Google Shape;387;p40"/>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9" name="Google Shape;189;p23"/>
          <p:cNvSpPr/>
          <p:nvPr/>
        </p:nvSpPr>
        <p:spPr>
          <a:xfrm>
            <a:off x="757081" y="2334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Prinsip Pengujian</a:t>
            </a:r>
            <a:endParaRPr sz="2800" b="0" i="0" u="none" strike="noStrike" cap="none">
              <a:solidFill>
                <a:srgbClr val="002060"/>
              </a:solidFill>
              <a:latin typeface="Cambria"/>
              <a:ea typeface="Cambria"/>
              <a:cs typeface="Cambria"/>
              <a:sym typeface="Cambria"/>
            </a:endParaRPr>
          </a:p>
        </p:txBody>
      </p:sp>
      <p:sp>
        <p:nvSpPr>
          <p:cNvPr id="190" name="Google Shape;190;p23"/>
          <p:cNvSpPr/>
          <p:nvPr/>
        </p:nvSpPr>
        <p:spPr>
          <a:xfrm>
            <a:off x="331180" y="876953"/>
            <a:ext cx="8464028" cy="230828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Harus bisa dilacak hingga sampai ke kebutuhan customer.</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Harus direncanakan sejak model dibuat.</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Prinsip Pareto: 80% error uncovered.</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Dari lingkup kecil menuju yang besar.</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Tidak bisa semua kemungkinan diuji.</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Dilakukan oleh pihak ketiga yang independen.</a:t>
            </a:r>
            <a:endParaRPr sz="1400" b="0" i="0" u="none" strike="noStrike" cap="none">
              <a:solidFill>
                <a:srgbClr val="000000"/>
              </a:solidFill>
              <a:latin typeface="Cambria"/>
              <a:ea typeface="Cambria"/>
              <a:cs typeface="Cambria"/>
              <a:sym typeface="Cambria"/>
            </a:endParaRPr>
          </a:p>
        </p:txBody>
      </p:sp>
      <p:pic>
        <p:nvPicPr>
          <p:cNvPr id="193" name="Google Shape;193;p23"/>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1"/>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94" name="Google Shape;394;p41"/>
          <p:cNvSpPr/>
          <p:nvPr/>
        </p:nvSpPr>
        <p:spPr>
          <a:xfrm>
            <a:off x="380331" y="54465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Contoh Warning Errors</a:t>
            </a:r>
            <a:endParaRPr sz="2800" b="0" i="0" u="none" strike="noStrike" cap="none">
              <a:solidFill>
                <a:srgbClr val="002060"/>
              </a:solidFill>
              <a:latin typeface="Arial"/>
              <a:ea typeface="Arial"/>
              <a:cs typeface="Arial"/>
              <a:sym typeface="Arial"/>
            </a:endParaRPr>
          </a:p>
        </p:txBody>
      </p:sp>
      <p:pic>
        <p:nvPicPr>
          <p:cNvPr id="395" name="Google Shape;395;p41"/>
          <p:cNvPicPr preferRelativeResize="0"/>
          <p:nvPr/>
        </p:nvPicPr>
        <p:blipFill rotWithShape="1">
          <a:blip r:embed="rId3">
            <a:alphaModFix/>
          </a:blip>
          <a:srcRect/>
          <a:stretch/>
        </p:blipFill>
        <p:spPr>
          <a:xfrm>
            <a:off x="331181" y="1211086"/>
            <a:ext cx="3927020" cy="1215714"/>
          </a:xfrm>
          <a:prstGeom prst="rect">
            <a:avLst/>
          </a:prstGeom>
          <a:noFill/>
          <a:ln>
            <a:noFill/>
          </a:ln>
        </p:spPr>
      </p:pic>
      <p:pic>
        <p:nvPicPr>
          <p:cNvPr id="396" name="Google Shape;396;p41"/>
          <p:cNvPicPr preferRelativeResize="0"/>
          <p:nvPr/>
        </p:nvPicPr>
        <p:blipFill rotWithShape="1">
          <a:blip r:embed="rId4">
            <a:alphaModFix/>
          </a:blip>
          <a:srcRect/>
          <a:stretch/>
        </p:blipFill>
        <p:spPr>
          <a:xfrm>
            <a:off x="331181" y="3133442"/>
            <a:ext cx="2386967" cy="1584709"/>
          </a:xfrm>
          <a:prstGeom prst="rect">
            <a:avLst/>
          </a:prstGeom>
          <a:noFill/>
          <a:ln>
            <a:noFill/>
          </a:ln>
        </p:spPr>
      </p:pic>
      <p:pic>
        <p:nvPicPr>
          <p:cNvPr id="397" name="Google Shape;397;p41"/>
          <p:cNvPicPr preferRelativeResize="0"/>
          <p:nvPr/>
        </p:nvPicPr>
        <p:blipFill rotWithShape="1">
          <a:blip r:embed="rId5">
            <a:alphaModFix/>
          </a:blip>
          <a:srcRect/>
          <a:stretch/>
        </p:blipFill>
        <p:spPr>
          <a:xfrm>
            <a:off x="4307731" y="1211086"/>
            <a:ext cx="4335227" cy="2037627"/>
          </a:xfrm>
          <a:prstGeom prst="rect">
            <a:avLst/>
          </a:prstGeom>
          <a:noFill/>
          <a:ln>
            <a:noFill/>
          </a:ln>
        </p:spPr>
      </p:pic>
      <p:pic>
        <p:nvPicPr>
          <p:cNvPr id="398" name="Google Shape;398;p41"/>
          <p:cNvPicPr preferRelativeResize="0"/>
          <p:nvPr/>
        </p:nvPicPr>
        <p:blipFill rotWithShape="1">
          <a:blip r:embed="rId6">
            <a:alphaModFix/>
          </a:blip>
          <a:srcRect/>
          <a:stretch/>
        </p:blipFill>
        <p:spPr>
          <a:xfrm>
            <a:off x="3570492" y="3248713"/>
            <a:ext cx="5072466" cy="1469438"/>
          </a:xfrm>
          <a:prstGeom prst="rect">
            <a:avLst/>
          </a:prstGeom>
          <a:noFill/>
          <a:ln>
            <a:noFill/>
          </a:ln>
        </p:spPr>
      </p:pic>
      <p:pic>
        <p:nvPicPr>
          <p:cNvPr id="401" name="Google Shape;401;p41"/>
          <p:cNvPicPr preferRelativeResize="0"/>
          <p:nvPr/>
        </p:nvPicPr>
        <p:blipFill rotWithShape="1">
          <a:blip r:embed="rId7">
            <a:alphaModFix/>
          </a:blip>
          <a:srcRect/>
          <a:stretch/>
        </p:blipFill>
        <p:spPr>
          <a:xfrm>
            <a:off x="7831000" y="-228600"/>
            <a:ext cx="1301194" cy="707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08" name="Google Shape;408;p42"/>
          <p:cNvSpPr/>
          <p:nvPr/>
        </p:nvSpPr>
        <p:spPr>
          <a:xfrm>
            <a:off x="388506" y="6459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Notice Errors</a:t>
            </a:r>
            <a:endParaRPr sz="2800" b="0" i="0" u="none" strike="noStrike" cap="none">
              <a:solidFill>
                <a:srgbClr val="002060"/>
              </a:solidFill>
              <a:latin typeface="Arial"/>
              <a:ea typeface="Arial"/>
              <a:cs typeface="Arial"/>
              <a:sym typeface="Arial"/>
            </a:endParaRPr>
          </a:p>
        </p:txBody>
      </p:sp>
      <p:sp>
        <p:nvSpPr>
          <p:cNvPr id="409" name="Google Shape;409;p42"/>
          <p:cNvSpPr txBox="1"/>
          <p:nvPr/>
        </p:nvSpPr>
        <p:spPr>
          <a:xfrm>
            <a:off x="331181" y="1169109"/>
            <a:ext cx="8374408" cy="304698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 </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1" u="none" strike="noStrike" cap="none">
                <a:solidFill>
                  <a:srgbClr val="000000"/>
                </a:solidFill>
                <a:latin typeface="Cambria"/>
                <a:ea typeface="Cambria"/>
                <a:cs typeface="Cambria"/>
                <a:sym typeface="Cambria"/>
              </a:rPr>
              <a:t>Undefined </a:t>
            </a:r>
            <a:r>
              <a:rPr lang="en-US" sz="2400" b="0" i="0" u="none" strike="noStrike" cap="none">
                <a:solidFill>
                  <a:srgbClr val="000000"/>
                </a:solidFill>
                <a:latin typeface="Cambria"/>
                <a:ea typeface="Cambria"/>
                <a:cs typeface="Cambria"/>
                <a:sym typeface="Cambria"/>
              </a:rPr>
              <a:t>variabel (variabel yang dipanggil atau dieksekusi, tidak atau belum didefinisikan)</a:t>
            </a:r>
            <a:endParaRPr sz="1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1" u="none" strike="noStrike" cap="none">
                <a:solidFill>
                  <a:srgbClr val="000000"/>
                </a:solidFill>
                <a:latin typeface="Cambria"/>
                <a:ea typeface="Cambria"/>
                <a:cs typeface="Cambria"/>
                <a:sym typeface="Cambria"/>
              </a:rPr>
              <a:t>Notice error</a:t>
            </a:r>
            <a:r>
              <a:rPr lang="en-US" sz="2400" b="0" i="0" u="none" strike="noStrike" cap="none">
                <a:solidFill>
                  <a:srgbClr val="000000"/>
                </a:solidFill>
                <a:latin typeface="Cambria"/>
                <a:ea typeface="Cambria"/>
                <a:cs typeface="Cambria"/>
                <a:sym typeface="Cambria"/>
              </a:rPr>
              <a:t> tidak menghentikan proses eksekusi script.</a:t>
            </a:r>
            <a:endParaRPr sz="1400" b="0" i="0" u="none" strike="noStrike" cap="none">
              <a:solidFill>
                <a:srgbClr val="000000"/>
              </a:solidFill>
              <a:latin typeface="Cambria"/>
              <a:ea typeface="Cambria"/>
              <a:cs typeface="Cambria"/>
              <a:sym typeface="Cambri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457200" marR="0" lvl="0" indent="-45720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457200" marR="0" lvl="0" indent="-45720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a:p>
            <a:pPr marL="457200" marR="0" lvl="0" indent="-45720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mbria"/>
              <a:ea typeface="Cambria"/>
              <a:cs typeface="Cambria"/>
              <a:sym typeface="Cambria"/>
            </a:endParaRPr>
          </a:p>
        </p:txBody>
      </p:sp>
      <p:pic>
        <p:nvPicPr>
          <p:cNvPr id="412" name="Google Shape;412;p42"/>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9" name="Google Shape;419;p43"/>
          <p:cNvSpPr/>
          <p:nvPr/>
        </p:nvSpPr>
        <p:spPr>
          <a:xfrm>
            <a:off x="414881" y="5446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Notice Errors</a:t>
            </a:r>
            <a:endParaRPr sz="2800" b="0" i="0" u="none" strike="noStrike" cap="none">
              <a:solidFill>
                <a:srgbClr val="002060"/>
              </a:solidFill>
              <a:latin typeface="Arial"/>
              <a:ea typeface="Arial"/>
              <a:cs typeface="Arial"/>
              <a:sym typeface="Arial"/>
            </a:endParaRPr>
          </a:p>
        </p:txBody>
      </p:sp>
      <p:pic>
        <p:nvPicPr>
          <p:cNvPr id="420" name="Google Shape;420;p43"/>
          <p:cNvPicPr preferRelativeResize="0"/>
          <p:nvPr/>
        </p:nvPicPr>
        <p:blipFill rotWithShape="1">
          <a:blip r:embed="rId3">
            <a:alphaModFix/>
          </a:blip>
          <a:srcRect/>
          <a:stretch/>
        </p:blipFill>
        <p:spPr>
          <a:xfrm>
            <a:off x="414883" y="1147923"/>
            <a:ext cx="2967144" cy="1520733"/>
          </a:xfrm>
          <a:prstGeom prst="rect">
            <a:avLst/>
          </a:prstGeom>
          <a:noFill/>
          <a:ln>
            <a:noFill/>
          </a:ln>
        </p:spPr>
      </p:pic>
      <p:pic>
        <p:nvPicPr>
          <p:cNvPr id="421" name="Google Shape;421;p43"/>
          <p:cNvPicPr preferRelativeResize="0"/>
          <p:nvPr/>
        </p:nvPicPr>
        <p:blipFill rotWithShape="1">
          <a:blip r:embed="rId4">
            <a:alphaModFix/>
          </a:blip>
          <a:srcRect/>
          <a:stretch/>
        </p:blipFill>
        <p:spPr>
          <a:xfrm>
            <a:off x="428932" y="3174649"/>
            <a:ext cx="3266245" cy="1156796"/>
          </a:xfrm>
          <a:prstGeom prst="rect">
            <a:avLst/>
          </a:prstGeom>
          <a:noFill/>
          <a:ln>
            <a:noFill/>
          </a:ln>
        </p:spPr>
      </p:pic>
      <p:pic>
        <p:nvPicPr>
          <p:cNvPr id="422" name="Google Shape;422;p43"/>
          <p:cNvPicPr preferRelativeResize="0"/>
          <p:nvPr/>
        </p:nvPicPr>
        <p:blipFill rotWithShape="1">
          <a:blip r:embed="rId5">
            <a:alphaModFix/>
          </a:blip>
          <a:srcRect/>
          <a:stretch/>
        </p:blipFill>
        <p:spPr>
          <a:xfrm>
            <a:off x="3695177" y="1147923"/>
            <a:ext cx="5033939" cy="1697110"/>
          </a:xfrm>
          <a:prstGeom prst="rect">
            <a:avLst/>
          </a:prstGeom>
          <a:noFill/>
          <a:ln>
            <a:noFill/>
          </a:ln>
        </p:spPr>
      </p:pic>
      <p:pic>
        <p:nvPicPr>
          <p:cNvPr id="423" name="Google Shape;423;p43"/>
          <p:cNvPicPr preferRelativeResize="0"/>
          <p:nvPr/>
        </p:nvPicPr>
        <p:blipFill rotWithShape="1">
          <a:blip r:embed="rId6">
            <a:alphaModFix/>
          </a:blip>
          <a:srcRect/>
          <a:stretch/>
        </p:blipFill>
        <p:spPr>
          <a:xfrm>
            <a:off x="3842443" y="2992651"/>
            <a:ext cx="4872625" cy="1393317"/>
          </a:xfrm>
          <a:prstGeom prst="rect">
            <a:avLst/>
          </a:prstGeom>
          <a:noFill/>
          <a:ln>
            <a:noFill/>
          </a:ln>
        </p:spPr>
      </p:pic>
      <p:pic>
        <p:nvPicPr>
          <p:cNvPr id="426" name="Google Shape;426;p43"/>
          <p:cNvPicPr preferRelativeResize="0"/>
          <p:nvPr/>
        </p:nvPicPr>
        <p:blipFill rotWithShape="1">
          <a:blip r:embed="rId7">
            <a:alphaModFix/>
          </a:blip>
          <a:srcRect/>
          <a:stretch/>
        </p:blipFill>
        <p:spPr>
          <a:xfrm>
            <a:off x="7831000" y="-228600"/>
            <a:ext cx="1301194" cy="707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33" name="Google Shape;433;p44"/>
          <p:cNvSpPr/>
          <p:nvPr/>
        </p:nvSpPr>
        <p:spPr>
          <a:xfrm>
            <a:off x="380306" y="6459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Kesalahan Berupa HTTP Error</a:t>
            </a:r>
            <a:endParaRPr sz="2800" b="0" i="0" u="none" strike="noStrike" cap="none">
              <a:solidFill>
                <a:srgbClr val="002060"/>
              </a:solidFill>
              <a:latin typeface="Arial"/>
              <a:ea typeface="Arial"/>
              <a:cs typeface="Arial"/>
              <a:sym typeface="Arial"/>
            </a:endParaRPr>
          </a:p>
        </p:txBody>
      </p:sp>
      <p:sp>
        <p:nvSpPr>
          <p:cNvPr id="434" name="Google Shape;434;p44"/>
          <p:cNvSpPr txBox="1"/>
          <p:nvPr/>
        </p:nvSpPr>
        <p:spPr>
          <a:xfrm>
            <a:off x="331181" y="1169109"/>
            <a:ext cx="8374408"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Daftar kode status HTTP terdiri dari:</a:t>
            </a:r>
            <a:endParaRPr sz="1400" b="0" i="0" u="none" strike="noStrike" cap="none">
              <a:solidFill>
                <a:srgbClr val="000000"/>
              </a:solidFill>
              <a:latin typeface="Cambria"/>
              <a:ea typeface="Cambria"/>
              <a:cs typeface="Cambria"/>
              <a:sym typeface="Cambria"/>
            </a:endParaRPr>
          </a:p>
          <a:p>
            <a:pPr marL="914400" marR="0" lvl="1"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1xx : Informasi</a:t>
            </a:r>
            <a:endParaRPr sz="2400" b="0" i="0" u="none" strike="noStrike" cap="none">
              <a:solidFill>
                <a:srgbClr val="000000"/>
              </a:solidFill>
              <a:latin typeface="Cambria"/>
              <a:ea typeface="Cambria"/>
              <a:cs typeface="Cambria"/>
              <a:sym typeface="Cambria"/>
            </a:endParaRPr>
          </a:p>
          <a:p>
            <a:pPr marL="914400" marR="0" lvl="1"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2xx : Sukses</a:t>
            </a:r>
            <a:endParaRPr sz="2400" b="0" i="0" u="none" strike="noStrike" cap="none">
              <a:solidFill>
                <a:srgbClr val="000000"/>
              </a:solidFill>
              <a:latin typeface="Cambria"/>
              <a:ea typeface="Cambria"/>
              <a:cs typeface="Cambria"/>
              <a:sym typeface="Cambria"/>
            </a:endParaRPr>
          </a:p>
          <a:p>
            <a:pPr marL="914400" marR="0" lvl="1"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3xx : Pengalihan</a:t>
            </a:r>
            <a:endParaRPr sz="2400" b="0" i="0" u="none" strike="noStrike" cap="none">
              <a:solidFill>
                <a:srgbClr val="000000"/>
              </a:solidFill>
              <a:latin typeface="Cambria"/>
              <a:ea typeface="Cambria"/>
              <a:cs typeface="Cambria"/>
              <a:sym typeface="Cambria"/>
            </a:endParaRPr>
          </a:p>
          <a:p>
            <a:pPr marL="914400" marR="0" lvl="1"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4xx : Kesalahan Klien</a:t>
            </a:r>
            <a:endParaRPr sz="2400" b="0" i="0" u="none" strike="noStrike" cap="none">
              <a:solidFill>
                <a:srgbClr val="000000"/>
              </a:solidFill>
              <a:latin typeface="Cambria"/>
              <a:ea typeface="Cambria"/>
              <a:cs typeface="Cambria"/>
              <a:sym typeface="Cambria"/>
            </a:endParaRPr>
          </a:p>
          <a:p>
            <a:pPr marL="914400" marR="0" lvl="1"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5xx : Kesalahan Server</a:t>
            </a:r>
            <a:endParaRPr sz="1400" b="0" i="0" u="none" strike="noStrike" cap="none">
              <a:solidFill>
                <a:srgbClr val="000000"/>
              </a:solidFill>
              <a:latin typeface="Cambria"/>
              <a:ea typeface="Cambria"/>
              <a:cs typeface="Cambria"/>
              <a:sym typeface="Cambria"/>
            </a:endParaRPr>
          </a:p>
        </p:txBody>
      </p:sp>
      <p:pic>
        <p:nvPicPr>
          <p:cNvPr id="437" name="Google Shape;437;p44"/>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44" name="Google Shape;444;p45"/>
          <p:cNvSpPr/>
          <p:nvPr/>
        </p:nvSpPr>
        <p:spPr>
          <a:xfrm>
            <a:off x="421281" y="45455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Kesalahan pada Client</a:t>
            </a:r>
            <a:endParaRPr sz="2800" b="0" i="0" u="none" strike="noStrike" cap="none">
              <a:solidFill>
                <a:srgbClr val="002060"/>
              </a:solidFill>
              <a:latin typeface="Arial"/>
              <a:ea typeface="Arial"/>
              <a:cs typeface="Arial"/>
              <a:sym typeface="Arial"/>
            </a:endParaRPr>
          </a:p>
        </p:txBody>
      </p:sp>
      <p:sp>
        <p:nvSpPr>
          <p:cNvPr id="445" name="Google Shape;445;p45"/>
          <p:cNvSpPr txBox="1"/>
          <p:nvPr/>
        </p:nvSpPr>
        <p:spPr>
          <a:xfrm>
            <a:off x="331181" y="1169109"/>
            <a:ext cx="8374500" cy="3478500"/>
          </a:xfrm>
          <a:prstGeom prst="rect">
            <a:avLst/>
          </a:prstGeom>
          <a:noFill/>
          <a:ln>
            <a:noFill/>
          </a:ln>
        </p:spPr>
        <p:txBody>
          <a:bodyPr spcFirstLastPara="1" wrap="square" lIns="91425" tIns="45700" rIns="91425" bIns="45700" anchor="t" anchorCtr="0">
            <a:spAutoFit/>
          </a:bodyPr>
          <a:lstStyle/>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400 Permintaan Tak Layak</a:t>
            </a:r>
            <a:endParaRPr sz="20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401 Unauthorized</a:t>
            </a:r>
            <a:endParaRPr sz="11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402 Payment Required</a:t>
            </a:r>
            <a:endParaRPr sz="11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403 Terlarang</a:t>
            </a:r>
            <a:endParaRPr sz="20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404 Tidak Ditemukan</a:t>
            </a:r>
            <a:endParaRPr sz="20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405 Method Not Allowed</a:t>
            </a:r>
            <a:endParaRPr sz="11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406 Not Acceptable</a:t>
            </a:r>
            <a:endParaRPr sz="11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407 Proxy Authentication Required</a:t>
            </a:r>
            <a:endParaRPr sz="11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408 Request Timeout</a:t>
            </a:r>
            <a:endParaRPr sz="11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409 Conflict</a:t>
            </a:r>
            <a:endParaRPr sz="1100" b="0" i="0" u="none" strike="noStrike" cap="none">
              <a:solidFill>
                <a:srgbClr val="000000"/>
              </a:solidFill>
              <a:latin typeface="Cambria"/>
              <a:ea typeface="Cambria"/>
              <a:cs typeface="Cambria"/>
              <a:sym typeface="Cambria"/>
            </a:endParaRPr>
          </a:p>
          <a:p>
            <a:pPr marL="504825" marR="0" lvl="0" indent="-485775"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410 Tidak tersedia</a:t>
            </a:r>
            <a:endParaRPr sz="2000" b="0" i="0" u="none" strike="noStrike" cap="none">
              <a:solidFill>
                <a:srgbClr val="000000"/>
              </a:solidFill>
              <a:latin typeface="Cambria"/>
              <a:ea typeface="Cambria"/>
              <a:cs typeface="Cambria"/>
              <a:sym typeface="Cambria"/>
            </a:endParaRPr>
          </a:p>
        </p:txBody>
      </p:sp>
      <p:pic>
        <p:nvPicPr>
          <p:cNvPr id="448" name="Google Shape;448;p45"/>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6"/>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5" name="Google Shape;455;p46"/>
          <p:cNvSpPr/>
          <p:nvPr/>
        </p:nvSpPr>
        <p:spPr>
          <a:xfrm>
            <a:off x="863531" y="42997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Kesalahan pada Client</a:t>
            </a:r>
            <a:endParaRPr sz="2800" b="0" i="0" u="none" strike="noStrike" cap="none">
              <a:solidFill>
                <a:srgbClr val="002060"/>
              </a:solidFill>
              <a:latin typeface="Arial"/>
              <a:ea typeface="Arial"/>
              <a:cs typeface="Arial"/>
              <a:sym typeface="Arial"/>
            </a:endParaRPr>
          </a:p>
        </p:txBody>
      </p:sp>
      <p:sp>
        <p:nvSpPr>
          <p:cNvPr id="456" name="Google Shape;456;p46"/>
          <p:cNvSpPr txBox="1"/>
          <p:nvPr/>
        </p:nvSpPr>
        <p:spPr>
          <a:xfrm>
            <a:off x="331181" y="1169109"/>
            <a:ext cx="8374408" cy="3416320"/>
          </a:xfrm>
          <a:prstGeom prst="rect">
            <a:avLst/>
          </a:prstGeom>
          <a:noFill/>
          <a:ln>
            <a:noFill/>
          </a:ln>
        </p:spPr>
        <p:txBody>
          <a:bodyPr spcFirstLastPara="1" wrap="square" lIns="91425" tIns="45700" rIns="91425" bIns="45700" anchor="t" anchorCtr="0">
            <a:spAutoFit/>
          </a:bodyPr>
          <a:lstStyle/>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411 Length Required</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412 Precondition Failed</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413 Request Entity Too Large</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414 Request-URI Too Long</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415 Unsupported Media Type</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416 Requested Range Not Satisfiable</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417 Expectation Failed</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419 Authentication Timeout</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420 Method Failure</a:t>
            </a:r>
            <a:endParaRPr sz="1400" b="0" i="0" u="none" strike="noStrike" cap="none">
              <a:solidFill>
                <a:srgbClr val="000000"/>
              </a:solidFill>
              <a:latin typeface="Cambria"/>
              <a:ea typeface="Cambria"/>
              <a:cs typeface="Cambria"/>
              <a:sym typeface="Cambria"/>
            </a:endParaRPr>
          </a:p>
        </p:txBody>
      </p:sp>
      <p:pic>
        <p:nvPicPr>
          <p:cNvPr id="459" name="Google Shape;459;p46"/>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7"/>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6" name="Google Shape;466;p47"/>
          <p:cNvSpPr/>
          <p:nvPr/>
        </p:nvSpPr>
        <p:spPr>
          <a:xfrm>
            <a:off x="331181" y="5610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Kesalahan pada Server</a:t>
            </a:r>
            <a:endParaRPr sz="2800" b="0" i="0" u="none" strike="noStrike" cap="none">
              <a:solidFill>
                <a:srgbClr val="002060"/>
              </a:solidFill>
              <a:latin typeface="Arial"/>
              <a:ea typeface="Arial"/>
              <a:cs typeface="Arial"/>
              <a:sym typeface="Arial"/>
            </a:endParaRPr>
          </a:p>
        </p:txBody>
      </p:sp>
      <p:sp>
        <p:nvSpPr>
          <p:cNvPr id="467" name="Google Shape;467;p47"/>
          <p:cNvSpPr txBox="1"/>
          <p:nvPr/>
        </p:nvSpPr>
        <p:spPr>
          <a:xfrm>
            <a:off x="331175" y="1169100"/>
            <a:ext cx="8374500" cy="3632700"/>
          </a:xfrm>
          <a:prstGeom prst="rect">
            <a:avLst/>
          </a:prstGeom>
          <a:noFill/>
          <a:ln>
            <a:noFill/>
          </a:ln>
        </p:spPr>
        <p:txBody>
          <a:bodyPr spcFirstLastPara="1" wrap="square" lIns="91425" tIns="45700" rIns="91425" bIns="45700" anchor="t" anchorCtr="0">
            <a:spAutoFit/>
          </a:bodyPr>
          <a:lstStyle/>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500 Internal Server Error</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501 Not Implemented</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502 Bad Gateway</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503 Service Unavailable</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504 Gateway Timeout</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505 HTTP Version Not Supported</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506 Variant Also Negotiates </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507 Insufficient Storage</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508 Loop Detected</a:t>
            </a:r>
            <a:endParaRPr sz="1300" b="0" i="0" u="none" strike="noStrike" cap="none">
              <a:solidFill>
                <a:srgbClr val="000000"/>
              </a:solidFill>
              <a:latin typeface="Cambria"/>
              <a:ea typeface="Cambria"/>
              <a:cs typeface="Cambria"/>
              <a:sym typeface="Cambria"/>
            </a:endParaRPr>
          </a:p>
          <a:p>
            <a:pPr marL="504825" marR="0" lvl="0" indent="-498475" algn="l" rtl="0">
              <a:lnSpc>
                <a:spcPct val="100000"/>
              </a:lnSpc>
              <a:spcBef>
                <a:spcPts val="0"/>
              </a:spcBef>
              <a:spcAft>
                <a:spcPts val="0"/>
              </a:spcAft>
              <a:buClr>
                <a:srgbClr val="000000"/>
              </a:buClr>
              <a:buSzPts val="2300"/>
              <a:buFont typeface="Cambria"/>
              <a:buChar char="❖"/>
            </a:pPr>
            <a:r>
              <a:rPr lang="en-US" sz="2300" b="0" i="0" u="none" strike="noStrike" cap="none">
                <a:solidFill>
                  <a:srgbClr val="000000"/>
                </a:solidFill>
                <a:latin typeface="Cambria"/>
                <a:ea typeface="Cambria"/>
                <a:cs typeface="Cambria"/>
                <a:sym typeface="Cambria"/>
              </a:rPr>
              <a:t>509 Bandwidth Limit Exceeded</a:t>
            </a:r>
            <a:endParaRPr sz="1300" b="0" i="0" u="none" strike="noStrike" cap="none">
              <a:solidFill>
                <a:srgbClr val="000000"/>
              </a:solidFill>
              <a:latin typeface="Cambria"/>
              <a:ea typeface="Cambria"/>
              <a:cs typeface="Cambria"/>
              <a:sym typeface="Cambria"/>
            </a:endParaRPr>
          </a:p>
        </p:txBody>
      </p:sp>
      <p:pic>
        <p:nvPicPr>
          <p:cNvPr id="470" name="Google Shape;470;p47"/>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8"/>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7" name="Google Shape;477;p48"/>
          <p:cNvSpPr/>
          <p:nvPr/>
        </p:nvSpPr>
        <p:spPr>
          <a:xfrm>
            <a:off x="519556" y="4873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Kesalahan pada Server</a:t>
            </a:r>
            <a:endParaRPr sz="2800" b="0" i="0" u="none" strike="noStrike" cap="none">
              <a:solidFill>
                <a:srgbClr val="002060"/>
              </a:solidFill>
              <a:latin typeface="Arial"/>
              <a:ea typeface="Arial"/>
              <a:cs typeface="Arial"/>
              <a:sym typeface="Arial"/>
            </a:endParaRPr>
          </a:p>
        </p:txBody>
      </p:sp>
      <p:sp>
        <p:nvSpPr>
          <p:cNvPr id="478" name="Google Shape;478;p48"/>
          <p:cNvSpPr txBox="1"/>
          <p:nvPr/>
        </p:nvSpPr>
        <p:spPr>
          <a:xfrm>
            <a:off x="331181" y="1169109"/>
            <a:ext cx="8374408" cy="3490186"/>
          </a:xfrm>
          <a:prstGeom prst="rect">
            <a:avLst/>
          </a:prstGeom>
          <a:noFill/>
          <a:ln>
            <a:noFill/>
          </a:ln>
        </p:spPr>
        <p:txBody>
          <a:bodyPr spcFirstLastPara="1" wrap="square" lIns="91425" tIns="45700" rIns="91425" bIns="45700" anchor="t" anchorCtr="0">
            <a:spAutoFit/>
          </a:bodyPr>
          <a:lstStyle/>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510 Not Extended</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511 Network Authentication Required</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520 Origin Error</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521 Web server is down</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522 Connection timed out</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523 Proxy Declined Request</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524 A timeout occurred</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598 Network read timeout error</a:t>
            </a:r>
            <a:endParaRPr sz="1400" b="0" i="0" u="none" strike="noStrike" cap="none">
              <a:solidFill>
                <a:srgbClr val="000000"/>
              </a:solidFill>
              <a:latin typeface="Cambria"/>
              <a:ea typeface="Cambria"/>
              <a:cs typeface="Cambria"/>
              <a:sym typeface="Cambria"/>
            </a:endParaRPr>
          </a:p>
          <a:p>
            <a:pPr marL="504825" marR="0" lvl="0" indent="-504825"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599 Network connect timeout error </a:t>
            </a:r>
            <a:endParaRPr sz="1400" b="0" i="0" u="none" strike="noStrike" cap="none">
              <a:solidFill>
                <a:srgbClr val="000000"/>
              </a:solidFill>
              <a:latin typeface="Cambria"/>
              <a:ea typeface="Cambria"/>
              <a:cs typeface="Cambria"/>
              <a:sym typeface="Cambria"/>
            </a:endParaRPr>
          </a:p>
        </p:txBody>
      </p:sp>
      <p:pic>
        <p:nvPicPr>
          <p:cNvPr id="481" name="Google Shape;481;p48"/>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88" name="Google Shape;488;p49"/>
          <p:cNvSpPr/>
          <p:nvPr/>
        </p:nvSpPr>
        <p:spPr>
          <a:xfrm>
            <a:off x="445856" y="52827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Jenis Kesalahan Umum</a:t>
            </a:r>
            <a:endParaRPr sz="2800" b="1" i="0" u="none" strike="noStrike" cap="none">
              <a:solidFill>
                <a:srgbClr val="002060"/>
              </a:solidFill>
              <a:latin typeface="Arial"/>
              <a:ea typeface="Arial"/>
              <a:cs typeface="Arial"/>
              <a:sym typeface="Arial"/>
            </a:endParaRPr>
          </a:p>
        </p:txBody>
      </p:sp>
      <p:sp>
        <p:nvSpPr>
          <p:cNvPr id="489" name="Google Shape;489;p49"/>
          <p:cNvSpPr txBox="1"/>
          <p:nvPr/>
        </p:nvSpPr>
        <p:spPr>
          <a:xfrm>
            <a:off x="331181" y="1169109"/>
            <a:ext cx="8374408" cy="26776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Cambria"/>
                <a:ea typeface="Cambria"/>
                <a:cs typeface="Cambria"/>
                <a:sym typeface="Cambria"/>
              </a:rPr>
              <a:t>Beberapa kesalahan yang umum dan sering terjadi antara lain : </a:t>
            </a:r>
            <a:endParaRPr sz="1400" b="0" i="0" u="none" strike="noStrike" cap="none">
              <a:solidFill>
                <a:srgbClr val="000000"/>
              </a:solidFill>
              <a:latin typeface="Cambria"/>
              <a:ea typeface="Cambria"/>
              <a:cs typeface="Cambria"/>
              <a:sym typeface="Cambria"/>
            </a:endParaRPr>
          </a:p>
          <a:p>
            <a:pPr marL="628650" marR="0" lvl="1" indent="-228600" algn="just" rtl="0">
              <a:lnSpc>
                <a:spcPct val="100000"/>
              </a:lnSpc>
              <a:spcBef>
                <a:spcPts val="0"/>
              </a:spcBef>
              <a:spcAft>
                <a:spcPts val="0"/>
              </a:spcAft>
              <a:buClr>
                <a:schemeClr val="dk1"/>
              </a:buClr>
              <a:buSzPts val="2400"/>
              <a:buFont typeface="Cambria"/>
              <a:buAutoNum type="arabicPeriod"/>
            </a:pPr>
            <a:r>
              <a:rPr lang="en-US" sz="2400" b="0" i="0" u="none" strike="noStrike" cap="none">
                <a:solidFill>
                  <a:schemeClr val="dk1"/>
                </a:solidFill>
                <a:latin typeface="Cambria"/>
                <a:ea typeface="Cambria"/>
                <a:cs typeface="Cambria"/>
                <a:sym typeface="Cambria"/>
              </a:rPr>
              <a:t>Error 404 (Not Found)</a:t>
            </a:r>
            <a:endParaRPr sz="1400" b="0" i="0" u="none" strike="noStrike" cap="none">
              <a:solidFill>
                <a:srgbClr val="000000"/>
              </a:solidFill>
              <a:latin typeface="Cambria"/>
              <a:ea typeface="Cambria"/>
              <a:cs typeface="Cambria"/>
              <a:sym typeface="Cambria"/>
            </a:endParaRPr>
          </a:p>
          <a:p>
            <a:pPr marL="628650" marR="0" lvl="1" indent="-228600" algn="just" rtl="0">
              <a:lnSpc>
                <a:spcPct val="100000"/>
              </a:lnSpc>
              <a:spcBef>
                <a:spcPts val="0"/>
              </a:spcBef>
              <a:spcAft>
                <a:spcPts val="0"/>
              </a:spcAft>
              <a:buClr>
                <a:schemeClr val="dk1"/>
              </a:buClr>
              <a:buSzPts val="2400"/>
              <a:buFont typeface="Cambria"/>
              <a:buAutoNum type="arabicPeriod"/>
            </a:pPr>
            <a:r>
              <a:rPr lang="en-US" sz="2400" b="0" i="0" u="none" strike="noStrike" cap="none">
                <a:solidFill>
                  <a:schemeClr val="dk1"/>
                </a:solidFill>
                <a:latin typeface="Cambria"/>
                <a:ea typeface="Cambria"/>
                <a:cs typeface="Cambria"/>
                <a:sym typeface="Cambria"/>
              </a:rPr>
              <a:t>Error 403 (Forbidden)</a:t>
            </a:r>
            <a:endParaRPr sz="1400" b="0" i="0" u="none" strike="noStrike" cap="none">
              <a:solidFill>
                <a:srgbClr val="000000"/>
              </a:solidFill>
              <a:latin typeface="Cambria"/>
              <a:ea typeface="Cambria"/>
              <a:cs typeface="Cambria"/>
              <a:sym typeface="Cambria"/>
            </a:endParaRPr>
          </a:p>
          <a:p>
            <a:pPr marL="628650" marR="0" lvl="1" indent="-228600" algn="just" rtl="0">
              <a:lnSpc>
                <a:spcPct val="100000"/>
              </a:lnSpc>
              <a:spcBef>
                <a:spcPts val="0"/>
              </a:spcBef>
              <a:spcAft>
                <a:spcPts val="0"/>
              </a:spcAft>
              <a:buClr>
                <a:schemeClr val="dk1"/>
              </a:buClr>
              <a:buSzPts val="2400"/>
              <a:buFont typeface="Cambria"/>
              <a:buAutoNum type="arabicPeriod"/>
            </a:pPr>
            <a:r>
              <a:rPr lang="en-US" sz="2400" b="0" i="0" u="none" strike="noStrike" cap="none">
                <a:solidFill>
                  <a:schemeClr val="dk1"/>
                </a:solidFill>
                <a:latin typeface="Cambria"/>
                <a:ea typeface="Cambria"/>
                <a:cs typeface="Cambria"/>
                <a:sym typeface="Cambria"/>
              </a:rPr>
              <a:t>Error 500 (Internal Server Error)</a:t>
            </a:r>
            <a:endParaRPr sz="1400" b="0" i="0" u="none" strike="noStrike" cap="none">
              <a:solidFill>
                <a:srgbClr val="000000"/>
              </a:solidFill>
              <a:latin typeface="Cambria"/>
              <a:ea typeface="Cambria"/>
              <a:cs typeface="Cambria"/>
              <a:sym typeface="Cambria"/>
            </a:endParaRPr>
          </a:p>
          <a:p>
            <a:pPr marL="628650" marR="0" lvl="1" indent="-228600" algn="just" rtl="0">
              <a:lnSpc>
                <a:spcPct val="100000"/>
              </a:lnSpc>
              <a:spcBef>
                <a:spcPts val="0"/>
              </a:spcBef>
              <a:spcAft>
                <a:spcPts val="0"/>
              </a:spcAft>
              <a:buClr>
                <a:schemeClr val="dk1"/>
              </a:buClr>
              <a:buSzPts val="2400"/>
              <a:buFont typeface="Cambria"/>
              <a:buAutoNum type="arabicPeriod"/>
            </a:pPr>
            <a:r>
              <a:rPr lang="en-US" sz="2400" b="0" i="0" u="none" strike="noStrike" cap="none">
                <a:solidFill>
                  <a:schemeClr val="dk1"/>
                </a:solidFill>
                <a:latin typeface="Cambria"/>
                <a:ea typeface="Cambria"/>
                <a:cs typeface="Cambria"/>
                <a:sym typeface="Cambria"/>
              </a:rPr>
              <a:t>Error 503 (Service Unavailable)</a:t>
            </a:r>
            <a:endParaRPr sz="1400" b="0" i="0" u="none" strike="noStrike" cap="none">
              <a:solidFill>
                <a:srgbClr val="000000"/>
              </a:solidFill>
              <a:latin typeface="Cambria"/>
              <a:ea typeface="Cambria"/>
              <a:cs typeface="Cambria"/>
              <a:sym typeface="Cambria"/>
            </a:endParaRPr>
          </a:p>
          <a:p>
            <a:pPr marL="628650" marR="0" lvl="1" indent="-228600" algn="just" rtl="0">
              <a:lnSpc>
                <a:spcPct val="100000"/>
              </a:lnSpc>
              <a:spcBef>
                <a:spcPts val="0"/>
              </a:spcBef>
              <a:spcAft>
                <a:spcPts val="0"/>
              </a:spcAft>
              <a:buClr>
                <a:schemeClr val="dk1"/>
              </a:buClr>
              <a:buSzPts val="2400"/>
              <a:buFont typeface="Cambria"/>
              <a:buAutoNum type="arabicPeriod"/>
            </a:pPr>
            <a:r>
              <a:rPr lang="en-US" sz="2400" b="0" i="0" u="none" strike="noStrike" cap="none">
                <a:solidFill>
                  <a:schemeClr val="dk1"/>
                </a:solidFill>
                <a:latin typeface="Cambria"/>
                <a:ea typeface="Cambria"/>
                <a:cs typeface="Cambria"/>
                <a:sym typeface="Cambria"/>
              </a:rPr>
              <a:t>Error 504 (Gateway Time-out)</a:t>
            </a:r>
            <a:endParaRPr sz="1400" b="0" i="0" u="none" strike="noStrike" cap="none">
              <a:solidFill>
                <a:srgbClr val="000000"/>
              </a:solidFill>
              <a:latin typeface="Cambria"/>
              <a:ea typeface="Cambria"/>
              <a:cs typeface="Cambria"/>
              <a:sym typeface="Cambria"/>
            </a:endParaRPr>
          </a:p>
        </p:txBody>
      </p:sp>
      <p:pic>
        <p:nvPicPr>
          <p:cNvPr id="492" name="Google Shape;492;p49"/>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99" name="Google Shape;499;p50"/>
          <p:cNvSpPr/>
          <p:nvPr/>
        </p:nvSpPr>
        <p:spPr>
          <a:xfrm>
            <a:off x="388500" y="543300"/>
            <a:ext cx="7879200" cy="62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02060"/>
                </a:solidFill>
                <a:latin typeface="Arial"/>
                <a:ea typeface="Arial"/>
                <a:cs typeface="Arial"/>
                <a:sym typeface="Arial"/>
              </a:rPr>
              <a:t>1. Error 404 (Not Found)/ Broken Link</a:t>
            </a:r>
            <a:endParaRPr sz="2700" b="0" i="0" u="none" strike="noStrike" cap="none">
              <a:solidFill>
                <a:srgbClr val="002060"/>
              </a:solidFill>
              <a:latin typeface="Arial"/>
              <a:ea typeface="Arial"/>
              <a:cs typeface="Arial"/>
              <a:sym typeface="Arial"/>
            </a:endParaRPr>
          </a:p>
        </p:txBody>
      </p:sp>
      <p:sp>
        <p:nvSpPr>
          <p:cNvPr id="500" name="Google Shape;500;p50"/>
          <p:cNvSpPr txBox="1"/>
          <p:nvPr/>
        </p:nvSpPr>
        <p:spPr>
          <a:xfrm>
            <a:off x="331181" y="1169109"/>
            <a:ext cx="8374408"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a:t>
            </a:r>
            <a:endParaRPr sz="1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Kesalahan penulisan URL </a:t>
            </a:r>
            <a:endParaRPr sz="1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URL halaman telah diubah oleh si pengunggah</a:t>
            </a:r>
            <a:endParaRPr sz="2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Halaman yang diakses sudah tidak tersedia </a:t>
            </a:r>
            <a:endParaRPr sz="1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Halaman telah dihapus</a:t>
            </a:r>
            <a:endParaRPr sz="24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	</a:t>
            </a:r>
            <a:endParaRPr sz="1400" b="0" i="0" u="none" strike="noStrike" cap="none">
              <a:solidFill>
                <a:srgbClr val="000000"/>
              </a:solidFill>
              <a:latin typeface="Cambria"/>
              <a:ea typeface="Cambria"/>
              <a:cs typeface="Cambria"/>
              <a:sym typeface="Cambria"/>
            </a:endParaRPr>
          </a:p>
        </p:txBody>
      </p:sp>
      <p:pic>
        <p:nvPicPr>
          <p:cNvPr id="503" name="Google Shape;503;p50"/>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0" name="Google Shape;200;p24"/>
          <p:cNvSpPr/>
          <p:nvPr/>
        </p:nvSpPr>
        <p:spPr>
          <a:xfrm>
            <a:off x="822606" y="2498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02060"/>
                </a:solidFill>
                <a:latin typeface="Cambria"/>
                <a:ea typeface="Cambria"/>
                <a:cs typeface="Cambria"/>
                <a:sym typeface="Cambria"/>
              </a:rPr>
              <a:t>Testability</a:t>
            </a:r>
            <a:endParaRPr sz="2700" b="0" i="0" u="none" strike="noStrike" cap="none">
              <a:solidFill>
                <a:srgbClr val="002060"/>
              </a:solidFill>
              <a:latin typeface="Cambria"/>
              <a:ea typeface="Cambria"/>
              <a:cs typeface="Cambria"/>
              <a:sym typeface="Cambria"/>
            </a:endParaRPr>
          </a:p>
        </p:txBody>
      </p:sp>
      <p:sp>
        <p:nvSpPr>
          <p:cNvPr id="201" name="Google Shape;201;p24"/>
          <p:cNvSpPr/>
          <p:nvPr/>
        </p:nvSpPr>
        <p:spPr>
          <a:xfrm>
            <a:off x="331180" y="876953"/>
            <a:ext cx="8464028" cy="3342413"/>
          </a:xfrm>
          <a:prstGeom prst="rect">
            <a:avLst/>
          </a:prstGeom>
          <a:noFill/>
          <a:ln>
            <a:noFill/>
          </a:ln>
        </p:spPr>
        <p:txBody>
          <a:bodyPr spcFirstLastPara="1" wrap="square" lIns="91425" tIns="45700" rIns="91425" bIns="45700" anchor="t" anchorCtr="0">
            <a:spAutoFit/>
          </a:bodyPr>
          <a:lstStyle/>
          <a:p>
            <a:pPr marL="457200" marR="0" lvl="0" indent="-444500" algn="l" rtl="0">
              <a:lnSpc>
                <a:spcPct val="90000"/>
              </a:lnSpc>
              <a:spcBef>
                <a:spcPts val="0"/>
              </a:spcBef>
              <a:spcAft>
                <a:spcPts val="0"/>
              </a:spcAft>
              <a:buClr>
                <a:srgbClr val="000000"/>
              </a:buClr>
              <a:buSzPts val="2200"/>
              <a:buFont typeface="Cambria"/>
              <a:buChar char="❖"/>
            </a:pPr>
            <a:r>
              <a:rPr lang="en-US" sz="2200" b="1" i="0" u="none" strike="noStrike" cap="none">
                <a:solidFill>
                  <a:schemeClr val="dk1"/>
                </a:solidFill>
                <a:latin typeface="Cambria"/>
                <a:ea typeface="Cambria"/>
                <a:cs typeface="Cambria"/>
                <a:sym typeface="Cambria"/>
              </a:rPr>
              <a:t>Kemudahan untuk diuji.</a:t>
            </a:r>
            <a:endParaRPr sz="1200" b="0" i="0" u="none" strike="noStrike" cap="none">
              <a:solidFill>
                <a:srgbClr val="000000"/>
              </a:solidFill>
              <a:latin typeface="Cambria"/>
              <a:ea typeface="Cambria"/>
              <a:cs typeface="Cambria"/>
              <a:sym typeface="Cambria"/>
            </a:endParaRPr>
          </a:p>
          <a:p>
            <a:pPr marL="457200" marR="0" lvl="0" indent="-444500" algn="l" rtl="0">
              <a:lnSpc>
                <a:spcPct val="90000"/>
              </a:lnSpc>
              <a:spcBef>
                <a:spcPts val="0"/>
              </a:spcBef>
              <a:spcAft>
                <a:spcPts val="0"/>
              </a:spcAft>
              <a:buClr>
                <a:srgbClr val="000000"/>
              </a:buClr>
              <a:buSzPts val="2200"/>
              <a:buFont typeface="Noto Sans Symbols"/>
              <a:buChar char="❖"/>
            </a:pPr>
            <a:r>
              <a:rPr lang="en-US" sz="2200" b="1" i="0" u="none" strike="noStrike" cap="none">
                <a:solidFill>
                  <a:schemeClr val="dk1"/>
                </a:solidFill>
                <a:latin typeface="Cambria"/>
                <a:ea typeface="Cambria"/>
                <a:cs typeface="Cambria"/>
                <a:sym typeface="Cambria"/>
              </a:rPr>
              <a:t>Karakteristiknya</a:t>
            </a:r>
            <a:r>
              <a:rPr lang="en-US" sz="2200" b="0" i="0" u="none" strike="noStrike" cap="none">
                <a:solidFill>
                  <a:schemeClr val="dk1"/>
                </a:solidFill>
                <a:latin typeface="Cambria"/>
                <a:ea typeface="Cambria"/>
                <a:cs typeface="Cambria"/>
                <a:sym typeface="Cambria"/>
              </a:rPr>
              <a:t>:</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Operability: mudah digunakan.</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Observability: mudah diamati.</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Controlability: mudah dikendalikan.</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Decomposability: mudah diuraikan.</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Simplicity: lingkup kecil, semakin mudah diuji.</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Stability: jarang berubah.</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Understandability: mudah dipahami.</a:t>
            </a:r>
            <a:endParaRPr sz="1200" b="0" i="0" u="none" strike="noStrike" cap="none">
              <a:solidFill>
                <a:srgbClr val="000000"/>
              </a:solidFill>
              <a:latin typeface="Cambria"/>
              <a:ea typeface="Cambria"/>
              <a:cs typeface="Cambria"/>
              <a:sym typeface="Cambria"/>
            </a:endParaRPr>
          </a:p>
        </p:txBody>
      </p:sp>
      <p:pic>
        <p:nvPicPr>
          <p:cNvPr id="204" name="Google Shape;204;p24"/>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1"/>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10" name="Google Shape;510;p51"/>
          <p:cNvSpPr/>
          <p:nvPr/>
        </p:nvSpPr>
        <p:spPr>
          <a:xfrm>
            <a:off x="1521150" y="495700"/>
            <a:ext cx="6101700" cy="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a:solidFill>
                  <a:srgbClr val="002060"/>
                </a:solidFill>
                <a:latin typeface="Cambria"/>
                <a:ea typeface="Cambria"/>
                <a:cs typeface="Cambria"/>
                <a:sym typeface="Cambria"/>
              </a:rPr>
              <a:t>Contoh Error 404 (Not Found)/ Broken Link</a:t>
            </a:r>
            <a:endParaRPr sz="2300" b="0" i="0" u="none" strike="noStrike" cap="none">
              <a:solidFill>
                <a:srgbClr val="002060"/>
              </a:solidFill>
              <a:latin typeface="Cambria"/>
              <a:ea typeface="Cambria"/>
              <a:cs typeface="Cambria"/>
              <a:sym typeface="Cambria"/>
            </a:endParaRPr>
          </a:p>
        </p:txBody>
      </p:sp>
      <p:pic>
        <p:nvPicPr>
          <p:cNvPr id="511" name="Google Shape;511;p51"/>
          <p:cNvPicPr preferRelativeResize="0"/>
          <p:nvPr/>
        </p:nvPicPr>
        <p:blipFill rotWithShape="1">
          <a:blip r:embed="rId3">
            <a:alphaModFix/>
          </a:blip>
          <a:srcRect/>
          <a:stretch/>
        </p:blipFill>
        <p:spPr>
          <a:xfrm>
            <a:off x="1373269" y="1174590"/>
            <a:ext cx="6397461" cy="3890490"/>
          </a:xfrm>
          <a:prstGeom prst="rect">
            <a:avLst/>
          </a:prstGeom>
          <a:noFill/>
          <a:ln>
            <a:noFill/>
          </a:ln>
        </p:spPr>
      </p:pic>
      <p:pic>
        <p:nvPicPr>
          <p:cNvPr id="514" name="Google Shape;514;p51"/>
          <p:cNvPicPr preferRelativeResize="0"/>
          <p:nvPr/>
        </p:nvPicPr>
        <p:blipFill rotWithShape="1">
          <a:blip r:embed="rId4">
            <a:alphaModFix/>
          </a:blip>
          <a:srcRect/>
          <a:stretch/>
        </p:blipFill>
        <p:spPr>
          <a:xfrm>
            <a:off x="7831000" y="-228600"/>
            <a:ext cx="1301194" cy="7076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21" name="Google Shape;521;p52"/>
          <p:cNvSpPr/>
          <p:nvPr/>
        </p:nvSpPr>
        <p:spPr>
          <a:xfrm>
            <a:off x="331181" y="55285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2. Error 403 (Forbidden)</a:t>
            </a:r>
            <a:endParaRPr sz="2800" b="0" i="0" u="none" strike="noStrike" cap="none">
              <a:solidFill>
                <a:srgbClr val="002060"/>
              </a:solidFill>
              <a:latin typeface="Cambria"/>
              <a:ea typeface="Cambria"/>
              <a:cs typeface="Cambria"/>
              <a:sym typeface="Cambria"/>
            </a:endParaRPr>
          </a:p>
        </p:txBody>
      </p:sp>
      <p:sp>
        <p:nvSpPr>
          <p:cNvPr id="522" name="Google Shape;522;p52"/>
          <p:cNvSpPr txBox="1"/>
          <p:nvPr/>
        </p:nvSpPr>
        <p:spPr>
          <a:xfrm>
            <a:off x="331181" y="1169109"/>
            <a:ext cx="8374408"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a:t>
            </a:r>
            <a:endParaRPr sz="1400" b="0" i="0" u="none" strike="noStrike" cap="none">
              <a:solidFill>
                <a:srgbClr val="000000"/>
              </a:solidFill>
              <a:latin typeface="Cambria"/>
              <a:ea typeface="Cambria"/>
              <a:cs typeface="Cambria"/>
              <a:sym typeface="Cambria"/>
            </a:endParaRPr>
          </a:p>
          <a:p>
            <a:pPr marL="628650" marR="0" lvl="1" indent="-4572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Permasalahan pada </a:t>
            </a:r>
            <a:r>
              <a:rPr lang="en-US" sz="2400" b="0" i="1" u="none" strike="noStrike" cap="none">
                <a:solidFill>
                  <a:srgbClr val="000000"/>
                </a:solidFill>
                <a:latin typeface="Cambria"/>
                <a:ea typeface="Cambria"/>
                <a:cs typeface="Cambria"/>
                <a:sym typeface="Cambria"/>
              </a:rPr>
              <a:t>permission/hak</a:t>
            </a:r>
            <a:r>
              <a:rPr lang="en-US" sz="2400" b="0" i="0" u="none" strike="noStrike" cap="none">
                <a:solidFill>
                  <a:srgbClr val="000000"/>
                </a:solidFill>
                <a:latin typeface="Cambria"/>
                <a:ea typeface="Cambria"/>
                <a:cs typeface="Cambria"/>
                <a:sym typeface="Cambria"/>
              </a:rPr>
              <a:t> akses suatu halaman atau script. 	</a:t>
            </a:r>
            <a:endParaRPr sz="1400" b="0" i="0" u="none" strike="noStrike" cap="none">
              <a:solidFill>
                <a:srgbClr val="000000"/>
              </a:solidFill>
              <a:latin typeface="Cambria"/>
              <a:ea typeface="Cambria"/>
              <a:cs typeface="Cambria"/>
              <a:sym typeface="Cambria"/>
            </a:endParaRPr>
          </a:p>
        </p:txBody>
      </p:sp>
      <p:pic>
        <p:nvPicPr>
          <p:cNvPr id="525" name="Google Shape;525;p52"/>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2" name="Google Shape;532;p53"/>
          <p:cNvSpPr/>
          <p:nvPr/>
        </p:nvSpPr>
        <p:spPr>
          <a:xfrm>
            <a:off x="444706" y="43817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Contoh Error 403 (Forbidden)</a:t>
            </a:r>
            <a:endParaRPr sz="2800" b="0" i="0" u="none" strike="noStrike" cap="none">
              <a:solidFill>
                <a:srgbClr val="002060"/>
              </a:solidFill>
              <a:latin typeface="Arial"/>
              <a:ea typeface="Arial"/>
              <a:cs typeface="Arial"/>
              <a:sym typeface="Arial"/>
            </a:endParaRPr>
          </a:p>
        </p:txBody>
      </p:sp>
      <p:pic>
        <p:nvPicPr>
          <p:cNvPr id="533" name="Google Shape;533;p53" descr="https://www.howtogeek.com/wp-content/uploads/2018/06/xerror-403-header.png.pagespeed.gp+jp+jw+pj+ws+js+rj+rp+rw+ri+cp+md.ic.Tva_hC9z-O.png"/>
          <p:cNvPicPr preferRelativeResize="0"/>
          <p:nvPr/>
        </p:nvPicPr>
        <p:blipFill rotWithShape="1">
          <a:blip r:embed="rId3">
            <a:alphaModFix/>
          </a:blip>
          <a:srcRect/>
          <a:stretch/>
        </p:blipFill>
        <p:spPr>
          <a:xfrm>
            <a:off x="444702" y="1031237"/>
            <a:ext cx="8254595" cy="3809813"/>
          </a:xfrm>
          <a:prstGeom prst="rect">
            <a:avLst/>
          </a:prstGeom>
          <a:noFill/>
          <a:ln w="9525" cap="flat" cmpd="sng">
            <a:solidFill>
              <a:srgbClr val="000000"/>
            </a:solidFill>
            <a:prstDash val="solid"/>
            <a:round/>
            <a:headEnd type="none" w="sm" len="sm"/>
            <a:tailEnd type="none" w="sm" len="sm"/>
          </a:ln>
        </p:spPr>
      </p:pic>
      <p:pic>
        <p:nvPicPr>
          <p:cNvPr id="536" name="Google Shape;536;p53"/>
          <p:cNvPicPr preferRelativeResize="0"/>
          <p:nvPr/>
        </p:nvPicPr>
        <p:blipFill rotWithShape="1">
          <a:blip r:embed="rId4">
            <a:alphaModFix/>
          </a:blip>
          <a:srcRect/>
          <a:stretch/>
        </p:blipFill>
        <p:spPr>
          <a:xfrm>
            <a:off x="7831000" y="-228600"/>
            <a:ext cx="1301194" cy="7076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43" name="Google Shape;543;p54"/>
          <p:cNvSpPr/>
          <p:nvPr/>
        </p:nvSpPr>
        <p:spPr>
          <a:xfrm>
            <a:off x="384750" y="632700"/>
            <a:ext cx="8374500" cy="53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3. Error 500 (Internal Server Error)</a:t>
            </a:r>
            <a:endParaRPr sz="2800" b="0" i="0" u="none" strike="noStrike" cap="none">
              <a:solidFill>
                <a:srgbClr val="002060"/>
              </a:solidFill>
              <a:latin typeface="Arial"/>
              <a:ea typeface="Arial"/>
              <a:cs typeface="Arial"/>
              <a:sym typeface="Arial"/>
            </a:endParaRPr>
          </a:p>
        </p:txBody>
      </p:sp>
      <p:sp>
        <p:nvSpPr>
          <p:cNvPr id="544" name="Google Shape;544;p54"/>
          <p:cNvSpPr txBox="1"/>
          <p:nvPr/>
        </p:nvSpPr>
        <p:spPr>
          <a:xfrm>
            <a:off x="331181" y="1169109"/>
            <a:ext cx="8374408" cy="26776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a:t>
            </a:r>
            <a:endParaRPr sz="1400" b="0" i="0" u="none" strike="noStrike" cap="none">
              <a:solidFill>
                <a:srgbClr val="000000"/>
              </a:solidFill>
              <a:latin typeface="Cambria"/>
              <a:ea typeface="Cambria"/>
              <a:cs typeface="Cambria"/>
              <a:sym typeface="Cambria"/>
            </a:endParaRPr>
          </a:p>
          <a:p>
            <a:pPr marL="342900" marR="0" lvl="1"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Adanya permasalahan komunikasi antara server dan script website.</a:t>
            </a:r>
            <a:endParaRPr sz="1400" b="0" i="0" u="none" strike="noStrike" cap="none">
              <a:solidFill>
                <a:srgbClr val="000000"/>
              </a:solidFill>
              <a:latin typeface="Cambria"/>
              <a:ea typeface="Cambria"/>
              <a:cs typeface="Cambria"/>
              <a:sym typeface="Cambria"/>
            </a:endParaRPr>
          </a:p>
          <a:p>
            <a:pPr marL="342900" marR="0" lvl="1"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Perubahan konfigurasi file .htaccess</a:t>
            </a:r>
            <a:endParaRPr sz="2400" b="0" i="0" u="none" strike="noStrike" cap="none">
              <a:solidFill>
                <a:srgbClr val="000000"/>
              </a:solidFill>
              <a:latin typeface="Cambria"/>
              <a:ea typeface="Cambria"/>
              <a:cs typeface="Cambria"/>
              <a:sym typeface="Cambria"/>
            </a:endParaRPr>
          </a:p>
          <a:p>
            <a:pPr marL="342900" marR="0" lvl="1"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Perubahan yang tidak disengaja pada file .htaccess</a:t>
            </a:r>
            <a:endParaRPr sz="2400" b="0" i="0" u="none" strike="noStrike" cap="none">
              <a:solidFill>
                <a:srgbClr val="000000"/>
              </a:solidFill>
              <a:latin typeface="Cambria"/>
              <a:ea typeface="Cambria"/>
              <a:cs typeface="Cambria"/>
              <a:sym typeface="Cambria"/>
            </a:endParaRPr>
          </a:p>
          <a:p>
            <a:pPr marL="342900" marR="0" lvl="1"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Instalasi plugin/extension yang melakukan file .htaccess </a:t>
            </a:r>
            <a:endParaRPr sz="1400" b="0" i="0" u="none" strike="noStrike" cap="none">
              <a:solidFill>
                <a:srgbClr val="000000"/>
              </a:solidFill>
              <a:latin typeface="Cambria"/>
              <a:ea typeface="Cambria"/>
              <a:cs typeface="Cambria"/>
              <a:sym typeface="Cambria"/>
            </a:endParaRPr>
          </a:p>
          <a:p>
            <a:pPr marL="342900" marR="0" lvl="1"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Terhapusnya file .htaccess</a:t>
            </a:r>
            <a:endParaRPr sz="2400" b="0" i="0" u="none" strike="noStrike" cap="none">
              <a:solidFill>
                <a:srgbClr val="000000"/>
              </a:solidFill>
              <a:latin typeface="Cambria"/>
              <a:ea typeface="Cambria"/>
              <a:cs typeface="Cambria"/>
              <a:sym typeface="Cambria"/>
            </a:endParaRPr>
          </a:p>
        </p:txBody>
      </p:sp>
      <p:pic>
        <p:nvPicPr>
          <p:cNvPr id="547" name="Google Shape;547;p54"/>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54" name="Google Shape;554;p55"/>
          <p:cNvSpPr/>
          <p:nvPr/>
        </p:nvSpPr>
        <p:spPr>
          <a:xfrm>
            <a:off x="365050" y="544650"/>
            <a:ext cx="8075700" cy="4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Contoh Error 500 (Internal Server Error)</a:t>
            </a:r>
            <a:endParaRPr sz="2800" b="0" i="0" u="none" strike="noStrike" cap="none">
              <a:solidFill>
                <a:srgbClr val="002060"/>
              </a:solidFill>
              <a:latin typeface="Cambria"/>
              <a:ea typeface="Cambria"/>
              <a:cs typeface="Cambria"/>
              <a:sym typeface="Cambria"/>
            </a:endParaRPr>
          </a:p>
        </p:txBody>
      </p:sp>
      <p:pic>
        <p:nvPicPr>
          <p:cNvPr id="555" name="Google Shape;555;p55" descr="Hasil gambar untuk Internal Server Error"/>
          <p:cNvPicPr preferRelativeResize="0"/>
          <p:nvPr/>
        </p:nvPicPr>
        <p:blipFill rotWithShape="1">
          <a:blip r:embed="rId3">
            <a:alphaModFix/>
          </a:blip>
          <a:srcRect/>
          <a:stretch/>
        </p:blipFill>
        <p:spPr>
          <a:xfrm>
            <a:off x="365050" y="1072825"/>
            <a:ext cx="8447775" cy="3714600"/>
          </a:xfrm>
          <a:prstGeom prst="rect">
            <a:avLst/>
          </a:prstGeom>
          <a:noFill/>
          <a:ln w="9525" cap="flat" cmpd="sng">
            <a:solidFill>
              <a:srgbClr val="000000"/>
            </a:solidFill>
            <a:prstDash val="solid"/>
            <a:round/>
            <a:headEnd type="none" w="sm" len="sm"/>
            <a:tailEnd type="none" w="sm" len="sm"/>
          </a:ln>
        </p:spPr>
      </p:pic>
      <p:pic>
        <p:nvPicPr>
          <p:cNvPr id="558" name="Google Shape;558;p55"/>
          <p:cNvPicPr preferRelativeResize="0"/>
          <p:nvPr/>
        </p:nvPicPr>
        <p:blipFill rotWithShape="1">
          <a:blip r:embed="rId4">
            <a:alphaModFix/>
          </a:blip>
          <a:srcRect/>
          <a:stretch/>
        </p:blipFill>
        <p:spPr>
          <a:xfrm>
            <a:off x="7831000" y="-228600"/>
            <a:ext cx="1301194" cy="7076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6"/>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65" name="Google Shape;565;p56"/>
          <p:cNvSpPr/>
          <p:nvPr/>
        </p:nvSpPr>
        <p:spPr>
          <a:xfrm>
            <a:off x="519556" y="613475"/>
            <a:ext cx="56502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02060"/>
                </a:solidFill>
                <a:latin typeface="Arial"/>
                <a:ea typeface="Arial"/>
                <a:cs typeface="Arial"/>
                <a:sym typeface="Arial"/>
              </a:rPr>
              <a:t>4. Error 503 (</a:t>
            </a:r>
            <a:r>
              <a:rPr lang="en-US" sz="2700" b="1" i="1" u="none" strike="noStrike" cap="none">
                <a:solidFill>
                  <a:srgbClr val="002060"/>
                </a:solidFill>
                <a:latin typeface="Arial"/>
                <a:ea typeface="Arial"/>
                <a:cs typeface="Arial"/>
                <a:sym typeface="Arial"/>
              </a:rPr>
              <a:t>Service Unavailable)</a:t>
            </a:r>
            <a:endParaRPr sz="2700" b="0" i="0" u="none" strike="noStrike" cap="none">
              <a:solidFill>
                <a:srgbClr val="002060"/>
              </a:solidFill>
              <a:latin typeface="Arial"/>
              <a:ea typeface="Arial"/>
              <a:cs typeface="Arial"/>
              <a:sym typeface="Arial"/>
            </a:endParaRPr>
          </a:p>
        </p:txBody>
      </p:sp>
      <p:sp>
        <p:nvSpPr>
          <p:cNvPr id="566" name="Google Shape;566;p56"/>
          <p:cNvSpPr txBox="1"/>
          <p:nvPr/>
        </p:nvSpPr>
        <p:spPr>
          <a:xfrm>
            <a:off x="447805" y="1121285"/>
            <a:ext cx="8248390"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a:t>
            </a:r>
            <a:endParaRPr sz="1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Permasalahan server</a:t>
            </a:r>
            <a:endParaRPr sz="1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Server </a:t>
            </a:r>
            <a:r>
              <a:rPr lang="en-US" sz="2400" b="0" i="1" u="none" strike="noStrike" cap="none">
                <a:solidFill>
                  <a:srgbClr val="000000"/>
                </a:solidFill>
                <a:latin typeface="Cambria"/>
                <a:ea typeface="Cambria"/>
                <a:cs typeface="Cambria"/>
                <a:sym typeface="Cambria"/>
              </a:rPr>
              <a:t>down</a:t>
            </a:r>
            <a:r>
              <a:rPr lang="en-US" sz="2400" b="0" i="0" u="none" strike="noStrike" cap="none">
                <a:solidFill>
                  <a:srgbClr val="000000"/>
                </a:solidFill>
                <a:latin typeface="Cambria"/>
                <a:ea typeface="Cambria"/>
                <a:cs typeface="Cambria"/>
                <a:sym typeface="Cambria"/>
              </a:rPr>
              <a:t>, </a:t>
            </a:r>
            <a:endParaRPr sz="1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Server dalam kondisi </a:t>
            </a:r>
            <a:r>
              <a:rPr lang="en-US" sz="2400" b="0" i="1" u="none" strike="noStrike" cap="none">
                <a:solidFill>
                  <a:srgbClr val="000000"/>
                </a:solidFill>
                <a:latin typeface="Cambria"/>
                <a:ea typeface="Cambria"/>
                <a:cs typeface="Cambria"/>
                <a:sym typeface="Cambria"/>
              </a:rPr>
              <a:t>maintenance</a:t>
            </a:r>
            <a:r>
              <a:rPr lang="en-US" sz="2400" b="0" i="0" u="none" strike="noStrike" cap="none">
                <a:solidFill>
                  <a:srgbClr val="000000"/>
                </a:solidFill>
                <a:latin typeface="Cambria"/>
                <a:ea typeface="Cambria"/>
                <a:cs typeface="Cambria"/>
                <a:sym typeface="Cambria"/>
              </a:rPr>
              <a:t>, </a:t>
            </a:r>
            <a:endParaRPr sz="1400" b="0" i="0" u="none" strike="noStrike" cap="none">
              <a:solidFill>
                <a:srgbClr val="000000"/>
              </a:solidFill>
              <a:latin typeface="Cambria"/>
              <a:ea typeface="Cambria"/>
              <a:cs typeface="Cambria"/>
              <a:sym typeface="Cambria"/>
            </a:endParaRPr>
          </a:p>
          <a:p>
            <a:pPr marL="0" marR="0" lvl="1" indent="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Penggunaan </a:t>
            </a:r>
            <a:r>
              <a:rPr lang="en-US" sz="2400" b="0" i="1" u="none" strike="noStrike" cap="none">
                <a:solidFill>
                  <a:srgbClr val="000000"/>
                </a:solidFill>
                <a:latin typeface="Cambria"/>
                <a:ea typeface="Cambria"/>
                <a:cs typeface="Cambria"/>
                <a:sym typeface="Cambria"/>
              </a:rPr>
              <a:t>resource server </a:t>
            </a:r>
            <a:r>
              <a:rPr lang="en-US" sz="2400" b="0" i="0" u="none" strike="noStrike" cap="none">
                <a:solidFill>
                  <a:srgbClr val="000000"/>
                </a:solidFill>
                <a:latin typeface="Cambria"/>
                <a:ea typeface="Cambria"/>
                <a:cs typeface="Cambria"/>
                <a:sym typeface="Cambria"/>
              </a:rPr>
              <a:t>yang cukup tinggi</a:t>
            </a:r>
            <a:endParaRPr sz="2400" b="0" i="0" u="none" strike="noStrike" cap="none">
              <a:solidFill>
                <a:srgbClr val="000000"/>
              </a:solidFill>
              <a:latin typeface="Cambria"/>
              <a:ea typeface="Cambria"/>
              <a:cs typeface="Cambria"/>
              <a:sym typeface="Cambria"/>
            </a:endParaRPr>
          </a:p>
        </p:txBody>
      </p:sp>
      <p:pic>
        <p:nvPicPr>
          <p:cNvPr id="569" name="Google Shape;569;p56"/>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7"/>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76" name="Google Shape;576;p57"/>
          <p:cNvSpPr/>
          <p:nvPr/>
        </p:nvSpPr>
        <p:spPr>
          <a:xfrm>
            <a:off x="384750" y="462725"/>
            <a:ext cx="8374500" cy="577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Contoh Error 503 (</a:t>
            </a:r>
            <a:r>
              <a:rPr lang="en-US" sz="2800" b="1" i="1" u="none" strike="noStrike" cap="none">
                <a:solidFill>
                  <a:srgbClr val="002060"/>
                </a:solidFill>
                <a:latin typeface="Cambria"/>
                <a:ea typeface="Cambria"/>
                <a:cs typeface="Cambria"/>
                <a:sym typeface="Cambria"/>
              </a:rPr>
              <a:t>Service Unavailable</a:t>
            </a:r>
            <a:r>
              <a:rPr lang="en-US" sz="2800" b="1" i="0" u="none" strike="noStrike" cap="none">
                <a:solidFill>
                  <a:srgbClr val="002060"/>
                </a:solidFill>
                <a:latin typeface="Cambria"/>
                <a:ea typeface="Cambria"/>
                <a:cs typeface="Cambria"/>
                <a:sym typeface="Cambria"/>
              </a:rPr>
              <a:t>)</a:t>
            </a:r>
            <a:endParaRPr sz="2800" b="0" i="0" u="none" strike="noStrike" cap="none">
              <a:solidFill>
                <a:srgbClr val="002060"/>
              </a:solidFill>
              <a:latin typeface="Cambria"/>
              <a:ea typeface="Cambria"/>
              <a:cs typeface="Cambria"/>
              <a:sym typeface="Cambria"/>
            </a:endParaRPr>
          </a:p>
        </p:txBody>
      </p:sp>
      <p:pic>
        <p:nvPicPr>
          <p:cNvPr id="577" name="Google Shape;577;p57" descr="Gambar terkait"/>
          <p:cNvPicPr preferRelativeResize="0"/>
          <p:nvPr/>
        </p:nvPicPr>
        <p:blipFill rotWithShape="1">
          <a:blip r:embed="rId3">
            <a:alphaModFix/>
          </a:blip>
          <a:srcRect/>
          <a:stretch/>
        </p:blipFill>
        <p:spPr>
          <a:xfrm>
            <a:off x="365050" y="1174824"/>
            <a:ext cx="8340550" cy="3494013"/>
          </a:xfrm>
          <a:prstGeom prst="rect">
            <a:avLst/>
          </a:prstGeom>
          <a:noFill/>
          <a:ln w="9525" cap="flat" cmpd="sng">
            <a:solidFill>
              <a:srgbClr val="000000"/>
            </a:solidFill>
            <a:prstDash val="solid"/>
            <a:round/>
            <a:headEnd type="none" w="sm" len="sm"/>
            <a:tailEnd type="none" w="sm" len="sm"/>
          </a:ln>
        </p:spPr>
      </p:pic>
      <p:pic>
        <p:nvPicPr>
          <p:cNvPr id="580" name="Google Shape;580;p57"/>
          <p:cNvPicPr preferRelativeResize="0"/>
          <p:nvPr/>
        </p:nvPicPr>
        <p:blipFill rotWithShape="1">
          <a:blip r:embed="rId4">
            <a:alphaModFix/>
          </a:blip>
          <a:srcRect/>
          <a:stretch/>
        </p:blipFill>
        <p:spPr>
          <a:xfrm>
            <a:off x="7831000" y="-228600"/>
            <a:ext cx="1301194" cy="7076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87" name="Google Shape;587;p58"/>
          <p:cNvSpPr/>
          <p:nvPr/>
        </p:nvSpPr>
        <p:spPr>
          <a:xfrm>
            <a:off x="447806" y="5981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5. Error 504 (</a:t>
            </a:r>
            <a:r>
              <a:rPr lang="en-US" sz="2800" b="1" i="1" u="none" strike="noStrike" cap="none">
                <a:solidFill>
                  <a:srgbClr val="002060"/>
                </a:solidFill>
                <a:latin typeface="Arial"/>
                <a:ea typeface="Arial"/>
                <a:cs typeface="Arial"/>
                <a:sym typeface="Arial"/>
              </a:rPr>
              <a:t>Gateway Time-out)</a:t>
            </a:r>
            <a:endParaRPr sz="2800" b="0" i="0" u="none" strike="noStrike" cap="none">
              <a:solidFill>
                <a:srgbClr val="002060"/>
              </a:solidFill>
              <a:latin typeface="Arial"/>
              <a:ea typeface="Arial"/>
              <a:cs typeface="Arial"/>
              <a:sym typeface="Arial"/>
            </a:endParaRPr>
          </a:p>
        </p:txBody>
      </p:sp>
      <p:sp>
        <p:nvSpPr>
          <p:cNvPr id="588" name="Google Shape;588;p58"/>
          <p:cNvSpPr txBox="1"/>
          <p:nvPr/>
        </p:nvSpPr>
        <p:spPr>
          <a:xfrm>
            <a:off x="447805" y="1121285"/>
            <a:ext cx="8248390" cy="30469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Penyebab :</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1" u="none" strike="noStrike" cap="none">
                <a:solidFill>
                  <a:srgbClr val="000000"/>
                </a:solidFill>
                <a:latin typeface="Cambria"/>
                <a:ea typeface="Cambria"/>
                <a:cs typeface="Cambria"/>
                <a:sym typeface="Cambria"/>
              </a:rPr>
              <a:t>Request</a:t>
            </a:r>
            <a:r>
              <a:rPr lang="en-US" sz="2400" b="0" i="0" u="none" strike="noStrike" cap="none">
                <a:solidFill>
                  <a:srgbClr val="000000"/>
                </a:solidFill>
                <a:latin typeface="Cambria"/>
                <a:ea typeface="Cambria"/>
                <a:cs typeface="Cambria"/>
                <a:sym typeface="Cambria"/>
              </a:rPr>
              <a:t> (permintaan) data yang terlalu lama ke server</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Dipengaruhi oleh gangguan pada penyedia layanan internet</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Pembagian serta pengunaan data akses yang tidak seimbang</a:t>
            </a:r>
            <a:endParaRPr sz="2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Kesalahan jaringan server di Internet maupun koneksi internet pada komputer yang digunakan</a:t>
            </a:r>
            <a:endParaRPr sz="2400" b="0" i="0" u="none" strike="noStrike" cap="none">
              <a:solidFill>
                <a:srgbClr val="000000"/>
              </a:solidFill>
              <a:latin typeface="Cambria"/>
              <a:ea typeface="Cambria"/>
              <a:cs typeface="Cambria"/>
              <a:sym typeface="Cambria"/>
            </a:endParaRPr>
          </a:p>
        </p:txBody>
      </p:sp>
      <p:pic>
        <p:nvPicPr>
          <p:cNvPr id="591" name="Google Shape;591;p58"/>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98" name="Google Shape;598;p59"/>
          <p:cNvSpPr/>
          <p:nvPr/>
        </p:nvSpPr>
        <p:spPr>
          <a:xfrm>
            <a:off x="1226250" y="454550"/>
            <a:ext cx="6691500" cy="55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Contoh Error 504 (</a:t>
            </a:r>
            <a:r>
              <a:rPr lang="en-US" sz="2800" b="1" i="1" u="none" strike="noStrike" cap="none">
                <a:solidFill>
                  <a:srgbClr val="002060"/>
                </a:solidFill>
                <a:latin typeface="Arial"/>
                <a:ea typeface="Arial"/>
                <a:cs typeface="Arial"/>
                <a:sym typeface="Arial"/>
              </a:rPr>
              <a:t>Gateway Time-out</a:t>
            </a:r>
            <a:r>
              <a:rPr lang="en-US" sz="2800" b="1" i="0" u="none" strike="noStrike" cap="none">
                <a:solidFill>
                  <a:srgbClr val="002060"/>
                </a:solidFill>
                <a:latin typeface="Arial"/>
                <a:ea typeface="Arial"/>
                <a:cs typeface="Arial"/>
                <a:sym typeface="Arial"/>
              </a:rPr>
              <a:t>)</a:t>
            </a:r>
            <a:endParaRPr sz="2800" b="0" i="0" u="none" strike="noStrike" cap="none">
              <a:solidFill>
                <a:srgbClr val="002060"/>
              </a:solidFill>
              <a:latin typeface="Arial"/>
              <a:ea typeface="Arial"/>
              <a:cs typeface="Arial"/>
              <a:sym typeface="Arial"/>
            </a:endParaRPr>
          </a:p>
        </p:txBody>
      </p:sp>
      <p:pic>
        <p:nvPicPr>
          <p:cNvPr id="599" name="Google Shape;599;p59" descr="Hasil gambar untuk error 503 service unavailable"/>
          <p:cNvPicPr preferRelativeResize="0"/>
          <p:nvPr/>
        </p:nvPicPr>
        <p:blipFill rotWithShape="1">
          <a:blip r:embed="rId3">
            <a:alphaModFix/>
          </a:blip>
          <a:srcRect/>
          <a:stretch/>
        </p:blipFill>
        <p:spPr>
          <a:xfrm>
            <a:off x="1544325" y="1048623"/>
            <a:ext cx="5642249" cy="3304750"/>
          </a:xfrm>
          <a:prstGeom prst="rect">
            <a:avLst/>
          </a:prstGeom>
          <a:noFill/>
          <a:ln w="9525" cap="flat" cmpd="sng">
            <a:solidFill>
              <a:srgbClr val="000000"/>
            </a:solidFill>
            <a:prstDash val="solid"/>
            <a:round/>
            <a:headEnd type="none" w="sm" len="sm"/>
            <a:tailEnd type="none" w="sm" len="sm"/>
          </a:ln>
        </p:spPr>
      </p:pic>
      <p:pic>
        <p:nvPicPr>
          <p:cNvPr id="602" name="Google Shape;602;p59"/>
          <p:cNvPicPr preferRelativeResize="0"/>
          <p:nvPr/>
        </p:nvPicPr>
        <p:blipFill rotWithShape="1">
          <a:blip r:embed="rId4">
            <a:alphaModFix/>
          </a:blip>
          <a:srcRect/>
          <a:stretch/>
        </p:blipFill>
        <p:spPr>
          <a:xfrm>
            <a:off x="7831000" y="-228600"/>
            <a:ext cx="1301194" cy="7076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6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09" name="Google Shape;609;p60"/>
          <p:cNvSpPr/>
          <p:nvPr/>
        </p:nvSpPr>
        <p:spPr>
          <a:xfrm>
            <a:off x="494975" y="495500"/>
            <a:ext cx="7314000" cy="55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Web Tidak Dapat diakses Setelah Hosting</a:t>
            </a:r>
            <a:endParaRPr sz="2800" b="1" i="0" u="none" strike="noStrike" cap="none">
              <a:solidFill>
                <a:srgbClr val="002060"/>
              </a:solidFill>
              <a:latin typeface="Arial"/>
              <a:ea typeface="Arial"/>
              <a:cs typeface="Arial"/>
              <a:sym typeface="Arial"/>
            </a:endParaRPr>
          </a:p>
        </p:txBody>
      </p:sp>
      <p:sp>
        <p:nvSpPr>
          <p:cNvPr id="610" name="Google Shape;610;p60"/>
          <p:cNvSpPr txBox="1"/>
          <p:nvPr/>
        </p:nvSpPr>
        <p:spPr>
          <a:xfrm>
            <a:off x="447805" y="1121285"/>
            <a:ext cx="8248390"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Kondisi yang harus diperhatikan :</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Setting DNS</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File index</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Nama domain</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Koneksi Internet</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IP terblokir</a:t>
            </a:r>
            <a:endParaRPr sz="2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Komputer terserang ARP Spoofing/trojan/virus</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Upload file</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Pengaturan file php.ini</a:t>
            </a:r>
            <a:endParaRPr sz="14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Pengaturan database</a:t>
            </a:r>
            <a:endParaRPr sz="1400" b="0" i="0" u="none" strike="noStrike" cap="none">
              <a:solidFill>
                <a:srgbClr val="000000"/>
              </a:solidFill>
              <a:latin typeface="Cambria"/>
              <a:ea typeface="Cambria"/>
              <a:cs typeface="Cambria"/>
              <a:sym typeface="Cambria"/>
            </a:endParaRPr>
          </a:p>
        </p:txBody>
      </p:sp>
      <p:pic>
        <p:nvPicPr>
          <p:cNvPr id="613" name="Google Shape;613;p60"/>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1" name="Google Shape;211;p25"/>
          <p:cNvSpPr/>
          <p:nvPr/>
        </p:nvSpPr>
        <p:spPr>
          <a:xfrm>
            <a:off x="855356" y="3071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Desain Testing</a:t>
            </a:r>
            <a:endParaRPr sz="2800" b="0" i="0" u="none" strike="noStrike" cap="none">
              <a:solidFill>
                <a:srgbClr val="002060"/>
              </a:solidFill>
              <a:latin typeface="Cambria"/>
              <a:ea typeface="Cambria"/>
              <a:cs typeface="Cambria"/>
              <a:sym typeface="Cambria"/>
            </a:endParaRPr>
          </a:p>
        </p:txBody>
      </p:sp>
      <p:sp>
        <p:nvSpPr>
          <p:cNvPr id="212" name="Google Shape;212;p25"/>
          <p:cNvSpPr/>
          <p:nvPr/>
        </p:nvSpPr>
        <p:spPr>
          <a:xfrm>
            <a:off x="331180" y="876953"/>
            <a:ext cx="8464028" cy="3046948"/>
          </a:xfrm>
          <a:prstGeom prst="rect">
            <a:avLst/>
          </a:prstGeom>
          <a:noFill/>
          <a:ln>
            <a:noFill/>
          </a:ln>
        </p:spPr>
        <p:txBody>
          <a:bodyPr spcFirstLastPara="1" wrap="square" lIns="91425" tIns="45700" rIns="91425" bIns="45700" anchor="t" anchorCtr="0">
            <a:spAutoFit/>
          </a:bodyPr>
          <a:lstStyle/>
          <a:p>
            <a:pPr marL="457200" marR="0" lvl="0" indent="-431800" algn="l" rtl="0">
              <a:lnSpc>
                <a:spcPct val="100000"/>
              </a:lnSpc>
              <a:spcBef>
                <a:spcPts val="0"/>
              </a:spcBef>
              <a:spcAft>
                <a:spcPts val="0"/>
              </a:spcAft>
              <a:buClr>
                <a:srgbClr val="000000"/>
              </a:buClr>
              <a:buSzPts val="2000"/>
              <a:buFont typeface="Cambria"/>
              <a:buChar char="❖"/>
            </a:pPr>
            <a:r>
              <a:rPr lang="en-US" sz="2000" b="1" i="0" u="none" strike="noStrike" cap="none">
                <a:solidFill>
                  <a:srgbClr val="000000"/>
                </a:solidFill>
                <a:latin typeface="Cambria"/>
                <a:ea typeface="Cambria"/>
                <a:cs typeface="Cambria"/>
                <a:sym typeface="Cambria"/>
              </a:rPr>
              <a:t>Black box testing</a:t>
            </a:r>
            <a:endParaRPr sz="1000" b="0" i="0" u="none" strike="noStrike" cap="none">
              <a:solidFill>
                <a:srgbClr val="000000"/>
              </a:solidFill>
              <a:latin typeface="Cambria"/>
              <a:ea typeface="Cambria"/>
              <a:cs typeface="Cambria"/>
              <a:sym typeface="Cambria"/>
            </a:endParaRPr>
          </a:p>
          <a:p>
            <a:pPr marL="914400" marR="0" lvl="1" indent="-431800"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Memastikan fungsional Software berjalan.</a:t>
            </a:r>
            <a:endParaRPr sz="1000" b="0" i="0" u="none" strike="noStrike" cap="none">
              <a:solidFill>
                <a:srgbClr val="000000"/>
              </a:solidFill>
              <a:latin typeface="Cambria"/>
              <a:ea typeface="Cambria"/>
              <a:cs typeface="Cambria"/>
              <a:sym typeface="Cambria"/>
            </a:endParaRPr>
          </a:p>
          <a:p>
            <a:pPr marL="914400" marR="0" lvl="1" indent="-431800"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Kesesuaian input dengan output.</a:t>
            </a:r>
            <a:endParaRPr sz="1000" b="0" i="0" u="none" strike="noStrike" cap="none">
              <a:solidFill>
                <a:srgbClr val="000000"/>
              </a:solidFill>
              <a:latin typeface="Cambria"/>
              <a:ea typeface="Cambria"/>
              <a:cs typeface="Cambria"/>
              <a:sym typeface="Cambria"/>
            </a:endParaRPr>
          </a:p>
          <a:p>
            <a:pPr marL="914400" marR="0" lvl="1" indent="-431800"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Tidak memperhatikan proses logic internal.</a:t>
            </a:r>
            <a:endParaRPr sz="1000" b="0" i="0" u="none" strike="noStrike" cap="none">
              <a:solidFill>
                <a:srgbClr val="000000"/>
              </a:solidFill>
              <a:latin typeface="Cambria"/>
              <a:ea typeface="Cambria"/>
              <a:cs typeface="Cambria"/>
              <a:sym typeface="Cambria"/>
            </a:endParaRPr>
          </a:p>
          <a:p>
            <a:pPr marL="457200" marR="0" lvl="0" indent="-431800" algn="l" rtl="0">
              <a:lnSpc>
                <a:spcPct val="100000"/>
              </a:lnSpc>
              <a:spcBef>
                <a:spcPts val="0"/>
              </a:spcBef>
              <a:spcAft>
                <a:spcPts val="0"/>
              </a:spcAft>
              <a:buClr>
                <a:srgbClr val="000000"/>
              </a:buClr>
              <a:buSzPts val="2000"/>
              <a:buFont typeface="Cambria"/>
              <a:buChar char="❖"/>
            </a:pPr>
            <a:r>
              <a:rPr lang="en-US" sz="2000" b="1" i="0" u="none" strike="noStrike" cap="none">
                <a:solidFill>
                  <a:srgbClr val="000000"/>
                </a:solidFill>
                <a:latin typeface="Cambria"/>
                <a:ea typeface="Cambria"/>
                <a:cs typeface="Cambria"/>
                <a:sym typeface="Cambria"/>
              </a:rPr>
              <a:t>White box testing</a:t>
            </a:r>
            <a:endParaRPr sz="1000" b="0" i="0" u="none" strike="noStrike" cap="none">
              <a:solidFill>
                <a:srgbClr val="000000"/>
              </a:solidFill>
              <a:latin typeface="Cambria"/>
              <a:ea typeface="Cambria"/>
              <a:cs typeface="Cambria"/>
              <a:sym typeface="Cambria"/>
            </a:endParaRPr>
          </a:p>
          <a:p>
            <a:pPr marL="914400" marR="0" lvl="1" indent="-431800"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Pengamatan detail prosedur.</a:t>
            </a:r>
            <a:endParaRPr sz="1000" b="0" i="0" u="none" strike="noStrike" cap="none">
              <a:solidFill>
                <a:srgbClr val="000000"/>
              </a:solidFill>
              <a:latin typeface="Cambria"/>
              <a:ea typeface="Cambria"/>
              <a:cs typeface="Cambria"/>
              <a:sym typeface="Cambria"/>
            </a:endParaRPr>
          </a:p>
          <a:p>
            <a:pPr marL="914400" marR="0" lvl="1" indent="-431800" algn="l" rtl="0">
              <a:lnSpc>
                <a:spcPct val="100000"/>
              </a:lnSpc>
              <a:spcBef>
                <a:spcPts val="0"/>
              </a:spcBef>
              <a:spcAft>
                <a:spcPts val="0"/>
              </a:spcAft>
              <a:buClr>
                <a:srgbClr val="000000"/>
              </a:buClr>
              <a:buSzPts val="2000"/>
              <a:buFont typeface="Cambria"/>
              <a:buChar char="✔"/>
            </a:pPr>
            <a:r>
              <a:rPr lang="en-US" sz="2000" b="0" i="0" u="none" strike="noStrike" cap="none">
                <a:solidFill>
                  <a:srgbClr val="000000"/>
                </a:solidFill>
                <a:latin typeface="Cambria"/>
                <a:ea typeface="Cambria"/>
                <a:cs typeface="Cambria"/>
                <a:sym typeface="Cambria"/>
              </a:rPr>
              <a:t>Mengamati sampai level percabangan kondisi dan perulangan.</a:t>
            </a:r>
            <a:endParaRPr sz="1000" b="0" i="0" u="none" strike="noStrike" cap="none">
              <a:solidFill>
                <a:srgbClr val="000000"/>
              </a:solidFill>
              <a:latin typeface="Cambria"/>
              <a:ea typeface="Cambria"/>
              <a:cs typeface="Cambria"/>
              <a:sym typeface="Cambria"/>
            </a:endParaRPr>
          </a:p>
        </p:txBody>
      </p:sp>
      <p:pic>
        <p:nvPicPr>
          <p:cNvPr id="215" name="Google Shape;215;p25"/>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20" name="Google Shape;620;p61"/>
          <p:cNvSpPr/>
          <p:nvPr/>
        </p:nvSpPr>
        <p:spPr>
          <a:xfrm>
            <a:off x="447806" y="6593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1. Kesalahan Setting DNS</a:t>
            </a:r>
            <a:endParaRPr sz="2800" b="1" i="0" u="none" strike="noStrike" cap="none">
              <a:solidFill>
                <a:srgbClr val="002060"/>
              </a:solidFill>
              <a:latin typeface="Arial"/>
              <a:ea typeface="Arial"/>
              <a:cs typeface="Arial"/>
              <a:sym typeface="Arial"/>
            </a:endParaRPr>
          </a:p>
        </p:txBody>
      </p:sp>
      <p:sp>
        <p:nvSpPr>
          <p:cNvPr id="621" name="Google Shape;621;p61"/>
          <p:cNvSpPr txBox="1"/>
          <p:nvPr/>
        </p:nvSpPr>
        <p:spPr>
          <a:xfrm>
            <a:off x="447805" y="1121285"/>
            <a:ext cx="824839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Terjadi perubahan pada DNS</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Setting DNS salah</a:t>
            </a:r>
            <a:endParaRPr sz="1400" b="0" i="0" u="none" strike="noStrike" cap="none">
              <a:solidFill>
                <a:srgbClr val="000000"/>
              </a:solidFill>
              <a:latin typeface="Cambria"/>
              <a:ea typeface="Cambria"/>
              <a:cs typeface="Cambria"/>
              <a:sym typeface="Cambria"/>
            </a:endParaRPr>
          </a:p>
        </p:txBody>
      </p:sp>
      <p:pic>
        <p:nvPicPr>
          <p:cNvPr id="624" name="Google Shape;624;p61"/>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31" name="Google Shape;631;p62"/>
          <p:cNvSpPr/>
          <p:nvPr/>
        </p:nvSpPr>
        <p:spPr>
          <a:xfrm>
            <a:off x="519581" y="5981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2. File Index</a:t>
            </a:r>
            <a:endParaRPr sz="2800" b="1" i="0" u="none" strike="noStrike" cap="none">
              <a:solidFill>
                <a:srgbClr val="002060"/>
              </a:solidFill>
              <a:latin typeface="Arial"/>
              <a:ea typeface="Arial"/>
              <a:cs typeface="Arial"/>
              <a:sym typeface="Arial"/>
            </a:endParaRPr>
          </a:p>
        </p:txBody>
      </p:sp>
      <p:sp>
        <p:nvSpPr>
          <p:cNvPr id="632" name="Google Shape;632;p62"/>
          <p:cNvSpPr txBox="1"/>
          <p:nvPr/>
        </p:nvSpPr>
        <p:spPr>
          <a:xfrm>
            <a:off x="447805" y="1121285"/>
            <a:ext cx="824839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File index tidak ada di server web</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File index kosong</a:t>
            </a:r>
            <a:endParaRPr sz="2400" b="0" i="0" u="none" strike="noStrike" cap="none">
              <a:solidFill>
                <a:srgbClr val="000000"/>
              </a:solidFill>
              <a:latin typeface="Cambria"/>
              <a:ea typeface="Cambria"/>
              <a:cs typeface="Cambria"/>
              <a:sym typeface="Cambria"/>
            </a:endParaRPr>
          </a:p>
        </p:txBody>
      </p:sp>
      <p:pic>
        <p:nvPicPr>
          <p:cNvPr id="635" name="Google Shape;635;p62"/>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42" name="Google Shape;642;p63"/>
          <p:cNvSpPr/>
          <p:nvPr/>
        </p:nvSpPr>
        <p:spPr>
          <a:xfrm>
            <a:off x="494981" y="7412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3. Nama Domain</a:t>
            </a:r>
            <a:endParaRPr sz="2800" b="1" i="0" u="none" strike="noStrike" cap="none">
              <a:solidFill>
                <a:srgbClr val="002060"/>
              </a:solidFill>
              <a:latin typeface="Arial"/>
              <a:ea typeface="Arial"/>
              <a:cs typeface="Arial"/>
              <a:sym typeface="Arial"/>
            </a:endParaRPr>
          </a:p>
        </p:txBody>
      </p:sp>
      <p:sp>
        <p:nvSpPr>
          <p:cNvPr id="643" name="Google Shape;643;p63"/>
          <p:cNvSpPr txBox="1"/>
          <p:nvPr/>
        </p:nvSpPr>
        <p:spPr>
          <a:xfrm>
            <a:off x="447805" y="1121285"/>
            <a:ext cx="824839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File index tidak ada di server web</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File index kosong</a:t>
            </a:r>
            <a:endParaRPr sz="2400" b="0" i="0" u="none" strike="noStrike" cap="none">
              <a:solidFill>
                <a:srgbClr val="000000"/>
              </a:solidFill>
              <a:latin typeface="Cambria"/>
              <a:ea typeface="Cambria"/>
              <a:cs typeface="Cambria"/>
              <a:sym typeface="Cambria"/>
            </a:endParaRPr>
          </a:p>
        </p:txBody>
      </p:sp>
      <p:pic>
        <p:nvPicPr>
          <p:cNvPr id="646" name="Google Shape;646;p63"/>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6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53" name="Google Shape;653;p64"/>
          <p:cNvSpPr/>
          <p:nvPr/>
        </p:nvSpPr>
        <p:spPr>
          <a:xfrm>
            <a:off x="527756" y="598100"/>
            <a:ext cx="5650200" cy="52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4. Koneksi Internet</a:t>
            </a:r>
            <a:endParaRPr sz="2800" b="1" i="0" u="none" strike="noStrike" cap="none">
              <a:solidFill>
                <a:srgbClr val="002060"/>
              </a:solidFill>
              <a:latin typeface="Arial"/>
              <a:ea typeface="Arial"/>
              <a:cs typeface="Arial"/>
              <a:sym typeface="Arial"/>
            </a:endParaRPr>
          </a:p>
        </p:txBody>
      </p:sp>
      <p:sp>
        <p:nvSpPr>
          <p:cNvPr id="654" name="Google Shape;654;p64"/>
          <p:cNvSpPr txBox="1"/>
          <p:nvPr/>
        </p:nvSpPr>
        <p:spPr>
          <a:xfrm>
            <a:off x="447805" y="1121285"/>
            <a:ext cx="824839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Tidak dapat mengakses situs tersebut sedangkan situs-situs lain bisa diakses</a:t>
            </a:r>
            <a:endParaRPr sz="2400" b="0" i="0" u="none" strike="noStrike" cap="none">
              <a:solidFill>
                <a:srgbClr val="000000"/>
              </a:solidFill>
              <a:latin typeface="Cambria"/>
              <a:ea typeface="Cambria"/>
              <a:cs typeface="Cambria"/>
              <a:sym typeface="Cambria"/>
            </a:endParaRPr>
          </a:p>
        </p:txBody>
      </p:sp>
      <p:pic>
        <p:nvPicPr>
          <p:cNvPr id="657" name="Google Shape;657;p64"/>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6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64" name="Google Shape;664;p65"/>
          <p:cNvSpPr/>
          <p:nvPr/>
        </p:nvSpPr>
        <p:spPr>
          <a:xfrm>
            <a:off x="519556" y="552850"/>
            <a:ext cx="5650200" cy="52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5. IP terblokir</a:t>
            </a:r>
            <a:endParaRPr sz="2800" b="1" i="0" u="none" strike="noStrike" cap="none">
              <a:solidFill>
                <a:srgbClr val="002060"/>
              </a:solidFill>
              <a:latin typeface="Arial"/>
              <a:ea typeface="Arial"/>
              <a:cs typeface="Arial"/>
              <a:sym typeface="Arial"/>
            </a:endParaRPr>
          </a:p>
        </p:txBody>
      </p:sp>
      <p:sp>
        <p:nvSpPr>
          <p:cNvPr id="665" name="Google Shape;665;p65"/>
          <p:cNvSpPr txBox="1"/>
          <p:nvPr/>
        </p:nvSpPr>
        <p:spPr>
          <a:xfrm>
            <a:off x="447805" y="1121285"/>
            <a:ext cx="8248390" cy="41549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0" i="0" u="none" strike="noStrike" cap="none">
                <a:solidFill>
                  <a:srgbClr val="000000"/>
                </a:solidFill>
                <a:latin typeface="Cambria"/>
                <a:ea typeface="Cambria"/>
                <a:cs typeface="Cambria"/>
                <a:sym typeface="Cambria"/>
              </a:rPr>
              <a:t>Yang perlu diperhatikan : </a:t>
            </a:r>
            <a:endParaRPr sz="1200" b="0" i="0" u="none" strike="noStrike" cap="none">
              <a:solidFill>
                <a:srgbClr val="000000"/>
              </a:solidFill>
              <a:latin typeface="Cambria"/>
              <a:ea typeface="Cambria"/>
              <a:cs typeface="Cambria"/>
              <a:sym typeface="Cambria"/>
            </a:endParaRPr>
          </a:p>
          <a:p>
            <a:pPr marL="342900" marR="0" lvl="0" indent="-3302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Tidak dapat mengakses semua halaman web</a:t>
            </a:r>
            <a:endParaRPr sz="1200" b="0" i="0" u="none" strike="noStrike" cap="none">
              <a:solidFill>
                <a:srgbClr val="000000"/>
              </a:solidFill>
              <a:latin typeface="Cambria"/>
              <a:ea typeface="Cambria"/>
              <a:cs typeface="Cambria"/>
              <a:sym typeface="Cambria"/>
            </a:endParaRPr>
          </a:p>
          <a:p>
            <a:pPr marL="342900" marR="0" lvl="0" indent="-3302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Terblokir oleh Firewall</a:t>
            </a:r>
            <a:endParaRPr sz="1200" b="0" i="0" u="none" strike="noStrike" cap="none">
              <a:solidFill>
                <a:srgbClr val="000000"/>
              </a:solidFill>
              <a:latin typeface="Cambria"/>
              <a:ea typeface="Cambria"/>
              <a:cs typeface="Cambria"/>
              <a:sym typeface="Cambria"/>
            </a:endParaRPr>
          </a:p>
          <a:p>
            <a:pPr marL="514350" marR="0" lvl="0" indent="-514350" algn="l" rtl="0">
              <a:lnSpc>
                <a:spcPct val="100000"/>
              </a:lnSpc>
              <a:spcBef>
                <a:spcPts val="0"/>
              </a:spcBef>
              <a:spcAft>
                <a:spcPts val="0"/>
              </a:spcAft>
              <a:buClr>
                <a:srgbClr val="000000"/>
              </a:buClr>
              <a:buSzPts val="2400"/>
              <a:buFont typeface="Arial"/>
              <a:buNone/>
            </a:pPr>
            <a:r>
              <a:rPr lang="en-US" sz="2200" b="0" i="0" u="none" strike="noStrike" cap="none">
                <a:solidFill>
                  <a:srgbClr val="000000"/>
                </a:solidFill>
                <a:latin typeface="Cambria"/>
                <a:ea typeface="Cambria"/>
                <a:cs typeface="Cambria"/>
                <a:sym typeface="Cambria"/>
              </a:rPr>
              <a:t>Beberapa penyebab :</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Berkali-kali salah saat login cpanel/webmail/ftp/ssh/pop3/imap</a:t>
            </a:r>
            <a:endParaRPr sz="2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Terlalu sering </a:t>
            </a:r>
            <a:r>
              <a:rPr lang="en-US" sz="2200" b="0" i="1" u="none" strike="noStrike" cap="none">
                <a:solidFill>
                  <a:srgbClr val="000000"/>
                </a:solidFill>
                <a:latin typeface="Cambria"/>
                <a:ea typeface="Cambria"/>
                <a:cs typeface="Cambria"/>
                <a:sym typeface="Cambria"/>
              </a:rPr>
              <a:t>me-refresh</a:t>
            </a:r>
            <a:r>
              <a:rPr lang="en-US" sz="2200" b="0" i="0" u="none" strike="noStrike" cap="none">
                <a:solidFill>
                  <a:srgbClr val="000000"/>
                </a:solidFill>
                <a:latin typeface="Cambria"/>
                <a:ea typeface="Cambria"/>
                <a:cs typeface="Cambria"/>
                <a:sym typeface="Cambria"/>
              </a:rPr>
              <a:t> browser</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Melakukan spam</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Hacking</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DOS attack</a:t>
            </a:r>
            <a:endParaRPr sz="1200" b="0" i="0" u="none" strike="noStrike" cap="none">
              <a:solidFill>
                <a:srgbClr val="000000"/>
              </a:solidFill>
              <a:latin typeface="Cambria"/>
              <a:ea typeface="Cambria"/>
              <a:cs typeface="Cambria"/>
              <a:sym typeface="Cambria"/>
            </a:endParaRPr>
          </a:p>
          <a:p>
            <a:pPr marL="914400" marR="0" lvl="1" indent="-4445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Port scan</a:t>
            </a:r>
            <a:endParaRPr sz="1200" b="0" i="0" u="none" strike="noStrike" cap="none">
              <a:solidFill>
                <a:srgbClr val="000000"/>
              </a:solidFill>
              <a:latin typeface="Cambria"/>
              <a:ea typeface="Cambria"/>
              <a:cs typeface="Cambria"/>
              <a:sym typeface="Cambria"/>
            </a:endParaRPr>
          </a:p>
        </p:txBody>
      </p:sp>
      <p:pic>
        <p:nvPicPr>
          <p:cNvPr id="668" name="Google Shape;668;p65"/>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6"/>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75" name="Google Shape;675;p66"/>
          <p:cNvSpPr/>
          <p:nvPr/>
        </p:nvSpPr>
        <p:spPr>
          <a:xfrm>
            <a:off x="447806" y="520075"/>
            <a:ext cx="5650200" cy="52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6. Komputer Terserang Virus</a:t>
            </a:r>
            <a:endParaRPr sz="2800" b="1" i="0" u="none" strike="noStrike" cap="none">
              <a:solidFill>
                <a:srgbClr val="002060"/>
              </a:solidFill>
              <a:latin typeface="Arial"/>
              <a:ea typeface="Arial"/>
              <a:cs typeface="Arial"/>
              <a:sym typeface="Arial"/>
            </a:endParaRPr>
          </a:p>
        </p:txBody>
      </p:sp>
      <p:sp>
        <p:nvSpPr>
          <p:cNvPr id="676" name="Google Shape;676;p66"/>
          <p:cNvSpPr txBox="1"/>
          <p:nvPr/>
        </p:nvSpPr>
        <p:spPr>
          <a:xfrm>
            <a:off x="447805" y="1121285"/>
            <a:ext cx="824839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457200" marR="0" lvl="0" indent="-4572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Kondisi komputer terkena virus atau tidak</a:t>
            </a:r>
            <a:endParaRPr sz="2400" b="0" i="0" u="none" strike="noStrike" cap="none">
              <a:solidFill>
                <a:srgbClr val="000000"/>
              </a:solidFill>
              <a:latin typeface="Cambria"/>
              <a:ea typeface="Cambria"/>
              <a:cs typeface="Cambria"/>
              <a:sym typeface="Cambria"/>
            </a:endParaRPr>
          </a:p>
          <a:p>
            <a:pPr marL="457200" marR="0" lvl="0" indent="-4572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Scan menggunakan Antivirus</a:t>
            </a:r>
            <a:endParaRPr sz="1400" b="0" i="0" u="none" strike="noStrike" cap="none">
              <a:solidFill>
                <a:srgbClr val="000000"/>
              </a:solidFill>
              <a:latin typeface="Cambria"/>
              <a:ea typeface="Cambria"/>
              <a:cs typeface="Cambria"/>
              <a:sym typeface="Cambria"/>
            </a:endParaRPr>
          </a:p>
        </p:txBody>
      </p:sp>
      <p:pic>
        <p:nvPicPr>
          <p:cNvPr id="679" name="Google Shape;679;p66"/>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7"/>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86" name="Google Shape;686;p67"/>
          <p:cNvSpPr/>
          <p:nvPr/>
        </p:nvSpPr>
        <p:spPr>
          <a:xfrm>
            <a:off x="495000" y="470925"/>
            <a:ext cx="7797300" cy="59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7. Upload File yang tidak Sempurna</a:t>
            </a:r>
            <a:endParaRPr sz="2800" b="1" i="0" u="none" strike="noStrike" cap="none">
              <a:solidFill>
                <a:srgbClr val="002060"/>
              </a:solidFill>
              <a:latin typeface="Arial"/>
              <a:ea typeface="Arial"/>
              <a:cs typeface="Arial"/>
              <a:sym typeface="Arial"/>
            </a:endParaRPr>
          </a:p>
        </p:txBody>
      </p:sp>
      <p:sp>
        <p:nvSpPr>
          <p:cNvPr id="687" name="Google Shape;687;p67"/>
          <p:cNvSpPr txBox="1"/>
          <p:nvPr/>
        </p:nvSpPr>
        <p:spPr>
          <a:xfrm>
            <a:off x="447805" y="1121285"/>
            <a:ext cx="824839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Ukuran dan jumlah file yang di-upload ke hosting</a:t>
            </a:r>
            <a:endParaRPr sz="1400" b="0" i="0" u="none" strike="noStrike" cap="none">
              <a:solidFill>
                <a:srgbClr val="000000"/>
              </a:solidFill>
              <a:latin typeface="Cambria"/>
              <a:ea typeface="Cambria"/>
              <a:cs typeface="Cambria"/>
              <a:sym typeface="Cambria"/>
            </a:endParaRPr>
          </a:p>
        </p:txBody>
      </p:sp>
      <p:pic>
        <p:nvPicPr>
          <p:cNvPr id="690" name="Google Shape;690;p67"/>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68"/>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697" name="Google Shape;697;p68"/>
          <p:cNvSpPr/>
          <p:nvPr/>
        </p:nvSpPr>
        <p:spPr>
          <a:xfrm>
            <a:off x="527756" y="5610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8. Pengaturan File php.ini</a:t>
            </a:r>
            <a:endParaRPr sz="2800" b="1" i="0" u="none" strike="noStrike" cap="none">
              <a:solidFill>
                <a:srgbClr val="002060"/>
              </a:solidFill>
              <a:latin typeface="Arial"/>
              <a:ea typeface="Arial"/>
              <a:cs typeface="Arial"/>
              <a:sym typeface="Arial"/>
            </a:endParaRPr>
          </a:p>
        </p:txBody>
      </p:sp>
      <p:sp>
        <p:nvSpPr>
          <p:cNvPr id="698" name="Google Shape;698;p68"/>
          <p:cNvSpPr txBox="1"/>
          <p:nvPr/>
        </p:nvSpPr>
        <p:spPr>
          <a:xfrm>
            <a:off x="447805" y="1121285"/>
            <a:ext cx="824839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chemeClr val="dk1"/>
                </a:solidFill>
                <a:latin typeface="Cambria"/>
                <a:ea typeface="Cambria"/>
                <a:cs typeface="Cambria"/>
                <a:sym typeface="Cambria"/>
              </a:rPr>
              <a:t>Pengaturan register_global</a:t>
            </a:r>
            <a:endParaRPr sz="2400" b="0" i="0" u="none" strike="noStrike" cap="none">
              <a:solidFill>
                <a:schemeClr val="dk1"/>
              </a:solidFill>
              <a:latin typeface="Cambria"/>
              <a:ea typeface="Cambria"/>
              <a:cs typeface="Cambria"/>
              <a:sym typeface="Cambria"/>
            </a:endParaRPr>
          </a:p>
        </p:txBody>
      </p:sp>
      <p:pic>
        <p:nvPicPr>
          <p:cNvPr id="701" name="Google Shape;701;p68"/>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6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08" name="Google Shape;708;p69"/>
          <p:cNvSpPr/>
          <p:nvPr/>
        </p:nvSpPr>
        <p:spPr>
          <a:xfrm>
            <a:off x="535931" y="56102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9. Pengaturan Database</a:t>
            </a:r>
            <a:endParaRPr sz="2800" b="1" i="0" u="none" strike="noStrike" cap="none">
              <a:solidFill>
                <a:srgbClr val="002060"/>
              </a:solidFill>
              <a:latin typeface="Arial"/>
              <a:ea typeface="Arial"/>
              <a:cs typeface="Arial"/>
              <a:sym typeface="Arial"/>
            </a:endParaRPr>
          </a:p>
        </p:txBody>
      </p:sp>
      <p:sp>
        <p:nvSpPr>
          <p:cNvPr id="709" name="Google Shape;709;p69"/>
          <p:cNvSpPr txBox="1"/>
          <p:nvPr/>
        </p:nvSpPr>
        <p:spPr>
          <a:xfrm>
            <a:off x="447805" y="1121285"/>
            <a:ext cx="824839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Yang perlu diperhatikan : </a:t>
            </a:r>
            <a:endParaRPr sz="1400" b="0" i="0" u="none" strike="noStrike" cap="none">
              <a:solidFill>
                <a:srgbClr val="000000"/>
              </a:solidFill>
              <a:latin typeface="Cambria"/>
              <a:ea typeface="Cambria"/>
              <a:cs typeface="Cambria"/>
              <a:sym typeface="Cambria"/>
            </a:endParaRPr>
          </a:p>
          <a:p>
            <a:pPr marL="342900" marR="0" lvl="0" indent="-342900" algn="l"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Koneksi database</a:t>
            </a:r>
            <a:endParaRPr sz="1400" b="0" i="0" u="none" strike="noStrike" cap="none">
              <a:solidFill>
                <a:srgbClr val="000000"/>
              </a:solidFill>
              <a:latin typeface="Cambria"/>
              <a:ea typeface="Cambria"/>
              <a:cs typeface="Cambria"/>
              <a:sym typeface="Cambria"/>
            </a:endParaRPr>
          </a:p>
        </p:txBody>
      </p:sp>
      <p:pic>
        <p:nvPicPr>
          <p:cNvPr id="712" name="Google Shape;712;p69"/>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7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19" name="Google Shape;719;p70"/>
          <p:cNvSpPr/>
          <p:nvPr/>
        </p:nvSpPr>
        <p:spPr>
          <a:xfrm>
            <a:off x="789831" y="52825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Arial"/>
                <a:ea typeface="Arial"/>
                <a:cs typeface="Arial"/>
                <a:sym typeface="Arial"/>
              </a:rPr>
              <a:t>Kesimpulan</a:t>
            </a:r>
            <a:endParaRPr sz="2800" b="1" i="0" u="none" strike="noStrike" cap="none">
              <a:solidFill>
                <a:srgbClr val="002060"/>
              </a:solidFill>
              <a:latin typeface="Arial"/>
              <a:ea typeface="Arial"/>
              <a:cs typeface="Arial"/>
              <a:sym typeface="Arial"/>
            </a:endParaRPr>
          </a:p>
        </p:txBody>
      </p:sp>
      <p:sp>
        <p:nvSpPr>
          <p:cNvPr id="720" name="Google Shape;720;p70"/>
          <p:cNvSpPr txBox="1"/>
          <p:nvPr/>
        </p:nvSpPr>
        <p:spPr>
          <a:xfrm>
            <a:off x="447805" y="1121285"/>
            <a:ext cx="8248390" cy="3693319"/>
          </a:xfrm>
          <a:prstGeom prst="rect">
            <a:avLst/>
          </a:prstGeom>
          <a:noFill/>
          <a:ln>
            <a:noFill/>
          </a:ln>
        </p:spPr>
        <p:txBody>
          <a:bodyPr spcFirstLastPara="1" wrap="square" lIns="91425" tIns="45700" rIns="91425" bIns="45700" anchor="t" anchorCtr="0">
            <a:spAutoFit/>
          </a:bodyPr>
          <a:lstStyle/>
          <a:p>
            <a:pPr marL="342900" marR="0" lvl="0" indent="-336550" algn="just" rtl="0">
              <a:lnSpc>
                <a:spcPct val="100000"/>
              </a:lnSpc>
              <a:spcBef>
                <a:spcPts val="0"/>
              </a:spcBef>
              <a:spcAft>
                <a:spcPts val="0"/>
              </a:spcAft>
              <a:buClr>
                <a:srgbClr val="000000"/>
              </a:buClr>
              <a:buSzPts val="1700"/>
              <a:buFont typeface="Cambria"/>
              <a:buAutoNum type="arabicPeriod"/>
            </a:pPr>
            <a:r>
              <a:rPr lang="en-US" sz="1700" b="0" i="0" u="none" strike="noStrike" cap="none">
                <a:solidFill>
                  <a:srgbClr val="000000"/>
                </a:solidFill>
                <a:latin typeface="Cambria"/>
                <a:ea typeface="Cambria"/>
                <a:cs typeface="Cambria"/>
                <a:sym typeface="Cambria"/>
              </a:rPr>
              <a:t>Pengujian Source Code bertujuan untuk memastikan software dapat berjalan 100% sesuai dengan yang di harapkan baik secara Logika dan secara fungsional </a:t>
            </a:r>
            <a:endParaRPr sz="1300" b="0" i="0" u="none" strike="noStrike" cap="none">
              <a:solidFill>
                <a:srgbClr val="000000"/>
              </a:solidFill>
              <a:latin typeface="Cambria"/>
              <a:ea typeface="Cambria"/>
              <a:cs typeface="Cambria"/>
              <a:sym typeface="Cambria"/>
            </a:endParaRPr>
          </a:p>
          <a:p>
            <a:pPr marL="342900" marR="0" lvl="0" indent="-336550" algn="just" rtl="0">
              <a:lnSpc>
                <a:spcPct val="100000"/>
              </a:lnSpc>
              <a:spcBef>
                <a:spcPts val="0"/>
              </a:spcBef>
              <a:spcAft>
                <a:spcPts val="0"/>
              </a:spcAft>
              <a:buClr>
                <a:srgbClr val="000000"/>
              </a:buClr>
              <a:buSzPts val="1700"/>
              <a:buFont typeface="Cambria"/>
              <a:buAutoNum type="arabicPeriod"/>
            </a:pPr>
            <a:r>
              <a:rPr lang="en-US" sz="1700" b="0" i="0" u="none" strike="noStrike" cap="none">
                <a:solidFill>
                  <a:srgbClr val="000000"/>
                </a:solidFill>
                <a:latin typeface="Cambria"/>
                <a:ea typeface="Cambria"/>
                <a:cs typeface="Cambria"/>
                <a:sym typeface="Cambria"/>
              </a:rPr>
              <a:t>Pengujian di lakukan dengan metode Black Box dan White Box</a:t>
            </a:r>
            <a:endParaRPr sz="1300" b="0" i="0" u="none" strike="noStrike" cap="none">
              <a:solidFill>
                <a:srgbClr val="000000"/>
              </a:solidFill>
              <a:latin typeface="Cambria"/>
              <a:ea typeface="Cambria"/>
              <a:cs typeface="Cambria"/>
              <a:sym typeface="Cambria"/>
            </a:endParaRPr>
          </a:p>
          <a:p>
            <a:pPr marL="342900" marR="0" lvl="0" indent="-336550" algn="just" rtl="0">
              <a:lnSpc>
                <a:spcPct val="100000"/>
              </a:lnSpc>
              <a:spcBef>
                <a:spcPts val="0"/>
              </a:spcBef>
              <a:spcAft>
                <a:spcPts val="0"/>
              </a:spcAft>
              <a:buClr>
                <a:srgbClr val="000000"/>
              </a:buClr>
              <a:buSzPts val="1700"/>
              <a:buFont typeface="Cambria"/>
              <a:buAutoNum type="arabicPeriod"/>
            </a:pPr>
            <a:r>
              <a:rPr lang="en-US" sz="1700" b="0" i="0" u="none" strike="noStrike" cap="none">
                <a:solidFill>
                  <a:srgbClr val="000000"/>
                </a:solidFill>
                <a:latin typeface="Cambria"/>
                <a:ea typeface="Cambria"/>
                <a:cs typeface="Cambria"/>
                <a:sym typeface="Cambria"/>
              </a:rPr>
              <a:t>Error atau kesalahan eksekusi web dapat terjadi pada sisi internal (error source code) dan eksternal (http error)</a:t>
            </a:r>
            <a:endParaRPr sz="1300" b="0" i="0" u="none" strike="noStrike" cap="none">
              <a:solidFill>
                <a:srgbClr val="000000"/>
              </a:solidFill>
              <a:latin typeface="Cambria"/>
              <a:ea typeface="Cambria"/>
              <a:cs typeface="Cambria"/>
              <a:sym typeface="Cambria"/>
            </a:endParaRPr>
          </a:p>
          <a:p>
            <a:pPr marL="342900" marR="0" lvl="0" indent="-336550" algn="just" rtl="0">
              <a:lnSpc>
                <a:spcPct val="100000"/>
              </a:lnSpc>
              <a:spcBef>
                <a:spcPts val="0"/>
              </a:spcBef>
              <a:spcAft>
                <a:spcPts val="0"/>
              </a:spcAft>
              <a:buClr>
                <a:srgbClr val="000000"/>
              </a:buClr>
              <a:buSzPts val="1700"/>
              <a:buFont typeface="Cambria"/>
              <a:buAutoNum type="arabicPeriod"/>
            </a:pPr>
            <a:r>
              <a:rPr lang="en-US" sz="1700" b="0" i="0" u="none" strike="noStrike" cap="none">
                <a:solidFill>
                  <a:srgbClr val="000000"/>
                </a:solidFill>
                <a:latin typeface="Cambria"/>
                <a:ea typeface="Cambria"/>
                <a:cs typeface="Cambria"/>
                <a:sym typeface="Cambria"/>
              </a:rPr>
              <a:t>Pada PHP terdapat empat jenis </a:t>
            </a:r>
            <a:r>
              <a:rPr lang="en-US" sz="1700" b="0" i="1" u="none" strike="noStrike" cap="none">
                <a:solidFill>
                  <a:srgbClr val="000000"/>
                </a:solidFill>
                <a:latin typeface="Cambria"/>
                <a:ea typeface="Cambria"/>
                <a:cs typeface="Cambria"/>
                <a:sym typeface="Cambria"/>
              </a:rPr>
              <a:t>kesalahan/error</a:t>
            </a:r>
            <a:r>
              <a:rPr lang="en-US" sz="1700" b="0" i="0" u="none" strike="noStrike" cap="none">
                <a:solidFill>
                  <a:srgbClr val="000000"/>
                </a:solidFill>
                <a:latin typeface="Cambria"/>
                <a:ea typeface="Cambria"/>
                <a:cs typeface="Cambria"/>
                <a:sym typeface="Cambria"/>
              </a:rPr>
              <a:t> , yaitu  </a:t>
            </a:r>
            <a:r>
              <a:rPr lang="en-US" sz="1700" b="0" i="1" u="none" strike="noStrike" cap="none">
                <a:solidFill>
                  <a:srgbClr val="000000"/>
                </a:solidFill>
                <a:latin typeface="Cambria"/>
                <a:ea typeface="Cambria"/>
                <a:cs typeface="Cambria"/>
                <a:sym typeface="Cambria"/>
              </a:rPr>
              <a:t>Parse Error/ Syntax Error, Fatal Error, Warning Error, Notice</a:t>
            </a:r>
            <a:endParaRPr sz="1300" b="0" i="0" u="none" strike="noStrike" cap="none">
              <a:solidFill>
                <a:srgbClr val="000000"/>
              </a:solidFill>
              <a:latin typeface="Cambria"/>
              <a:ea typeface="Cambria"/>
              <a:cs typeface="Cambria"/>
              <a:sym typeface="Cambria"/>
            </a:endParaRPr>
          </a:p>
          <a:p>
            <a:pPr marL="342900" marR="0" lvl="0" indent="-336550" algn="just" rtl="0">
              <a:lnSpc>
                <a:spcPct val="100000"/>
              </a:lnSpc>
              <a:spcBef>
                <a:spcPts val="0"/>
              </a:spcBef>
              <a:spcAft>
                <a:spcPts val="0"/>
              </a:spcAft>
              <a:buClr>
                <a:srgbClr val="000000"/>
              </a:buClr>
              <a:buSzPts val="1700"/>
              <a:buFont typeface="Cambria"/>
              <a:buAutoNum type="arabicPeriod"/>
            </a:pPr>
            <a:r>
              <a:rPr lang="en-US" sz="1700" b="0" i="0" u="none" strike="noStrike" cap="none">
                <a:solidFill>
                  <a:srgbClr val="000000"/>
                </a:solidFill>
                <a:latin typeface="Cambria"/>
                <a:ea typeface="Cambria"/>
                <a:cs typeface="Cambria"/>
                <a:sym typeface="Cambria"/>
              </a:rPr>
              <a:t>Beberapa kesalahan yang umum dan sering terjadi antara lain : Error 404 (Not Found), Error 403 (Forbidden), Error 500 (Internal Server Error), Error 503 (Service Unavailable), Error 504 (Gateway Time-out)</a:t>
            </a:r>
            <a:endParaRPr sz="1300" b="0" i="0" u="none" strike="noStrike" cap="none">
              <a:solidFill>
                <a:srgbClr val="000000"/>
              </a:solidFill>
              <a:latin typeface="Cambria"/>
              <a:ea typeface="Cambria"/>
              <a:cs typeface="Cambria"/>
              <a:sym typeface="Cambria"/>
            </a:endParaRPr>
          </a:p>
          <a:p>
            <a:pPr marL="342900" marR="0" lvl="0" indent="-336550" algn="just" rtl="0">
              <a:lnSpc>
                <a:spcPct val="100000"/>
              </a:lnSpc>
              <a:spcBef>
                <a:spcPts val="0"/>
              </a:spcBef>
              <a:spcAft>
                <a:spcPts val="0"/>
              </a:spcAft>
              <a:buClr>
                <a:srgbClr val="000000"/>
              </a:buClr>
              <a:buSzPts val="1700"/>
              <a:buFont typeface="Cambria"/>
              <a:buAutoNum type="arabicPeriod"/>
            </a:pPr>
            <a:r>
              <a:rPr lang="en-US" sz="1700" b="0" i="0" u="none" strike="noStrike" cap="none">
                <a:solidFill>
                  <a:srgbClr val="000000"/>
                </a:solidFill>
                <a:latin typeface="Cambria"/>
                <a:ea typeface="Cambria"/>
                <a:cs typeface="Cambria"/>
                <a:sym typeface="Cambria"/>
              </a:rPr>
              <a:t>Selain itu terdapat beberapa kesalahan yang harus diperhatikan setelah web dihosting ke server</a:t>
            </a:r>
            <a:endParaRPr sz="1700" b="0" i="1" u="none" strike="noStrike" cap="none">
              <a:solidFill>
                <a:srgbClr val="000000"/>
              </a:solidFill>
              <a:latin typeface="Cambria"/>
              <a:ea typeface="Cambria"/>
              <a:cs typeface="Cambria"/>
              <a:sym typeface="Cambria"/>
            </a:endParaRPr>
          </a:p>
        </p:txBody>
      </p:sp>
      <p:pic>
        <p:nvPicPr>
          <p:cNvPr id="723" name="Google Shape;723;p70"/>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2" name="Google Shape;222;p26"/>
          <p:cNvSpPr/>
          <p:nvPr/>
        </p:nvSpPr>
        <p:spPr>
          <a:xfrm>
            <a:off x="388500" y="520075"/>
            <a:ext cx="7428600" cy="59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2060"/>
                </a:solidFill>
                <a:latin typeface="Cambria"/>
                <a:ea typeface="Cambria"/>
                <a:cs typeface="Cambria"/>
                <a:sym typeface="Cambria"/>
              </a:rPr>
              <a:t>Black Box Testing – Equivalence Partitioning</a:t>
            </a:r>
            <a:endParaRPr sz="2600" b="1" i="0" u="none" strike="noStrike" cap="none">
              <a:solidFill>
                <a:srgbClr val="002060"/>
              </a:solidFill>
              <a:latin typeface="Cambria"/>
              <a:ea typeface="Cambria"/>
              <a:cs typeface="Cambria"/>
              <a:sym typeface="Cambria"/>
            </a:endParaRPr>
          </a:p>
        </p:txBody>
      </p:sp>
      <p:sp>
        <p:nvSpPr>
          <p:cNvPr id="223" name="Google Shape;223;p26"/>
          <p:cNvSpPr/>
          <p:nvPr/>
        </p:nvSpPr>
        <p:spPr>
          <a:xfrm>
            <a:off x="331181" y="1072817"/>
            <a:ext cx="8464028" cy="15696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mbria"/>
                <a:ea typeface="Cambria"/>
                <a:cs typeface="Cambria"/>
                <a:sym typeface="Cambria"/>
              </a:rPr>
              <a:t>Contoh: Input NIM dalam Sistem Akademik</a:t>
            </a:r>
            <a:endParaRPr sz="2400" b="1"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Jika dikosongi?</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Jika diisi dengan format yang salah?</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Jika diisi dengan NIM yang benar?</a:t>
            </a:r>
            <a:endParaRPr sz="1400" b="0" i="0" u="none" strike="noStrike" cap="none">
              <a:solidFill>
                <a:srgbClr val="000000"/>
              </a:solidFill>
              <a:latin typeface="Cambria"/>
              <a:ea typeface="Cambria"/>
              <a:cs typeface="Cambria"/>
              <a:sym typeface="Cambria"/>
            </a:endParaRPr>
          </a:p>
        </p:txBody>
      </p:sp>
      <p:pic>
        <p:nvPicPr>
          <p:cNvPr id="226" name="Google Shape;226;p26"/>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3" name="Google Shape;233;p27"/>
          <p:cNvSpPr/>
          <p:nvPr/>
        </p:nvSpPr>
        <p:spPr>
          <a:xfrm>
            <a:off x="847150" y="454550"/>
            <a:ext cx="7608900" cy="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Black Box Testing – Analisa Nilai Batas</a:t>
            </a:r>
            <a:endParaRPr sz="2800" b="1" i="0" u="none" strike="noStrike" cap="none">
              <a:solidFill>
                <a:srgbClr val="002060"/>
              </a:solidFill>
              <a:latin typeface="Cambria"/>
              <a:ea typeface="Cambria"/>
              <a:cs typeface="Cambria"/>
              <a:sym typeface="Cambria"/>
            </a:endParaRPr>
          </a:p>
        </p:txBody>
      </p:sp>
      <p:sp>
        <p:nvSpPr>
          <p:cNvPr id="234" name="Google Shape;234;p27"/>
          <p:cNvSpPr/>
          <p:nvPr/>
        </p:nvSpPr>
        <p:spPr>
          <a:xfrm>
            <a:off x="331181" y="1072817"/>
            <a:ext cx="8464028" cy="2308284"/>
          </a:xfrm>
          <a:prstGeom prst="rect">
            <a:avLst/>
          </a:prstGeom>
          <a:noFill/>
          <a:ln>
            <a:noFill/>
          </a:ln>
        </p:spPr>
        <p:txBody>
          <a:bodyPr spcFirstLastPara="1" wrap="square" lIns="91425" tIns="45700" rIns="91425" bIns="45700" anchor="t" anchorCtr="0">
            <a:spAutoFit/>
          </a:bodyPr>
          <a:lstStyle/>
          <a:p>
            <a:pPr marL="609600" marR="0" lvl="0" indent="-60960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Menguji untuk input di sekitar batas atas maupun bawah sebuah range nilai yang valid.</a:t>
            </a:r>
            <a:endParaRPr sz="1400" b="0" i="0" u="none" strike="noStrike" cap="none">
              <a:solidFill>
                <a:srgbClr val="000000"/>
              </a:solidFill>
              <a:latin typeface="Cambria"/>
              <a:ea typeface="Cambria"/>
              <a:cs typeface="Cambria"/>
              <a:sym typeface="Cambria"/>
            </a:endParaRPr>
          </a:p>
          <a:p>
            <a:pPr marL="609600" marR="0" lvl="0" indent="-60960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Menguji nilai maksimal dan minimal.</a:t>
            </a:r>
            <a:endParaRPr sz="1400" b="0" i="0" u="none" strike="noStrike" cap="none">
              <a:solidFill>
                <a:srgbClr val="000000"/>
              </a:solidFill>
              <a:latin typeface="Cambria"/>
              <a:ea typeface="Cambria"/>
              <a:cs typeface="Cambria"/>
              <a:sym typeface="Cambria"/>
            </a:endParaRPr>
          </a:p>
          <a:p>
            <a:pPr marL="609600" marR="0" lvl="0" indent="-60960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Menerapkan (1 &amp; 2) untuk output.</a:t>
            </a:r>
            <a:endParaRPr sz="1400" b="0" i="0" u="none" strike="noStrike" cap="none">
              <a:solidFill>
                <a:srgbClr val="000000"/>
              </a:solidFill>
              <a:latin typeface="Cambria"/>
              <a:ea typeface="Cambria"/>
              <a:cs typeface="Cambria"/>
              <a:sym typeface="Cambria"/>
            </a:endParaRPr>
          </a:p>
          <a:p>
            <a:pPr marL="609600" marR="0" lvl="0" indent="-609600" algn="l" rtl="0">
              <a:lnSpc>
                <a:spcPct val="100000"/>
              </a:lnSpc>
              <a:spcBef>
                <a:spcPts val="0"/>
              </a:spcBef>
              <a:spcAft>
                <a:spcPts val="0"/>
              </a:spcAft>
              <a:buClr>
                <a:srgbClr val="000000"/>
              </a:buClr>
              <a:buSzPts val="2400"/>
              <a:buFont typeface="Cambria"/>
              <a:buAutoNum type="arabicPeriod"/>
            </a:pPr>
            <a:r>
              <a:rPr lang="en-US" sz="2400" b="0" i="0" u="none" strike="noStrike" cap="none">
                <a:solidFill>
                  <a:srgbClr val="000000"/>
                </a:solidFill>
                <a:latin typeface="Cambria"/>
                <a:ea typeface="Cambria"/>
                <a:cs typeface="Cambria"/>
                <a:sym typeface="Cambria"/>
              </a:rPr>
              <a:t>Menguji batas struktur data yang dipakai. Misal ukuran array.</a:t>
            </a:r>
            <a:endParaRPr sz="1400" b="0" i="0" u="none" strike="noStrike" cap="none">
              <a:solidFill>
                <a:srgbClr val="000000"/>
              </a:solidFill>
              <a:latin typeface="Cambria"/>
              <a:ea typeface="Cambria"/>
              <a:cs typeface="Cambria"/>
              <a:sym typeface="Cambria"/>
            </a:endParaRPr>
          </a:p>
        </p:txBody>
      </p:sp>
      <p:pic>
        <p:nvPicPr>
          <p:cNvPr id="237" name="Google Shape;237;p27"/>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4" name="Google Shape;244;p28"/>
          <p:cNvSpPr/>
          <p:nvPr/>
        </p:nvSpPr>
        <p:spPr>
          <a:xfrm>
            <a:off x="691556" y="429975"/>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White Box Testing </a:t>
            </a:r>
            <a:endParaRPr sz="2800" b="1" i="0" u="none" strike="noStrike" cap="none">
              <a:solidFill>
                <a:srgbClr val="002060"/>
              </a:solidFill>
              <a:latin typeface="Cambria"/>
              <a:ea typeface="Cambria"/>
              <a:cs typeface="Cambria"/>
              <a:sym typeface="Cambria"/>
            </a:endParaRPr>
          </a:p>
        </p:txBody>
      </p:sp>
      <p:sp>
        <p:nvSpPr>
          <p:cNvPr id="245" name="Google Shape;245;p28"/>
          <p:cNvSpPr/>
          <p:nvPr/>
        </p:nvSpPr>
        <p:spPr>
          <a:xfrm>
            <a:off x="331181" y="1072817"/>
            <a:ext cx="8464028" cy="156962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Yang dibutuhkan &gt; Source code </a:t>
            </a:r>
            <a:endParaRPr sz="2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Menguji lebih “dekat” tentang detail prosedur perangkat lunak. </a:t>
            </a:r>
            <a:endParaRPr sz="2400" b="0" i="0" u="none" strike="noStrike" cap="none">
              <a:solidFill>
                <a:srgbClr val="000000"/>
              </a:solidFill>
              <a:latin typeface="Cambria"/>
              <a:ea typeface="Cambria"/>
              <a:cs typeface="Cambria"/>
              <a:sym typeface="Cambria"/>
            </a:endParaRPr>
          </a:p>
          <a:p>
            <a:pPr marL="342900" marR="0" lvl="0" indent="-3429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Yang diselidiki: logical path (jalur logika) perangkat lunak</a:t>
            </a:r>
            <a:endParaRPr sz="1400" b="0" i="0" u="none" strike="noStrike" cap="none">
              <a:solidFill>
                <a:srgbClr val="000000"/>
              </a:solidFill>
              <a:latin typeface="Cambria"/>
              <a:ea typeface="Cambria"/>
              <a:cs typeface="Cambria"/>
              <a:sym typeface="Cambria"/>
            </a:endParaRPr>
          </a:p>
        </p:txBody>
      </p:sp>
      <p:pic>
        <p:nvPicPr>
          <p:cNvPr id="248" name="Google Shape;248;p28"/>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5" name="Google Shape;255;p29"/>
          <p:cNvSpPr/>
          <p:nvPr/>
        </p:nvSpPr>
        <p:spPr>
          <a:xfrm>
            <a:off x="445856" y="51190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Mengapa Source Code ?</a:t>
            </a:r>
            <a:endParaRPr sz="2800" b="1" i="0" u="none" strike="noStrike" cap="none">
              <a:solidFill>
                <a:srgbClr val="002060"/>
              </a:solidFill>
              <a:latin typeface="Cambria"/>
              <a:ea typeface="Cambria"/>
              <a:cs typeface="Cambria"/>
              <a:sym typeface="Cambria"/>
            </a:endParaRPr>
          </a:p>
        </p:txBody>
      </p:sp>
      <p:sp>
        <p:nvSpPr>
          <p:cNvPr id="256" name="Google Shape;256;p29"/>
          <p:cNvSpPr/>
          <p:nvPr/>
        </p:nvSpPr>
        <p:spPr>
          <a:xfrm>
            <a:off x="331181" y="1072817"/>
            <a:ext cx="8464028"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Dengan source code, dapat dilakukan pengujian tentang:</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    Structural Testing process </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    Program Logic-driven Testing </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    Design-based Testing </a:t>
            </a:r>
            <a:endParaRPr sz="1400" b="0" i="0" u="none" strike="noStrike" cap="none">
              <a:solidFill>
                <a:srgbClr val="000000"/>
              </a:solidFill>
              <a:latin typeface="Cambria"/>
              <a:ea typeface="Cambria"/>
              <a:cs typeface="Cambria"/>
              <a:sym typeface="Cambria"/>
            </a:endParaRPr>
          </a:p>
          <a:p>
            <a:pPr marL="457200" marR="0" lvl="0" indent="-381000" algn="just" rtl="0">
              <a:lnSpc>
                <a:spcPct val="100000"/>
              </a:lnSpc>
              <a:spcBef>
                <a:spcPts val="0"/>
              </a:spcBef>
              <a:spcAft>
                <a:spcPts val="0"/>
              </a:spcAft>
              <a:buClr>
                <a:srgbClr val="000000"/>
              </a:buClr>
              <a:buSzPts val="2400"/>
              <a:buFont typeface="Cambria"/>
              <a:buChar char="●"/>
            </a:pPr>
            <a:r>
              <a:rPr lang="en-US" sz="2400" b="0" i="0" u="none" strike="noStrike" cap="none">
                <a:solidFill>
                  <a:srgbClr val="000000"/>
                </a:solidFill>
                <a:latin typeface="Cambria"/>
                <a:ea typeface="Cambria"/>
                <a:cs typeface="Cambria"/>
                <a:sym typeface="Cambria"/>
              </a:rPr>
              <a:t>    Examines the internal structure of program</a:t>
            </a:r>
            <a:endParaRPr sz="1400" b="0" i="0" u="none" strike="noStrike" cap="none">
              <a:solidFill>
                <a:srgbClr val="000000"/>
              </a:solidFill>
              <a:latin typeface="Cambria"/>
              <a:ea typeface="Cambria"/>
              <a:cs typeface="Cambria"/>
              <a:sym typeface="Cambria"/>
            </a:endParaRPr>
          </a:p>
        </p:txBody>
      </p:sp>
      <p:pic>
        <p:nvPicPr>
          <p:cNvPr id="259" name="Google Shape;259;p29"/>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6" name="Google Shape;266;p30"/>
          <p:cNvSpPr/>
          <p:nvPr/>
        </p:nvSpPr>
        <p:spPr>
          <a:xfrm>
            <a:off x="388531" y="549650"/>
            <a:ext cx="565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060"/>
                </a:solidFill>
                <a:latin typeface="Cambria"/>
                <a:ea typeface="Cambria"/>
                <a:cs typeface="Cambria"/>
                <a:sym typeface="Cambria"/>
              </a:rPr>
              <a:t>Keuntungan </a:t>
            </a:r>
            <a:endParaRPr sz="2800" b="1" i="0" u="none" strike="noStrike" cap="none">
              <a:solidFill>
                <a:srgbClr val="002060"/>
              </a:solidFill>
              <a:latin typeface="Cambria"/>
              <a:ea typeface="Cambria"/>
              <a:cs typeface="Cambria"/>
              <a:sym typeface="Cambria"/>
            </a:endParaRPr>
          </a:p>
        </p:txBody>
      </p:sp>
      <p:sp>
        <p:nvSpPr>
          <p:cNvPr id="267" name="Google Shape;267;p30"/>
          <p:cNvSpPr/>
          <p:nvPr/>
        </p:nvSpPr>
        <p:spPr>
          <a:xfrm>
            <a:off x="331181" y="1072817"/>
            <a:ext cx="8464028" cy="34162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Cambria"/>
                <a:ea typeface="Cambria"/>
                <a:cs typeface="Cambria"/>
                <a:sym typeface="Cambria"/>
              </a:rPr>
              <a:t>Menghasilkan program yang benar dan sempurna 100%, karena: </a:t>
            </a:r>
            <a:endParaRPr sz="1400" b="0" i="0" u="none" strike="noStrike" cap="none">
              <a:solidFill>
                <a:srgbClr val="000000"/>
              </a:solidFill>
              <a:latin typeface="Cambria"/>
              <a:ea typeface="Cambria"/>
              <a:cs typeface="Cambria"/>
              <a:sym typeface="Cambria"/>
            </a:endParaRPr>
          </a:p>
          <a:p>
            <a:pPr marL="342900" marR="0" lvl="1" indent="-3429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Mengerjakan seluruh keputusan logika</a:t>
            </a:r>
            <a:endParaRPr sz="2200" b="0" i="0" u="none" strike="noStrike" cap="none">
              <a:solidFill>
                <a:srgbClr val="000000"/>
              </a:solidFill>
              <a:latin typeface="Cambria"/>
              <a:ea typeface="Cambria"/>
              <a:cs typeface="Cambria"/>
              <a:sym typeface="Cambria"/>
            </a:endParaRPr>
          </a:p>
          <a:p>
            <a:pPr marL="342900" marR="0" lvl="1" indent="-3429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Mengerjakan seluruh loop (sesuai batas)</a:t>
            </a:r>
            <a:endParaRPr sz="2200" b="0" i="0" u="none" strike="noStrike" cap="none">
              <a:solidFill>
                <a:srgbClr val="000000"/>
              </a:solidFill>
              <a:latin typeface="Cambria"/>
              <a:ea typeface="Cambria"/>
              <a:cs typeface="Cambria"/>
              <a:sym typeface="Cambria"/>
            </a:endParaRPr>
          </a:p>
          <a:p>
            <a:pPr marL="342900" marR="0" lvl="1" indent="-3429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Menjamin seluruh jalur independen dalam modul dikerjakan minimal 1x </a:t>
            </a:r>
            <a:endParaRPr sz="2200" b="0" i="0" u="none" strike="noStrike" cap="none">
              <a:solidFill>
                <a:srgbClr val="000000"/>
              </a:solidFill>
              <a:latin typeface="Cambria"/>
              <a:ea typeface="Cambria"/>
              <a:cs typeface="Cambria"/>
              <a:sym typeface="Cambria"/>
            </a:endParaRPr>
          </a:p>
          <a:p>
            <a:pPr marL="342900" marR="0" lvl="1" indent="-342900" algn="l" rtl="0">
              <a:lnSpc>
                <a:spcPct val="100000"/>
              </a:lnSpc>
              <a:spcBef>
                <a:spcPts val="0"/>
              </a:spcBef>
              <a:spcAft>
                <a:spcPts val="0"/>
              </a:spcAft>
              <a:buClr>
                <a:srgbClr val="000000"/>
              </a:buClr>
              <a:buSzPts val="2200"/>
              <a:buFont typeface="Cambria"/>
              <a:buChar char="•"/>
            </a:pPr>
            <a:r>
              <a:rPr lang="en-US" sz="2200" b="0" i="0" u="none" strike="noStrike" cap="none">
                <a:solidFill>
                  <a:srgbClr val="000000"/>
                </a:solidFill>
                <a:latin typeface="Cambria"/>
                <a:ea typeface="Cambria"/>
                <a:cs typeface="Cambria"/>
                <a:sym typeface="Cambria"/>
              </a:rPr>
              <a:t>Mengerjakan seluruh data internal yang menjamin validitas dengan syarat: </a:t>
            </a:r>
            <a:endParaRPr sz="2200" b="0" i="0" u="none" strike="noStrike" cap="none">
              <a:solidFill>
                <a:srgbClr val="000000"/>
              </a:solidFill>
              <a:latin typeface="Cambria"/>
              <a:ea typeface="Cambria"/>
              <a:cs typeface="Cambria"/>
              <a:sym typeface="Cambria"/>
            </a:endParaRPr>
          </a:p>
          <a:p>
            <a:pPr marL="0" marR="0" lvl="6"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Cambria"/>
                <a:ea typeface="Cambria"/>
                <a:cs typeface="Cambria"/>
                <a:sym typeface="Cambria"/>
              </a:rPr>
              <a:t>        </a:t>
            </a:r>
            <a:r>
              <a:rPr lang="en-US" sz="2000" b="0" i="0" u="none" strike="noStrike" cap="none">
                <a:solidFill>
                  <a:srgbClr val="000000"/>
                </a:solidFill>
                <a:latin typeface="Cambria"/>
                <a:ea typeface="Cambria"/>
                <a:cs typeface="Cambria"/>
                <a:sym typeface="Cambria"/>
              </a:rPr>
              <a:t>	- Mendefinisikan semua logical path </a:t>
            </a:r>
            <a:endParaRPr sz="2000" b="0" i="0" u="none" strike="noStrike" cap="none">
              <a:solidFill>
                <a:srgbClr val="000000"/>
              </a:solidFill>
              <a:latin typeface="Cambria"/>
              <a:ea typeface="Cambria"/>
              <a:cs typeface="Cambria"/>
              <a:sym typeface="Cambria"/>
            </a:endParaRPr>
          </a:p>
          <a:p>
            <a:pPr marL="0" marR="0" lvl="6"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	- Membangun kasus untuk pengujian – Mengevaluasi hasilnya</a:t>
            </a:r>
            <a:endParaRPr sz="2000" b="0" i="0" u="none" strike="noStrike" cap="none">
              <a:solidFill>
                <a:srgbClr val="000000"/>
              </a:solidFill>
              <a:latin typeface="Cambria"/>
              <a:ea typeface="Cambria"/>
              <a:cs typeface="Cambria"/>
              <a:sym typeface="Cambria"/>
            </a:endParaRPr>
          </a:p>
          <a:p>
            <a:pPr marL="0" marR="0" lvl="6"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	- Menguji secara menyeluruh</a:t>
            </a:r>
            <a:endParaRPr sz="1400" b="0" i="0" u="none" strike="noStrike" cap="none">
              <a:solidFill>
                <a:srgbClr val="000000"/>
              </a:solidFill>
              <a:latin typeface="Cambria"/>
              <a:ea typeface="Cambria"/>
              <a:cs typeface="Cambria"/>
              <a:sym typeface="Cambria"/>
            </a:endParaRPr>
          </a:p>
        </p:txBody>
      </p:sp>
      <p:pic>
        <p:nvPicPr>
          <p:cNvPr id="270" name="Google Shape;270;p30"/>
          <p:cNvPicPr preferRelativeResize="0"/>
          <p:nvPr/>
        </p:nvPicPr>
        <p:blipFill rotWithShape="1">
          <a:blip r:embed="rId3">
            <a:alphaModFix/>
          </a:blip>
          <a:srcRect/>
          <a:stretch/>
        </p:blipFill>
        <p:spPr>
          <a:xfrm>
            <a:off x="7831000" y="-228600"/>
            <a:ext cx="1301194" cy="7076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2553</Words>
  <Application>Microsoft Office PowerPoint</Application>
  <PresentationFormat>On-screen Show (16:9)</PresentationFormat>
  <Paragraphs>324</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Cambria</vt:lpstr>
      <vt:lpstr>Noto Sans Symbols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Komang Sugiartha</dc:creator>
  <cp:lastModifiedBy>informatic</cp:lastModifiedBy>
  <cp:revision>1</cp:revision>
  <dcterms:modified xsi:type="dcterms:W3CDTF">2023-07-12T04:25:10Z</dcterms:modified>
</cp:coreProperties>
</file>