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87" r:id="rId3"/>
    <p:sldId id="288" r:id="rId4"/>
    <p:sldId id="306" r:id="rId5"/>
    <p:sldId id="289" r:id="rId6"/>
    <p:sldId id="307" r:id="rId7"/>
    <p:sldId id="308" r:id="rId8"/>
    <p:sldId id="290" r:id="rId9"/>
    <p:sldId id="309" r:id="rId10"/>
    <p:sldId id="310" r:id="rId11"/>
    <p:sldId id="291" r:id="rId12"/>
    <p:sldId id="311" r:id="rId13"/>
    <p:sldId id="292" r:id="rId14"/>
    <p:sldId id="293" r:id="rId15"/>
    <p:sldId id="294" r:id="rId16"/>
    <p:sldId id="312" r:id="rId17"/>
    <p:sldId id="295" r:id="rId18"/>
    <p:sldId id="313" r:id="rId19"/>
    <p:sldId id="314" r:id="rId20"/>
    <p:sldId id="315" r:id="rId21"/>
    <p:sldId id="30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7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6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6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2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04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67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5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64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8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9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2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bundet.com/d/697-pengertian-queue-antrian.%2023%20September%202020" TargetMode="External"/><Relationship Id="rId3" Type="http://schemas.openxmlformats.org/officeDocument/2006/relationships/hyperlink" Target="https://glints.com/id/lowongan/stack-adalah/" TargetMode="External"/><Relationship Id="rId7" Type="http://schemas.openxmlformats.org/officeDocument/2006/relationships/hyperlink" Target="https://semutaspal.com/queue/" TargetMode="External"/><Relationship Id="rId2" Type="http://schemas.openxmlformats.org/officeDocument/2006/relationships/hyperlink" Target="https://blog.ub.ac.id/gustiangr8/2014/03/contoh-program-adt-pada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bby-syahronanda.blogspot.com/2014/01/contoh-program-queue-dengan-java.html" TargetMode="External"/><Relationship Id="rId5" Type="http://schemas.openxmlformats.org/officeDocument/2006/relationships/hyperlink" Target="https://www.jejaring.web.id/contoh-program-java-queue/" TargetMode="External"/><Relationship Id="rId10" Type="http://schemas.openxmlformats.org/officeDocument/2006/relationships/hyperlink" Target="https://www.researchgate.net/publication/332717356_Pengertian_linked_list/" TargetMode="External"/><Relationship Id="rId4" Type="http://schemas.openxmlformats.org/officeDocument/2006/relationships/hyperlink" Target="https://agung-setiawan.com/implementasi-struktur-data-stack-java/" TargetMode="External"/><Relationship Id="rId9" Type="http://schemas.openxmlformats.org/officeDocument/2006/relationships/hyperlink" Target="https://socs.binus.ac.id/2018/12/21/queu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F6B1-3129-46F2-9305-29900177B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800"/>
              <a:t>ABSTRACT DATA TYPE(ADT)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DF1AA-A012-4443-9562-71A7E161C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Nama		: RIZQILLAH</a:t>
            </a:r>
          </a:p>
          <a:p>
            <a:r>
              <a:rPr lang="id-ID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NIM		: 1957301020</a:t>
            </a:r>
            <a:endParaRPr lang="en-ID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45" y="0"/>
            <a:ext cx="1564719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Queues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1136821"/>
            <a:ext cx="9497756" cy="5288689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solidFill>
                  <a:schemeClr val="tx1"/>
                </a:solidFill>
              </a:rPr>
              <a:t>Operasi Pada Queue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/>
              <a:t>Create : Untuk membuat dan Menginisialisasi Queue dengan membuat head dan tail = -1.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/>
              <a:t>isEmpty : Cek apakah isi queue kosong.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isF</a:t>
            </a:r>
            <a:r>
              <a:rPr lang="id-ID" dirty="0"/>
              <a:t>ull : Cek apakah isi queue penuh.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Enqueu</a:t>
            </a:r>
            <a:r>
              <a:rPr lang="id-ID" dirty="0"/>
              <a:t>e : Menambah data baru pada antrian queue dan disimpan pada posisi head.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/>
              <a:t>Dequeue : Mengambil data pertama(head) dari antrian.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/>
              <a:t>Clear : Menghapus seluruh isi data queue.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/>
              <a:t>Tampil : Untuk menampilkan nilai-nilai elemen antrian menggunakan pengulangan dari head hingga tail.</a:t>
            </a:r>
          </a:p>
          <a:p>
            <a:pPr marL="0" indent="0">
              <a:buNone/>
            </a:pP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715205" y="815544"/>
            <a:ext cx="1438459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45" y="0"/>
            <a:ext cx="1564719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Queues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432487"/>
            <a:ext cx="9497756" cy="5053914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Berikut ini merupakan ilustrasi dari bagaimana tampilan dari queue.</a:t>
            </a:r>
            <a:endParaRPr lang="id-ID" dirty="0"/>
          </a:p>
          <a:p>
            <a:pPr algn="just"/>
            <a:endParaRPr lang="id-ID" dirty="0">
              <a:solidFill>
                <a:schemeClr val="tx1"/>
              </a:solidFill>
            </a:endParaRPr>
          </a:p>
          <a:p>
            <a:pPr algn="just"/>
            <a:endParaRPr lang="id-ID" dirty="0"/>
          </a:p>
          <a:p>
            <a:pPr marL="0" indent="0" algn="just">
              <a:buNone/>
            </a:pPr>
            <a:endParaRPr lang="id-ID" dirty="0">
              <a:solidFill>
                <a:schemeClr val="tx1"/>
              </a:solidFill>
            </a:endParaRPr>
          </a:p>
          <a:p>
            <a:pPr algn="just"/>
            <a:r>
              <a:rPr lang="sv-SE" dirty="0"/>
              <a:t>Queue akan kosong jika nilai end kurang dari front. Sementara itu, akan penuh jika end sama dengan n-1. 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715205" y="815544"/>
            <a:ext cx="1438459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88C74B8-DB6A-4A95-9C4E-26450702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45" y="2038866"/>
            <a:ext cx="7438161" cy="14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686" y="0"/>
            <a:ext cx="5494168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Program Operasi Dasar Queues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210065"/>
            <a:ext cx="9497756" cy="5177481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solidFill>
                  <a:schemeClr val="tx1"/>
                </a:solidFill>
              </a:rPr>
              <a:t>Enqueue</a:t>
            </a:r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marL="0" indent="0" algn="just">
              <a:buNone/>
            </a:pPr>
            <a:endParaRPr lang="id-ID" dirty="0"/>
          </a:p>
          <a:p>
            <a:pPr marL="0" indent="0" algn="just">
              <a:buNone/>
            </a:pPr>
            <a:endParaRPr lang="id-ID" dirty="0"/>
          </a:p>
          <a:p>
            <a:pPr algn="just"/>
            <a:r>
              <a:rPr lang="id-ID" dirty="0"/>
              <a:t>Dequeue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616349" y="864972"/>
            <a:ext cx="5340505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35771B-A34F-44ED-A9CF-58982B9F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94" y="1695578"/>
            <a:ext cx="4556927" cy="1937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5C075-7474-46E5-B641-82E4FE12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94" y="4254071"/>
            <a:ext cx="4556927" cy="20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45" y="-86499"/>
            <a:ext cx="8123466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Sequential dan Linked Representation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1149177"/>
            <a:ext cx="9497756" cy="4893279"/>
          </a:xfrm>
        </p:spPr>
        <p:txBody>
          <a:bodyPr>
            <a:normAutofit lnSpcReduction="10000"/>
          </a:bodyPr>
          <a:lstStyle/>
          <a:p>
            <a:pPr algn="just"/>
            <a:r>
              <a:rPr lang="en-ID" dirty="0"/>
              <a:t>ADTs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diwakilkan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sequential dan linked representation.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sequential representation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array. </a:t>
            </a:r>
            <a:r>
              <a:rPr lang="en-ID" dirty="0" err="1"/>
              <a:t>Bagaimanapun</a:t>
            </a:r>
            <a:r>
              <a:rPr lang="en-ID" dirty="0"/>
              <a:t> juga,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array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pembatasan</a:t>
            </a:r>
            <a:r>
              <a:rPr lang="en-ID" dirty="0"/>
              <a:t> size, yang </a:t>
            </a:r>
            <a:r>
              <a:rPr lang="en-ID" dirty="0" err="1"/>
              <a:t>membuatnya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array,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kelebihan</a:t>
            </a:r>
            <a:r>
              <a:rPr lang="en-ID" dirty="0"/>
              <a:t> space memory. </a:t>
            </a:r>
            <a:r>
              <a:rPr lang="en-ID" dirty="0" err="1"/>
              <a:t>Mempertimbangkan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Anda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array dan </a:t>
            </a:r>
            <a:r>
              <a:rPr lang="en-ID" dirty="0" err="1"/>
              <a:t>mendeklarasikannya</a:t>
            </a:r>
            <a:r>
              <a:rPr lang="en-ID" dirty="0"/>
              <a:t> agar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50 </a:t>
            </a:r>
            <a:r>
              <a:rPr lang="en-ID" dirty="0" err="1"/>
              <a:t>elemen</a:t>
            </a:r>
            <a:r>
              <a:rPr lang="en-ID" dirty="0"/>
              <a:t>. Jika user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5 </a:t>
            </a:r>
            <a:r>
              <a:rPr lang="en-ID" dirty="0" err="1"/>
              <a:t>elemen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45 space pada memory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sia-sia</a:t>
            </a:r>
            <a:r>
              <a:rPr lang="en-ID" dirty="0"/>
              <a:t>. </a:t>
            </a:r>
            <a:r>
              <a:rPr lang="en-ID" dirty="0" err="1"/>
              <a:t>Disisi</a:t>
            </a:r>
            <a:r>
              <a:rPr lang="en-ID" dirty="0"/>
              <a:t> lain, </a:t>
            </a:r>
            <a:r>
              <a:rPr lang="en-ID" dirty="0" err="1"/>
              <a:t>jika</a:t>
            </a:r>
            <a:r>
              <a:rPr lang="en-ID" dirty="0"/>
              <a:t> user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51 </a:t>
            </a:r>
            <a:r>
              <a:rPr lang="en-ID" dirty="0" err="1"/>
              <a:t>elemen</a:t>
            </a:r>
            <a:r>
              <a:rPr lang="en-ID" dirty="0"/>
              <a:t>, space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disediakan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array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. </a:t>
            </a:r>
            <a:endParaRPr lang="id-ID" dirty="0"/>
          </a:p>
          <a:p>
            <a:pPr algn="just"/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sequential representation, linked representation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rumit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Linked representation </a:t>
            </a:r>
            <a:r>
              <a:rPr lang="en-ID" dirty="0" err="1"/>
              <a:t>menyesuaikan</a:t>
            </a:r>
            <a:r>
              <a:rPr lang="en-ID" dirty="0"/>
              <a:t> memory yang </a:t>
            </a:r>
            <a:r>
              <a:rPr lang="en-ID" dirty="0" err="1"/>
              <a:t>dibutuhkan</a:t>
            </a:r>
            <a:r>
              <a:rPr lang="en-ID" dirty="0"/>
              <a:t> oleh user. 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588945" y="815544"/>
            <a:ext cx="6788936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45" y="-86499"/>
            <a:ext cx="9247932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Sequential Representation dari Integer Stack</a:t>
            </a:r>
            <a:endParaRPr lang="en-ID" sz="3200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588945" y="815544"/>
            <a:ext cx="7851617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14E74F-649D-48F8-B0EE-53400452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50" y="1066799"/>
            <a:ext cx="10018713" cy="650789"/>
          </a:xfrm>
        </p:spPr>
        <p:txBody>
          <a:bodyPr/>
          <a:lstStyle/>
          <a:p>
            <a:r>
              <a:rPr lang="id-ID" dirty="0"/>
              <a:t>Program :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54CE8-A7F7-4FBA-AA88-2AFD0A11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36" y="1664041"/>
            <a:ext cx="4657209" cy="650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76E485-C01E-4AD7-9BA4-F90E1C282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265"/>
          <a:stretch/>
        </p:blipFill>
        <p:spPr>
          <a:xfrm>
            <a:off x="1925336" y="2302475"/>
            <a:ext cx="4055140" cy="3381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E64B2F-DFF1-4A65-8988-818E62753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99" b="31"/>
          <a:stretch/>
        </p:blipFill>
        <p:spPr>
          <a:xfrm>
            <a:off x="7412992" y="1664041"/>
            <a:ext cx="4055140" cy="4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3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45" y="-86499"/>
            <a:ext cx="3810958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Linked List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654907"/>
            <a:ext cx="9497756" cy="5387549"/>
          </a:xfrm>
        </p:spPr>
        <p:txBody>
          <a:bodyPr>
            <a:normAutofit/>
          </a:bodyPr>
          <a:lstStyle/>
          <a:p>
            <a:pPr algn="just"/>
            <a:r>
              <a:rPr lang="en-ID" b="0" i="0" dirty="0">
                <a:effectLst/>
              </a:rPr>
              <a:t>Linked List </a:t>
            </a:r>
            <a:r>
              <a:rPr lang="en-ID" b="0" i="0" dirty="0" err="1">
                <a:effectLst/>
              </a:rPr>
              <a:t>adalah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suatu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struktur</a:t>
            </a:r>
            <a:r>
              <a:rPr lang="en-ID" b="0" i="0" dirty="0">
                <a:effectLst/>
              </a:rPr>
              <a:t> data linier. </a:t>
            </a:r>
            <a:r>
              <a:rPr lang="en-ID" b="0" i="0" dirty="0" err="1">
                <a:effectLst/>
              </a:rPr>
              <a:t>Berbeda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array yang juga </a:t>
            </a:r>
            <a:r>
              <a:rPr lang="en-ID" b="0" i="0" dirty="0" err="1">
                <a:effectLst/>
              </a:rPr>
              <a:t>merupakan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struktur</a:t>
            </a:r>
            <a:r>
              <a:rPr lang="en-ID" b="0" i="0" dirty="0">
                <a:effectLst/>
              </a:rPr>
              <a:t> data linier dan </a:t>
            </a:r>
            <a:r>
              <a:rPr lang="en-ID" b="0" i="0" dirty="0" err="1">
                <a:effectLst/>
              </a:rPr>
              <a:t>tipe</a:t>
            </a:r>
            <a:r>
              <a:rPr lang="en-ID" b="0" i="0" dirty="0">
                <a:effectLst/>
              </a:rPr>
              <a:t> data </a:t>
            </a:r>
            <a:r>
              <a:rPr lang="en-ID" b="0" i="0" dirty="0" err="1">
                <a:effectLst/>
              </a:rPr>
              <a:t>komposit</a:t>
            </a:r>
            <a:r>
              <a:rPr lang="en-ID" b="0" i="0" dirty="0">
                <a:effectLst/>
              </a:rPr>
              <a:t>, linked list </a:t>
            </a:r>
            <a:r>
              <a:rPr lang="en-ID" b="0" i="0" dirty="0" err="1">
                <a:effectLst/>
              </a:rPr>
              <a:t>dibentuk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secara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dinamik</a:t>
            </a:r>
            <a:r>
              <a:rPr lang="en-ID" b="0" i="0" dirty="0">
                <a:effectLst/>
              </a:rPr>
              <a:t>. Pada </a:t>
            </a:r>
            <a:r>
              <a:rPr lang="en-ID" b="0" i="0" dirty="0" err="1">
                <a:effectLst/>
              </a:rPr>
              <a:t>saat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awal</a:t>
            </a:r>
            <a:r>
              <a:rPr lang="en-ID" b="0" i="0" dirty="0">
                <a:effectLst/>
              </a:rPr>
              <a:t> program </a:t>
            </a:r>
            <a:r>
              <a:rPr lang="en-ID" b="0" i="0" dirty="0" err="1">
                <a:effectLst/>
              </a:rPr>
              <a:t>dijalankan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elemen</a:t>
            </a:r>
            <a:r>
              <a:rPr lang="en-ID" b="0" i="0" dirty="0">
                <a:effectLst/>
              </a:rPr>
              <a:t> linked list </a:t>
            </a:r>
            <a:r>
              <a:rPr lang="en-ID" b="0" i="0" dirty="0" err="1">
                <a:effectLst/>
              </a:rPr>
              <a:t>belum</a:t>
            </a:r>
            <a:r>
              <a:rPr lang="id-ID" b="0" i="0" dirty="0">
                <a:effectLst/>
              </a:rPr>
              <a:t> ada</a:t>
            </a:r>
            <a:r>
              <a:rPr lang="en-ID" b="0" i="0" dirty="0">
                <a:effectLst/>
              </a:rPr>
              <a:t> data. </a:t>
            </a:r>
            <a:r>
              <a:rPr lang="en-ID" b="0" i="0" dirty="0" err="1">
                <a:effectLst/>
              </a:rPr>
              <a:t>Elemen</a:t>
            </a:r>
            <a:r>
              <a:rPr lang="en-ID" b="0" i="0" dirty="0">
                <a:effectLst/>
              </a:rPr>
              <a:t> linked list (</a:t>
            </a:r>
            <a:r>
              <a:rPr lang="en-ID" b="0" i="0" dirty="0" err="1">
                <a:effectLst/>
              </a:rPr>
              <a:t>disebut</a:t>
            </a:r>
            <a:r>
              <a:rPr lang="en-ID" b="0" i="0" dirty="0">
                <a:effectLst/>
              </a:rPr>
              <a:t> node) </a:t>
            </a:r>
            <a:r>
              <a:rPr lang="en-ID" b="0" i="0" dirty="0" err="1">
                <a:effectLst/>
              </a:rPr>
              <a:t>dibentuk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sambil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jalan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sesuai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instruksi</a:t>
            </a:r>
            <a:r>
              <a:rPr lang="en-ID" b="0" i="0" dirty="0">
                <a:effectLst/>
              </a:rPr>
              <a:t>. </a:t>
            </a:r>
            <a:endParaRPr lang="id-ID" b="0" i="0" dirty="0">
              <a:effectLst/>
            </a:endParaRPr>
          </a:p>
          <a:p>
            <a:pPr algn="just"/>
            <a:r>
              <a:rPr lang="en-ID" b="0" i="0" dirty="0" err="1">
                <a:effectLst/>
              </a:rPr>
              <a:t>Apabila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setiap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elemen</a:t>
            </a:r>
            <a:r>
              <a:rPr lang="en-ID" b="0" i="0" dirty="0">
                <a:effectLst/>
              </a:rPr>
              <a:t> array </a:t>
            </a:r>
            <a:r>
              <a:rPr lang="en-ID" b="0" i="0" dirty="0" err="1">
                <a:effectLst/>
              </a:rPr>
              <a:t>dapat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diakses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secara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langsung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menggunakan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indeks</a:t>
            </a:r>
            <a:r>
              <a:rPr lang="en-ID" b="0" i="0" dirty="0">
                <a:effectLst/>
              </a:rPr>
              <a:t>,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node linked list </a:t>
            </a:r>
            <a:r>
              <a:rPr lang="en-ID" b="0" i="0" dirty="0" err="1">
                <a:effectLst/>
              </a:rPr>
              <a:t>diakses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menggunakan</a:t>
            </a:r>
            <a:r>
              <a:rPr lang="en-ID" b="0" i="0" dirty="0">
                <a:effectLst/>
              </a:rPr>
              <a:t> pointer </a:t>
            </a:r>
            <a:r>
              <a:rPr lang="en-ID" b="0" i="0" dirty="0" err="1">
                <a:effectLst/>
              </a:rPr>
              <a:t>yangmengacu</a:t>
            </a:r>
            <a:r>
              <a:rPr lang="en-ID" b="0" i="0" dirty="0">
                <a:effectLst/>
              </a:rPr>
              <a:t> (</a:t>
            </a:r>
            <a:r>
              <a:rPr lang="en-ID" b="0" i="0" dirty="0" err="1">
                <a:effectLst/>
              </a:rPr>
              <a:t>menunjuk</a:t>
            </a:r>
            <a:r>
              <a:rPr lang="en-ID" b="0" i="0" dirty="0">
                <a:effectLst/>
              </a:rPr>
              <a:t>) </a:t>
            </a:r>
            <a:r>
              <a:rPr lang="en-ID" b="0" i="0" dirty="0" err="1">
                <a:effectLst/>
              </a:rPr>
              <a:t>ke</a:t>
            </a:r>
            <a:r>
              <a:rPr lang="en-ID" b="0" i="0" dirty="0">
                <a:effectLst/>
              </a:rPr>
              <a:t> node </a:t>
            </a:r>
            <a:r>
              <a:rPr lang="en-ID" b="0" i="0" dirty="0" err="1">
                <a:effectLst/>
              </a:rPr>
              <a:t>tersebut.Awal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atau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kepala</a:t>
            </a:r>
            <a:r>
              <a:rPr lang="en-ID" b="0" i="0" dirty="0">
                <a:effectLst/>
              </a:rPr>
              <a:t> linked list </a:t>
            </a:r>
            <a:r>
              <a:rPr lang="en-ID" b="0" i="0" dirty="0" err="1">
                <a:effectLst/>
              </a:rPr>
              <a:t>harus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diacu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pointer yang </a:t>
            </a:r>
            <a:r>
              <a:rPr lang="en-ID" b="0" i="0" dirty="0" err="1">
                <a:effectLst/>
              </a:rPr>
              <a:t>biasa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diberi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nama</a:t>
            </a:r>
            <a:r>
              <a:rPr lang="en-ID" b="0" i="0" dirty="0">
                <a:effectLst/>
              </a:rPr>
              <a:t> head. Pointer current (</a:t>
            </a:r>
            <a:r>
              <a:rPr lang="en-ID" b="0" i="0" dirty="0" err="1">
                <a:effectLst/>
              </a:rPr>
              <a:t>disingkat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curr</a:t>
            </a:r>
            <a:r>
              <a:rPr lang="en-ID" b="0" i="0" dirty="0">
                <a:effectLst/>
              </a:rPr>
              <a:t>)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memindahkan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pengacuan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kepada</a:t>
            </a:r>
            <a:r>
              <a:rPr lang="en-ID" b="0" i="0" dirty="0">
                <a:effectLst/>
              </a:rPr>
              <a:t> node </a:t>
            </a:r>
            <a:r>
              <a:rPr lang="en-ID" b="0" i="0" dirty="0" err="1">
                <a:effectLst/>
              </a:rPr>
              <a:t>tertentu</a:t>
            </a:r>
            <a:r>
              <a:rPr lang="en-ID" b="0" i="0" dirty="0">
                <a:effectLst/>
              </a:rPr>
              <a:t>.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588945" y="815544"/>
            <a:ext cx="227872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9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45" y="-86499"/>
            <a:ext cx="3810958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Linked List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-210064"/>
            <a:ext cx="9497756" cy="5387549"/>
          </a:xfrm>
        </p:spPr>
        <p:txBody>
          <a:bodyPr>
            <a:normAutofit/>
          </a:bodyPr>
          <a:lstStyle/>
          <a:p>
            <a:pPr algn="just"/>
            <a:r>
              <a:rPr lang="en-ID" dirty="0"/>
              <a:t>Linked list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yang </a:t>
            </a:r>
            <a:r>
              <a:rPr lang="en-ID" dirty="0" err="1"/>
              <a:t>berlawanan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array,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statis.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linked list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tumbuh</a:t>
            </a:r>
            <a:r>
              <a:rPr lang="en-ID" dirty="0"/>
              <a:t> dan </a:t>
            </a:r>
            <a:r>
              <a:rPr lang="en-ID" dirty="0" err="1"/>
              <a:t>berkurang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size yang </a:t>
            </a:r>
            <a:r>
              <a:rPr lang="en-ID" dirty="0" err="1"/>
              <a:t>bergantung</a:t>
            </a:r>
            <a:r>
              <a:rPr lang="en-ID" dirty="0"/>
              <a:t> pada </a:t>
            </a:r>
            <a:r>
              <a:rPr lang="en-ID" dirty="0" err="1"/>
              <a:t>kebutuhan</a:t>
            </a:r>
            <a:r>
              <a:rPr lang="en-ID" dirty="0"/>
              <a:t> user. Linked list </a:t>
            </a:r>
            <a:r>
              <a:rPr lang="en-ID" dirty="0" err="1"/>
              <a:t>digambarkan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nodes, Yang masing-masing </a:t>
            </a:r>
            <a:r>
              <a:rPr lang="en-ID" dirty="0" err="1"/>
              <a:t>berisi</a:t>
            </a:r>
            <a:r>
              <a:rPr lang="en-ID" dirty="0"/>
              <a:t> data dan link </a:t>
            </a:r>
            <a:r>
              <a:rPr lang="en-ID" dirty="0" err="1"/>
              <a:t>atau</a:t>
            </a:r>
            <a:r>
              <a:rPr lang="en-ID" dirty="0"/>
              <a:t> pointer </a:t>
            </a:r>
            <a:r>
              <a:rPr lang="en-ID" dirty="0" err="1"/>
              <a:t>ke</a:t>
            </a:r>
            <a:r>
              <a:rPr lang="en-ID" dirty="0"/>
              <a:t> node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list. </a:t>
            </a:r>
            <a:endParaRPr lang="id-ID" dirty="0"/>
          </a:p>
          <a:p>
            <a:pPr algn="just"/>
            <a:r>
              <a:rPr lang="en-ID" dirty="0"/>
              <a:t>Gambar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node. 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588945" y="815544"/>
            <a:ext cx="227872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882D34B-7C91-4AD4-92C5-011A94F33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01"/>
          <a:stretch/>
        </p:blipFill>
        <p:spPr>
          <a:xfrm>
            <a:off x="1804380" y="3941809"/>
            <a:ext cx="2327390" cy="10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45" y="-86499"/>
            <a:ext cx="3810958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Linked List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420128"/>
            <a:ext cx="9497756" cy="3163331"/>
          </a:xfrm>
        </p:spPr>
        <p:txBody>
          <a:bodyPr>
            <a:normAutofit/>
          </a:bodyPr>
          <a:lstStyle/>
          <a:p>
            <a:pPr algn="just"/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non-empty linked list </a:t>
            </a:r>
            <a:r>
              <a:rPr lang="en-ID" dirty="0" err="1"/>
              <a:t>dengan</a:t>
            </a:r>
            <a:r>
              <a:rPr lang="en-ID" dirty="0"/>
              <a:t> 3 node. </a:t>
            </a:r>
            <a:endParaRPr lang="id-ID" dirty="0"/>
          </a:p>
          <a:p>
            <a:pPr algn="just"/>
            <a:endParaRPr lang="id-ID" sz="3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d-ID" dirty="0"/>
          </a:p>
          <a:p>
            <a:pPr algn="just"/>
            <a:r>
              <a:rPr lang="id-ID" dirty="0">
                <a:solidFill>
                  <a:schemeClr val="tx1"/>
                </a:solidFill>
              </a:rPr>
              <a:t>Program :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588945" y="815544"/>
            <a:ext cx="227872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12B75C9-5226-472A-83F2-FD64A30B7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1529181" y="1408669"/>
            <a:ext cx="5912643" cy="926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9E145B-07D7-485D-8EEC-49E5B985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066" y="2758902"/>
            <a:ext cx="5432600" cy="39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2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45" y="-86499"/>
            <a:ext cx="8593024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Linked Representation dari Integer Stack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945" y="1260389"/>
            <a:ext cx="9497756" cy="617838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solidFill>
                  <a:schemeClr val="tx1"/>
                </a:solidFill>
              </a:rPr>
              <a:t>Program :</a:t>
            </a:r>
          </a:p>
          <a:p>
            <a:pPr algn="just"/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588945" y="815544"/>
            <a:ext cx="6974287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451447D-34E2-4E64-B278-B0E3D7463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4"/>
          <a:stretch/>
        </p:blipFill>
        <p:spPr>
          <a:xfrm>
            <a:off x="1629655" y="1569308"/>
            <a:ext cx="562972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45" y="-86499"/>
            <a:ext cx="8593024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Linked Representation dari Integer Stack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945" y="4973594"/>
            <a:ext cx="9497756" cy="617838"/>
          </a:xfrm>
        </p:spPr>
        <p:txBody>
          <a:bodyPr>
            <a:normAutofit/>
          </a:bodyPr>
          <a:lstStyle/>
          <a:p>
            <a:pPr algn="just"/>
            <a:r>
              <a:rPr lang="id-ID"/>
              <a:t>Representasi Node </a:t>
            </a:r>
            <a:r>
              <a:rPr lang="id-ID">
                <a:solidFill>
                  <a:schemeClr val="tx1"/>
                </a:solidFill>
              </a:rPr>
              <a:t>:</a:t>
            </a:r>
            <a:endParaRPr lang="id-ID" dirty="0">
              <a:solidFill>
                <a:schemeClr val="tx1"/>
              </a:solidFill>
            </a:endParaRPr>
          </a:p>
          <a:p>
            <a:pPr algn="just"/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588945" y="815544"/>
            <a:ext cx="6974287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ECCF84-74AA-47B7-B642-802DAC01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91" y="5282513"/>
            <a:ext cx="4773184" cy="896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BDBDB-0A00-4DBF-AB5C-5E1B9758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14" y="1637273"/>
            <a:ext cx="5010878" cy="29856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1BD616-C516-4585-A924-1760ABAC7E04}"/>
              </a:ext>
            </a:extLst>
          </p:cNvPr>
          <p:cNvSpPr txBox="1">
            <a:spLocks/>
          </p:cNvSpPr>
          <p:nvPr/>
        </p:nvSpPr>
        <p:spPr>
          <a:xfrm>
            <a:off x="1588945" y="1328354"/>
            <a:ext cx="9497756" cy="617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dirty="0"/>
              <a:t>Program :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505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686" y="0"/>
            <a:ext cx="4505628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ABSTRACT DATA TYPE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1631088"/>
            <a:ext cx="9497756" cy="3880021"/>
          </a:xfrm>
        </p:spPr>
        <p:txBody>
          <a:bodyPr>
            <a:normAutofit/>
          </a:bodyPr>
          <a:lstStyle/>
          <a:p>
            <a:pPr algn="just"/>
            <a:r>
              <a:rPr lang="en-ID" dirty="0"/>
              <a:t>Abstract Data Type (ADT)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elemen-elemen</a:t>
            </a:r>
            <a:r>
              <a:rPr lang="en-ID" dirty="0"/>
              <a:t> data yang </a:t>
            </a:r>
            <a:r>
              <a:rPr lang="en-ID" dirty="0" err="1"/>
              <a:t>disajikan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set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pada </a:t>
            </a:r>
            <a:r>
              <a:rPr lang="en-ID" dirty="0" err="1"/>
              <a:t>elemen-elemen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. Stacks, queues dan binary trees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ADT.</a:t>
            </a:r>
            <a:endParaRPr lang="id-ID" dirty="0"/>
          </a:p>
          <a:p>
            <a:pPr algn="just"/>
            <a:r>
              <a:rPr lang="en-ID" b="0" i="0" dirty="0" err="1">
                <a:solidFill>
                  <a:srgbClr val="000000"/>
                </a:solidFill>
                <a:effectLst/>
              </a:rPr>
              <a:t>Tipe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abstrak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didefinisikan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model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matematika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objek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data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membentuk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sebuah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tipe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data,serta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fungsi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beroperasi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objek-objek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 (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Heilemen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1996).</a:t>
            </a:r>
            <a:endParaRPr lang="id-ID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ID" b="0" i="0" dirty="0" err="1">
                <a:solidFill>
                  <a:srgbClr val="000000"/>
                </a:solidFill>
                <a:effectLst/>
              </a:rPr>
              <a:t>Beberapa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contoh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tipe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abstrak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diantaranya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D" b="0" i="1" dirty="0">
                <a:solidFill>
                  <a:srgbClr val="000000"/>
                </a:solidFill>
                <a:effectLst/>
              </a:rPr>
              <a:t>Stack, Queue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 dan </a:t>
            </a:r>
            <a:r>
              <a:rPr lang="en-ID" b="0" i="1" dirty="0">
                <a:solidFill>
                  <a:srgbClr val="000000"/>
                </a:solidFill>
                <a:effectLst/>
              </a:rPr>
              <a:t>List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715205" y="815544"/>
            <a:ext cx="4253109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45" y="0"/>
            <a:ext cx="3724460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DAFTAR PUSTAKA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045" y="1000902"/>
            <a:ext cx="9497756" cy="5288689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d-ID" sz="1800" dirty="0"/>
              <a:t>Gustian Ri'pi. Contoh Program ADT pada Java. </a:t>
            </a:r>
            <a:r>
              <a:rPr lang="id-ID" sz="1800" dirty="0">
                <a:hlinkClick r:id="rId2"/>
              </a:rPr>
              <a:t>https://blog.ub.ac.id/gustiangr8/2014/03/contoh-program-adt-pada-java/</a:t>
            </a:r>
            <a:r>
              <a:rPr lang="id-ID" sz="1800" dirty="0"/>
              <a:t>. Universitas Brawijaya. 06 Maret 2014.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800" dirty="0"/>
              <a:t>Maulana Adieb. Memahami Stack.</a:t>
            </a:r>
            <a:r>
              <a:rPr lang="id-ID" sz="1800" dirty="0">
                <a:hlinkClick r:id="rId3"/>
              </a:rPr>
              <a:t> https://glints.com/id/lowongan/stack-adalah/</a:t>
            </a:r>
            <a:r>
              <a:rPr lang="id-ID" sz="1800" dirty="0"/>
              <a:t>. 04 Februari 2021.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800" dirty="0"/>
              <a:t>Agung Setiawan. Implementasi Struktur Data Stack. </a:t>
            </a:r>
            <a:r>
              <a:rPr lang="id-ID" sz="1800" dirty="0">
                <a:hlinkClick r:id="rId4"/>
              </a:rPr>
              <a:t>https://agung-setiawan.com/implementasi-struktur-data-stack-java/</a:t>
            </a:r>
            <a:r>
              <a:rPr lang="id-ID" sz="1800" dirty="0"/>
              <a:t>. 19 Januari 2014.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800" dirty="0"/>
              <a:t>Jejaring. Contoh Program Java Queue. </a:t>
            </a:r>
            <a:r>
              <a:rPr lang="id-ID" sz="1800" dirty="0">
                <a:hlinkClick r:id="rId5"/>
              </a:rPr>
              <a:t>https://www.jejaring.web.id/contoh-program-java-queue/</a:t>
            </a:r>
            <a:r>
              <a:rPr lang="id-ID" sz="1800" dirty="0"/>
              <a:t>. 26 Februari 2019.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800" dirty="0"/>
              <a:t>Bobby Syahronanda. Contoh Program Queue dengan Java. </a:t>
            </a:r>
            <a:r>
              <a:rPr lang="id-ID" sz="1800" dirty="0">
                <a:hlinkClick r:id="rId6"/>
              </a:rPr>
              <a:t>http://bobby-syahronanda.blogspot.com/2014/01/contoh-program-queue-dengan-java.html</a:t>
            </a:r>
            <a:r>
              <a:rPr lang="id-ID" sz="1800" dirty="0"/>
              <a:t>. 18 Januari 2014.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800" dirty="0"/>
              <a:t>Semut Belang. Definisi dan Contoh Queue. </a:t>
            </a:r>
            <a:r>
              <a:rPr lang="id-ID" sz="1800" dirty="0">
                <a:hlinkClick r:id="rId7"/>
              </a:rPr>
              <a:t>https://semutaspal.com/queue/</a:t>
            </a:r>
            <a:r>
              <a:rPr lang="id-ID" sz="1800" dirty="0"/>
              <a:t>. 29 November 2019.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800" dirty="0"/>
              <a:t>Bundet. Pengertian Queue. </a:t>
            </a:r>
            <a:r>
              <a:rPr lang="id-ID" sz="1800" dirty="0">
                <a:hlinkClick r:id="rId8"/>
              </a:rPr>
              <a:t>https://bundet.com/d/697-pengertian-queue-antrian. 23 September 2020</a:t>
            </a:r>
            <a:r>
              <a:rPr lang="id-ID" sz="18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800"/>
              <a:t>Fidelson Tanzil </a:t>
            </a:r>
            <a:r>
              <a:rPr lang="id-ID" sz="1800" dirty="0"/>
              <a:t>S.KOM., M.T.I. Queue. </a:t>
            </a:r>
            <a:r>
              <a:rPr lang="id-ID" sz="1800" dirty="0">
                <a:hlinkClick r:id="rId9"/>
              </a:rPr>
              <a:t>https://socs.binus.ac.id/2018/12/21/queue/</a:t>
            </a:r>
            <a:r>
              <a:rPr lang="id-ID" sz="1800" dirty="0"/>
              <a:t>. Binus University. 21 Desember 2018.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800" dirty="0"/>
              <a:t>Zalmi Randa Ramadhan. Pengertian Linked List. </a:t>
            </a:r>
            <a:r>
              <a:rPr lang="id-ID" sz="1800" dirty="0">
                <a:hlinkClick r:id="rId10"/>
              </a:rPr>
              <a:t>https://www.researchgate.net/publication/332717356_Pengertian_linked_list/</a:t>
            </a:r>
            <a:r>
              <a:rPr lang="id-ID" sz="1800" dirty="0"/>
              <a:t>. April 2019.</a:t>
            </a:r>
            <a:endParaRPr lang="en-ID" sz="1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838772" y="815544"/>
            <a:ext cx="3474633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8B0F-A158-4527-8E21-83FC9CA67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Sekian 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2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686" y="0"/>
            <a:ext cx="1564719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Stacks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988541"/>
            <a:ext cx="9497756" cy="5053914"/>
          </a:xfrm>
        </p:spPr>
        <p:txBody>
          <a:bodyPr>
            <a:normAutofit fontScale="92500"/>
          </a:bodyPr>
          <a:lstStyle/>
          <a:p>
            <a:pPr algn="just"/>
            <a:r>
              <a:rPr lang="en-ID" dirty="0"/>
              <a:t>Stack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set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data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manipulasi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id-ID" dirty="0"/>
              <a:t>-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pada </a:t>
            </a:r>
            <a:r>
              <a:rPr lang="en-ID" dirty="0" err="1"/>
              <a:t>tumpukan</a:t>
            </a:r>
            <a:r>
              <a:rPr lang="en-ID" dirty="0"/>
              <a:t> </a:t>
            </a:r>
            <a:r>
              <a:rPr lang="en-ID" dirty="0" err="1"/>
              <a:t>teratas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stack.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linier yang </a:t>
            </a:r>
            <a:r>
              <a:rPr lang="en-ID" dirty="0" err="1"/>
              <a:t>disebut</a:t>
            </a:r>
            <a:r>
              <a:rPr lang="en-ID" dirty="0"/>
              <a:t> “last in, first out” (LIFO). Stacks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bermacam-macam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pattern recognition dan </a:t>
            </a:r>
            <a:r>
              <a:rPr lang="en-ID" dirty="0" err="1"/>
              <a:t>pengkonversian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notasi</a:t>
            </a:r>
            <a:r>
              <a:rPr lang="en-ID" dirty="0"/>
              <a:t> infix, postfix dan prefix . </a:t>
            </a:r>
            <a:endParaRPr lang="id-ID" dirty="0"/>
          </a:p>
          <a:p>
            <a:pPr algn="just"/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dihubungkan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stacks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push dan pop. Push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data </a:t>
            </a:r>
            <a:r>
              <a:rPr lang="en-ID" dirty="0" err="1"/>
              <a:t>kedalam</a:t>
            </a:r>
            <a:r>
              <a:rPr lang="en-ID" dirty="0"/>
              <a:t> stacks yang paling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pop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penunjuk</a:t>
            </a:r>
            <a:r>
              <a:rPr lang="en-ID" dirty="0"/>
              <a:t>/pointer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stacks.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stacks, </a:t>
            </a:r>
            <a:r>
              <a:rPr lang="en-ID" dirty="0" err="1"/>
              <a:t>pikirkan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memindakan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 data. </a:t>
            </a:r>
            <a:r>
              <a:rPr lang="en-ID" dirty="0" err="1"/>
              <a:t>Pikiran</a:t>
            </a:r>
            <a:r>
              <a:rPr lang="en-ID" dirty="0"/>
              <a:t> Anda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memberitahu</a:t>
            </a:r>
            <a:r>
              <a:rPr lang="en-ID" dirty="0"/>
              <a:t> Anda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data </a:t>
            </a:r>
            <a:r>
              <a:rPr lang="en-ID" dirty="0" err="1"/>
              <a:t>hanya</a:t>
            </a:r>
            <a:r>
              <a:rPr lang="en-ID" dirty="0"/>
              <a:t> pada stack yang paling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lain,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 stack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terjatuh</a:t>
            </a:r>
            <a:r>
              <a:rPr lang="en-ID" dirty="0"/>
              <a:t>. 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715205" y="815544"/>
            <a:ext cx="131220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0135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686" y="0"/>
            <a:ext cx="1564719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Stacks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1235676"/>
            <a:ext cx="9497756" cy="50539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d-ID" sz="2800" dirty="0">
                <a:solidFill>
                  <a:schemeClr val="tx1"/>
                </a:solidFill>
              </a:rPr>
              <a:t>Kelebihan :</a:t>
            </a:r>
          </a:p>
          <a:p>
            <a:pPr marL="457200" lvl="1" indent="0" algn="just">
              <a:buNone/>
            </a:pPr>
            <a:r>
              <a:rPr lang="en-ID" sz="2400" b="0" i="0" dirty="0" err="1">
                <a:solidFill>
                  <a:srgbClr val="000000"/>
                </a:solidFill>
                <a:effectLst/>
              </a:rPr>
              <a:t>membantu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mengelola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metode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LIFO</a:t>
            </a:r>
            <a:r>
              <a:rPr lang="id-ID" sz="2400" b="0" i="0" dirty="0">
                <a:solidFill>
                  <a:srgbClr val="000000"/>
                </a:solidFill>
                <a:effectLst/>
              </a:rPr>
              <a:t>.</a:t>
            </a:r>
            <a:endParaRPr lang="en-ID" sz="2400" b="0" i="0" dirty="0">
              <a:solidFill>
                <a:srgbClr val="000000"/>
              </a:solidFill>
              <a:effectLst/>
            </a:endParaRPr>
          </a:p>
          <a:p>
            <a:pPr marL="457200" lvl="1" indent="0" algn="just">
              <a:buNone/>
            </a:pPr>
            <a:r>
              <a:rPr lang="en-ID" sz="2400" b="0" i="0" dirty="0" err="1">
                <a:solidFill>
                  <a:srgbClr val="000000"/>
                </a:solidFill>
                <a:effectLst/>
              </a:rPr>
              <a:t>secara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otomatis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membersihkan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objek</a:t>
            </a:r>
            <a:r>
              <a:rPr lang="id-ID" sz="2400" b="0" i="0" dirty="0">
                <a:solidFill>
                  <a:srgbClr val="000000"/>
                </a:solidFill>
                <a:effectLst/>
              </a:rPr>
              <a:t>.</a:t>
            </a:r>
            <a:endParaRPr lang="en-ID" sz="2400" b="0" i="0" dirty="0">
              <a:solidFill>
                <a:srgbClr val="000000"/>
              </a:solidFill>
              <a:effectLst/>
            </a:endParaRPr>
          </a:p>
          <a:p>
            <a:pPr marL="457200" lvl="1" indent="0" algn="just">
              <a:buNone/>
            </a:pPr>
            <a:r>
              <a:rPr lang="en-ID" sz="2400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mudah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rusak</a:t>
            </a:r>
            <a:r>
              <a:rPr lang="id-ID" sz="2400" b="0" i="0" dirty="0">
                <a:solidFill>
                  <a:srgbClr val="000000"/>
                </a:solidFill>
                <a:effectLst/>
              </a:rPr>
              <a:t>.</a:t>
            </a:r>
            <a:endParaRPr lang="en-ID" sz="2400" b="0" i="0" dirty="0">
              <a:solidFill>
                <a:srgbClr val="000000"/>
              </a:solidFill>
              <a:effectLst/>
            </a:endParaRPr>
          </a:p>
          <a:p>
            <a:pPr marL="457200" lvl="1" indent="0" algn="just">
              <a:buNone/>
            </a:pPr>
            <a:r>
              <a:rPr lang="en-ID" sz="2400" b="0" i="0" dirty="0" err="1">
                <a:solidFill>
                  <a:srgbClr val="000000"/>
                </a:solidFill>
                <a:effectLst/>
              </a:rPr>
              <a:t>ukuran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variabel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dapat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diubah</a:t>
            </a:r>
            <a:r>
              <a:rPr lang="id-ID" sz="2400" b="0" i="0" dirty="0">
                <a:solidFill>
                  <a:srgbClr val="000000"/>
                </a:solidFill>
                <a:effectLst/>
              </a:rPr>
              <a:t>.</a:t>
            </a:r>
            <a:endParaRPr lang="en-ID" sz="2400" b="0" i="0" dirty="0">
              <a:solidFill>
                <a:srgbClr val="000000"/>
              </a:solidFill>
              <a:effectLst/>
            </a:endParaRPr>
          </a:p>
          <a:p>
            <a:pPr marL="457200" lvl="1" indent="0" algn="just">
              <a:buNone/>
            </a:pPr>
            <a:r>
              <a:rPr lang="en-ID" sz="2400" b="0" i="0" dirty="0" err="1">
                <a:solidFill>
                  <a:srgbClr val="000000"/>
                </a:solidFill>
                <a:effectLst/>
              </a:rPr>
              <a:t>mengontrol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memori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secara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mandiri</a:t>
            </a:r>
            <a:r>
              <a:rPr lang="id-ID" sz="2400" b="0" i="0" dirty="0">
                <a:solidFill>
                  <a:srgbClr val="000000"/>
                </a:solidFill>
                <a:effectLst/>
              </a:rPr>
              <a:t>.</a:t>
            </a:r>
            <a:endParaRPr lang="en-ID" sz="24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id-ID" sz="2800" dirty="0">
                <a:solidFill>
                  <a:schemeClr val="tx1"/>
                </a:solidFill>
              </a:rPr>
              <a:t>Kekurangan </a:t>
            </a:r>
          </a:p>
          <a:p>
            <a:pPr marL="457200" lvl="1" indent="0" algn="just">
              <a:buNone/>
            </a:pPr>
            <a:r>
              <a:rPr lang="en-ID" sz="2400" b="0" i="0" dirty="0" err="1">
                <a:solidFill>
                  <a:srgbClr val="000000"/>
                </a:solidFill>
                <a:effectLst/>
              </a:rPr>
              <a:t>memori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D" sz="2400" b="0" i="1" dirty="0">
                <a:solidFill>
                  <a:srgbClr val="000000"/>
                </a:solidFill>
                <a:effectLst/>
              </a:rPr>
              <a:t>stack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sangat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terbatas</a:t>
            </a:r>
            <a:r>
              <a:rPr lang="id-ID" sz="2400" b="0" i="0" dirty="0">
                <a:solidFill>
                  <a:srgbClr val="000000"/>
                </a:solidFill>
                <a:effectLst/>
              </a:rPr>
              <a:t>.</a:t>
            </a:r>
            <a:endParaRPr lang="en-ID" sz="2400" b="0" i="0" dirty="0">
              <a:solidFill>
                <a:srgbClr val="000000"/>
              </a:solidFill>
              <a:effectLst/>
            </a:endParaRPr>
          </a:p>
          <a:p>
            <a:pPr marL="457200" lvl="1" indent="0" algn="just">
              <a:buNone/>
            </a:pPr>
            <a:r>
              <a:rPr lang="en-ID" sz="2400" b="0" i="0" dirty="0" err="1">
                <a:solidFill>
                  <a:srgbClr val="000000"/>
                </a:solidFill>
                <a:effectLst/>
              </a:rPr>
              <a:t>ada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kemungkinan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D" sz="2400" b="0" i="1" dirty="0">
                <a:solidFill>
                  <a:srgbClr val="000000"/>
                </a:solidFill>
                <a:effectLst/>
              </a:rPr>
              <a:t>stack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akan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meluap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atau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D" sz="2400" b="0" i="1" dirty="0">
                <a:solidFill>
                  <a:srgbClr val="000000"/>
                </a:solidFill>
                <a:effectLst/>
              </a:rPr>
              <a:t>overflow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jika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terlalu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banyak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objek</a:t>
            </a:r>
            <a:r>
              <a:rPr lang="id-ID" sz="2400" b="0" i="0" dirty="0">
                <a:solidFill>
                  <a:srgbClr val="000000"/>
                </a:solidFill>
                <a:effectLst/>
              </a:rPr>
              <a:t>.</a:t>
            </a:r>
            <a:endParaRPr lang="en-ID" sz="2400" b="0" i="0" dirty="0">
              <a:solidFill>
                <a:srgbClr val="000000"/>
              </a:solidFill>
              <a:effectLst/>
            </a:endParaRPr>
          </a:p>
          <a:p>
            <a:pPr marL="457200" lvl="1" indent="0" algn="just">
              <a:buNone/>
            </a:pPr>
            <a:r>
              <a:rPr lang="en-ID" sz="2400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memungkinkan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akses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acak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karena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harus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mengeluarkan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tumpukan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paling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atas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terlebih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dahulu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mengakses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tumpukan</a:t>
            </a:r>
            <a:r>
              <a:rPr lang="en-ID" sz="2400" b="0" i="0" dirty="0">
                <a:solidFill>
                  <a:srgbClr val="000000"/>
                </a:solidFill>
                <a:effectLst/>
              </a:rPr>
              <a:t> paling </a:t>
            </a:r>
            <a:r>
              <a:rPr lang="en-ID" sz="2400" b="0" i="0" dirty="0" err="1">
                <a:solidFill>
                  <a:srgbClr val="000000"/>
                </a:solidFill>
                <a:effectLst/>
              </a:rPr>
              <a:t>bawah</a:t>
            </a:r>
            <a:r>
              <a:rPr lang="id-ID" sz="2400" b="0" i="0" dirty="0">
                <a:solidFill>
                  <a:srgbClr val="000000"/>
                </a:solidFill>
                <a:effectLst/>
              </a:rPr>
              <a:t>.</a:t>
            </a:r>
            <a:endParaRPr lang="en-ID" sz="2400" b="0" i="0" dirty="0">
              <a:solidFill>
                <a:srgbClr val="000000"/>
              </a:solidFill>
              <a:effectLst/>
            </a:endParaRPr>
          </a:p>
          <a:p>
            <a:pPr algn="just"/>
            <a:endParaRPr lang="en-ID" sz="2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715205" y="815544"/>
            <a:ext cx="131220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434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686" y="0"/>
            <a:ext cx="1564719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Stacks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988541"/>
            <a:ext cx="9497756" cy="5053914"/>
          </a:xfrm>
        </p:spPr>
        <p:txBody>
          <a:bodyPr>
            <a:normAutofit/>
          </a:bodyPr>
          <a:lstStyle/>
          <a:p>
            <a:pPr algn="just"/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ilustrasi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stacks. </a:t>
            </a:r>
            <a:endParaRPr lang="id-ID" dirty="0"/>
          </a:p>
          <a:p>
            <a:pPr algn="just"/>
            <a:endParaRPr lang="id-ID" dirty="0">
              <a:solidFill>
                <a:schemeClr val="tx1"/>
              </a:solidFill>
            </a:endParaRPr>
          </a:p>
          <a:p>
            <a:pPr algn="just"/>
            <a:endParaRPr lang="id-ID" dirty="0"/>
          </a:p>
          <a:p>
            <a:pPr algn="just"/>
            <a:endParaRPr lang="id-ID" dirty="0">
              <a:solidFill>
                <a:schemeClr val="tx1"/>
              </a:solidFill>
            </a:endParaRPr>
          </a:p>
          <a:p>
            <a:pPr algn="just"/>
            <a:endParaRPr lang="id-ID" dirty="0"/>
          </a:p>
          <a:p>
            <a:pPr marL="0" indent="0" algn="just">
              <a:buNone/>
            </a:pPr>
            <a:endParaRPr lang="id-ID" dirty="0"/>
          </a:p>
          <a:p>
            <a:pPr marL="0" indent="0" algn="just">
              <a:buNone/>
            </a:pPr>
            <a:endParaRPr lang="id-ID" dirty="0"/>
          </a:p>
          <a:p>
            <a:pPr algn="just"/>
            <a:r>
              <a:rPr lang="en-ID" dirty="0"/>
              <a:t>Stack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jangkauan</a:t>
            </a:r>
            <a:r>
              <a:rPr lang="en-ID" dirty="0"/>
              <a:t> cell </a:t>
            </a:r>
            <a:r>
              <a:rPr lang="en-ID" dirty="0" err="1"/>
              <a:t>teratas</a:t>
            </a:r>
            <a:r>
              <a:rPr lang="en-ID" dirty="0"/>
              <a:t> </a:t>
            </a:r>
            <a:r>
              <a:rPr lang="en-ID" dirty="0" err="1"/>
              <a:t>disimbolkan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n-1. Jika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teratas</a:t>
            </a:r>
            <a:r>
              <a:rPr lang="en-ID" dirty="0"/>
              <a:t> / top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-1, stack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.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715205" y="815544"/>
            <a:ext cx="131220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6106CA1-5FBF-4EFA-8DD6-936F4541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45" y="1804086"/>
            <a:ext cx="2376382" cy="29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686" y="0"/>
            <a:ext cx="1564719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Stacks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988541"/>
            <a:ext cx="9497756" cy="5053914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solidFill>
                  <a:schemeClr val="tx1"/>
                </a:solidFill>
              </a:rPr>
              <a:t>Operasi Pada Stack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/>
              <a:t>Pop, </a:t>
            </a:r>
            <a:r>
              <a:rPr lang="en-ID" b="0" i="0" dirty="0">
                <a:solidFill>
                  <a:srgbClr val="3A4145"/>
                </a:solidFill>
                <a:effectLst/>
                <a:latin typeface="Merriweather"/>
              </a:rPr>
              <a:t> 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mengeluarkan</a:t>
            </a:r>
            <a:r>
              <a:rPr lang="en-ID" b="0" i="0" dirty="0">
                <a:effectLst/>
              </a:rPr>
              <a:t> data </a:t>
            </a:r>
            <a:r>
              <a:rPr lang="en-ID" b="0" i="0" dirty="0" err="1">
                <a:effectLst/>
              </a:rPr>
              <a:t>teratas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dari</a:t>
            </a:r>
            <a:r>
              <a:rPr lang="en-ID" b="0" i="0" dirty="0">
                <a:effectLst/>
              </a:rPr>
              <a:t> Stack</a:t>
            </a:r>
            <a:r>
              <a:rPr lang="id-ID" b="0" i="0" dirty="0">
                <a:effectLst/>
              </a:rPr>
              <a:t>.</a:t>
            </a:r>
            <a:endParaRPr lang="id-ID" dirty="0"/>
          </a:p>
          <a:p>
            <a:pPr marL="457200" indent="-457200" algn="just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Push,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memasukkan</a:t>
            </a:r>
            <a:r>
              <a:rPr lang="en-ID" b="0" i="0" dirty="0">
                <a:effectLst/>
              </a:rPr>
              <a:t> data </a:t>
            </a:r>
            <a:r>
              <a:rPr lang="en-ID" b="0" i="0" dirty="0" err="1">
                <a:effectLst/>
              </a:rPr>
              <a:t>ke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dalam</a:t>
            </a:r>
            <a:r>
              <a:rPr lang="en-ID" b="0" i="0" dirty="0">
                <a:effectLst/>
              </a:rPr>
              <a:t> Stack</a:t>
            </a:r>
            <a:r>
              <a:rPr lang="id-ID" b="0" i="0" dirty="0">
                <a:effectLst/>
              </a:rPr>
              <a:t>.</a:t>
            </a:r>
            <a:endParaRPr lang="id-ID" dirty="0"/>
          </a:p>
          <a:p>
            <a:pPr marL="457200" indent="-457200" algn="just">
              <a:buFont typeface="+mj-lt"/>
              <a:buAutoNum type="arabicPeriod"/>
            </a:pPr>
            <a:r>
              <a:rPr lang="id-ID" dirty="0"/>
              <a:t>isFull, digunakan untuk melihat apakah data penuh.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siEmpty, digunakan untuk melihat apakah data kosong.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Peek, </a:t>
            </a:r>
            <a:r>
              <a:rPr lang="nb-NO" b="0" i="0" dirty="0">
                <a:effectLst/>
              </a:rPr>
              <a:t>digunakan untuk melihat data yang berada di posisi paling atas</a:t>
            </a:r>
            <a:r>
              <a:rPr lang="id-ID" b="0" i="0" dirty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/>
              <a:t>Count,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mengetahui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jumlah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isi</a:t>
            </a:r>
            <a:r>
              <a:rPr lang="en-ID" b="0" i="0" dirty="0">
                <a:effectLst/>
              </a:rPr>
              <a:t> data pada Stack</a:t>
            </a:r>
            <a:r>
              <a:rPr lang="id-ID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/>
              <a:t>Clear,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meng</a:t>
            </a:r>
            <a:r>
              <a:rPr lang="id-ID" b="0" i="0" dirty="0">
                <a:effectLst/>
              </a:rPr>
              <a:t>h</a:t>
            </a:r>
            <a:r>
              <a:rPr lang="en-ID" b="0" i="0" dirty="0">
                <a:effectLst/>
              </a:rPr>
              <a:t>apus </a:t>
            </a:r>
            <a:r>
              <a:rPr lang="en-ID" b="0" i="0" dirty="0" err="1">
                <a:effectLst/>
              </a:rPr>
              <a:t>seluruh</a:t>
            </a:r>
            <a:r>
              <a:rPr lang="en-ID" b="0" i="0" dirty="0">
                <a:effectLst/>
              </a:rPr>
              <a:t> data yang </a:t>
            </a:r>
            <a:r>
              <a:rPr lang="en-ID" b="0" i="0" dirty="0" err="1">
                <a:effectLst/>
              </a:rPr>
              <a:t>ada</a:t>
            </a:r>
            <a:r>
              <a:rPr lang="en-ID" b="0" i="0" dirty="0">
                <a:effectLst/>
              </a:rPr>
              <a:t> pada Stack</a:t>
            </a:r>
            <a:r>
              <a:rPr lang="id-ID" b="0" i="0" dirty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dirty="0"/>
              <a:t>Search, digunakan untuk mencari data Stack.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715205" y="815544"/>
            <a:ext cx="131220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686" y="0"/>
            <a:ext cx="5333530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Program Operasi Dasar Stacks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210065"/>
            <a:ext cx="9497756" cy="5177481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solidFill>
                  <a:schemeClr val="tx1"/>
                </a:solidFill>
              </a:rPr>
              <a:t>Push()</a:t>
            </a:r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marL="0" indent="0" algn="just">
              <a:buNone/>
            </a:pPr>
            <a:endParaRPr lang="id-ID" dirty="0"/>
          </a:p>
          <a:p>
            <a:pPr marL="0" indent="0" algn="just">
              <a:buNone/>
            </a:pPr>
            <a:endParaRPr lang="id-ID" dirty="0"/>
          </a:p>
          <a:p>
            <a:pPr algn="just"/>
            <a:r>
              <a:rPr lang="id-ID" dirty="0"/>
              <a:t>Pop()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616349" y="864972"/>
            <a:ext cx="5340505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B864AA2-B0CB-437B-A7C6-DD9950A80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2"/>
          <a:stretch/>
        </p:blipFill>
        <p:spPr>
          <a:xfrm>
            <a:off x="2345209" y="1723457"/>
            <a:ext cx="3862491" cy="2156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465F8-F032-4F44-B4B8-7F657469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09" y="4442252"/>
            <a:ext cx="3862491" cy="21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3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45" y="0"/>
            <a:ext cx="1564719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Queues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988541"/>
            <a:ext cx="9497756" cy="5053914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solidFill>
                  <a:srgbClr val="000000"/>
                </a:solidFill>
              </a:rPr>
              <a:t>Q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ueue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sekumpulan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data yang mana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penambahan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elemen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hanya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bisa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dilakukan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ujung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disebut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sisi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belakang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(rear),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penghapusan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(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pengambilan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elemen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dilakukan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lewat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ujung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lain.</a:t>
            </a:r>
            <a:endParaRPr lang="id-ID" dirty="0"/>
          </a:p>
          <a:p>
            <a:pPr algn="just"/>
            <a:r>
              <a:rPr lang="en-ID" dirty="0"/>
              <a:t>Queues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lain </a:t>
            </a:r>
            <a:r>
              <a:rPr lang="en-ID" dirty="0" err="1"/>
              <a:t>dari</a:t>
            </a:r>
            <a:r>
              <a:rPr lang="en-ID" dirty="0"/>
              <a:t> ADT.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data yang </a:t>
            </a:r>
            <a:r>
              <a:rPr lang="en-ID" dirty="0" err="1"/>
              <a:t>disebut</a:t>
            </a:r>
            <a:r>
              <a:rPr lang="en-ID" dirty="0"/>
              <a:t> “first-in, first-out”.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operating system, topological sorting dan graph traversal. </a:t>
            </a:r>
            <a:endParaRPr lang="id-ID" dirty="0"/>
          </a:p>
          <a:p>
            <a:pPr algn="just"/>
            <a:r>
              <a:rPr lang="en-ID" dirty="0"/>
              <a:t>Enqueue dan dequeue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dihubungkan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queues. </a:t>
            </a:r>
            <a:r>
              <a:rPr lang="en-ID" dirty="0" err="1"/>
              <a:t>Enqueu</a:t>
            </a:r>
            <a:r>
              <a:rPr lang="en-ID" dirty="0"/>
              <a:t> </a:t>
            </a:r>
            <a:r>
              <a:rPr lang="en-ID" dirty="0" err="1"/>
              <a:t>menunjuk</a:t>
            </a:r>
            <a:r>
              <a:rPr lang="en-ID" dirty="0"/>
              <a:t> pada </a:t>
            </a:r>
            <a:r>
              <a:rPr lang="en-ID" dirty="0" err="1"/>
              <a:t>memasukkan</a:t>
            </a:r>
            <a:r>
              <a:rPr lang="en-ID" dirty="0"/>
              <a:t> data pada </a:t>
            </a:r>
            <a:r>
              <a:rPr lang="en-ID" dirty="0" err="1"/>
              <a:t>akhir</a:t>
            </a:r>
            <a:r>
              <a:rPr lang="en-ID" dirty="0"/>
              <a:t> queue </a:t>
            </a:r>
            <a:r>
              <a:rPr lang="en-ID" dirty="0" err="1"/>
              <a:t>dimana</a:t>
            </a:r>
            <a:r>
              <a:rPr lang="en-ID" dirty="0"/>
              <a:t> dequeue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queue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mengingat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queue </a:t>
            </a:r>
            <a:r>
              <a:rPr lang="en-ID" dirty="0" err="1"/>
              <a:t>bekerja</a:t>
            </a:r>
            <a:r>
              <a:rPr lang="en-ID" dirty="0"/>
              <a:t>, </a:t>
            </a:r>
            <a:r>
              <a:rPr lang="en-ID" dirty="0" err="1"/>
              <a:t>ingatlah</a:t>
            </a:r>
            <a:r>
              <a:rPr lang="en-ID" dirty="0"/>
              <a:t> arti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queue </a:t>
            </a:r>
            <a:r>
              <a:rPr lang="en-ID" dirty="0" err="1"/>
              <a:t>yaitu</a:t>
            </a:r>
            <a:r>
              <a:rPr lang="en-ID" dirty="0"/>
              <a:t> baris. 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715205" y="815544"/>
            <a:ext cx="1438459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62B-86EC-464F-9DCF-FB2E27A6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45" y="0"/>
            <a:ext cx="1564719" cy="1235676"/>
          </a:xfrm>
        </p:spPr>
        <p:txBody>
          <a:bodyPr>
            <a:normAutofit/>
          </a:bodyPr>
          <a:lstStyle/>
          <a:p>
            <a:r>
              <a:rPr lang="id-ID" sz="3200" dirty="0">
                <a:latin typeface="+mn-lt"/>
              </a:rPr>
              <a:t>Queues</a:t>
            </a:r>
            <a:endParaRPr lang="en-ID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1B12-CFCB-427F-9D0D-2FE3A023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122" y="988540"/>
            <a:ext cx="9497756" cy="5288689"/>
          </a:xfrm>
        </p:spPr>
        <p:txBody>
          <a:bodyPr>
            <a:normAutofit fontScale="92500" lnSpcReduction="10000"/>
          </a:bodyPr>
          <a:lstStyle/>
          <a:p>
            <a:r>
              <a:rPr lang="en-ID" sz="2600" b="0" i="0" dirty="0" err="1">
                <a:solidFill>
                  <a:srgbClr val="000000"/>
                </a:solidFill>
                <a:effectLst/>
              </a:rPr>
              <a:t>Operasi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penting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queue: </a:t>
            </a:r>
            <a:endParaRPr lang="id-ID" sz="2600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ID" b="0" i="0" dirty="0">
                <a:solidFill>
                  <a:srgbClr val="000000"/>
                </a:solidFill>
                <a:effectLst/>
              </a:rPr>
              <a:t>Add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berfungsi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menambah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sebuah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elemen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antrian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endParaRPr lang="id-ID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ID" b="0" i="0" dirty="0">
                <a:solidFill>
                  <a:srgbClr val="000000"/>
                </a:solidFill>
                <a:effectLst/>
              </a:rPr>
              <a:t>Delete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berfungsi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menghapus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mengeluarkan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elemen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antrian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endParaRPr lang="id-ID" b="0" i="0" dirty="0">
              <a:solidFill>
                <a:srgbClr val="000000"/>
              </a:solidFill>
              <a:effectLst/>
            </a:endParaRPr>
          </a:p>
          <a:p>
            <a:r>
              <a:rPr lang="en-ID" sz="2600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ilmu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komputer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antrian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atau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queue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banyak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digunakan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terutama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operasi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memerlukan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manajemen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sumber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daya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penjadwalan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. </a:t>
            </a:r>
            <a:endParaRPr lang="id-ID" sz="2600" b="0" i="0" dirty="0">
              <a:solidFill>
                <a:srgbClr val="000000"/>
              </a:solidFill>
              <a:effectLst/>
            </a:endParaRPr>
          </a:p>
          <a:p>
            <a:r>
              <a:rPr lang="en-ID" sz="2600" b="0" i="0" dirty="0" err="1">
                <a:solidFill>
                  <a:srgbClr val="000000"/>
                </a:solidFill>
                <a:effectLst/>
              </a:rPr>
              <a:t>Contohnya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time-sharing computer-system yang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bisa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dipakai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oleh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sejumlah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orang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secara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serempak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. </a:t>
            </a:r>
            <a:endParaRPr lang="id-ID" sz="26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ID" sz="2600" b="0" i="0" dirty="0">
                <a:solidFill>
                  <a:srgbClr val="000000"/>
                </a:solidFill>
                <a:effectLst/>
              </a:rPr>
              <a:t>Di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sebuah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antrian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(queue),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terdapat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sebuah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operasi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bernama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add_priority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hal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antrian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lagi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menerapkan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konsep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antrian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murni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namun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berubah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menjadi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antrian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prioritas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. Dimana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terdapat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prioritas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tertentu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pada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elemen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, dan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elemen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baru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ditambah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id-ID" sz="2600" dirty="0">
                <a:solidFill>
                  <a:srgbClr val="000000"/>
                </a:solidFill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mesti</a:t>
            </a:r>
            <a:r>
              <a:rPr lang="id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berada</a:t>
            </a:r>
            <a:r>
              <a:rPr lang="id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di</a:t>
            </a:r>
            <a:r>
              <a:rPr lang="id-ID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600" b="0" i="0" dirty="0" err="1">
                <a:solidFill>
                  <a:srgbClr val="000000"/>
                </a:solidFill>
                <a:effectLst/>
              </a:rPr>
              <a:t>akhir</a:t>
            </a:r>
            <a:r>
              <a:rPr lang="en-ID" sz="2600" b="0" i="0" dirty="0">
                <a:solidFill>
                  <a:srgbClr val="000000"/>
                </a:solidFill>
                <a:effectLst/>
              </a:rPr>
              <a:t>.</a:t>
            </a:r>
            <a:br>
              <a:rPr lang="en-ID" dirty="0"/>
            </a:b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668E8-09A1-495D-991F-6E959E6C390C}"/>
              </a:ext>
            </a:extLst>
          </p:cNvPr>
          <p:cNvCxnSpPr>
            <a:cxnSpLocks/>
          </p:cNvCxnSpPr>
          <p:nvPr/>
        </p:nvCxnSpPr>
        <p:spPr>
          <a:xfrm>
            <a:off x="1715205" y="815544"/>
            <a:ext cx="1438459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0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880</TotalTime>
  <Words>1360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Merriweather</vt:lpstr>
      <vt:lpstr>Parallax</vt:lpstr>
      <vt:lpstr>ABSTRACT DATA TYPE(ADT)</vt:lpstr>
      <vt:lpstr>ABSTRACT DATA TYPE</vt:lpstr>
      <vt:lpstr>Stacks</vt:lpstr>
      <vt:lpstr>Stacks</vt:lpstr>
      <vt:lpstr>Stacks</vt:lpstr>
      <vt:lpstr>Stacks</vt:lpstr>
      <vt:lpstr>Program Operasi Dasar Stacks</vt:lpstr>
      <vt:lpstr>Queues</vt:lpstr>
      <vt:lpstr>Queues</vt:lpstr>
      <vt:lpstr>Queues</vt:lpstr>
      <vt:lpstr>Queues</vt:lpstr>
      <vt:lpstr>Program Operasi Dasar Queues</vt:lpstr>
      <vt:lpstr>Sequential dan Linked Representation</vt:lpstr>
      <vt:lpstr>Sequential Representation dari Integer Stack</vt:lpstr>
      <vt:lpstr>Linked List</vt:lpstr>
      <vt:lpstr>Linked List</vt:lpstr>
      <vt:lpstr>Linked List</vt:lpstr>
      <vt:lpstr>Linked Representation dari Integer Stack</vt:lpstr>
      <vt:lpstr>Linked Representation dari Integer Stack</vt:lpstr>
      <vt:lpstr>DAFTAR PUSTAKA</vt:lpstr>
      <vt:lpstr>Sekian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kazuryo kun</dc:creator>
  <cp:lastModifiedBy>kazuryo kun</cp:lastModifiedBy>
  <cp:revision>358</cp:revision>
  <dcterms:created xsi:type="dcterms:W3CDTF">2021-03-03T10:31:49Z</dcterms:created>
  <dcterms:modified xsi:type="dcterms:W3CDTF">2021-03-22T04:36:19Z</dcterms:modified>
</cp:coreProperties>
</file>