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72" r:id="rId5"/>
    <p:sldId id="267" r:id="rId6"/>
    <p:sldId id="262" r:id="rId7"/>
    <p:sldId id="263" r:id="rId8"/>
    <p:sldId id="265" r:id="rId9"/>
    <p:sldId id="273" r:id="rId10"/>
    <p:sldId id="264" r:id="rId11"/>
    <p:sldId id="274"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286A"/>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showGuides="1">
      <p:cViewPr varScale="1">
        <p:scale>
          <a:sx n="65" d="100"/>
          <a:sy n="65" d="100"/>
        </p:scale>
        <p:origin x="858" y="66"/>
      </p:cViewPr>
      <p:guideLst>
        <p:guide orient="horz" pos="215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2023/12/6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rizqisubeno/esp32s3_handwritten_recognition" TargetMode="External"/><Relationship Id="rId3" Type="http://schemas.openxmlformats.org/officeDocument/2006/relationships/hyperlink" Target="../../../../../../home/rizqi/esp_project/esp32_ili9341_lvgl/main/main.cpp" TargetMode="External"/><Relationship Id="rId7" Type="http://schemas.openxmlformats.org/officeDocument/2006/relationships/hyperlink" Target="https://github.com/rizqisubeno/esp32s3_handwritten_recognition/blob/main/mnist_train.ipynb" TargetMode="Externa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ome/rizqi/MCU_Project_AI_Learning/mnist_train.ipynb"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9af36d8-6ebb-459b-a27e-3cf548c13e56"/>
          <p:cNvPicPr>
            <a:picLocks noChangeAspect="1"/>
          </p:cNvPicPr>
          <p:nvPr/>
        </p:nvPicPr>
        <p:blipFill>
          <a:blip r:embed="rId2"/>
          <a:stretch>
            <a:fillRect/>
          </a:stretch>
        </p:blipFill>
        <p:spPr>
          <a:xfrm>
            <a:off x="-499745" y="0"/>
            <a:ext cx="13717270" cy="6858635"/>
          </a:xfrm>
          <a:prstGeom prst="rect">
            <a:avLst/>
          </a:prstGeom>
        </p:spPr>
      </p:pic>
      <p:sp>
        <p:nvSpPr>
          <p:cNvPr id="6" name="Rounded Rectangle 5"/>
          <p:cNvSpPr/>
          <p:nvPr/>
        </p:nvSpPr>
        <p:spPr>
          <a:xfrm>
            <a:off x="2317115" y="1415415"/>
            <a:ext cx="7175500" cy="4026535"/>
          </a:xfrm>
          <a:prstGeom prst="roundRect">
            <a:avLst/>
          </a:prstGeom>
          <a:solidFill>
            <a:srgbClr val="312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3065780" y="1997710"/>
            <a:ext cx="5464810" cy="1476375"/>
          </a:xfrm>
          <a:prstGeom prst="rect">
            <a:avLst/>
          </a:prstGeom>
          <a:noFill/>
        </p:spPr>
        <p:txBody>
          <a:bodyPr wrap="square" rtlCol="0">
            <a:spAutoFit/>
          </a:bodyPr>
          <a:lstStyle/>
          <a:p>
            <a:pPr algn="ctr"/>
            <a:r>
              <a:rPr lang="en-US" sz="3000">
                <a:solidFill>
                  <a:schemeClr val="bg1"/>
                </a:solidFill>
                <a:latin typeface="Roboto" panose="02000000000000000000" charset="0"/>
                <a:cs typeface="Roboto" panose="02000000000000000000" charset="0"/>
              </a:rPr>
              <a:t>Digit Handwritten Prediction Using Tensorflow Lite Micro on ESP32-S3</a:t>
            </a:r>
          </a:p>
        </p:txBody>
      </p:sp>
      <p:sp>
        <p:nvSpPr>
          <p:cNvPr id="8" name="Text Box 7"/>
          <p:cNvSpPr txBox="1"/>
          <p:nvPr/>
        </p:nvSpPr>
        <p:spPr>
          <a:xfrm>
            <a:off x="3201670" y="3754120"/>
            <a:ext cx="5389880" cy="706755"/>
          </a:xfrm>
          <a:prstGeom prst="rect">
            <a:avLst/>
          </a:prstGeom>
          <a:noFill/>
        </p:spPr>
        <p:txBody>
          <a:bodyPr wrap="square" rtlCol="0">
            <a:spAutoFit/>
          </a:bodyPr>
          <a:lstStyle/>
          <a:p>
            <a:pPr algn="ctr"/>
            <a:r>
              <a:rPr lang="en-US" sz="2000">
                <a:solidFill>
                  <a:schemeClr val="bg1"/>
                </a:solidFill>
                <a:latin typeface="Roboto" panose="02000000000000000000" charset="0"/>
                <a:cs typeface="Roboto" panose="02000000000000000000" charset="0"/>
              </a:rPr>
              <a:t>22/495313/PTK/14431</a:t>
            </a:r>
          </a:p>
          <a:p>
            <a:pPr algn="ctr"/>
            <a:r>
              <a:rPr lang="en-US" sz="2000">
                <a:solidFill>
                  <a:schemeClr val="bg1"/>
                </a:solidFill>
                <a:latin typeface="Roboto" panose="02000000000000000000" charset="0"/>
                <a:cs typeface="Roboto" panose="02000000000000000000" charset="0"/>
              </a:rPr>
              <a:t>Muhammad Rizqi Subeno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363595" y="286385"/>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Source Code</a:t>
            </a:r>
          </a:p>
        </p:txBody>
      </p:sp>
      <p:pic>
        <p:nvPicPr>
          <p:cNvPr id="2" name="Picture 1" descr="apple-touch-icon">
            <a:hlinkClick r:id="rId3" action="ppaction://hlinkfile"/>
          </p:cNvPr>
          <p:cNvPicPr>
            <a:picLocks noChangeAspect="1"/>
          </p:cNvPicPr>
          <p:nvPr/>
        </p:nvPicPr>
        <p:blipFill>
          <a:blip r:embed="rId4"/>
          <a:stretch>
            <a:fillRect/>
          </a:stretch>
        </p:blipFill>
        <p:spPr>
          <a:xfrm>
            <a:off x="1628775" y="1609725"/>
            <a:ext cx="2641600" cy="2641600"/>
          </a:xfrm>
          <a:prstGeom prst="rect">
            <a:avLst/>
          </a:prstGeom>
        </p:spPr>
      </p:pic>
      <p:pic>
        <p:nvPicPr>
          <p:cNvPr id="5" name="Picture 4" descr="jupyter_lab">
            <a:hlinkClick r:id="rId5" action="ppaction://hlinkfile"/>
          </p:cNvPr>
          <p:cNvPicPr>
            <a:picLocks noChangeAspect="1"/>
          </p:cNvPicPr>
          <p:nvPr/>
        </p:nvPicPr>
        <p:blipFill>
          <a:blip r:embed="rId6"/>
          <a:stretch>
            <a:fillRect/>
          </a:stretch>
        </p:blipFill>
        <p:spPr>
          <a:xfrm>
            <a:off x="5763895" y="1358900"/>
            <a:ext cx="5986780" cy="3143250"/>
          </a:xfrm>
          <a:prstGeom prst="rect">
            <a:avLst/>
          </a:prstGeom>
        </p:spPr>
      </p:pic>
      <p:sp>
        <p:nvSpPr>
          <p:cNvPr id="13" name="Text Box 12"/>
          <p:cNvSpPr txBox="1"/>
          <p:nvPr/>
        </p:nvSpPr>
        <p:spPr>
          <a:xfrm>
            <a:off x="5552440" y="2269490"/>
            <a:ext cx="838835" cy="1322070"/>
          </a:xfrm>
          <a:prstGeom prst="rect">
            <a:avLst/>
          </a:prstGeom>
          <a:noFill/>
        </p:spPr>
        <p:txBody>
          <a:bodyPr wrap="square" rtlCol="0">
            <a:spAutoFit/>
          </a:bodyPr>
          <a:lstStyle/>
          <a:p>
            <a:r>
              <a:rPr lang="en-US" sz="8000"/>
              <a:t>+</a:t>
            </a:r>
          </a:p>
        </p:txBody>
      </p:sp>
      <p:sp>
        <p:nvSpPr>
          <p:cNvPr id="17" name="Text Box 16"/>
          <p:cNvSpPr txBox="1"/>
          <p:nvPr/>
        </p:nvSpPr>
        <p:spPr>
          <a:xfrm>
            <a:off x="1348740" y="4793615"/>
            <a:ext cx="3733800" cy="398780"/>
          </a:xfrm>
          <a:prstGeom prst="rect">
            <a:avLst/>
          </a:prstGeom>
          <a:noFill/>
        </p:spPr>
        <p:txBody>
          <a:bodyPr wrap="square" rtlCol="0">
            <a:spAutoFit/>
          </a:bodyPr>
          <a:lstStyle/>
          <a:p>
            <a:r>
              <a:rPr lang="en-US" sz="2000">
                <a:latin typeface="Roboto" panose="02000000000000000000" charset="0"/>
                <a:cs typeface="Roboto" panose="02000000000000000000" charset="0"/>
              </a:rPr>
              <a:t>code with espressif-IDF</a:t>
            </a:r>
          </a:p>
        </p:txBody>
      </p:sp>
      <p:sp>
        <p:nvSpPr>
          <p:cNvPr id="18" name="Text Box 17"/>
          <p:cNvSpPr txBox="1"/>
          <p:nvPr/>
        </p:nvSpPr>
        <p:spPr>
          <a:xfrm>
            <a:off x="6391275" y="4793615"/>
            <a:ext cx="5151120" cy="398780"/>
          </a:xfrm>
          <a:prstGeom prst="rect">
            <a:avLst/>
          </a:prstGeom>
          <a:noFill/>
        </p:spPr>
        <p:txBody>
          <a:bodyPr wrap="square" rtlCol="0">
            <a:spAutoFit/>
          </a:bodyPr>
          <a:lstStyle/>
          <a:p>
            <a:pPr algn="ctr"/>
            <a:r>
              <a:rPr lang="en-US" sz="2000">
                <a:latin typeface="Roboto" panose="02000000000000000000" charset="0"/>
                <a:cs typeface="Roboto" panose="02000000000000000000" charset="0"/>
              </a:rPr>
              <a:t>for training a neural network with jupyter lab</a:t>
            </a:r>
          </a:p>
        </p:txBody>
      </p:sp>
      <p:sp>
        <p:nvSpPr>
          <p:cNvPr id="3" name="Text Box 2"/>
          <p:cNvSpPr txBox="1"/>
          <p:nvPr/>
        </p:nvSpPr>
        <p:spPr>
          <a:xfrm>
            <a:off x="6391275" y="5343525"/>
            <a:ext cx="5349875" cy="1198880"/>
          </a:xfrm>
          <a:prstGeom prst="rect">
            <a:avLst/>
          </a:prstGeom>
          <a:noFill/>
        </p:spPr>
        <p:txBody>
          <a:bodyPr wrap="square" rtlCol="0">
            <a:spAutoFit/>
          </a:bodyPr>
          <a:lstStyle/>
          <a:p>
            <a:r>
              <a:rPr lang="en-US"/>
              <a:t>link : </a:t>
            </a:r>
            <a:r>
              <a:rPr lang="en-US">
                <a:latin typeface="Roboto" panose="02000000000000000000" charset="0"/>
                <a:cs typeface="Roboto" panose="02000000000000000000" charset="0"/>
                <a:sym typeface="+mn-ea"/>
                <a:hlinkClick r:id="rId7" action="ppaction://hlinkfile"/>
              </a:rPr>
              <a:t>https://github.com/rizqisubeno/esp32s3_handwritten_recognition/blob/main/mnist_train.ipynb</a:t>
            </a:r>
            <a:endParaRPr lang="en-US">
              <a:latin typeface="Roboto" panose="02000000000000000000" charset="0"/>
              <a:cs typeface="Roboto" panose="02000000000000000000" charset="0"/>
              <a:sym typeface="+mn-ea"/>
            </a:endParaRPr>
          </a:p>
          <a:p>
            <a:endParaRPr lang="en-US"/>
          </a:p>
        </p:txBody>
      </p:sp>
      <p:sp>
        <p:nvSpPr>
          <p:cNvPr id="4" name="Text Box 3"/>
          <p:cNvSpPr txBox="1"/>
          <p:nvPr/>
        </p:nvSpPr>
        <p:spPr>
          <a:xfrm>
            <a:off x="541020" y="5343525"/>
            <a:ext cx="5349875" cy="1198880"/>
          </a:xfrm>
          <a:prstGeom prst="rect">
            <a:avLst/>
          </a:prstGeom>
          <a:noFill/>
        </p:spPr>
        <p:txBody>
          <a:bodyPr wrap="square" rtlCol="0">
            <a:spAutoFit/>
          </a:bodyPr>
          <a:lstStyle/>
          <a:p>
            <a:r>
              <a:rPr lang="en-US"/>
              <a:t>link : </a:t>
            </a:r>
            <a:r>
              <a:rPr lang="en-US">
                <a:latin typeface="Roboto" panose="02000000000000000000" charset="0"/>
                <a:cs typeface="Roboto" panose="02000000000000000000" charset="0"/>
                <a:sym typeface="+mn-ea"/>
                <a:hlinkClick r:id="rId8" action="ppaction://hlinkfile"/>
              </a:rPr>
              <a:t>https://github.com/rizqisubeno/esp32s3_handwritten_recognition</a:t>
            </a:r>
            <a:endParaRPr lang="en-US">
              <a:latin typeface="Roboto" panose="02000000000000000000" charset="0"/>
              <a:cs typeface="Roboto" panose="02000000000000000000" charset="0"/>
            </a:endParaRPr>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186987" cy="6860822"/>
          </a:xfrm>
          <a:prstGeom prst="rect">
            <a:avLst/>
          </a:prstGeom>
        </p:spPr>
      </p:pic>
      <p:sp>
        <p:nvSpPr>
          <p:cNvPr id="5" name="Text Box 4"/>
          <p:cNvSpPr txBox="1"/>
          <p:nvPr/>
        </p:nvSpPr>
        <p:spPr>
          <a:xfrm>
            <a:off x="6689725" y="2829560"/>
            <a:ext cx="5317490" cy="1198880"/>
          </a:xfrm>
          <a:prstGeom prst="rect">
            <a:avLst/>
          </a:prstGeom>
          <a:noFill/>
        </p:spPr>
        <p:txBody>
          <a:bodyPr wrap="square" rtlCol="0">
            <a:spAutoFit/>
          </a:bodyPr>
          <a:lstStyle/>
          <a:p>
            <a:r>
              <a:rPr lang="en-US" sz="3600">
                <a:latin typeface="Roboto Medium" panose="02000000000000000000" charset="0"/>
                <a:cs typeface="Roboto Medium" panose="02000000000000000000" charset="0"/>
              </a:rPr>
              <a:t>That is the end of the presentation.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26720" y="-541020"/>
            <a:ext cx="12870180" cy="7940040"/>
          </a:xfrm>
          <a:prstGeom prst="roundRect">
            <a:avLst/>
          </a:prstGeom>
          <a:solidFill>
            <a:srgbClr val="312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3134995" y="271780"/>
            <a:ext cx="5464810" cy="1014730"/>
          </a:xfrm>
          <a:prstGeom prst="rect">
            <a:avLst/>
          </a:prstGeom>
          <a:noFill/>
        </p:spPr>
        <p:txBody>
          <a:bodyPr wrap="square" rtlCol="0">
            <a:spAutoFit/>
          </a:bodyPr>
          <a:lstStyle/>
          <a:p>
            <a:pPr algn="ctr"/>
            <a:r>
              <a:rPr lang="en-US" sz="3000" b="1">
                <a:solidFill>
                  <a:schemeClr val="bg1"/>
                </a:solidFill>
                <a:latin typeface="Roboto" panose="02000000000000000000" charset="0"/>
                <a:cs typeface="Roboto" panose="02000000000000000000" charset="0"/>
              </a:rPr>
              <a:t>Digit Handwritten Prediction Using Tensorflow Lite Micro </a:t>
            </a:r>
          </a:p>
        </p:txBody>
      </p:sp>
      <p:sp>
        <p:nvSpPr>
          <p:cNvPr id="8" name="Text Box 7"/>
          <p:cNvSpPr txBox="1"/>
          <p:nvPr/>
        </p:nvSpPr>
        <p:spPr>
          <a:xfrm>
            <a:off x="828675" y="1701800"/>
            <a:ext cx="5389880" cy="4523105"/>
          </a:xfrm>
          <a:prstGeom prst="rect">
            <a:avLst/>
          </a:prstGeom>
          <a:noFill/>
        </p:spPr>
        <p:txBody>
          <a:bodyPr wrap="square" rtlCol="0">
            <a:spAutoFit/>
          </a:bodyPr>
          <a:lstStyle/>
          <a:p>
            <a:pPr algn="just"/>
            <a:r>
              <a:rPr lang="en-US" sz="2400">
                <a:solidFill>
                  <a:schemeClr val="bg1"/>
                </a:solidFill>
                <a:latin typeface="Roboto" panose="02000000000000000000" charset="0"/>
                <a:cs typeface="Roboto" panose="02000000000000000000" charset="0"/>
              </a:rPr>
              <a:t>Handwritten digit recognition is the process to provide the ability to machines to recognize human handwritten digits. It is not an easy task for the machine because handwritten digits are not perfect, vary from person-to-person, and can be made with many different flavors. Handwritten digit recognition nowaday using Neural Network that can predict the digit with confidence up to 99%.</a:t>
            </a:r>
          </a:p>
        </p:txBody>
      </p:sp>
      <p:pic>
        <p:nvPicPr>
          <p:cNvPr id="4" name="Picture 3" descr="phone"/>
          <p:cNvPicPr>
            <a:picLocks noChangeAspect="1"/>
          </p:cNvPicPr>
          <p:nvPr/>
        </p:nvPicPr>
        <p:blipFill>
          <a:blip r:embed="rId2"/>
          <a:stretch>
            <a:fillRect/>
          </a:stretch>
        </p:blipFill>
        <p:spPr>
          <a:xfrm rot="600000">
            <a:off x="8519795" y="1272540"/>
            <a:ext cx="2814320" cy="5381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39090" y="-541020"/>
            <a:ext cx="12870180" cy="7940040"/>
          </a:xfrm>
          <a:prstGeom prst="roundRect">
            <a:avLst/>
          </a:prstGeom>
          <a:solidFill>
            <a:srgbClr val="312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3134995" y="271780"/>
            <a:ext cx="5464810" cy="1014730"/>
          </a:xfrm>
          <a:prstGeom prst="rect">
            <a:avLst/>
          </a:prstGeom>
          <a:noFill/>
        </p:spPr>
        <p:txBody>
          <a:bodyPr wrap="square" rtlCol="0">
            <a:spAutoFit/>
          </a:bodyPr>
          <a:lstStyle/>
          <a:p>
            <a:pPr algn="ctr"/>
            <a:r>
              <a:rPr lang="en-US" sz="3000" b="1">
                <a:solidFill>
                  <a:schemeClr val="bg1"/>
                </a:solidFill>
                <a:latin typeface="Roboto" panose="02000000000000000000" charset="0"/>
                <a:cs typeface="Roboto" panose="02000000000000000000" charset="0"/>
              </a:rPr>
              <a:t>Why, choose this project ? Why Use ESP32S3 ? </a:t>
            </a:r>
          </a:p>
        </p:txBody>
      </p:sp>
      <p:pic>
        <p:nvPicPr>
          <p:cNvPr id="2" name="Picture 1" descr="thinking"/>
          <p:cNvPicPr>
            <a:picLocks noChangeAspect="1"/>
          </p:cNvPicPr>
          <p:nvPr/>
        </p:nvPicPr>
        <p:blipFill>
          <a:blip r:embed="rId2"/>
          <a:stretch>
            <a:fillRect/>
          </a:stretch>
        </p:blipFill>
        <p:spPr>
          <a:xfrm>
            <a:off x="9222105" y="1901190"/>
            <a:ext cx="3105785" cy="3054985"/>
          </a:xfrm>
          <a:prstGeom prst="rect">
            <a:avLst/>
          </a:prstGeom>
        </p:spPr>
      </p:pic>
      <p:sp>
        <p:nvSpPr>
          <p:cNvPr id="5" name="Text Box 4"/>
          <p:cNvSpPr txBox="1"/>
          <p:nvPr/>
        </p:nvSpPr>
        <p:spPr>
          <a:xfrm>
            <a:off x="1083945" y="1537970"/>
            <a:ext cx="8555990" cy="178371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How to implement Neural Network on microcontroller ?</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How fast Neural Network can be use on realtime application ?</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pic>
        <p:nvPicPr>
          <p:cNvPr id="9" name="Picture 8" descr="esp32s3"/>
          <p:cNvPicPr>
            <a:picLocks noChangeAspect="1"/>
          </p:cNvPicPr>
          <p:nvPr/>
        </p:nvPicPr>
        <p:blipFill>
          <a:blip r:embed="rId3"/>
          <a:stretch>
            <a:fillRect/>
          </a:stretch>
        </p:blipFill>
        <p:spPr>
          <a:xfrm rot="6000000">
            <a:off x="4661535" y="2001520"/>
            <a:ext cx="1680210" cy="3624580"/>
          </a:xfrm>
          <a:prstGeom prst="rect">
            <a:avLst/>
          </a:prstGeom>
        </p:spPr>
      </p:pic>
      <p:sp>
        <p:nvSpPr>
          <p:cNvPr id="10" name="Text Box 9"/>
          <p:cNvSpPr txBox="1"/>
          <p:nvPr/>
        </p:nvSpPr>
        <p:spPr>
          <a:xfrm>
            <a:off x="1083945" y="4735195"/>
            <a:ext cx="8555990" cy="212280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As on website, they claim to have support for artificial intelligence</a:t>
            </a:r>
          </a:p>
          <a:p>
            <a:pPr indent="0" algn="just">
              <a:buFont typeface="Arial" panose="020B0604020202020204" pitchFamily="34" charset="0"/>
              <a:buNone/>
            </a:pPr>
            <a:r>
              <a:rPr lang="en-US" sz="2200">
                <a:solidFill>
                  <a:schemeClr val="bg1"/>
                </a:solidFill>
              </a:rPr>
              <a:t>“ESP32-S3 has additional support for vector instructions in the MCU, which provides acceleration for neural network computing and signal processing workloads. Developers can take advantage of these vector instructions through ESP-DSP and ESP-NN libraries to optimize their applications”.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134995" y="271780"/>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So How to Build ?</a:t>
            </a:r>
          </a:p>
        </p:txBody>
      </p:sp>
      <p:sp>
        <p:nvSpPr>
          <p:cNvPr id="3" name="Text Box 2"/>
          <p:cNvSpPr txBox="1"/>
          <p:nvPr/>
        </p:nvSpPr>
        <p:spPr>
          <a:xfrm>
            <a:off x="515620" y="824865"/>
            <a:ext cx="10935335" cy="368300"/>
          </a:xfrm>
          <a:prstGeom prst="rect">
            <a:avLst/>
          </a:prstGeom>
          <a:noFill/>
        </p:spPr>
        <p:txBody>
          <a:bodyPr wrap="square" rtlCol="0">
            <a:spAutoFit/>
          </a:bodyPr>
          <a:lstStyle/>
          <a:p>
            <a:pPr marL="342900" indent="-342900">
              <a:buAutoNum type="arabicPeriod"/>
            </a:pPr>
            <a:r>
              <a:rPr lang="en-US">
                <a:latin typeface="Roboto" panose="02000000000000000000" charset="0"/>
                <a:cs typeface="Roboto" panose="02000000000000000000" charset="0"/>
              </a:rPr>
              <a:t>Prepare the Hardware Layout / Schematic, Build the hardware and Design the flowchart.</a:t>
            </a:r>
          </a:p>
        </p:txBody>
      </p:sp>
      <p:sp>
        <p:nvSpPr>
          <p:cNvPr id="6" name="Text Box 5"/>
          <p:cNvSpPr txBox="1"/>
          <p:nvPr/>
        </p:nvSpPr>
        <p:spPr>
          <a:xfrm>
            <a:off x="515620" y="5706110"/>
            <a:ext cx="11292205" cy="645160"/>
          </a:xfrm>
          <a:prstGeom prst="rect">
            <a:avLst/>
          </a:prstGeom>
          <a:noFill/>
        </p:spPr>
        <p:txBody>
          <a:bodyPr wrap="square" rtlCol="0">
            <a:spAutoFit/>
          </a:bodyPr>
          <a:lstStyle/>
          <a:p>
            <a:pPr indent="0" algn="just">
              <a:buNone/>
            </a:pPr>
            <a:r>
              <a:rPr lang="en-US">
                <a:latin typeface="Roboto" panose="02000000000000000000" charset="0"/>
                <a:cs typeface="Roboto" panose="02000000000000000000" charset="0"/>
              </a:rPr>
              <a:t>2.    Design the LVGL Layout (using SquareLine Studio) and then let’s create the code. (Note : Don’t forget to create neural network model from tensorflow on python)</a:t>
            </a:r>
          </a:p>
        </p:txBody>
      </p:sp>
      <p:sp>
        <p:nvSpPr>
          <p:cNvPr id="11" name="Text Box 10"/>
          <p:cNvSpPr txBox="1"/>
          <p:nvPr/>
        </p:nvSpPr>
        <p:spPr>
          <a:xfrm>
            <a:off x="4669155" y="5384165"/>
            <a:ext cx="2396490" cy="368300"/>
          </a:xfrm>
          <a:prstGeom prst="rect">
            <a:avLst/>
          </a:prstGeom>
          <a:noFill/>
        </p:spPr>
        <p:txBody>
          <a:bodyPr wrap="square" rtlCol="0">
            <a:spAutoFit/>
          </a:bodyPr>
          <a:lstStyle/>
          <a:p>
            <a:pPr algn="ctr"/>
            <a:r>
              <a:rPr lang="en-US"/>
              <a:t>flowchart application</a:t>
            </a:r>
          </a:p>
        </p:txBody>
      </p:sp>
      <p:pic>
        <p:nvPicPr>
          <p:cNvPr id="9" name="Picture 8" descr="diagram_awal"/>
          <p:cNvPicPr>
            <a:picLocks noChangeAspect="1"/>
          </p:cNvPicPr>
          <p:nvPr/>
        </p:nvPicPr>
        <p:blipFill>
          <a:blip r:embed="rId3"/>
          <a:stretch>
            <a:fillRect/>
          </a:stretch>
        </p:blipFill>
        <p:spPr>
          <a:xfrm>
            <a:off x="4933950" y="1481455"/>
            <a:ext cx="1867535" cy="36188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2" name="Text Box 1"/>
          <p:cNvSpPr txBox="1"/>
          <p:nvPr/>
        </p:nvSpPr>
        <p:spPr>
          <a:xfrm>
            <a:off x="3362960" y="251460"/>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Schematic Layout</a:t>
            </a:r>
          </a:p>
        </p:txBody>
      </p:sp>
      <p:sp>
        <p:nvSpPr>
          <p:cNvPr id="5" name="Text Box 4"/>
          <p:cNvSpPr txBox="1"/>
          <p:nvPr/>
        </p:nvSpPr>
        <p:spPr>
          <a:xfrm>
            <a:off x="4580255" y="5705475"/>
            <a:ext cx="3372485" cy="368300"/>
          </a:xfrm>
          <a:prstGeom prst="rect">
            <a:avLst/>
          </a:prstGeom>
          <a:noFill/>
        </p:spPr>
        <p:txBody>
          <a:bodyPr wrap="square" rtlCol="0">
            <a:spAutoFit/>
          </a:bodyPr>
          <a:lstStyle/>
          <a:p>
            <a:pPr algn="ctr"/>
            <a:r>
              <a:rPr lang="en-US"/>
              <a:t>Kicad Schematic Design</a:t>
            </a:r>
          </a:p>
        </p:txBody>
      </p:sp>
      <p:pic>
        <p:nvPicPr>
          <p:cNvPr id="4" name="Picture 3" descr="Screenshot from 2023-12-02 19-34-39"/>
          <p:cNvPicPr>
            <a:picLocks noChangeAspect="1"/>
          </p:cNvPicPr>
          <p:nvPr/>
        </p:nvPicPr>
        <p:blipFill>
          <a:blip r:embed="rId3"/>
          <a:stretch>
            <a:fillRect/>
          </a:stretch>
        </p:blipFill>
        <p:spPr>
          <a:xfrm>
            <a:off x="943610" y="890270"/>
            <a:ext cx="10304145" cy="4815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363595" y="257175"/>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LVGL Screen Title</a:t>
            </a:r>
          </a:p>
        </p:txBody>
      </p:sp>
      <p:pic>
        <p:nvPicPr>
          <p:cNvPr id="2" name="Picture 1"/>
          <p:cNvPicPr>
            <a:picLocks noChangeAspect="1"/>
          </p:cNvPicPr>
          <p:nvPr/>
        </p:nvPicPr>
        <p:blipFill>
          <a:blip r:embed="rId3"/>
          <a:stretch>
            <a:fillRect/>
          </a:stretch>
        </p:blipFill>
        <p:spPr>
          <a:xfrm>
            <a:off x="1142365" y="1522095"/>
            <a:ext cx="3819525" cy="2905125"/>
          </a:xfrm>
          <a:prstGeom prst="rect">
            <a:avLst/>
          </a:prstGeom>
        </p:spPr>
      </p:pic>
      <p:cxnSp>
        <p:nvCxnSpPr>
          <p:cNvPr id="4" name="Straight Arrow Connector 3"/>
          <p:cNvCxnSpPr/>
          <p:nvPr/>
        </p:nvCxnSpPr>
        <p:spPr>
          <a:xfrm flipV="1">
            <a:off x="5603240" y="2891155"/>
            <a:ext cx="1483360" cy="14605"/>
          </a:xfrm>
          <a:prstGeom prst="straightConnector1">
            <a:avLst/>
          </a:prstGeom>
          <a:ln w="73025">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7622540" y="1522095"/>
            <a:ext cx="3819525" cy="2905125"/>
          </a:xfrm>
          <a:prstGeom prst="rect">
            <a:avLst/>
          </a:prstGeom>
        </p:spPr>
      </p:pic>
      <p:sp>
        <p:nvSpPr>
          <p:cNvPr id="6" name="Text Box 5"/>
          <p:cNvSpPr txBox="1"/>
          <p:nvPr/>
        </p:nvSpPr>
        <p:spPr>
          <a:xfrm>
            <a:off x="2673985" y="4586605"/>
            <a:ext cx="7342505" cy="1753235"/>
          </a:xfrm>
          <a:prstGeom prst="rect">
            <a:avLst/>
          </a:prstGeom>
          <a:noFill/>
        </p:spPr>
        <p:txBody>
          <a:bodyPr wrap="square" rtlCol="0">
            <a:spAutoFit/>
          </a:bodyPr>
          <a:lstStyle/>
          <a:p>
            <a:r>
              <a:rPr lang="en-US"/>
              <a:t>First time microcontroller running, the above screen will appear</a:t>
            </a:r>
          </a:p>
          <a:p>
            <a:r>
              <a:rPr lang="en-US"/>
              <a:t>- The component for this title screen :</a:t>
            </a:r>
          </a:p>
          <a:p>
            <a:r>
              <a:rPr lang="en-US"/>
              <a:t>1. Label (LV_LABEL)</a:t>
            </a:r>
          </a:p>
          <a:p>
            <a:r>
              <a:rPr lang="en-US"/>
              <a:t>2. Image (LV_IMAGE)</a:t>
            </a:r>
          </a:p>
          <a:p>
            <a:r>
              <a:rPr lang="en-US"/>
              <a:t>3. Panel (LV_PANEL) </a:t>
            </a:r>
          </a:p>
          <a:p>
            <a:pPr marL="742950" lvl="1" indent="-285750">
              <a:buFont typeface="Arial" panose="020B0604020202020204" pitchFamily="34" charset="0"/>
              <a:buChar char="•"/>
            </a:pPr>
            <a:r>
              <a:rPr lang="en-US"/>
              <a:t>Have animations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363595" y="314325"/>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LVGL Main Screen</a:t>
            </a:r>
          </a:p>
        </p:txBody>
      </p:sp>
      <p:cxnSp>
        <p:nvCxnSpPr>
          <p:cNvPr id="4" name="Straight Arrow Connector 3"/>
          <p:cNvCxnSpPr/>
          <p:nvPr/>
        </p:nvCxnSpPr>
        <p:spPr>
          <a:xfrm flipV="1">
            <a:off x="5380990" y="2706370"/>
            <a:ext cx="2367280" cy="822960"/>
          </a:xfrm>
          <a:prstGeom prst="straightConnector1">
            <a:avLst/>
          </a:prstGeom>
          <a:ln w="73025">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405765" y="4901565"/>
            <a:ext cx="7342505" cy="1198880"/>
          </a:xfrm>
          <a:prstGeom prst="rect">
            <a:avLst/>
          </a:prstGeom>
          <a:noFill/>
        </p:spPr>
        <p:txBody>
          <a:bodyPr wrap="square" rtlCol="0">
            <a:spAutoFit/>
          </a:bodyPr>
          <a:lstStyle/>
          <a:p>
            <a:r>
              <a:rPr lang="en-US"/>
              <a:t>After title screen appear, the Main Screen appear then delete the title screen. When settings button pressed, settings panel will appear. When Predict button pressed, Predict panel will appear. (Note : all panels are still in one screen )</a:t>
            </a:r>
          </a:p>
        </p:txBody>
      </p:sp>
      <p:grpSp>
        <p:nvGrpSpPr>
          <p:cNvPr id="10" name="Group 9"/>
          <p:cNvGrpSpPr>
            <a:grpSpLocks noChangeAspect="1"/>
          </p:cNvGrpSpPr>
          <p:nvPr/>
        </p:nvGrpSpPr>
        <p:grpSpPr>
          <a:xfrm>
            <a:off x="1596390" y="2175510"/>
            <a:ext cx="3366368" cy="2560320"/>
            <a:chOff x="1395" y="2165"/>
            <a:chExt cx="6014" cy="4574"/>
          </a:xfrm>
        </p:grpSpPr>
        <p:pic>
          <p:nvPicPr>
            <p:cNvPr id="3" name="Picture 2"/>
            <p:cNvPicPr>
              <a:picLocks noChangeAspect="1"/>
            </p:cNvPicPr>
            <p:nvPr/>
          </p:nvPicPr>
          <p:blipFill>
            <a:blip r:embed="rId3"/>
            <a:stretch>
              <a:fillRect/>
            </a:stretch>
          </p:blipFill>
          <p:spPr>
            <a:xfrm>
              <a:off x="1395" y="2165"/>
              <a:ext cx="6015" cy="4575"/>
            </a:xfrm>
            <a:prstGeom prst="rect">
              <a:avLst/>
            </a:prstGeom>
          </p:spPr>
        </p:pic>
        <p:sp>
          <p:nvSpPr>
            <p:cNvPr id="8" name="Rectangles 7"/>
            <p:cNvSpPr/>
            <p:nvPr/>
          </p:nvSpPr>
          <p:spPr>
            <a:xfrm>
              <a:off x="1791" y="3113"/>
              <a:ext cx="3314" cy="31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4"/>
          <a:stretch>
            <a:fillRect/>
          </a:stretch>
        </p:blipFill>
        <p:spPr>
          <a:xfrm>
            <a:off x="8169275" y="843915"/>
            <a:ext cx="3366273" cy="2560320"/>
          </a:xfrm>
          <a:prstGeom prst="rect">
            <a:avLst/>
          </a:prstGeom>
        </p:spPr>
      </p:pic>
      <p:pic>
        <p:nvPicPr>
          <p:cNvPr id="12" name="Picture 11"/>
          <p:cNvPicPr>
            <a:picLocks noChangeAspect="1"/>
          </p:cNvPicPr>
          <p:nvPr/>
        </p:nvPicPr>
        <p:blipFill>
          <a:blip r:embed="rId5"/>
          <a:stretch>
            <a:fillRect/>
          </a:stretch>
        </p:blipFill>
        <p:spPr>
          <a:xfrm>
            <a:off x="8313420" y="3653155"/>
            <a:ext cx="3365984" cy="2560320"/>
          </a:xfrm>
          <a:prstGeom prst="rect">
            <a:avLst/>
          </a:prstGeom>
        </p:spPr>
      </p:pic>
      <p:cxnSp>
        <p:nvCxnSpPr>
          <p:cNvPr id="14" name="Straight Arrow Connector 13"/>
          <p:cNvCxnSpPr/>
          <p:nvPr/>
        </p:nvCxnSpPr>
        <p:spPr>
          <a:xfrm>
            <a:off x="5380990" y="3534410"/>
            <a:ext cx="2367280" cy="822960"/>
          </a:xfrm>
          <a:prstGeom prst="straightConnector1">
            <a:avLst/>
          </a:prstGeom>
          <a:ln w="73025">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20460000">
            <a:off x="5389880" y="2729230"/>
            <a:ext cx="1884680" cy="368300"/>
          </a:xfrm>
          <a:prstGeom prst="rect">
            <a:avLst/>
          </a:prstGeom>
          <a:noFill/>
        </p:spPr>
        <p:txBody>
          <a:bodyPr wrap="none" rtlCol="0">
            <a:spAutoFit/>
          </a:bodyPr>
          <a:lstStyle/>
          <a:p>
            <a:r>
              <a:rPr lang="en-US"/>
              <a:t>Settings pressed</a:t>
            </a:r>
          </a:p>
        </p:txBody>
      </p:sp>
      <p:sp>
        <p:nvSpPr>
          <p:cNvPr id="16" name="Text Box 15"/>
          <p:cNvSpPr txBox="1"/>
          <p:nvPr/>
        </p:nvSpPr>
        <p:spPr>
          <a:xfrm rot="1140000">
            <a:off x="5397500" y="3914140"/>
            <a:ext cx="1770380" cy="368300"/>
          </a:xfrm>
          <a:prstGeom prst="rect">
            <a:avLst/>
          </a:prstGeom>
          <a:noFill/>
        </p:spPr>
        <p:txBody>
          <a:bodyPr wrap="none" rtlCol="0">
            <a:spAutoFit/>
          </a:bodyPr>
          <a:lstStyle/>
          <a:p>
            <a:r>
              <a:rPr lang="en-US"/>
              <a:t>Predict pressed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237865" y="272415"/>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Application Flow Diagram</a:t>
            </a:r>
          </a:p>
        </p:txBody>
      </p:sp>
      <p:sp>
        <p:nvSpPr>
          <p:cNvPr id="17" name="Rectangles 16"/>
          <p:cNvSpPr/>
          <p:nvPr/>
        </p:nvSpPr>
        <p:spPr>
          <a:xfrm>
            <a:off x="9653270" y="4120515"/>
            <a:ext cx="2308860" cy="26035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pplication_diagram"/>
          <p:cNvPicPr>
            <a:picLocks noChangeAspect="1"/>
          </p:cNvPicPr>
          <p:nvPr/>
        </p:nvPicPr>
        <p:blipFill>
          <a:blip r:embed="rId3"/>
          <a:stretch>
            <a:fillRect/>
          </a:stretch>
        </p:blipFill>
        <p:spPr>
          <a:xfrm>
            <a:off x="356235" y="1033145"/>
            <a:ext cx="6581140" cy="4791710"/>
          </a:xfrm>
          <a:prstGeom prst="rect">
            <a:avLst/>
          </a:prstGeom>
        </p:spPr>
      </p:pic>
      <p:sp>
        <p:nvSpPr>
          <p:cNvPr id="4" name="Text Box 3"/>
          <p:cNvSpPr txBox="1"/>
          <p:nvPr/>
        </p:nvSpPr>
        <p:spPr>
          <a:xfrm>
            <a:off x="7513955" y="1154430"/>
            <a:ext cx="4434205" cy="4799965"/>
          </a:xfrm>
          <a:prstGeom prst="rect">
            <a:avLst/>
          </a:prstGeom>
          <a:noFill/>
        </p:spPr>
        <p:txBody>
          <a:bodyPr wrap="square" rtlCol="0">
            <a:spAutoFit/>
          </a:bodyPr>
          <a:lstStyle/>
          <a:p>
            <a:pPr algn="just"/>
            <a:r>
              <a:rPr lang="en-US">
                <a:latin typeface="Verdana" panose="020B0604030504040204" charset="0"/>
                <a:cs typeface="Verdana" panose="020B0604030504040204" charset="0"/>
              </a:rPr>
              <a:t>Diagram disamping merupakan alur kerja pada program yang dibuat pada mikrokontroler ESP32s3 dengan menggunakan ESP-IDF. Pada bagian awal program dijalankan, proses inisiasi dijalankan mulai dari inisiasi driver LCD+Touch lalu inisiasi LVGL, komponen-komponen LVGL seperti (button, label dan canvas), Inisiasi model neural network. Lalu pada bagian selanjutnya adalah Proses pengujian model (Inferencing Model) dengan memasukkan input ke dalam model yang telah di-inisiasi lalu mengambil keluaran kelas untuk mengetahui hasilnya.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98"/>
            <a:ext cx="12192001" cy="6863645"/>
          </a:xfrm>
          <a:prstGeom prst="rect">
            <a:avLst/>
          </a:prstGeom>
        </p:spPr>
      </p:pic>
      <p:sp>
        <p:nvSpPr>
          <p:cNvPr id="7" name="Text Box 6"/>
          <p:cNvSpPr txBox="1"/>
          <p:nvPr/>
        </p:nvSpPr>
        <p:spPr>
          <a:xfrm>
            <a:off x="3237865" y="272415"/>
            <a:ext cx="5464810" cy="553085"/>
          </a:xfrm>
          <a:prstGeom prst="rect">
            <a:avLst/>
          </a:prstGeom>
          <a:noFill/>
        </p:spPr>
        <p:txBody>
          <a:bodyPr wrap="square" rtlCol="0">
            <a:spAutoFit/>
          </a:bodyPr>
          <a:lstStyle/>
          <a:p>
            <a:pPr algn="ctr"/>
            <a:r>
              <a:rPr lang="en-US" sz="3000" b="1">
                <a:solidFill>
                  <a:schemeClr val="tx1"/>
                </a:solidFill>
                <a:latin typeface="Roboto" panose="02000000000000000000" charset="0"/>
                <a:cs typeface="Roboto" panose="02000000000000000000" charset="0"/>
              </a:rPr>
              <a:t>Proposed Neural Network</a:t>
            </a:r>
          </a:p>
        </p:txBody>
      </p:sp>
      <p:sp>
        <p:nvSpPr>
          <p:cNvPr id="13" name="Text Box 12"/>
          <p:cNvSpPr txBox="1"/>
          <p:nvPr/>
        </p:nvSpPr>
        <p:spPr>
          <a:xfrm>
            <a:off x="4320856" y="4710529"/>
            <a:ext cx="3550285" cy="646331"/>
          </a:xfrm>
          <a:prstGeom prst="rect">
            <a:avLst/>
          </a:prstGeom>
          <a:noFill/>
        </p:spPr>
        <p:txBody>
          <a:bodyPr wrap="square" rtlCol="0">
            <a:spAutoFit/>
          </a:bodyPr>
          <a:lstStyle/>
          <a:p>
            <a:pPr algn="ctr"/>
            <a:r>
              <a:rPr lang="en-US"/>
              <a:t>Neural Network proposed model (CNN+MLP Model)</a:t>
            </a:r>
          </a:p>
        </p:txBody>
      </p:sp>
      <p:grpSp>
        <p:nvGrpSpPr>
          <p:cNvPr id="3" name="Group 2"/>
          <p:cNvGrpSpPr/>
          <p:nvPr/>
        </p:nvGrpSpPr>
        <p:grpSpPr>
          <a:xfrm>
            <a:off x="255270" y="1501140"/>
            <a:ext cx="11706860" cy="3333750"/>
            <a:chOff x="402" y="2364"/>
            <a:chExt cx="18436" cy="5250"/>
          </a:xfrm>
        </p:grpSpPr>
        <p:pic>
          <p:nvPicPr>
            <p:cNvPr id="2" name="Picture 1" descr="14-Figure3.1-1"/>
            <p:cNvPicPr>
              <a:picLocks noChangeAspect="1"/>
            </p:cNvPicPr>
            <p:nvPr/>
          </p:nvPicPr>
          <p:blipFill>
            <a:blip r:embed="rId3"/>
            <a:stretch>
              <a:fillRect/>
            </a:stretch>
          </p:blipFill>
          <p:spPr>
            <a:xfrm>
              <a:off x="402" y="2364"/>
              <a:ext cx="18000" cy="5250"/>
            </a:xfrm>
            <a:prstGeom prst="rect">
              <a:avLst/>
            </a:prstGeom>
          </p:spPr>
        </p:pic>
        <p:sp>
          <p:nvSpPr>
            <p:cNvPr id="17" name="Rectangles 16"/>
            <p:cNvSpPr/>
            <p:nvPr/>
          </p:nvSpPr>
          <p:spPr>
            <a:xfrm>
              <a:off x="15202" y="6489"/>
              <a:ext cx="3636" cy="41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 Box 17"/>
            <p:cNvSpPr txBox="1"/>
            <p:nvPr/>
          </p:nvSpPr>
          <p:spPr>
            <a:xfrm>
              <a:off x="15384" y="6444"/>
              <a:ext cx="3204" cy="483"/>
            </a:xfrm>
            <a:prstGeom prst="rect">
              <a:avLst/>
            </a:prstGeom>
            <a:noFill/>
          </p:spPr>
          <p:txBody>
            <a:bodyPr wrap="square" rtlCol="0">
              <a:spAutoFit/>
            </a:bodyPr>
            <a:lstStyle/>
            <a:p>
              <a:r>
                <a:rPr lang="en-US" sz="1400"/>
                <a:t>Softmax</a:t>
              </a:r>
            </a:p>
          </p:txBody>
        </p:sp>
      </p:grpSp>
      <p:sp>
        <p:nvSpPr>
          <p:cNvPr id="4" name="Parallelogram 3">
            <a:extLst>
              <a:ext uri="{FF2B5EF4-FFF2-40B4-BE49-F238E27FC236}">
                <a16:creationId xmlns:a16="http://schemas.microsoft.com/office/drawing/2014/main" id="{280EA60A-593B-7116-C389-67578F79D1AC}"/>
              </a:ext>
            </a:extLst>
          </p:cNvPr>
          <p:cNvSpPr/>
          <p:nvPr/>
        </p:nvSpPr>
        <p:spPr>
          <a:xfrm flipH="1">
            <a:off x="6769507" y="2123766"/>
            <a:ext cx="5167222" cy="2877493"/>
          </a:xfrm>
          <a:prstGeom prst="parallelogram">
            <a:avLst>
              <a:gd name="adj" fmla="val 96429"/>
            </a:avLst>
          </a:prstGeom>
          <a:noFill/>
          <a:ln w="1905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F3CFB616-97D1-AAAD-FF4C-733B5180C408}"/>
              </a:ext>
            </a:extLst>
          </p:cNvPr>
          <p:cNvSpPr txBox="1"/>
          <p:nvPr/>
        </p:nvSpPr>
        <p:spPr>
          <a:xfrm>
            <a:off x="9653270" y="4623863"/>
            <a:ext cx="1886094" cy="369332"/>
          </a:xfrm>
          <a:prstGeom prst="rect">
            <a:avLst/>
          </a:prstGeom>
          <a:noFill/>
        </p:spPr>
        <p:txBody>
          <a:bodyPr wrap="none" rtlCol="0">
            <a:spAutoFit/>
          </a:bodyPr>
          <a:lstStyle/>
          <a:p>
            <a:r>
              <a:rPr lang="en-US"/>
              <a:t>MLP Only Model</a:t>
            </a:r>
            <a:endParaRPr lang="en-ID"/>
          </a:p>
        </p:txBody>
      </p:sp>
      <p:sp>
        <p:nvSpPr>
          <p:cNvPr id="6" name="TextBox 5">
            <a:extLst>
              <a:ext uri="{FF2B5EF4-FFF2-40B4-BE49-F238E27FC236}">
                <a16:creationId xmlns:a16="http://schemas.microsoft.com/office/drawing/2014/main" id="{2E5D199E-089C-BB27-272B-6B14BF364DFF}"/>
              </a:ext>
            </a:extLst>
          </p:cNvPr>
          <p:cNvSpPr txBox="1"/>
          <p:nvPr/>
        </p:nvSpPr>
        <p:spPr>
          <a:xfrm>
            <a:off x="137160" y="5358760"/>
            <a:ext cx="11799569" cy="923330"/>
          </a:xfrm>
          <a:prstGeom prst="rect">
            <a:avLst/>
          </a:prstGeom>
          <a:noFill/>
        </p:spPr>
        <p:txBody>
          <a:bodyPr wrap="square" rtlCol="0">
            <a:spAutoFit/>
          </a:bodyPr>
          <a:lstStyle/>
          <a:p>
            <a:pPr algn="just"/>
            <a:r>
              <a:rPr lang="en-US">
                <a:latin typeface="Roboto" panose="02000000000000000000" pitchFamily="2" charset="0"/>
                <a:ea typeface="Roboto" panose="02000000000000000000" pitchFamily="2" charset="0"/>
              </a:rPr>
              <a:t>CNN+MLP Model using Convolutional for feature extraction to get spatial feature of image then reshape the feature to enter the Fully Connected Layer. For MLP Only Model, the input of image directly reshape to a vector then feeding to Fully Connected Layer.</a:t>
            </a:r>
            <a:endParaRPr lang="en-ID">
              <a:latin typeface="Roboto" panose="02000000000000000000" pitchFamily="2" charset="0"/>
              <a:ea typeface="Roboto"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544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宋体</vt:lpstr>
      <vt:lpstr>Arial</vt:lpstr>
      <vt:lpstr>Arial Black</vt:lpstr>
      <vt:lpstr>Calibri</vt:lpstr>
      <vt:lpstr>Roboto</vt:lpstr>
      <vt:lpstr>Roboto Medium</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rizqi uhuy</dc:creator>
  <cp:lastModifiedBy>Muhammad Rizqi Subeno</cp:lastModifiedBy>
  <cp:revision>46</cp:revision>
  <dcterms:created xsi:type="dcterms:W3CDTF">2023-12-02T14:06:31Z</dcterms:created>
  <dcterms:modified xsi:type="dcterms:W3CDTF">2023-12-06T05:42:52Z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