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8" r:id="rId3"/>
    <p:sldId id="257" r:id="rId4"/>
    <p:sldId id="293" r:id="rId5"/>
    <p:sldId id="294" r:id="rId6"/>
    <p:sldId id="266" r:id="rId7"/>
    <p:sldId id="267" r:id="rId8"/>
    <p:sldId id="268" r:id="rId9"/>
    <p:sldId id="296" r:id="rId10"/>
    <p:sldId id="298" r:id="rId11"/>
    <p:sldId id="295" r:id="rId12"/>
    <p:sldId id="299" r:id="rId13"/>
    <p:sldId id="269" r:id="rId14"/>
    <p:sldId id="300" r:id="rId15"/>
    <p:sldId id="301" r:id="rId16"/>
    <p:sldId id="302" r:id="rId17"/>
    <p:sldId id="270" r:id="rId18"/>
    <p:sldId id="271" r:id="rId19"/>
    <p:sldId id="272" r:id="rId20"/>
    <p:sldId id="262" r:id="rId21"/>
    <p:sldId id="290" r:id="rId22"/>
    <p:sldId id="273" r:id="rId23"/>
    <p:sldId id="303" r:id="rId24"/>
    <p:sldId id="304" r:id="rId25"/>
    <p:sldId id="275" r:id="rId26"/>
    <p:sldId id="276" r:id="rId27"/>
    <p:sldId id="306" r:id="rId28"/>
    <p:sldId id="305" r:id="rId29"/>
    <p:sldId id="307" r:id="rId30"/>
    <p:sldId id="308" r:id="rId31"/>
    <p:sldId id="309" r:id="rId32"/>
    <p:sldId id="278" r:id="rId33"/>
    <p:sldId id="279" r:id="rId34"/>
    <p:sldId id="280" r:id="rId35"/>
    <p:sldId id="310" r:id="rId36"/>
    <p:sldId id="281" r:id="rId37"/>
    <p:sldId id="311" r:id="rId38"/>
    <p:sldId id="282" r:id="rId39"/>
    <p:sldId id="291" r:id="rId40"/>
    <p:sldId id="263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2" r:id="rId4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 snapToGrid="0">
      <p:cViewPr>
        <p:scale>
          <a:sx n="70" d="100"/>
          <a:sy n="70" d="100"/>
        </p:scale>
        <p:origin x="103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01/07/2019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01/07/2019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8294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3538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6182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0196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4768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1890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9551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4051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1180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641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3781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3032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99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0425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7024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6588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3434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9911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1360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4601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195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82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1045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23232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12460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81576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85102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179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1794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4363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2011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037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8090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088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 smtClean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 smtClean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93" y="5946219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2" y="5935579"/>
            <a:ext cx="614637" cy="6332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119256" y="5956861"/>
            <a:ext cx="641684" cy="6119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35" y="5935579"/>
            <a:ext cx="633263" cy="6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4ECD-F2B0-44D1-992E-0F49C2E593D2}" type="datetime1">
              <a:rPr lang="id-ID" smtClean="0"/>
              <a:t>01/07/2019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FB1-9DC8-4182-AAB3-B02C9D0F0BA5}" type="datetime1">
              <a:rPr lang="id-ID" smtClean="0"/>
              <a:t>01/07/2019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44-024E-465F-A951-56DCD1CCB136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FE39-9864-46D6-9AC0-2F14619F4853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EDFBBC74-4B99-4212-A7D9-0CF121B94CA0}" type="datetime1">
              <a:rPr lang="id-ID" smtClean="0"/>
              <a:t>01/07/2019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 smtClean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 smtClean="0"/>
              <a:t>Bagian berapa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01/07/2019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01/07/2019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2D5D-135A-408F-AB4B-DEF58244B559}" type="datetime1">
              <a:rPr lang="id-ID" smtClean="0"/>
              <a:t>01/07/2019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01/07/2019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85E6-33D1-42FB-BDE5-D6E134B26CA8}" type="datetime1">
              <a:rPr lang="id-ID" smtClean="0"/>
              <a:t>01/07/2019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2E8-F829-4F58-BC39-B9C4A8118BE9}" type="datetime1">
              <a:rPr lang="id-ID" smtClean="0"/>
              <a:t>01/07/2019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dirty="0" smtClean="0"/>
              <a:t>Judul Pembahasan Pertemuan Disini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496260" y="118921"/>
            <a:ext cx="366258" cy="345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29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0" y="118921"/>
            <a:ext cx="345707" cy="345707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7B2D-B4C3-4BC8-8932-D94CD54BC8D5}" type="datetime1">
              <a:rPr lang="id-ID" smtClean="0"/>
              <a:t>01/07/2019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464176" y="94858"/>
            <a:ext cx="366258" cy="3457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5" y="511333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9" y="97119"/>
            <a:ext cx="333345" cy="3434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6" y="94858"/>
            <a:ext cx="345707" cy="345707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000" dirty="0" smtClean="0"/>
              <a:t>Matematika untuk</a:t>
            </a:r>
            <a:br>
              <a:rPr lang="id-ID" sz="4000" dirty="0" smtClean="0"/>
            </a:br>
            <a:r>
              <a:rPr lang="id-ID" dirty="0" smtClean="0"/>
              <a:t>Machine Learning</a:t>
            </a:r>
            <a:endParaRPr lang="id-ID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Nama pembicara dengan gelar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082" y="1123158"/>
            <a:ext cx="5999919" cy="505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Penjumlahan Vektor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07897" y="3793944"/>
            <a:ext cx="1251709" cy="164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643952" y="3810392"/>
            <a:ext cx="1163945" cy="115739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5159376" y="3270724"/>
                <a:ext cx="54874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id-ID" sz="20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76" y="3270724"/>
                <a:ext cx="54874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 rot="19384972">
                <a:off x="3575046" y="4127478"/>
                <a:ext cx="54874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sz="2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id-ID" sz="20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84972">
                <a:off x="3575046" y="4127478"/>
                <a:ext cx="54874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6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Penjumlahan Vektor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9433" y="1273715"/>
            <a:ext cx="8590187" cy="800070"/>
          </a:xfrm>
        </p:spPr>
        <p:txBody>
          <a:bodyPr anchor="ctr"/>
          <a:lstStyle/>
          <a:p>
            <a:pPr marL="0" indent="0">
              <a:buNone/>
            </a:pPr>
            <a:r>
              <a:rPr lang="id-ID" dirty="0" smtClean="0"/>
              <a:t>Penjumlahan vektor dilakukan dengan menjumlahkan setiap componen pada dua atau lebih vektor.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6"/>
              <p:cNvSpPr txBox="1">
                <a:spLocks/>
              </p:cNvSpPr>
              <p:nvPr/>
            </p:nvSpPr>
            <p:spPr>
              <a:xfrm>
                <a:off x="184898" y="2161307"/>
                <a:ext cx="3540942" cy="408784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sz="28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8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d-ID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sz="28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/>
              </a:p>
            </p:txBody>
          </p:sp>
        </mc:Choice>
        <mc:Fallback>
          <p:sp>
            <p:nvSpPr>
              <p:cNvPr id="8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8" y="2161307"/>
                <a:ext cx="3540942" cy="4087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62" y="1910687"/>
            <a:ext cx="5153758" cy="433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5930537" y="4223660"/>
            <a:ext cx="1027612" cy="87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912431" y="4232369"/>
            <a:ext cx="1018106" cy="9840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Penjumlahan Vektor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9433" y="1273715"/>
            <a:ext cx="8590187" cy="800070"/>
          </a:xfrm>
        </p:spPr>
        <p:txBody>
          <a:bodyPr anchor="ctr"/>
          <a:lstStyle/>
          <a:p>
            <a:pPr marL="0" indent="0">
              <a:buNone/>
            </a:pPr>
            <a:r>
              <a:rPr lang="id-ID" dirty="0" smtClean="0"/>
              <a:t>Penjumlahan vektor dilakukan dengan menjumlahkan setiap componen pada dua atau lebih vektor.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6"/>
              <p:cNvSpPr txBox="1">
                <a:spLocks/>
              </p:cNvSpPr>
              <p:nvPr/>
            </p:nvSpPr>
            <p:spPr>
              <a:xfrm>
                <a:off x="184898" y="2161307"/>
                <a:ext cx="3540942" cy="408784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sz="28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8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d-ID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sz="28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d-ID" dirty="0" smtClean="0"/>
                  <a:t>Penjumlahan Vektor 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sz="8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d-ID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id-ID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id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(−3)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+(−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8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8" y="2161307"/>
                <a:ext cx="3540942" cy="4087844"/>
              </a:xfrm>
              <a:prstGeom prst="rect">
                <a:avLst/>
              </a:prstGeom>
              <a:blipFill>
                <a:blip r:embed="rId3"/>
                <a:stretch>
                  <a:fillRect l="-17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62" y="1910687"/>
            <a:ext cx="5153758" cy="433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5930537" y="4223660"/>
            <a:ext cx="1027612" cy="87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913688" y="4256694"/>
            <a:ext cx="1018106" cy="9840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16889" y="4240177"/>
            <a:ext cx="0" cy="996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76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Perkalian Vektor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13</a:t>
            </a:fld>
            <a:endParaRPr lang="id-ID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532262" y="1796048"/>
            <a:ext cx="3043451" cy="1224799"/>
          </a:xfrm>
          <a:prstGeom prst="ellipse">
            <a:avLst/>
          </a:prstGeom>
          <a:solidFill>
            <a:schemeClr val="bg2">
              <a:lumMod val="9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d-ID" b="1" dirty="0" smtClean="0"/>
              <a:t>Vektor dengan </a:t>
            </a:r>
            <a:r>
              <a:rPr lang="id-ID" b="1" dirty="0" smtClean="0"/>
              <a:t>Skalar</a:t>
            </a:r>
            <a:endParaRPr lang="id-ID" b="1" dirty="0" smtClean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4361231" y="1796048"/>
            <a:ext cx="3022208" cy="1224799"/>
          </a:xfrm>
          <a:prstGeom prst="ellipse">
            <a:avLst/>
          </a:prstGeom>
          <a:solidFill>
            <a:schemeClr val="bg2">
              <a:lumMod val="9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d-ID" b="1" dirty="0" smtClean="0"/>
              <a:t>Vektor dengan </a:t>
            </a:r>
            <a:r>
              <a:rPr lang="id-ID" b="1" dirty="0" smtClean="0"/>
              <a:t>Vektor</a:t>
            </a:r>
            <a:endParaRPr lang="id-ID" b="1" dirty="0" smtClean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2580385" y="4098808"/>
            <a:ext cx="3022208" cy="122479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id-ID" b="1" dirty="0" smtClean="0"/>
              <a:t>Perkalian Titik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id-ID" b="1" dirty="0" smtClean="0"/>
              <a:t>(Dot Product)</a:t>
            </a:r>
            <a:endParaRPr lang="id-ID" b="1" dirty="0" smtClean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6127540" y="4098808"/>
            <a:ext cx="3022208" cy="122479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id-ID" b="1" dirty="0" smtClean="0"/>
              <a:t>Perkalian Silang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id-ID" b="1" dirty="0" smtClean="0"/>
              <a:t>(Cross Product)</a:t>
            </a:r>
            <a:endParaRPr lang="id-ID" b="1" dirty="0" smtClean="0"/>
          </a:p>
        </p:txBody>
      </p:sp>
      <p:cxnSp>
        <p:nvCxnSpPr>
          <p:cNvPr id="7" name="Elbow Connector 6"/>
          <p:cNvCxnSpPr>
            <a:stCxn id="10" idx="4"/>
            <a:endCxn id="11" idx="0"/>
          </p:cNvCxnSpPr>
          <p:nvPr/>
        </p:nvCxnSpPr>
        <p:spPr>
          <a:xfrm rot="5400000">
            <a:off x="4442932" y="2669404"/>
            <a:ext cx="1077961" cy="178084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4"/>
            <a:endCxn id="12" idx="0"/>
          </p:cNvCxnSpPr>
          <p:nvPr/>
        </p:nvCxnSpPr>
        <p:spPr>
          <a:xfrm rot="16200000" flipH="1">
            <a:off x="6216509" y="2676672"/>
            <a:ext cx="1077961" cy="17663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53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Vektor dengan Skalar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77672" y="1433015"/>
            <a:ext cx="8420667" cy="8461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id-ID" dirty="0" smtClean="0">
                <a:solidFill>
                  <a:schemeClr val="tx1"/>
                </a:solidFill>
                <a:latin typeface="+mj-lt"/>
              </a:rPr>
              <a:t>Perkalian vektor dengan skalar hanya mengubah panjang vektor (magnitudo), tidak mengubah arah vektor.</a:t>
            </a:r>
          </a:p>
        </p:txBody>
      </p:sp>
      <p:pic>
        <p:nvPicPr>
          <p:cNvPr id="10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979" y="2183642"/>
            <a:ext cx="5153758" cy="433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6"/>
              <p:cNvSpPr txBox="1">
                <a:spLocks/>
              </p:cNvSpPr>
              <p:nvPr/>
            </p:nvSpPr>
            <p:spPr>
              <a:xfrm>
                <a:off x="614149" y="2784539"/>
                <a:ext cx="2658555" cy="262037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sz="2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d-ID" sz="23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sz="23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sz="2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sz="2300" u="sng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sz="2300" dirty="0" smtClean="0"/>
                  <a:t> x 2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sz="23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sz="23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id-ID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id-ID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d-ID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id-ID" sz="2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sz="23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sz="23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id-ID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id-ID" sz="2300" dirty="0"/>
              </a:p>
            </p:txBody>
          </p:sp>
        </mc:Choice>
        <mc:Fallback>
          <p:sp>
            <p:nvSpPr>
              <p:cNvPr id="12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49" y="2784539"/>
                <a:ext cx="2658555" cy="26203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5542654" y="3931951"/>
            <a:ext cx="1977262" cy="53736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542654" y="4203510"/>
            <a:ext cx="1008271" cy="2658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3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Perkalian Titik (</a:t>
            </a:r>
            <a:r>
              <a:rPr lang="id-ID" i="1" dirty="0" smtClean="0"/>
              <a:t>Dot Product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6"/>
              <p:cNvSpPr txBox="1">
                <a:spLocks/>
              </p:cNvSpPr>
              <p:nvPr/>
            </p:nvSpPr>
            <p:spPr>
              <a:xfrm>
                <a:off x="641446" y="3584398"/>
                <a:ext cx="7904985" cy="263564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⃗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sz="1800" u="sng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 smtClean="0"/>
                  <a:t> 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mr>
                      <m:m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endParaRPr lang="id-ID" sz="1800" dirty="0"/>
              </a:p>
            </p:txBody>
          </p:sp>
        </mc:Choice>
        <mc:Fallback>
          <p:sp>
            <p:nvSpPr>
              <p:cNvPr id="15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46" y="3584398"/>
                <a:ext cx="7904985" cy="2635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6"/>
          <p:cNvSpPr txBox="1">
            <a:spLocks/>
          </p:cNvSpPr>
          <p:nvPr/>
        </p:nvSpPr>
        <p:spPr>
          <a:xfrm>
            <a:off x="521549" y="1555845"/>
            <a:ext cx="8024882" cy="21699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chemeClr val="tx1"/>
                </a:solidFill>
                <a:latin typeface="+mj-lt"/>
              </a:rPr>
              <a:t>Perkalian </a:t>
            </a:r>
            <a:r>
              <a:rPr lang="id-ID" dirty="0" smtClean="0">
                <a:solidFill>
                  <a:schemeClr val="tx1"/>
                </a:solidFill>
                <a:latin typeface="+mj-lt"/>
              </a:rPr>
              <a:t>titik </a:t>
            </a:r>
            <a:r>
              <a:rPr lang="id-ID" dirty="0" smtClean="0">
                <a:solidFill>
                  <a:schemeClr val="tx1"/>
                </a:solidFill>
                <a:latin typeface="+mj-lt"/>
              </a:rPr>
              <a:t>antara dua vektor menghasilkan </a:t>
            </a:r>
            <a:r>
              <a:rPr lang="id-ID" dirty="0" smtClean="0">
                <a:solidFill>
                  <a:schemeClr val="tx1"/>
                </a:solidFill>
                <a:latin typeface="+mj-lt"/>
              </a:rPr>
              <a:t>nilai skalar</a:t>
            </a:r>
            <a:r>
              <a:rPr lang="id-ID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id-ID" dirty="0" smtClean="0">
                <a:solidFill>
                  <a:schemeClr val="tx1"/>
                </a:solidFill>
                <a:latin typeface="+mj-lt"/>
              </a:rPr>
              <a:t>Misalkan, penjualan hari ini berhasil menjual 3 pensil dengan harga 10 per satuan dan 2 penghapus dengan harga 5 per satuan. Maka total keuntungan penjualan dapat diketahui dengan perkalian titik antara vektor barang dan vektor harga.</a:t>
            </a:r>
          </a:p>
        </p:txBody>
      </p:sp>
    </p:spTree>
    <p:extLst>
      <p:ext uri="{BB962C8B-B14F-4D97-AF65-F5344CB8AC3E}">
        <p14:creationId xmlns:p14="http://schemas.microsoft.com/office/powerpoint/2010/main" val="15742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Perkalian </a:t>
            </a:r>
            <a:r>
              <a:rPr lang="id-ID" dirty="0" smtClean="0"/>
              <a:t>Silang (</a:t>
            </a:r>
            <a:r>
              <a:rPr lang="id-ID" i="1" dirty="0" smtClean="0"/>
              <a:t>Cross Product)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16</a:t>
            </a:fld>
            <a:endParaRPr lang="id-ID" dirty="0"/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382137" y="1419368"/>
            <a:ext cx="8420669" cy="9689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chemeClr val="tx1"/>
                </a:solidFill>
                <a:latin typeface="+mj-lt"/>
              </a:rPr>
              <a:t>Perkalian </a:t>
            </a:r>
            <a:r>
              <a:rPr lang="id-ID" dirty="0" smtClean="0">
                <a:solidFill>
                  <a:schemeClr val="tx1"/>
                </a:solidFill>
                <a:latin typeface="+mj-lt"/>
              </a:rPr>
              <a:t>silang menghasilkan vektor baru yang tegak lurus dengan vektor-vektor tersebut pada Dimensi Tiga (3D</a:t>
            </a:r>
            <a:r>
              <a:rPr lang="id-ID" dirty="0" smtClean="0">
                <a:solidFill>
                  <a:schemeClr val="tx1"/>
                </a:solidFill>
                <a:latin typeface="+mj-lt"/>
              </a:rPr>
              <a:t>).</a:t>
            </a:r>
            <a:endParaRPr lang="id-ID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37" y="2847228"/>
            <a:ext cx="5625661" cy="29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Perkalian Silang (</a:t>
            </a:r>
            <a:r>
              <a:rPr lang="id-ID" i="1" dirty="0"/>
              <a:t>Cross Product)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17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6"/>
              <p:cNvSpPr txBox="1">
                <a:spLocks/>
              </p:cNvSpPr>
              <p:nvPr/>
            </p:nvSpPr>
            <p:spPr>
              <a:xfrm>
                <a:off x="184896" y="1260558"/>
                <a:ext cx="8617909" cy="498859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⃗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sz="2400" i="1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sz="2400" i="1" dirty="0" smtClean="0"/>
                  <a:t> x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id-ID" sz="2400" i="1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id-ID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d-ID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id-ID" sz="24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id-ID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id-ID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e/>
                          <m:e/>
                        </m:eqArr>
                      </m:e>
                    </m:d>
                  </m:oMath>
                </a14:m>
                <a:endParaRPr lang="id-ID" sz="2400" i="1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id-ID" sz="2400" i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id-ID" sz="2400" i="1" dirty="0" smtClean="0"/>
                  <a:t> </a:t>
                </a:r>
                <a:endParaRPr lang="id-ID" sz="2400" i="1" dirty="0"/>
              </a:p>
            </p:txBody>
          </p:sp>
        </mc:Choice>
        <mc:Fallback>
          <p:sp>
            <p:nvSpPr>
              <p:cNvPr id="14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6" y="1260558"/>
                <a:ext cx="8617909" cy="4988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7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Perkalian Silang (</a:t>
            </a:r>
            <a:r>
              <a:rPr lang="id-ID" i="1" dirty="0"/>
              <a:t>Cross Product)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18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6"/>
              <p:cNvSpPr txBox="1">
                <a:spLocks/>
              </p:cNvSpPr>
              <p:nvPr/>
            </p:nvSpPr>
            <p:spPr>
              <a:xfrm>
                <a:off x="184896" y="1260558"/>
                <a:ext cx="8617909" cy="498859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  <m:r>
                        <a:rPr lang="id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⃗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id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sz="2400" i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sz="2400" i="1" dirty="0" smtClean="0">
                    <a:solidFill>
                      <a:schemeClr val="tx1"/>
                    </a:solidFill>
                  </a:rPr>
                  <a:t> x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id-ID" sz="2400" i="1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−(3</m:t>
                            </m:r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e>
                            <m:d>
                              <m:dPr>
                                <m:ctrlP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id-ID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d-ID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e/>
                        </m:eqArr>
                      </m:e>
                    </m:d>
                  </m:oMath>
                </a14:m>
                <a:r>
                  <a:rPr lang="id-ID" sz="2400" i="1" dirty="0" smtClean="0"/>
                  <a:t>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id-ID" sz="2400" i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id-ID" sz="2400" i="1" dirty="0"/>
              </a:p>
            </p:txBody>
          </p:sp>
        </mc:Choice>
        <mc:Fallback>
          <p:sp>
            <p:nvSpPr>
              <p:cNvPr id="14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6" y="1260558"/>
                <a:ext cx="8617909" cy="4988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3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Perkalian Silang (</a:t>
            </a:r>
            <a:r>
              <a:rPr lang="id-ID" i="1" dirty="0"/>
              <a:t>Cross Product)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19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6"/>
              <p:cNvSpPr txBox="1">
                <a:spLocks/>
              </p:cNvSpPr>
              <p:nvPr/>
            </p:nvSpPr>
            <p:spPr>
              <a:xfrm>
                <a:off x="184896" y="1260558"/>
                <a:ext cx="8617909" cy="498859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  <m:r>
                        <a:rPr lang="id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⃗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id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sz="2400" i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sz="2400" i="1" dirty="0" smtClean="0">
                    <a:solidFill>
                      <a:schemeClr val="tx1"/>
                    </a:solidFill>
                  </a:rPr>
                  <a:t> x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id-ID" sz="2400" i="1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−(3</m:t>
                            </m:r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e>
                            <m:d>
                              <m:dPr>
                                <m:ctrlP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−(1</m:t>
                            </m:r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e>
                            <m:d>
                              <m:dPr>
                                <m:ctrlP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id-ID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d-ID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3)</m:t>
                            </m:r>
                          </m:e>
                        </m:eqArr>
                      </m:e>
                    </m:d>
                  </m:oMath>
                </a14:m>
                <a:r>
                  <a:rPr lang="id-ID" sz="2400" i="1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2−6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9−1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2−6</m:t>
                            </m:r>
                          </m:e>
                        </m:eqArr>
                      </m:e>
                    </m:d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eqArr>
                      </m:e>
                    </m:d>
                  </m:oMath>
                </a14:m>
                <a:endParaRPr lang="id-ID" sz="2400" i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id-ID" sz="24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id-ID" sz="2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6" y="1260558"/>
                <a:ext cx="8617909" cy="4988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2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 smtClean="0"/>
              <a:t>Vektor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Bagian 1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 smtClean="0"/>
              <a:t>Vektor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Praktikum Lab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20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69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 smtClean="0"/>
              <a:t>Matriks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Bagian 2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612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Matriks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d-ID" dirty="0" smtClean="0"/>
              <a:t>Vektor-vektor </a:t>
            </a:r>
            <a:r>
              <a:rPr lang="id-ID" dirty="0" smtClean="0"/>
              <a:t>direpresentasikan dalam bentuk matriks.</a:t>
            </a:r>
          </a:p>
          <a:p>
            <a:r>
              <a:rPr lang="id-ID" dirty="0" smtClean="0"/>
              <a:t>Matriks adalah sebuah array berisi angka yang disusun menjadi baris dan kolom.</a:t>
            </a:r>
          </a:p>
          <a:p>
            <a:r>
              <a:rPr lang="id-ID" dirty="0" smtClean="0"/>
              <a:t>Penulisan matriks umumnya menggunakan huruf kapital (A).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526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Matriks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23</a:t>
            </a:fld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2"/>
            <a:ext cx="8814723" cy="1345980"/>
          </a:xfrm>
        </p:spPr>
        <p:txBody>
          <a:bodyPr/>
          <a:lstStyle/>
          <a:p>
            <a:r>
              <a:rPr lang="id-ID" dirty="0"/>
              <a:t>Misalkan, untuk kasus sistem zonasi bahan pertimbangan seorang anak dapat terdaftar dalam suatu sekolah adalah </a:t>
            </a:r>
            <a:r>
              <a:rPr lang="id-ID" u="sng" dirty="0"/>
              <a:t>rata-rata nilai UN</a:t>
            </a:r>
            <a:r>
              <a:rPr lang="id-ID" dirty="0"/>
              <a:t> dan </a:t>
            </a:r>
            <a:r>
              <a:rPr lang="id-ID" u="sng" dirty="0"/>
              <a:t>jarak rumah ke sekolah</a:t>
            </a:r>
            <a:r>
              <a:rPr lang="id-ID" u="sng" dirty="0" smtClean="0"/>
              <a:t>.</a:t>
            </a:r>
            <a:endParaRPr lang="id-ID" u="sng" dirty="0"/>
          </a:p>
        </p:txBody>
      </p:sp>
      <p:pic>
        <p:nvPicPr>
          <p:cNvPr id="8" name="Picture 2" descr="Hasil gambar untuk human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331" y="3557101"/>
            <a:ext cx="1496762" cy="149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4872251" y="3256850"/>
            <a:ext cx="1719617" cy="60050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Nilai UN</a:t>
            </a:r>
            <a:endParaRPr lang="id-ID" b="1" dirty="0"/>
          </a:p>
        </p:txBody>
      </p:sp>
      <p:sp>
        <p:nvSpPr>
          <p:cNvPr id="10" name="Oval 9"/>
          <p:cNvSpPr/>
          <p:nvPr/>
        </p:nvSpPr>
        <p:spPr>
          <a:xfrm>
            <a:off x="4872251" y="4453361"/>
            <a:ext cx="1719617" cy="60050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Jarak</a:t>
            </a:r>
            <a:endParaRPr lang="id-ID" b="1" dirty="0"/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3562066" y="3557101"/>
            <a:ext cx="1310185" cy="74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0" idx="2"/>
          </p:cNvCxnSpPr>
          <p:nvPr/>
        </p:nvCxnSpPr>
        <p:spPr>
          <a:xfrm>
            <a:off x="3562066" y="4305482"/>
            <a:ext cx="1310185" cy="44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Matriks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24</a:t>
            </a:fld>
            <a:endParaRPr lang="id-ID" dirty="0"/>
          </a:p>
        </p:txBody>
      </p:sp>
      <p:pic>
        <p:nvPicPr>
          <p:cNvPr id="8" name="Picture 2" descr="Hasil gambar untuk human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7" y="1851131"/>
            <a:ext cx="1496762" cy="149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2799817" y="1550880"/>
            <a:ext cx="1719617" cy="60050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Nilai UN: 5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2799817" y="2747391"/>
            <a:ext cx="1912011" cy="60050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Jarak: 3 km</a:t>
            </a:r>
            <a:endParaRPr lang="id-ID" dirty="0"/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1489632" y="1851131"/>
            <a:ext cx="1310185" cy="74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0" idx="2"/>
          </p:cNvCxnSpPr>
          <p:nvPr/>
        </p:nvCxnSpPr>
        <p:spPr>
          <a:xfrm>
            <a:off x="1489632" y="2599512"/>
            <a:ext cx="1310185" cy="44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2" descr="Hasil gambar untuk human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7" y="4096274"/>
            <a:ext cx="1496762" cy="149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2799817" y="3796023"/>
            <a:ext cx="1719617" cy="60050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Nilai UN: 7</a:t>
            </a:r>
            <a:endParaRPr lang="id-ID" dirty="0"/>
          </a:p>
        </p:txBody>
      </p:sp>
      <p:sp>
        <p:nvSpPr>
          <p:cNvPr id="16" name="Oval 15"/>
          <p:cNvSpPr/>
          <p:nvPr/>
        </p:nvSpPr>
        <p:spPr>
          <a:xfrm>
            <a:off x="2799817" y="4992534"/>
            <a:ext cx="1912011" cy="60050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Jarak: 4 km</a:t>
            </a:r>
            <a:endParaRPr lang="id-ID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1489632" y="4096274"/>
            <a:ext cx="1310185" cy="74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6" idx="2"/>
          </p:cNvCxnSpPr>
          <p:nvPr/>
        </p:nvCxnSpPr>
        <p:spPr>
          <a:xfrm>
            <a:off x="1489632" y="4844655"/>
            <a:ext cx="1310185" cy="44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4711828" y="1489628"/>
            <a:ext cx="614150" cy="41716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5667046" y="3073428"/>
                <a:ext cx="2237792" cy="923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id-ID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046" y="3073428"/>
                <a:ext cx="2237792" cy="923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6687401" y="2969929"/>
            <a:ext cx="298565" cy="1048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7299738" y="2969929"/>
            <a:ext cx="298565" cy="10486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/>
          <p:cNvSpPr txBox="1"/>
          <p:nvPr/>
        </p:nvSpPr>
        <p:spPr>
          <a:xfrm>
            <a:off x="6329601" y="231869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Nilai UN</a:t>
            </a:r>
            <a:endParaRPr lang="id-ID" dirty="0"/>
          </a:p>
        </p:txBody>
      </p:sp>
      <p:sp>
        <p:nvSpPr>
          <p:cNvPr id="24" name="TextBox 23"/>
          <p:cNvSpPr txBox="1"/>
          <p:nvPr/>
        </p:nvSpPr>
        <p:spPr>
          <a:xfrm>
            <a:off x="7122716" y="430046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Jarak</a:t>
            </a:r>
            <a:endParaRPr lang="id-ID" dirty="0"/>
          </a:p>
        </p:txBody>
      </p:sp>
      <p:cxnSp>
        <p:nvCxnSpPr>
          <p:cNvPr id="26" name="Straight Arrow Connector 25"/>
          <p:cNvCxnSpPr>
            <a:stCxn id="21" idx="0"/>
            <a:endCxn id="23" idx="2"/>
          </p:cNvCxnSpPr>
          <p:nvPr/>
        </p:nvCxnSpPr>
        <p:spPr>
          <a:xfrm flipH="1" flipV="1">
            <a:off x="6814670" y="2688029"/>
            <a:ext cx="22014" cy="281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  <a:endCxn id="24" idx="0"/>
          </p:cNvCxnSpPr>
          <p:nvPr/>
        </p:nvCxnSpPr>
        <p:spPr>
          <a:xfrm>
            <a:off x="7449021" y="4018561"/>
            <a:ext cx="40943" cy="2819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4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Penjumlahan Matriks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25</a:t>
            </a:fld>
            <a:endParaRPr lang="id-ID" dirty="0"/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184896" y="1345050"/>
            <a:ext cx="8617909" cy="10433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Operasi penjumlahan pada matriks dilakukan pada matriks dengan ukuran yang sama (ukuran baris dan kolom</a:t>
            </a:r>
            <a:r>
              <a:rPr lang="id-ID" dirty="0" smtClean="0"/>
              <a:t>).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 txBox="1">
                <a:spLocks/>
              </p:cNvSpPr>
              <p:nvPr/>
            </p:nvSpPr>
            <p:spPr>
              <a:xfrm>
                <a:off x="1951629" y="1978924"/>
                <a:ext cx="5707039" cy="392833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d-ID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id-ID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d-ID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d-ID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d-ID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:endParaRPr lang="id-ID" sz="1600" dirty="0"/>
              </a:p>
              <a:p>
                <a:pPr marL="0" indent="0">
                  <a:buNone/>
                </a:pPr>
                <a:r>
                  <a:rPr lang="id-ID" dirty="0">
                    <a:solidFill>
                      <a:schemeClr val="accent6"/>
                    </a:solidFill>
                  </a:rPr>
                  <a:t>A + B </a:t>
                </a:r>
                <a:r>
                  <a:rPr lang="id-ID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5+(−2)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1+4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1+(−1)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3+1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  <a:p>
                <a:pPr marL="0" indent="0">
                  <a:buNone/>
                </a:pPr>
                <a:endParaRPr lang="id-ID" sz="1600" dirty="0"/>
              </a:p>
              <a:p>
                <a:pPr marL="0" indent="0">
                  <a:buNone/>
                </a:pPr>
                <a:r>
                  <a:rPr lang="id-ID" dirty="0">
                    <a:solidFill>
                      <a:schemeClr val="accent6"/>
                    </a:solidFill>
                  </a:rPr>
                  <a:t>A + B </a:t>
                </a:r>
                <a:r>
                  <a:rPr lang="id-ID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7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629" y="1978924"/>
                <a:ext cx="5707039" cy="3928333"/>
              </a:xfrm>
              <a:prstGeom prst="rect">
                <a:avLst/>
              </a:prstGeom>
              <a:blipFill>
                <a:blip r:embed="rId3"/>
                <a:stretch>
                  <a:fillRect l="-10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00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Perkalian </a:t>
            </a:r>
            <a:r>
              <a:rPr lang="id-ID" dirty="0" smtClean="0"/>
              <a:t>Matriks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26</a:t>
            </a:fld>
            <a:endParaRPr lang="id-ID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2065" y="2805982"/>
            <a:ext cx="3043451" cy="1224799"/>
          </a:xfrm>
          <a:prstGeom prst="ellipse">
            <a:avLst/>
          </a:prstGeom>
          <a:solidFill>
            <a:schemeClr val="bg2">
              <a:lumMod val="9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d-ID" b="1" dirty="0" smtClean="0"/>
              <a:t>Matriks dengan Skalar</a:t>
            </a:r>
            <a:endParaRPr lang="id-ID" b="1" dirty="0" smtClean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5071034" y="2805982"/>
            <a:ext cx="3022208" cy="1224799"/>
          </a:xfrm>
          <a:prstGeom prst="ellipse">
            <a:avLst/>
          </a:prstGeom>
          <a:solidFill>
            <a:schemeClr val="bg2">
              <a:lumMod val="9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d-ID" b="1" dirty="0" smtClean="0"/>
              <a:t>Matriks dengan Matriks</a:t>
            </a:r>
            <a:endParaRPr lang="id-ID" b="1" dirty="0" smtClean="0"/>
          </a:p>
        </p:txBody>
      </p:sp>
    </p:spTree>
    <p:extLst>
      <p:ext uri="{BB962C8B-B14F-4D97-AF65-F5344CB8AC3E}">
        <p14:creationId xmlns:p14="http://schemas.microsoft.com/office/powerpoint/2010/main" val="2917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Perkalian </a:t>
            </a:r>
            <a:r>
              <a:rPr lang="id-ID" dirty="0" smtClean="0"/>
              <a:t>Matriks dengan Skalar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27</a:t>
            </a:fld>
            <a:endParaRPr lang="id-ID" dirty="0"/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573206" y="1398332"/>
            <a:ext cx="8175008" cy="7580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id-ID" sz="1800" b="0" dirty="0" smtClean="0">
                <a:latin typeface="Cambria Math" panose="02040503050406030204" pitchFamily="18" charset="0"/>
              </a:rPr>
              <a:t>Perkalian matriks dengan skalar merepresentasikan transformasi matriks “Scaling”.</a:t>
            </a:r>
            <a:endParaRPr lang="id-ID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 txBox="1">
                <a:spLocks/>
              </p:cNvSpPr>
              <p:nvPr/>
            </p:nvSpPr>
            <p:spPr>
              <a:xfrm>
                <a:off x="3207345" y="2288312"/>
                <a:ext cx="3097922" cy="382887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d-ID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id-ID" sz="2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sz="1800" dirty="0" smtClean="0"/>
                  <a:t>2A </a:t>
                </a:r>
                <a:r>
                  <a:rPr lang="id-ID" sz="1800" dirty="0" smtClean="0"/>
                  <a:t>= </a:t>
                </a:r>
                <a:r>
                  <a:rPr lang="id-ID" sz="1800" dirty="0" smtClean="0"/>
                  <a:t>2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1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sz="1800" dirty="0" smtClean="0"/>
                  <a:t>2A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id-ID" sz="6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sz="1800" dirty="0" smtClean="0"/>
                  <a:t>2A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id-ID" sz="1800" dirty="0"/>
              </a:p>
            </p:txBody>
          </p:sp>
        </mc:Choice>
        <mc:Fallback>
          <p:sp>
            <p:nvSpPr>
              <p:cNvPr id="7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345" y="2288312"/>
                <a:ext cx="3097922" cy="3828873"/>
              </a:xfrm>
              <a:prstGeom prst="rect">
                <a:avLst/>
              </a:prstGeom>
              <a:blipFill>
                <a:blip r:embed="rId3"/>
                <a:stretch>
                  <a:fillRect l="-15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01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Perkalian </a:t>
            </a:r>
            <a:r>
              <a:rPr lang="id-ID" dirty="0" smtClean="0"/>
              <a:t>Matriks dengan Matriks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28</a:t>
            </a:fld>
            <a:endParaRPr lang="id-ID" dirty="0"/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545910" y="1567519"/>
            <a:ext cx="8311487" cy="43746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dirty="0" smtClean="0">
                <a:solidFill>
                  <a:schemeClr val="tx1"/>
                </a:solidFill>
                <a:latin typeface="+mj-lt"/>
              </a:rPr>
              <a:t>Pada </a:t>
            </a:r>
            <a:r>
              <a:rPr lang="id-ID" dirty="0" smtClean="0">
                <a:solidFill>
                  <a:schemeClr val="tx1"/>
                </a:solidFill>
                <a:latin typeface="+mj-lt"/>
              </a:rPr>
              <a:t>perkalian antar matriks, ukuran kolom matriks pertama harus sama dengan ukuran baris pada matriks kedua.</a:t>
            </a:r>
          </a:p>
          <a:p>
            <a:pPr>
              <a:lnSpc>
                <a:spcPct val="150000"/>
              </a:lnSpc>
            </a:pPr>
            <a:r>
              <a:rPr lang="id-ID" dirty="0" smtClean="0">
                <a:solidFill>
                  <a:schemeClr val="tx1"/>
                </a:solidFill>
                <a:latin typeface="+mj-lt"/>
              </a:rPr>
              <a:t>Ukuran matriks hasil dari operasi ini adalah </a:t>
            </a:r>
            <a:r>
              <a:rPr lang="id-ID" b="1" dirty="0" smtClean="0">
                <a:solidFill>
                  <a:schemeClr val="tx1"/>
                </a:solidFill>
                <a:latin typeface="+mj-lt"/>
              </a:rPr>
              <a:t>ukuran baris </a:t>
            </a:r>
            <a:r>
              <a:rPr lang="id-ID" dirty="0" smtClean="0">
                <a:solidFill>
                  <a:schemeClr val="tx1"/>
                </a:solidFill>
                <a:latin typeface="+mj-lt"/>
              </a:rPr>
              <a:t>matriks pertama dan </a:t>
            </a:r>
            <a:r>
              <a:rPr lang="id-ID" b="1" dirty="0" smtClean="0">
                <a:solidFill>
                  <a:schemeClr val="tx1"/>
                </a:solidFill>
                <a:latin typeface="+mj-lt"/>
              </a:rPr>
              <a:t>ukuran kolom </a:t>
            </a:r>
            <a:r>
              <a:rPr lang="id-ID" dirty="0" smtClean="0">
                <a:solidFill>
                  <a:schemeClr val="tx1"/>
                </a:solidFill>
                <a:latin typeface="+mj-lt"/>
              </a:rPr>
              <a:t>matriks kedua</a:t>
            </a:r>
            <a:r>
              <a:rPr lang="id-ID" dirty="0" smtClean="0">
                <a:solidFill>
                  <a:schemeClr val="tx1"/>
                </a:solidFill>
                <a:latin typeface="+mj-lt"/>
              </a:rPr>
              <a:t>.</a:t>
            </a:r>
            <a:endParaRPr lang="id-ID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07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Perkalian </a:t>
            </a:r>
            <a:r>
              <a:rPr lang="id-ID" dirty="0" smtClean="0"/>
              <a:t>Matriks dengan Matriks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29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6"/>
              <p:cNvSpPr txBox="1">
                <a:spLocks/>
              </p:cNvSpPr>
              <p:nvPr/>
            </p:nvSpPr>
            <p:spPr>
              <a:xfrm>
                <a:off x="545910" y="1567519"/>
                <a:ext cx="8311487" cy="437467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id-ID" u="sng" dirty="0" smtClean="0">
                    <a:solidFill>
                      <a:schemeClr val="tx1"/>
                    </a:solidFill>
                    <a:latin typeface="+mj-lt"/>
                  </a:rPr>
                  <a:t>Contoh</a:t>
                </a:r>
                <a:r>
                  <a:rPr lang="id-ID" dirty="0" smtClean="0">
                    <a:solidFill>
                      <a:schemeClr val="tx1"/>
                    </a:solidFill>
                    <a:latin typeface="+mj-lt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 smtClean="0">
                    <a:solidFill>
                      <a:schemeClr val="tx1"/>
                    </a:solidFill>
                    <a:latin typeface="+mj-lt"/>
                  </a:rPr>
                  <a:t>Matriks A dengan ukuran 3x2 (3 baris 2 kolom) dapat dikalikan dengan matriks B ukuran 2x3</a:t>
                </a:r>
                <a:r>
                  <a:rPr lang="id-ID" dirty="0" smtClean="0">
                    <a:solidFill>
                      <a:schemeClr val="tx1"/>
                    </a:solidFill>
                    <a:latin typeface="+mj-lt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>
                    <a:solidFill>
                      <a:schemeClr val="tx1"/>
                    </a:solidFill>
                    <a:latin typeface="+mj-lt"/>
                  </a:rPr>
                  <a:t>	 </a:t>
                </a:r>
                <a:r>
                  <a:rPr lang="id-ID" dirty="0" smtClean="0">
                    <a:solidFill>
                      <a:schemeClr val="tx1"/>
                    </a:solidFill>
                    <a:latin typeface="+mj-lt"/>
                  </a:rPr>
                  <a:t>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      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           =      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 smtClean="0">
                  <a:latin typeface="+mj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 smtClean="0"/>
                  <a:t>	         	   A</a:t>
                </a:r>
                <a:r>
                  <a:rPr lang="id-ID" baseline="-25000" dirty="0" smtClean="0"/>
                  <a:t>(</a:t>
                </a:r>
                <a:r>
                  <a:rPr lang="id-ID" baseline="-25000" dirty="0" smtClean="0">
                    <a:solidFill>
                      <a:schemeClr val="accent6"/>
                    </a:solidFill>
                  </a:rPr>
                  <a:t>2</a:t>
                </a:r>
                <a:r>
                  <a:rPr lang="id-ID" baseline="-25000" dirty="0" smtClean="0"/>
                  <a:t>x</a:t>
                </a:r>
                <a:r>
                  <a:rPr lang="id-ID" baseline="-25000" dirty="0" smtClean="0">
                    <a:solidFill>
                      <a:srgbClr val="FF0000"/>
                    </a:solidFill>
                  </a:rPr>
                  <a:t>3</a:t>
                </a:r>
                <a:r>
                  <a:rPr lang="id-ID" baseline="-25000" dirty="0" smtClean="0"/>
                  <a:t>)	</a:t>
                </a:r>
                <a:r>
                  <a:rPr lang="id-ID" dirty="0" smtClean="0"/>
                  <a:t>      .	  B</a:t>
                </a:r>
                <a:r>
                  <a:rPr lang="id-ID" baseline="-25000" dirty="0" smtClean="0"/>
                  <a:t>(</a:t>
                </a:r>
                <a:r>
                  <a:rPr lang="id-ID" baseline="-25000" dirty="0" smtClean="0">
                    <a:solidFill>
                      <a:srgbClr val="FF0000"/>
                    </a:solidFill>
                  </a:rPr>
                  <a:t>3</a:t>
                </a:r>
                <a:r>
                  <a:rPr lang="id-ID" baseline="-25000" dirty="0" smtClean="0"/>
                  <a:t>x</a:t>
                </a:r>
                <a:r>
                  <a:rPr lang="id-ID" baseline="-25000" dirty="0" smtClean="0">
                    <a:solidFill>
                      <a:schemeClr val="accent6"/>
                    </a:solidFill>
                  </a:rPr>
                  <a:t>2</a:t>
                </a:r>
                <a:r>
                  <a:rPr lang="id-ID" baseline="-25000" dirty="0" smtClean="0"/>
                  <a:t>)	</a:t>
                </a:r>
                <a:r>
                  <a:rPr lang="id-ID" dirty="0" smtClean="0"/>
                  <a:t>         =          C</a:t>
                </a:r>
                <a:r>
                  <a:rPr lang="id-ID" baseline="-25000" dirty="0" smtClean="0"/>
                  <a:t>(</a:t>
                </a:r>
                <a:r>
                  <a:rPr lang="id-ID" baseline="-25000" dirty="0" smtClean="0">
                    <a:solidFill>
                      <a:schemeClr val="accent6"/>
                    </a:solidFill>
                  </a:rPr>
                  <a:t>2x2</a:t>
                </a:r>
                <a:r>
                  <a:rPr lang="id-ID" baseline="-25000" dirty="0" smtClean="0"/>
                  <a:t>)</a:t>
                </a:r>
                <a:endParaRPr lang="id-ID" baseline="-25000" dirty="0" smtClean="0"/>
              </a:p>
            </p:txBody>
          </p:sp>
        </mc:Choice>
        <mc:Fallback>
          <p:sp>
            <p:nvSpPr>
              <p:cNvPr id="16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0" y="1567519"/>
                <a:ext cx="8311487" cy="4374672"/>
              </a:xfrm>
              <a:prstGeom prst="rect">
                <a:avLst/>
              </a:prstGeom>
              <a:blipFill>
                <a:blip r:embed="rId3"/>
                <a:stretch>
                  <a:fillRect l="-8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Vektor (1)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84897" y="4121623"/>
                <a:ext cx="8814723" cy="2054587"/>
              </a:xfrm>
            </p:spPr>
            <p:txBody>
              <a:bodyPr anchor="ctr"/>
              <a:lstStyle/>
              <a:p>
                <a:r>
                  <a:rPr lang="id-ID" dirty="0" smtClean="0"/>
                  <a:t>Vektor merupakan suatu tanda panah yang mengarah pada satu titik di sebuah ruang.</a:t>
                </a:r>
              </a:p>
              <a:p>
                <a:r>
                  <a:rPr lang="id-ID" dirty="0"/>
                  <a:t>Penulisan vektor umumnya menggunakan huruf kecil dengan panah di atasnya (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/>
                  <a:t> ).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97" y="4121623"/>
                <a:ext cx="8814723" cy="2054587"/>
              </a:xfrm>
              <a:blipFill>
                <a:blip r:embed="rId3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19872" y="2781816"/>
            <a:ext cx="2350766" cy="10918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32059" y="2060379"/>
            <a:ext cx="1854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FF0000"/>
                </a:solidFill>
              </a:rPr>
              <a:t>Arah</a:t>
            </a:r>
          </a:p>
          <a:p>
            <a:r>
              <a:rPr lang="id-ID" sz="2400" dirty="0" smtClean="0">
                <a:solidFill>
                  <a:srgbClr val="FF0000"/>
                </a:solidFill>
              </a:rPr>
              <a:t>(Amplitudo)</a:t>
            </a:r>
            <a:endParaRPr lang="id-ID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8591" y="1695257"/>
            <a:ext cx="1837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FF0000"/>
                </a:solidFill>
              </a:rPr>
              <a:t>Panjang</a:t>
            </a:r>
          </a:p>
          <a:p>
            <a:r>
              <a:rPr lang="id-ID" sz="2400" dirty="0" smtClean="0">
                <a:solidFill>
                  <a:srgbClr val="FF0000"/>
                </a:solidFill>
              </a:rPr>
              <a:t>(Magnitudo)</a:t>
            </a:r>
            <a:endParaRPr lang="id-ID" sz="2400" dirty="0">
              <a:solidFill>
                <a:srgbClr val="FF000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3811702">
            <a:off x="3775530" y="1721023"/>
            <a:ext cx="566019" cy="2399442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19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Perkalian </a:t>
            </a:r>
            <a:r>
              <a:rPr lang="id-ID" dirty="0" smtClean="0"/>
              <a:t>Matriks dengan Matriks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30</a:t>
            </a:fld>
            <a:endParaRPr lang="id-ID" dirty="0"/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545910" y="1567519"/>
            <a:ext cx="2238233" cy="43746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d-ID" u="sng" dirty="0" smtClean="0">
                <a:solidFill>
                  <a:schemeClr val="tx1"/>
                </a:solidFill>
                <a:latin typeface="+mj-lt"/>
              </a:rPr>
              <a:t>Latihan</a:t>
            </a:r>
            <a:r>
              <a:rPr lang="id-ID" dirty="0" smtClean="0">
                <a:solidFill>
                  <a:schemeClr val="tx1"/>
                </a:solidFill>
                <a:latin typeface="+mj-lt"/>
              </a:rPr>
              <a:t> 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/>
              <a:t>A</a:t>
            </a:r>
            <a:r>
              <a:rPr lang="id-ID" baseline="-25000" dirty="0" smtClean="0"/>
              <a:t>(</a:t>
            </a:r>
            <a:r>
              <a:rPr lang="id-ID" baseline="-25000" dirty="0" smtClean="0">
                <a:solidFill>
                  <a:schemeClr val="tx1"/>
                </a:solidFill>
              </a:rPr>
              <a:t>3x3</a:t>
            </a:r>
            <a:r>
              <a:rPr lang="id-ID" baseline="-25000" dirty="0" smtClean="0"/>
              <a:t>)</a:t>
            </a:r>
            <a:r>
              <a:rPr lang="id-ID" dirty="0"/>
              <a:t> </a:t>
            </a:r>
            <a:r>
              <a:rPr lang="id-ID" dirty="0" smtClean="0"/>
              <a:t>. B</a:t>
            </a:r>
            <a:r>
              <a:rPr lang="id-ID" baseline="-25000" dirty="0" smtClean="0"/>
              <a:t>(</a:t>
            </a:r>
            <a:r>
              <a:rPr lang="id-ID" baseline="-25000" dirty="0" smtClean="0">
                <a:solidFill>
                  <a:schemeClr val="tx1"/>
                </a:solidFill>
              </a:rPr>
              <a:t>3x2</a:t>
            </a:r>
            <a:r>
              <a:rPr lang="id-ID" baseline="-25000" dirty="0" smtClean="0"/>
              <a:t>)    </a:t>
            </a:r>
            <a:r>
              <a:rPr lang="id-ID" dirty="0" smtClean="0"/>
              <a:t>=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/>
              <a:t>A</a:t>
            </a:r>
            <a:r>
              <a:rPr lang="id-ID" baseline="-25000" dirty="0" smtClean="0"/>
              <a:t>(</a:t>
            </a:r>
            <a:r>
              <a:rPr lang="id-ID" baseline="-25000" dirty="0" smtClean="0">
                <a:solidFill>
                  <a:schemeClr val="tx1"/>
                </a:solidFill>
              </a:rPr>
              <a:t>2x1</a:t>
            </a:r>
            <a:r>
              <a:rPr lang="id-ID" baseline="-25000" dirty="0" smtClean="0"/>
              <a:t>)</a:t>
            </a:r>
            <a:r>
              <a:rPr lang="id-ID" dirty="0" smtClean="0"/>
              <a:t> </a:t>
            </a:r>
            <a:r>
              <a:rPr lang="id-ID" dirty="0"/>
              <a:t>. </a:t>
            </a:r>
            <a:r>
              <a:rPr lang="id-ID" dirty="0" smtClean="0"/>
              <a:t>B</a:t>
            </a:r>
            <a:r>
              <a:rPr lang="id-ID" baseline="-25000" dirty="0" smtClean="0"/>
              <a:t>(</a:t>
            </a:r>
            <a:r>
              <a:rPr lang="id-ID" baseline="-25000" dirty="0" smtClean="0">
                <a:solidFill>
                  <a:schemeClr val="tx1"/>
                </a:solidFill>
              </a:rPr>
              <a:t>1x3</a:t>
            </a:r>
            <a:r>
              <a:rPr lang="id-ID" baseline="-25000" dirty="0" smtClean="0"/>
              <a:t>)    </a:t>
            </a:r>
            <a:r>
              <a:rPr lang="id-ID" dirty="0" smtClean="0"/>
              <a:t>=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/>
              <a:t>A</a:t>
            </a:r>
            <a:r>
              <a:rPr lang="id-ID" baseline="-25000" dirty="0" smtClean="0"/>
              <a:t>(</a:t>
            </a:r>
            <a:r>
              <a:rPr lang="id-ID" baseline="-25000" dirty="0" smtClean="0">
                <a:solidFill>
                  <a:schemeClr val="tx1"/>
                </a:solidFill>
              </a:rPr>
              <a:t>1x2</a:t>
            </a:r>
            <a:r>
              <a:rPr lang="id-ID" baseline="-25000" dirty="0" smtClean="0"/>
              <a:t>)</a:t>
            </a:r>
            <a:r>
              <a:rPr lang="id-ID" dirty="0" smtClean="0"/>
              <a:t> . B</a:t>
            </a:r>
            <a:r>
              <a:rPr lang="id-ID" baseline="-25000" dirty="0" smtClean="0"/>
              <a:t>(</a:t>
            </a:r>
            <a:r>
              <a:rPr lang="id-ID" baseline="-25000" dirty="0" smtClean="0">
                <a:solidFill>
                  <a:schemeClr val="tx1"/>
                </a:solidFill>
              </a:rPr>
              <a:t>1x2</a:t>
            </a:r>
            <a:r>
              <a:rPr lang="id-ID" baseline="-25000" dirty="0" smtClean="0"/>
              <a:t>)    </a:t>
            </a:r>
            <a:r>
              <a:rPr lang="id-ID" dirty="0" smtClean="0"/>
              <a:t>= </a:t>
            </a:r>
            <a:r>
              <a:rPr lang="id-ID" baseline="-25000" dirty="0" smtClean="0"/>
              <a:t> </a:t>
            </a:r>
            <a:endParaRPr lang="id-ID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/>
              <a:t>A</a:t>
            </a:r>
            <a:r>
              <a:rPr lang="id-ID" baseline="-25000" dirty="0" smtClean="0"/>
              <a:t>(</a:t>
            </a:r>
            <a:r>
              <a:rPr lang="id-ID" baseline="-25000" dirty="0" smtClean="0">
                <a:solidFill>
                  <a:schemeClr val="tx1"/>
                </a:solidFill>
              </a:rPr>
              <a:t>3x2)</a:t>
            </a:r>
            <a:r>
              <a:rPr lang="id-ID" dirty="0" smtClean="0"/>
              <a:t> </a:t>
            </a:r>
            <a:r>
              <a:rPr lang="id-ID" dirty="0"/>
              <a:t>. </a:t>
            </a:r>
            <a:r>
              <a:rPr lang="id-ID" dirty="0" smtClean="0"/>
              <a:t>B</a:t>
            </a:r>
            <a:r>
              <a:rPr lang="id-ID" baseline="-25000" dirty="0" smtClean="0"/>
              <a:t>(</a:t>
            </a:r>
            <a:r>
              <a:rPr lang="id-ID" baseline="-25000" dirty="0" smtClean="0">
                <a:solidFill>
                  <a:schemeClr val="tx1"/>
                </a:solidFill>
              </a:rPr>
              <a:t>2x1</a:t>
            </a:r>
            <a:r>
              <a:rPr lang="id-ID" baseline="-25000" dirty="0" smtClean="0"/>
              <a:t>)    </a:t>
            </a:r>
            <a:r>
              <a:rPr lang="id-ID" dirty="0"/>
              <a:t>= </a:t>
            </a:r>
            <a:r>
              <a:rPr lang="id-ID" baseline="-25000" dirty="0"/>
              <a:t> </a:t>
            </a:r>
            <a:endParaRPr lang="id-ID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/>
              <a:t>A</a:t>
            </a:r>
            <a:r>
              <a:rPr lang="id-ID" baseline="-25000" dirty="0" smtClean="0"/>
              <a:t>(</a:t>
            </a:r>
            <a:r>
              <a:rPr lang="id-ID" baseline="-25000" dirty="0" smtClean="0">
                <a:solidFill>
                  <a:schemeClr val="tx1"/>
                </a:solidFill>
              </a:rPr>
              <a:t>2x2</a:t>
            </a:r>
            <a:r>
              <a:rPr lang="id-ID" baseline="-25000" dirty="0" smtClean="0"/>
              <a:t>)</a:t>
            </a:r>
            <a:r>
              <a:rPr lang="id-ID" dirty="0" smtClean="0"/>
              <a:t> </a:t>
            </a:r>
            <a:r>
              <a:rPr lang="id-ID" dirty="0"/>
              <a:t>. </a:t>
            </a:r>
            <a:r>
              <a:rPr lang="id-ID" dirty="0" smtClean="0"/>
              <a:t>B</a:t>
            </a:r>
            <a:r>
              <a:rPr lang="id-ID" baseline="-25000" dirty="0" smtClean="0"/>
              <a:t>(</a:t>
            </a:r>
            <a:r>
              <a:rPr lang="id-ID" baseline="-25000" dirty="0" smtClean="0">
                <a:solidFill>
                  <a:schemeClr val="tx1"/>
                </a:solidFill>
              </a:rPr>
              <a:t>2x2</a:t>
            </a:r>
            <a:r>
              <a:rPr lang="id-ID" baseline="-25000" dirty="0"/>
              <a:t>)    </a:t>
            </a:r>
            <a:r>
              <a:rPr lang="id-ID" dirty="0"/>
              <a:t>= </a:t>
            </a:r>
            <a:r>
              <a:rPr lang="id-ID" baseline="-25000" dirty="0"/>
              <a:t> </a:t>
            </a:r>
            <a:endParaRPr lang="id-ID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id-ID" dirty="0" smtClean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2784143" y="1567519"/>
            <a:ext cx="2947917" cy="43746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d-ID" dirty="0" smtClean="0"/>
              <a:t>C</a:t>
            </a:r>
            <a:r>
              <a:rPr lang="id-ID" baseline="-25000" dirty="0" smtClean="0"/>
              <a:t>(</a:t>
            </a:r>
            <a:r>
              <a:rPr lang="id-ID" baseline="-25000" dirty="0" smtClean="0">
                <a:solidFill>
                  <a:schemeClr val="tx1"/>
                </a:solidFill>
              </a:rPr>
              <a:t>3x2</a:t>
            </a:r>
            <a:r>
              <a:rPr lang="id-ID" baseline="-250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dirty="0" smtClean="0"/>
              <a:t>C</a:t>
            </a:r>
            <a:r>
              <a:rPr lang="id-ID" baseline="-25000" dirty="0" smtClean="0"/>
              <a:t>(</a:t>
            </a:r>
            <a:r>
              <a:rPr lang="id-ID" baseline="-25000" dirty="0" smtClean="0">
                <a:solidFill>
                  <a:schemeClr val="tx1"/>
                </a:solidFill>
              </a:rPr>
              <a:t>2x3</a:t>
            </a:r>
            <a:r>
              <a:rPr lang="id-ID" baseline="-250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dirty="0" smtClean="0"/>
              <a:t>Tidak dapat dikalikan</a:t>
            </a:r>
            <a:endParaRPr lang="id-ID" dirty="0"/>
          </a:p>
          <a:p>
            <a:pPr marL="0" indent="0">
              <a:lnSpc>
                <a:spcPct val="150000"/>
              </a:lnSpc>
              <a:buNone/>
            </a:pPr>
            <a:r>
              <a:rPr lang="id-ID" dirty="0" smtClean="0"/>
              <a:t>C</a:t>
            </a:r>
            <a:r>
              <a:rPr lang="id-ID" baseline="-25000" dirty="0" smtClean="0"/>
              <a:t>(</a:t>
            </a:r>
            <a:r>
              <a:rPr lang="id-ID" baseline="-25000" dirty="0" smtClean="0">
                <a:solidFill>
                  <a:schemeClr val="tx1"/>
                </a:solidFill>
              </a:rPr>
              <a:t>3x1</a:t>
            </a:r>
            <a:r>
              <a:rPr lang="id-ID" baseline="-25000" dirty="0" smtClean="0"/>
              <a:t>)</a:t>
            </a:r>
            <a:endParaRPr lang="id-ID" dirty="0"/>
          </a:p>
          <a:p>
            <a:pPr marL="0" indent="0">
              <a:lnSpc>
                <a:spcPct val="150000"/>
              </a:lnSpc>
              <a:buNone/>
            </a:pPr>
            <a:r>
              <a:rPr lang="id-ID" dirty="0" smtClean="0"/>
              <a:t>C</a:t>
            </a:r>
            <a:r>
              <a:rPr lang="id-ID" baseline="-25000" dirty="0" smtClean="0"/>
              <a:t>(</a:t>
            </a:r>
            <a:r>
              <a:rPr lang="id-ID" baseline="-25000" dirty="0" smtClean="0">
                <a:solidFill>
                  <a:schemeClr val="tx1"/>
                </a:solidFill>
              </a:rPr>
              <a:t>2x2</a:t>
            </a:r>
            <a:r>
              <a:rPr lang="id-ID" baseline="-25000" dirty="0" smtClean="0"/>
              <a:t>)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51562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Perkalian </a:t>
            </a:r>
            <a:r>
              <a:rPr lang="id-ID" dirty="0" smtClean="0"/>
              <a:t>Matriks dengan Matriks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31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6"/>
              <p:cNvSpPr txBox="1">
                <a:spLocks/>
              </p:cNvSpPr>
              <p:nvPr/>
            </p:nvSpPr>
            <p:spPr>
              <a:xfrm>
                <a:off x="184896" y="1345050"/>
                <a:ext cx="8617909" cy="446889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:endParaRPr lang="id-ID" sz="1600" dirty="0" smtClean="0"/>
              </a:p>
              <a:p>
                <a:pPr marL="0" indent="0">
                  <a:buNone/>
                </a:pPr>
                <a:r>
                  <a:rPr lang="id-ID" dirty="0" smtClean="0">
                    <a:solidFill>
                      <a:srgbClr val="FF0000"/>
                    </a:solidFill>
                  </a:rPr>
                  <a:t>(3x</a:t>
                </a:r>
                <a:r>
                  <a:rPr lang="id-ID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id-ID" dirty="0" smtClean="0">
                    <a:solidFill>
                      <a:srgbClr val="FF0000"/>
                    </a:solidFill>
                  </a:rPr>
                  <a:t>) + (5x</a:t>
                </a:r>
                <a:r>
                  <a:rPr lang="id-ID" dirty="0" smtClean="0">
                    <a:solidFill>
                      <a:schemeClr val="accent1"/>
                    </a:solidFill>
                  </a:rPr>
                  <a:t>1</a:t>
                </a:r>
                <a:r>
                  <a:rPr lang="id-ID" dirty="0" smtClean="0">
                    <a:solidFill>
                      <a:srgbClr val="FF0000"/>
                    </a:solidFill>
                  </a:rPr>
                  <a:t>) + (1x</a:t>
                </a:r>
                <a:r>
                  <a:rPr lang="id-ID" dirty="0" smtClean="0">
                    <a:solidFill>
                      <a:schemeClr val="accent1"/>
                    </a:solidFill>
                  </a:rPr>
                  <a:t>3</a:t>
                </a:r>
                <a:r>
                  <a:rPr lang="id-ID" dirty="0" smtClean="0">
                    <a:solidFill>
                      <a:srgbClr val="FF0000"/>
                    </a:solidFill>
                  </a:rPr>
                  <a:t>) = 14</a:t>
                </a:r>
                <a:endParaRPr lang="id-ID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id-ID" sz="1600" dirty="0"/>
              </a:p>
              <a:p>
                <a:pPr marL="0" indent="0">
                  <a:buNone/>
                </a:pPr>
                <a:r>
                  <a:rPr lang="id-ID" dirty="0"/>
                  <a:t>A </a:t>
                </a:r>
                <a:r>
                  <a:rPr lang="id-ID" dirty="0" smtClean="0"/>
                  <a:t>. </a:t>
                </a:r>
                <a:r>
                  <a:rPr lang="id-ID" dirty="0"/>
                  <a:t>B </a:t>
                </a:r>
                <a:r>
                  <a:rPr lang="id-ID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/>
                          </m:mr>
                          <m:mr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14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6" y="1345050"/>
                <a:ext cx="8617909" cy="4468896"/>
              </a:xfrm>
              <a:prstGeom prst="rect">
                <a:avLst/>
              </a:prstGeom>
              <a:blipFill>
                <a:blip r:embed="rId3"/>
                <a:stretch>
                  <a:fillRect l="-7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8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Perkalian Matriks dengan Matriks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32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6"/>
              <p:cNvSpPr txBox="1">
                <a:spLocks/>
              </p:cNvSpPr>
              <p:nvPr/>
            </p:nvSpPr>
            <p:spPr>
              <a:xfrm>
                <a:off x="184896" y="1345050"/>
                <a:ext cx="8617909" cy="446889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:endParaRPr lang="id-ID" sz="1600" dirty="0" smtClean="0"/>
              </a:p>
              <a:p>
                <a:pPr marL="0" indent="0">
                  <a:buNone/>
                </a:pPr>
                <a:r>
                  <a:rPr lang="id-ID" dirty="0" smtClean="0">
                    <a:solidFill>
                      <a:srgbClr val="FF0000"/>
                    </a:solidFill>
                  </a:rPr>
                  <a:t>(3x</a:t>
                </a:r>
                <a:r>
                  <a:rPr lang="id-ID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id-ID" dirty="0" smtClean="0">
                    <a:solidFill>
                      <a:srgbClr val="FF0000"/>
                    </a:solidFill>
                  </a:rPr>
                  <a:t>) + (5x</a:t>
                </a:r>
                <a:r>
                  <a:rPr lang="id-ID" dirty="0" smtClean="0">
                    <a:solidFill>
                      <a:schemeClr val="accent1"/>
                    </a:solidFill>
                  </a:rPr>
                  <a:t>(-1)</a:t>
                </a:r>
                <a:r>
                  <a:rPr lang="id-ID" dirty="0" smtClean="0">
                    <a:solidFill>
                      <a:srgbClr val="FF0000"/>
                    </a:solidFill>
                  </a:rPr>
                  <a:t>) + (1x</a:t>
                </a:r>
                <a:r>
                  <a:rPr lang="id-ID" dirty="0" smtClean="0">
                    <a:solidFill>
                      <a:schemeClr val="accent1"/>
                    </a:solidFill>
                  </a:rPr>
                  <a:t>4</a:t>
                </a:r>
                <a:r>
                  <a:rPr lang="id-ID" dirty="0" smtClean="0">
                    <a:solidFill>
                      <a:srgbClr val="FF0000"/>
                    </a:solidFill>
                  </a:rPr>
                  <a:t>) = 5</a:t>
                </a:r>
                <a:endParaRPr lang="id-ID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id-ID" sz="1600" dirty="0"/>
              </a:p>
              <a:p>
                <a:pPr marL="0" indent="0">
                  <a:buNone/>
                </a:pPr>
                <a:r>
                  <a:rPr lang="id-ID" dirty="0"/>
                  <a:t>A </a:t>
                </a:r>
                <a:r>
                  <a:rPr lang="id-ID" dirty="0" smtClean="0"/>
                  <a:t>. </a:t>
                </a:r>
                <a:r>
                  <a:rPr lang="id-ID" dirty="0"/>
                  <a:t>B </a:t>
                </a:r>
                <a:r>
                  <a:rPr lang="id-ID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14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6" y="1345050"/>
                <a:ext cx="8617909" cy="4468896"/>
              </a:xfrm>
              <a:prstGeom prst="rect">
                <a:avLst/>
              </a:prstGeom>
              <a:blipFill>
                <a:blip r:embed="rId3"/>
                <a:stretch>
                  <a:fillRect l="-7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4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Perkalian Matriks dengan Matriks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33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6"/>
              <p:cNvSpPr txBox="1">
                <a:spLocks/>
              </p:cNvSpPr>
              <p:nvPr/>
            </p:nvSpPr>
            <p:spPr>
              <a:xfrm>
                <a:off x="184896" y="1345050"/>
                <a:ext cx="8617909" cy="446889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:endParaRPr lang="id-ID" sz="1600" dirty="0" smtClean="0"/>
              </a:p>
              <a:p>
                <a:pPr marL="0" indent="0">
                  <a:buNone/>
                </a:pPr>
                <a:r>
                  <a:rPr lang="id-ID" dirty="0" smtClean="0">
                    <a:solidFill>
                      <a:srgbClr val="FF0000"/>
                    </a:solidFill>
                  </a:rPr>
                  <a:t>(1x</a:t>
                </a:r>
                <a:r>
                  <a:rPr lang="id-ID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id-ID" dirty="0" smtClean="0">
                    <a:solidFill>
                      <a:srgbClr val="FF0000"/>
                    </a:solidFill>
                  </a:rPr>
                  <a:t>) + (4x</a:t>
                </a:r>
                <a:r>
                  <a:rPr lang="id-ID" dirty="0" smtClean="0">
                    <a:solidFill>
                      <a:schemeClr val="accent1"/>
                    </a:solidFill>
                  </a:rPr>
                  <a:t>1</a:t>
                </a:r>
                <a:r>
                  <a:rPr lang="id-ID" dirty="0" smtClean="0">
                    <a:solidFill>
                      <a:srgbClr val="FF0000"/>
                    </a:solidFill>
                  </a:rPr>
                  <a:t>) + (3x</a:t>
                </a:r>
                <a:r>
                  <a:rPr lang="id-ID" dirty="0" smtClean="0">
                    <a:solidFill>
                      <a:schemeClr val="accent1"/>
                    </a:solidFill>
                  </a:rPr>
                  <a:t>3</a:t>
                </a:r>
                <a:r>
                  <a:rPr lang="id-ID" dirty="0" smtClean="0">
                    <a:solidFill>
                      <a:srgbClr val="FF0000"/>
                    </a:solidFill>
                  </a:rPr>
                  <a:t>) = 15</a:t>
                </a:r>
                <a:endParaRPr lang="id-ID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id-ID" sz="1600" dirty="0"/>
              </a:p>
              <a:p>
                <a:pPr marL="0" indent="0">
                  <a:buNone/>
                </a:pPr>
                <a:r>
                  <a:rPr lang="id-ID" dirty="0"/>
                  <a:t>A </a:t>
                </a:r>
                <a:r>
                  <a:rPr lang="id-ID" dirty="0" smtClean="0"/>
                  <a:t>. </a:t>
                </a:r>
                <a:r>
                  <a:rPr lang="id-ID" dirty="0"/>
                  <a:t>B </a:t>
                </a:r>
                <a:r>
                  <a:rPr lang="id-ID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id-ID" dirty="0">
                                  <a:solidFill>
                                    <a:srgbClr val="FF0000"/>
                                  </a:solidFill>
                                </a:rPr>
                                <m:t>15</m:t>
                              </m:r>
                            </m:e>
                            <m:e/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14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6" y="1345050"/>
                <a:ext cx="8617909" cy="4468896"/>
              </a:xfrm>
              <a:prstGeom prst="rect">
                <a:avLst/>
              </a:prstGeom>
              <a:blipFill>
                <a:blip r:embed="rId3"/>
                <a:stretch>
                  <a:fillRect l="-7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3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Perkalian Matriks dengan Matriks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34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6"/>
              <p:cNvSpPr txBox="1">
                <a:spLocks/>
              </p:cNvSpPr>
              <p:nvPr/>
            </p:nvSpPr>
            <p:spPr>
              <a:xfrm>
                <a:off x="184896" y="1345050"/>
                <a:ext cx="8617909" cy="446889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:endParaRPr lang="id-ID" sz="1600" dirty="0" smtClean="0"/>
              </a:p>
              <a:p>
                <a:pPr marL="0" indent="0">
                  <a:buNone/>
                </a:pPr>
                <a:r>
                  <a:rPr lang="id-ID" dirty="0" smtClean="0">
                    <a:solidFill>
                      <a:srgbClr val="FF0000"/>
                    </a:solidFill>
                  </a:rPr>
                  <a:t>(1x</a:t>
                </a:r>
                <a:r>
                  <a:rPr lang="id-ID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id-ID" dirty="0" smtClean="0">
                    <a:solidFill>
                      <a:srgbClr val="FF0000"/>
                    </a:solidFill>
                  </a:rPr>
                  <a:t>) + (4x</a:t>
                </a:r>
                <a:r>
                  <a:rPr lang="id-ID" dirty="0" smtClean="0">
                    <a:solidFill>
                      <a:schemeClr val="accent1"/>
                    </a:solidFill>
                  </a:rPr>
                  <a:t>(-1)</a:t>
                </a:r>
                <a:r>
                  <a:rPr lang="id-ID" dirty="0" smtClean="0">
                    <a:solidFill>
                      <a:srgbClr val="FF0000"/>
                    </a:solidFill>
                  </a:rPr>
                  <a:t>) + (3x</a:t>
                </a:r>
                <a:r>
                  <a:rPr lang="id-ID" dirty="0" smtClean="0">
                    <a:solidFill>
                      <a:schemeClr val="accent1"/>
                    </a:solidFill>
                  </a:rPr>
                  <a:t>4</a:t>
                </a:r>
                <a:r>
                  <a:rPr lang="id-ID" dirty="0" smtClean="0">
                    <a:solidFill>
                      <a:srgbClr val="FF0000"/>
                    </a:solidFill>
                  </a:rPr>
                  <a:t>) = 10</a:t>
                </a:r>
                <a:endParaRPr lang="id-ID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id-ID" sz="1600" dirty="0"/>
              </a:p>
              <a:p>
                <a:pPr marL="0" indent="0">
                  <a:buNone/>
                </a:pPr>
                <a:r>
                  <a:rPr lang="id-ID" dirty="0"/>
                  <a:t>A </a:t>
                </a:r>
                <a:r>
                  <a:rPr lang="id-ID" dirty="0" smtClean="0"/>
                  <a:t>. </a:t>
                </a:r>
                <a:r>
                  <a:rPr lang="id-ID" dirty="0"/>
                  <a:t>B </a:t>
                </a:r>
                <a:r>
                  <a:rPr lang="id-ID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id-ID" dirty="0" smtClean="0">
                                  <a:solidFill>
                                    <a:schemeClr val="tx1"/>
                                  </a:solidFill>
                                </a:rPr>
                                <m:t>15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id-ID" dirty="0">
                                  <a:solidFill>
                                    <a:srgbClr val="FF0000"/>
                                  </a:solidFill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14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6" y="1345050"/>
                <a:ext cx="8617909" cy="4468896"/>
              </a:xfrm>
              <a:prstGeom prst="rect">
                <a:avLst/>
              </a:prstGeom>
              <a:blipFill>
                <a:blip r:embed="rId3"/>
                <a:stretch>
                  <a:fillRect l="-7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7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Perkalian Matriks dengan Matriks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35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6"/>
              <p:cNvSpPr txBox="1">
                <a:spLocks/>
              </p:cNvSpPr>
              <p:nvPr/>
            </p:nvSpPr>
            <p:spPr>
              <a:xfrm>
                <a:off x="184897" y="1345050"/>
                <a:ext cx="3377170" cy="355449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u="sng" dirty="0" smtClean="0"/>
                  <a:t>Latihan: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dirty="0" smtClean="0"/>
                  <a:t> =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dirty="0" smtClean="0"/>
                  <a:t>        = </a:t>
                </a:r>
              </a:p>
            </p:txBody>
          </p:sp>
        </mc:Choice>
        <mc:Fallback>
          <p:sp>
            <p:nvSpPr>
              <p:cNvPr id="14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7" y="1345050"/>
                <a:ext cx="3377170" cy="3554496"/>
              </a:xfrm>
              <a:prstGeom prst="rect">
                <a:avLst/>
              </a:prstGeom>
              <a:blipFill>
                <a:blip r:embed="rId3"/>
                <a:stretch>
                  <a:fillRect l="-18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 txBox="1">
                <a:spLocks/>
              </p:cNvSpPr>
              <p:nvPr/>
            </p:nvSpPr>
            <p:spPr>
              <a:xfrm>
                <a:off x="3562067" y="1277389"/>
                <a:ext cx="1915296" cy="368981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3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 smtClean="0"/>
              </a:p>
              <a:p>
                <a:pPr marL="0" indent="0">
                  <a:lnSpc>
                    <a:spcPct val="3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id-ID" dirty="0" smtClean="0"/>
              </a:p>
            </p:txBody>
          </p:sp>
        </mc:Choice>
        <mc:Fallback>
          <p:sp>
            <p:nvSpPr>
              <p:cNvPr id="7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067" y="1277389"/>
                <a:ext cx="1915296" cy="3689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32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Invers Matriks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36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6"/>
              <p:cNvSpPr txBox="1">
                <a:spLocks/>
              </p:cNvSpPr>
              <p:nvPr/>
            </p:nvSpPr>
            <p:spPr>
              <a:xfrm>
                <a:off x="184895" y="1398331"/>
                <a:ext cx="8467785" cy="421089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 smtClean="0"/>
                  <a:t>Penulisan invers matriks menggunakan pangkat negatif satu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d-ID" dirty="0" smtClean="0"/>
                  <a:t>)</a:t>
                </a:r>
              </a:p>
              <a:p>
                <a:r>
                  <a:rPr lang="id-ID" dirty="0" smtClean="0"/>
                  <a:t>Contoh invers matriks ukuran 2x2 :	</a:t>
                </a:r>
              </a:p>
              <a:p>
                <a:pPr marL="0" indent="0">
                  <a:buNone/>
                </a:pPr>
                <a:r>
                  <a:rPr lang="id-ID" dirty="0" smtClean="0"/>
                  <a:t>	</a:t>
                </a:r>
              </a:p>
              <a:p>
                <a:pPr marL="0" indent="0">
                  <a:buNone/>
                </a:pPr>
                <a:r>
                  <a:rPr lang="id-ID" dirty="0"/>
                  <a:t>	</a:t>
                </a:r>
                <a:r>
                  <a:rPr lang="id-ID" dirty="0" smtClean="0"/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 smtClean="0"/>
              </a:p>
              <a:p>
                <a:pPr marL="0" indent="0">
                  <a:buNone/>
                </a:pPr>
                <a:endParaRPr lang="id-ID" dirty="0" smtClean="0"/>
              </a:p>
              <a:p>
                <a:pPr marL="0" indent="0">
                  <a:buNone/>
                </a:pPr>
                <a:r>
                  <a:rPr lang="id-ID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id-ID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 smtClean="0"/>
              </a:p>
              <a:p>
                <a:pPr marL="0" indent="0">
                  <a:buNone/>
                </a:pPr>
                <a:endParaRPr lang="id-ID" dirty="0" smtClean="0"/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15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5" y="1398331"/>
                <a:ext cx="8467785" cy="4210899"/>
              </a:xfrm>
              <a:prstGeom prst="rect">
                <a:avLst/>
              </a:prstGeom>
              <a:blipFill>
                <a:blip r:embed="rId3"/>
                <a:stretch>
                  <a:fillRect l="-6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2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Invers </a:t>
            </a:r>
            <a:r>
              <a:rPr lang="id-ID" dirty="0"/>
              <a:t>Matriks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37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6"/>
              <p:cNvSpPr txBox="1">
                <a:spLocks/>
              </p:cNvSpPr>
              <p:nvPr/>
            </p:nvSpPr>
            <p:spPr>
              <a:xfrm>
                <a:off x="184897" y="1345050"/>
                <a:ext cx="3377170" cy="355449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u="sng" dirty="0" smtClean="0"/>
                  <a:t>Latihan: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d-ID" dirty="0" smtClean="0">
                    <a:solidFill>
                      <a:schemeClr val="tx1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dirty="0" smtClean="0"/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   =</m:t>
                    </m:r>
                  </m:oMath>
                </a14:m>
                <a:endParaRPr lang="id-ID" dirty="0" smtClean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d-ID" dirty="0" smtClean="0">
                    <a:solidFill>
                      <a:schemeClr val="tx1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   =</m:t>
                    </m:r>
                  </m:oMath>
                </a14:m>
                <a:r>
                  <a:rPr lang="id-ID" dirty="0" smtClean="0"/>
                  <a:t> </a:t>
                </a:r>
              </a:p>
            </p:txBody>
          </p:sp>
        </mc:Choice>
        <mc:Fallback>
          <p:sp>
            <p:nvSpPr>
              <p:cNvPr id="14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7" y="1345050"/>
                <a:ext cx="3377170" cy="3554496"/>
              </a:xfrm>
              <a:prstGeom prst="rect">
                <a:avLst/>
              </a:prstGeom>
              <a:blipFill>
                <a:blip r:embed="rId3"/>
                <a:stretch>
                  <a:fillRect l="-19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 txBox="1">
                <a:spLocks/>
              </p:cNvSpPr>
              <p:nvPr/>
            </p:nvSpPr>
            <p:spPr>
              <a:xfrm>
                <a:off x="3384647" y="1870322"/>
                <a:ext cx="4135270" cy="293369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id-ID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id-ID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7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647" y="1870322"/>
                <a:ext cx="4135270" cy="29336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43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Transpose Matriks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38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6"/>
              <p:cNvSpPr txBox="1">
                <a:spLocks/>
              </p:cNvSpPr>
              <p:nvPr/>
            </p:nvSpPr>
            <p:spPr>
              <a:xfrm>
                <a:off x="184895" y="1398331"/>
                <a:ext cx="8467785" cy="421089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sz="1800" dirty="0" smtClean="0">
                    <a:latin typeface="+mj-lt"/>
                  </a:rPr>
                  <a:t>Transpose matriks merupakan transformasi baris dan kolom pada matriks</a:t>
                </a:r>
                <a:r>
                  <a:rPr lang="id-ID" sz="180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id-ID" sz="1800" dirty="0" smtClean="0"/>
                  <a:t>Transpose Matriks A</a:t>
                </a:r>
                <a:r>
                  <a:rPr lang="id-ID" sz="1800" baseline="-25000" dirty="0" smtClean="0"/>
                  <a:t>(3x2)</a:t>
                </a:r>
                <a:r>
                  <a:rPr lang="id-ID" sz="1800" dirty="0" smtClean="0">
                    <a:latin typeface="Cambria Math" panose="02040503050406030204" pitchFamily="18" charset="0"/>
                  </a:rPr>
                  <a:t> </a:t>
                </a:r>
                <a:r>
                  <a:rPr lang="id-ID" sz="1800" b="0" dirty="0" smtClean="0">
                    <a:latin typeface="Cambria Math" panose="02040503050406030204" pitchFamily="18" charset="0"/>
                  </a:rPr>
                  <a:t>adalah </a:t>
                </a:r>
                <a:r>
                  <a:rPr lang="id-ID" sz="1800" dirty="0" smtClean="0"/>
                  <a:t>A</a:t>
                </a:r>
                <a:r>
                  <a:rPr lang="id-ID" sz="1800" baseline="-25000" dirty="0" smtClean="0"/>
                  <a:t>(2x3)</a:t>
                </a:r>
              </a:p>
              <a:p>
                <a:r>
                  <a:rPr lang="id-ID" sz="1800" b="0" dirty="0" smtClean="0">
                    <a:latin typeface="+mj-lt"/>
                  </a:rPr>
                  <a:t>Contoh :</a:t>
                </a:r>
              </a:p>
              <a:p>
                <a:pPr marL="0" indent="0">
                  <a:buNone/>
                </a:pPr>
                <a:endParaRPr lang="id-ID" sz="18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b="0" dirty="0" smtClean="0"/>
                  <a:t>	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 smtClean="0"/>
              </a:p>
              <a:p>
                <a:pPr marL="0" indent="0">
                  <a:buNone/>
                </a:pPr>
                <a:endParaRPr lang="id-ID" dirty="0" smtClean="0"/>
              </a:p>
              <a:p>
                <a:pPr marL="0" indent="0">
                  <a:buNone/>
                </a:pPr>
                <a:r>
                  <a:rPr lang="id-ID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15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5" y="1398331"/>
                <a:ext cx="8467785" cy="4210899"/>
              </a:xfrm>
              <a:prstGeom prst="rect">
                <a:avLst/>
              </a:prstGeom>
              <a:blipFill>
                <a:blip r:embed="rId3"/>
                <a:stretch>
                  <a:fillRect l="-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36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 smtClean="0"/>
              <a:t>Matriks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Praktikum Lab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39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985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Vektor (2)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6" y="1446663"/>
            <a:ext cx="8814723" cy="1815152"/>
          </a:xfrm>
        </p:spPr>
        <p:txBody>
          <a:bodyPr anchor="ctr"/>
          <a:lstStyle/>
          <a:p>
            <a:r>
              <a:rPr lang="id-ID" dirty="0" smtClean="0"/>
              <a:t>Secara matematika, vektor merupakan sekumpulan nilai yang berupa angka.</a:t>
            </a:r>
          </a:p>
          <a:p>
            <a:r>
              <a:rPr lang="id-ID" dirty="0" smtClean="0"/>
              <a:t>Misalkan, untuk kasus sistem zonasi bahan pertimbangan seorang anak dapat terdaftar dalam suatu sekolah adalah </a:t>
            </a:r>
            <a:r>
              <a:rPr lang="id-ID" u="sng" dirty="0" smtClean="0"/>
              <a:t>rata-rata nilai UN</a:t>
            </a:r>
            <a:r>
              <a:rPr lang="id-ID" dirty="0" smtClean="0"/>
              <a:t> dan </a:t>
            </a:r>
            <a:r>
              <a:rPr lang="id-ID" u="sng" dirty="0" smtClean="0"/>
              <a:t>jarak rumah ke sekolah.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  <p:pic>
        <p:nvPicPr>
          <p:cNvPr id="1026" name="Picture 2" descr="Hasil gambar untuk human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558" y="3748171"/>
            <a:ext cx="1496762" cy="149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4708478" y="3447920"/>
            <a:ext cx="1719617" cy="60050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Nilai UN</a:t>
            </a:r>
            <a:endParaRPr lang="id-ID" b="1" dirty="0"/>
          </a:p>
        </p:txBody>
      </p:sp>
      <p:sp>
        <p:nvSpPr>
          <p:cNvPr id="13" name="Oval 12"/>
          <p:cNvSpPr/>
          <p:nvPr/>
        </p:nvSpPr>
        <p:spPr>
          <a:xfrm>
            <a:off x="4708478" y="4644431"/>
            <a:ext cx="1719617" cy="60050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Jarak</a:t>
            </a:r>
            <a:endParaRPr lang="id-ID" b="1" dirty="0"/>
          </a:p>
        </p:txBody>
      </p:sp>
      <p:cxnSp>
        <p:nvCxnSpPr>
          <p:cNvPr id="14" name="Straight Arrow Connector 13"/>
          <p:cNvCxnSpPr>
            <a:endCxn id="3" idx="2"/>
          </p:cNvCxnSpPr>
          <p:nvPr/>
        </p:nvCxnSpPr>
        <p:spPr>
          <a:xfrm flipV="1">
            <a:off x="3398293" y="3748171"/>
            <a:ext cx="1310185" cy="74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2"/>
          </p:cNvCxnSpPr>
          <p:nvPr/>
        </p:nvCxnSpPr>
        <p:spPr>
          <a:xfrm>
            <a:off x="3398293" y="4496552"/>
            <a:ext cx="1310185" cy="44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88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EigenValues dan EigenVector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7298" y="2140137"/>
                <a:ext cx="3757029" cy="4074456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 smtClean="0"/>
                  <a:t>A </a:t>
                </a:r>
                <a:r>
                  <a:rPr lang="id-ID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id-ID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d-ID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id-ID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b="0" dirty="0" smtClean="0">
                    <a:solidFill>
                      <a:srgbClr val="FFC000"/>
                    </a:solidFill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b="0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id-ID" b="0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id-ID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id-ID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d-ID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d-ID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7298" y="2140137"/>
                <a:ext cx="3757029" cy="4074456"/>
              </a:xfrm>
              <a:blipFill>
                <a:blip r:embed="rId2"/>
                <a:stretch>
                  <a:fillRect l="-162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40</a:t>
            </a:fld>
            <a:endParaRPr lang="id-ID" dirty="0"/>
          </a:p>
        </p:txBody>
      </p:sp>
      <p:pic>
        <p:nvPicPr>
          <p:cNvPr id="7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27" y="1914459"/>
            <a:ext cx="4735773" cy="409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312088" y="4067033"/>
            <a:ext cx="348019" cy="136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337298" y="1288461"/>
                <a:ext cx="8806702" cy="66131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 smtClean="0"/>
                  <a:t>Hasil transformasi vektor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 smtClean="0"/>
                  <a:t> dengan matriks transformasi A adalah memperbesar panjang vektor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 smtClean="0"/>
                  <a:t> tetapi tidak mengubah arahnya.</a:t>
                </a:r>
                <a:endParaRPr lang="id-ID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8" y="1288461"/>
                <a:ext cx="8806702" cy="661317"/>
              </a:xfrm>
              <a:prstGeom prst="rect">
                <a:avLst/>
              </a:prstGeom>
              <a:blipFill>
                <a:blip r:embed="rId4"/>
                <a:stretch>
                  <a:fillRect l="-623" t="-14679" b="-137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9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EigenValues dan EigenVector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41</a:t>
            </a:fld>
            <a:endParaRPr lang="id-ID" dirty="0"/>
          </a:p>
        </p:txBody>
      </p:sp>
      <p:pic>
        <p:nvPicPr>
          <p:cNvPr id="7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27" y="1914459"/>
            <a:ext cx="4735773" cy="409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318913" y="4077135"/>
            <a:ext cx="66874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337298" y="1288461"/>
                <a:ext cx="8806702" cy="66131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 smtClean="0"/>
                  <a:t>Hasil transformasi vektor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 smtClean="0"/>
                  <a:t> dengan matriks transformasi A adalah memperbesar panjang vektor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 smtClean="0"/>
                  <a:t> tetapi tidak mengubah arahnya.</a:t>
                </a:r>
                <a:endParaRPr lang="id-ID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8" y="1288461"/>
                <a:ext cx="8806702" cy="661317"/>
              </a:xfrm>
              <a:prstGeom prst="rect">
                <a:avLst/>
              </a:prstGeom>
              <a:blipFill>
                <a:blip r:embed="rId3"/>
                <a:stretch>
                  <a:fillRect l="-623" t="-14679" b="-137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337298" y="2140137"/>
                <a:ext cx="3757029" cy="407445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id-ID" dirty="0" smtClean="0"/>
                  <a:t>A </a:t>
                </a:r>
                <a:r>
                  <a:rPr lang="id-ID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id-ID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d-ID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id-ID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id-ID" dirty="0" smtClean="0">
                    <a:solidFill>
                      <a:srgbClr val="FFC000"/>
                    </a:solidFill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id-ID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id-ID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id-ID" dirty="0" smtClean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 smtClean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8" y="2140137"/>
                <a:ext cx="3757029" cy="4074456"/>
              </a:xfrm>
              <a:prstGeom prst="rect">
                <a:avLst/>
              </a:prstGeom>
              <a:blipFill>
                <a:blip r:embed="rId4"/>
                <a:stretch>
                  <a:fillRect l="-162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1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EigenValues dan EigenVector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42</a:t>
            </a:fld>
            <a:endParaRPr lang="id-ID" dirty="0"/>
          </a:p>
        </p:txBody>
      </p:sp>
      <p:pic>
        <p:nvPicPr>
          <p:cNvPr id="7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27" y="1914459"/>
            <a:ext cx="4735773" cy="409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318913" y="4077135"/>
            <a:ext cx="66874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337298" y="1288461"/>
                <a:ext cx="8806702" cy="66131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 smtClean="0">
                    <a:solidFill>
                      <a:schemeClr val="tx1"/>
                    </a:solidFill>
                  </a:rPr>
                  <a:t>Transformasi vektor </a:t>
                </a:r>
                <a14:m>
                  <m:oMath xmlns:m="http://schemas.openxmlformats.org/officeDocument/2006/math">
                    <m:r>
                      <a:rPr lang="id-ID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 smtClean="0">
                    <a:solidFill>
                      <a:schemeClr val="tx1"/>
                    </a:solidFill>
                  </a:rPr>
                  <a:t> dengan matriks A adalah sama dengan transformasi vektor </a:t>
                </a:r>
                <a14:m>
                  <m:oMath xmlns:m="http://schemas.openxmlformats.org/officeDocument/2006/math">
                    <m:r>
                      <a:rPr lang="id-ID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 smtClean="0">
                    <a:solidFill>
                      <a:schemeClr val="tx1"/>
                    </a:solidFill>
                  </a:rPr>
                  <a:t> dengan skalar </a:t>
                </a:r>
                <a:r>
                  <a:rPr lang="el-GR" dirty="0"/>
                  <a:t> </a:t>
                </a:r>
                <a:r>
                  <a:rPr lang="el-GR" b="1" dirty="0" smtClean="0"/>
                  <a:t>λ</a:t>
                </a:r>
                <a:r>
                  <a:rPr lang="id-ID" b="1" dirty="0" smtClean="0"/>
                  <a:t> .</a:t>
                </a:r>
                <a:endParaRPr lang="id-ID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8" y="1288461"/>
                <a:ext cx="8806702" cy="661317"/>
              </a:xfrm>
              <a:prstGeom prst="rect">
                <a:avLst/>
              </a:prstGeom>
              <a:blipFill>
                <a:blip r:embed="rId3"/>
                <a:stretch>
                  <a:fillRect l="-623" t="-14679" b="-1284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337298" y="2140137"/>
                <a:ext cx="3757029" cy="407445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id-ID" dirty="0" smtClean="0"/>
                  <a:t>A </a:t>
                </a:r>
                <a:r>
                  <a:rPr lang="id-ID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id-ID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d-ID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id-ID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id-ID" dirty="0" smtClean="0">
                    <a:solidFill>
                      <a:schemeClr val="tx1"/>
                    </a:solidFill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id-ID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id-ID" dirty="0" smtClean="0"/>
                  <a:t> </a:t>
                </a:r>
                <a:endParaRPr lang="id-ID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id-ID" dirty="0" smtClean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8" y="2140137"/>
                <a:ext cx="3757029" cy="4074456"/>
              </a:xfrm>
              <a:prstGeom prst="rect">
                <a:avLst/>
              </a:prstGeom>
              <a:blipFill>
                <a:blip r:embed="rId4"/>
                <a:stretch>
                  <a:fillRect l="-162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77559" y="5272644"/>
                <a:ext cx="1476505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d-ID" sz="2400" b="1" dirty="0"/>
                  <a:t>A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sz="2400" dirty="0"/>
                  <a:t> = </a:t>
                </a:r>
                <a:r>
                  <a:rPr lang="el-GR" sz="2400" b="1" dirty="0"/>
                  <a:t>λ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id-ID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59" y="5272644"/>
                <a:ext cx="1476505" cy="461665"/>
              </a:xfrm>
              <a:prstGeom prst="rect">
                <a:avLst/>
              </a:prstGeom>
              <a:blipFill>
                <a:blip r:embed="rId5"/>
                <a:stretch>
                  <a:fillRect t="-19737" r="-17695" b="-2894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Callout 8"/>
          <p:cNvSpPr/>
          <p:nvPr/>
        </p:nvSpPr>
        <p:spPr>
          <a:xfrm>
            <a:off x="184897" y="4702629"/>
            <a:ext cx="617517" cy="391886"/>
          </a:xfrm>
          <a:prstGeom prst="wedgeEllipseCallout">
            <a:avLst>
              <a:gd name="adj1" fmla="val 6090"/>
              <a:gd name="adj2" fmla="val -8598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/>
                </a:solidFill>
              </a:rPr>
              <a:t>λ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EigenValues dan EigenVector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43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337298" y="1389413"/>
                <a:ext cx="8284188" cy="98565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 smtClean="0">
                    <a:solidFill>
                      <a:schemeClr val="tx1"/>
                    </a:solidFill>
                  </a:rPr>
                  <a:t>Matriks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Vektor</m:t>
                    </m:r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id-ID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</m:t>
                    </m:r>
                    <m:r>
                      <m:rPr>
                        <m:nor/>
                      </m:rPr>
                      <a:rPr lang="id-ID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Skalar</m:t>
                    </m:r>
                    <m:r>
                      <m:rPr>
                        <m:nor/>
                      </m:rPr>
                      <a:rPr lang="id-ID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1"/>
                        </a:solidFill>
                      </a:rPr>
                      <m:t>λ</m:t>
                    </m:r>
                    <m:r>
                      <m:rPr>
                        <m:nor/>
                      </m:rPr>
                      <a:rPr lang="id-ID" i="0" dirty="0" smtClean="0">
                        <a:solidFill>
                          <a:schemeClr val="tx1"/>
                        </a:solidFill>
                      </a:rPr>
                      <m:t> = 2</m:t>
                    </m:r>
                  </m:oMath>
                </a14:m>
                <a:endParaRPr lang="id-ID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id-ID" dirty="0" smtClean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8" y="1389413"/>
                <a:ext cx="8284188" cy="985652"/>
              </a:xfrm>
              <a:prstGeom prst="rect">
                <a:avLst/>
              </a:prstGeom>
              <a:blipFill>
                <a:blip r:embed="rId2"/>
                <a:stretch>
                  <a:fillRect l="-7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68676" y="3799473"/>
                <a:ext cx="1957302" cy="64633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d-ID" sz="3600" b="1" dirty="0"/>
                  <a:t>A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sz="3600" dirty="0">
                    <a:solidFill>
                      <a:schemeClr val="tx1"/>
                    </a:solidFill>
                  </a:rPr>
                  <a:t> = </a:t>
                </a:r>
                <a:r>
                  <a:rPr lang="el-GR" sz="3600" b="1" dirty="0">
                    <a:solidFill>
                      <a:schemeClr val="tx1"/>
                    </a:solidFill>
                  </a:rPr>
                  <a:t>λ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id-ID" sz="3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76" y="3799473"/>
                <a:ext cx="1957302" cy="646331"/>
              </a:xfrm>
              <a:prstGeom prst="rect">
                <a:avLst/>
              </a:prstGeom>
              <a:blipFill>
                <a:blip r:embed="rId3"/>
                <a:stretch>
                  <a:fillRect l="-3427" t="-15094" b="-3490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ular Callout 9"/>
          <p:cNvSpPr/>
          <p:nvPr/>
        </p:nvSpPr>
        <p:spPr>
          <a:xfrm>
            <a:off x="3502220" y="2780945"/>
            <a:ext cx="1690213" cy="612648"/>
          </a:xfrm>
          <a:prstGeom prst="wedgeRoundRectCallout">
            <a:avLst>
              <a:gd name="adj1" fmla="val 37905"/>
              <a:gd name="adj2" fmla="val 12452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EigenVector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708461" y="4702240"/>
            <a:ext cx="1690213" cy="612648"/>
          </a:xfrm>
          <a:prstGeom prst="wedgeRoundRectCallout">
            <a:avLst>
              <a:gd name="adj1" fmla="val -45001"/>
              <a:gd name="adj2" fmla="val -10613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EigenValue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3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EigenValues dan EigenVector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44</a:t>
            </a:fld>
            <a:endParaRPr lang="id-ID" dirty="0"/>
          </a:p>
        </p:txBody>
      </p:sp>
      <p:pic>
        <p:nvPicPr>
          <p:cNvPr id="7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27" y="1914459"/>
            <a:ext cx="4735773" cy="409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6317673" y="3776354"/>
            <a:ext cx="11876" cy="296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37298" y="1288461"/>
            <a:ext cx="8806702" cy="66131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chemeClr val="tx1"/>
                </a:solidFill>
              </a:rPr>
              <a:t>Satu matriks dapat memiliki lebih dari satu pasangan EigenVector dan EigenValue.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337298" y="2140137"/>
                <a:ext cx="3757029" cy="407445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id-ID" dirty="0" smtClean="0"/>
                  <a:t>A </a:t>
                </a:r>
                <a:r>
                  <a:rPr lang="id-ID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id-ID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d-ID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id-ID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id-ID" dirty="0" smtClean="0">
                    <a:solidFill>
                      <a:schemeClr val="tx1"/>
                    </a:solidFill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id-ID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id-ID" dirty="0" smtClean="0"/>
                  <a:t> </a:t>
                </a:r>
                <a:endParaRPr lang="id-ID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id-ID" dirty="0" smtClean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8" y="2140137"/>
                <a:ext cx="3757029" cy="4074456"/>
              </a:xfrm>
              <a:prstGeom prst="rect">
                <a:avLst/>
              </a:prstGeom>
              <a:blipFill>
                <a:blip r:embed="rId3"/>
                <a:stretch>
                  <a:fillRect l="-162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77559" y="5272644"/>
                <a:ext cx="1476505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d-ID" sz="2400" b="1" dirty="0"/>
                  <a:t>A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sz="2400" dirty="0"/>
                  <a:t> = </a:t>
                </a:r>
                <a:r>
                  <a:rPr lang="el-GR" sz="2400" b="1" dirty="0"/>
                  <a:t>λ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id-ID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59" y="5272644"/>
                <a:ext cx="1476505" cy="461665"/>
              </a:xfrm>
              <a:prstGeom prst="rect">
                <a:avLst/>
              </a:prstGeom>
              <a:blipFill>
                <a:blip r:embed="rId4"/>
                <a:stretch>
                  <a:fillRect t="-19737" r="-17695" b="-2894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Callout 8"/>
          <p:cNvSpPr/>
          <p:nvPr/>
        </p:nvSpPr>
        <p:spPr>
          <a:xfrm>
            <a:off x="184897" y="4702629"/>
            <a:ext cx="617517" cy="391886"/>
          </a:xfrm>
          <a:prstGeom prst="wedgeEllipseCallout">
            <a:avLst>
              <a:gd name="adj1" fmla="val 6090"/>
              <a:gd name="adj2" fmla="val -8598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/>
                </a:solidFill>
              </a:rPr>
              <a:t>λ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EigenValues dan EigenVector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45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337298" y="1389412"/>
                <a:ext cx="3661496" cy="485973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 smtClean="0">
                    <a:solidFill>
                      <a:schemeClr val="tx1"/>
                    </a:solidFill>
                  </a:rPr>
                  <a:t>         Matriks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d-ID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b="0" dirty="0" smtClean="0">
                    <a:solidFill>
                      <a:srgbClr val="00B0F0"/>
                    </a:solidFill>
                  </a:rPr>
                  <a:t>EigenVektor	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d-ID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d-ID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id-ID" dirty="0" smtClean="0">
                  <a:solidFill>
                    <a:srgbClr val="00B0F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 smtClean="0">
                    <a:solidFill>
                      <a:srgbClr val="00B0F0"/>
                    </a:solidFill>
                  </a:rPr>
                  <a:t>EigenValues	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rgbClr val="00B0F0"/>
                        </a:solidFill>
                      </a:rPr>
                      <m:t>λ</m:t>
                    </m:r>
                    <m:r>
                      <m:rPr>
                        <m:nor/>
                      </m:rPr>
                      <a:rPr lang="id-ID" dirty="0">
                        <a:solidFill>
                          <a:srgbClr val="00B0F0"/>
                        </a:solidFill>
                      </a:rPr>
                      <m:t> = 2</m:t>
                    </m:r>
                  </m:oMath>
                </a14:m>
                <a:endParaRPr lang="id-ID" dirty="0" smtClean="0">
                  <a:solidFill>
                    <a:srgbClr val="00B0F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 smtClean="0">
                    <a:solidFill>
                      <a:schemeClr val="accent2"/>
                    </a:solidFill>
                  </a:rPr>
                  <a:t>EigenVektor	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d-ID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id-ID" dirty="0">
                  <a:solidFill>
                    <a:schemeClr val="accent2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>
                    <a:solidFill>
                      <a:schemeClr val="accent2"/>
                    </a:solidFill>
                  </a:rPr>
                  <a:t>EigenValues	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chemeClr val="accent2"/>
                        </a:solidFill>
                      </a:rPr>
                      <m:t>λ</m:t>
                    </m:r>
                    <m:r>
                      <m:rPr>
                        <m:nor/>
                      </m:rPr>
                      <a:rPr lang="id-ID" dirty="0">
                        <a:solidFill>
                          <a:schemeClr val="accent2"/>
                        </a:solidFill>
                      </a:rPr>
                      <m:t> = 2</m:t>
                    </m:r>
                  </m:oMath>
                </a14:m>
                <a:endParaRPr lang="id-ID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8" y="1389412"/>
                <a:ext cx="3661496" cy="4859739"/>
              </a:xfrm>
              <a:prstGeom prst="rect">
                <a:avLst/>
              </a:prstGeom>
              <a:blipFill>
                <a:blip r:embed="rId2"/>
                <a:stretch>
                  <a:fillRect l="-16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497" y="1648966"/>
            <a:ext cx="5024503" cy="434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6152128" y="3575713"/>
            <a:ext cx="3012" cy="3920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52128" y="3954073"/>
            <a:ext cx="35785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13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EigenValues dan EigenVector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46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337297" y="1389412"/>
                <a:ext cx="8506451" cy="485973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id-ID" dirty="0" smtClean="0">
                    <a:solidFill>
                      <a:schemeClr val="tx1"/>
                    </a:solidFill>
                  </a:rPr>
                  <a:t>Suatu matriks </a:t>
                </a:r>
                <a14:m>
                  <m:oMath xmlns:m="http://schemas.openxmlformats.org/officeDocument/2006/math"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d-ID" dirty="0" smtClean="0">
                    <a:solidFill>
                      <a:schemeClr val="tx1"/>
                    </a:solidFill>
                  </a:rPr>
                  <a:t> memiliki matriks EigenVector dengan EigenVector di setiap kolomnya </a:t>
                </a:r>
                <a14:m>
                  <m:oMath xmlns:m="http://schemas.openxmlformats.org/officeDocument/2006/math"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d-ID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 smtClean="0">
                    <a:solidFill>
                      <a:schemeClr val="tx1"/>
                    </a:solidFill>
                  </a:rPr>
                  <a:t>dan EigenValues di diagonal matriksnya  </a:t>
                </a:r>
                <a:r>
                  <a:rPr lang="el-GR" dirty="0" smtClean="0"/>
                  <a:t>λ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d-ID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λ</m:t>
                                  </m:r>
                                </m:e>
                                <m:sub>
                                  <m:r>
                                    <a:rPr lang="id-ID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λ</m:t>
                                  </m:r>
                                </m:e>
                                <m:sub>
                                  <m:r>
                                    <a:rPr lang="id-ID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id-ID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7" y="1389412"/>
                <a:ext cx="8506451" cy="4859739"/>
              </a:xfrm>
              <a:prstGeom prst="rect">
                <a:avLst/>
              </a:prstGeom>
              <a:blipFill>
                <a:blip r:embed="rId2"/>
                <a:stretch>
                  <a:fillRect l="-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9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EigenValues dan EigenVector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47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184898" y="1389412"/>
                <a:ext cx="3663772" cy="4859739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 smtClean="0">
                    <a:solidFill>
                      <a:schemeClr val="tx1"/>
                    </a:solidFill>
                  </a:rPr>
                  <a:t>         Matriks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d-ID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b="0" dirty="0" smtClean="0">
                    <a:solidFill>
                      <a:srgbClr val="00B0F0"/>
                    </a:solidFill>
                  </a:rPr>
                  <a:t>EigenVektor	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d-ID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d-ID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id-ID" dirty="0" smtClean="0">
                  <a:solidFill>
                    <a:srgbClr val="00B0F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 smtClean="0">
                    <a:solidFill>
                      <a:srgbClr val="00B0F0"/>
                    </a:solidFill>
                  </a:rPr>
                  <a:t>EigenValues	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rgbClr val="00B0F0"/>
                        </a:solidFill>
                      </a:rPr>
                      <m:t>λ</m:t>
                    </m:r>
                    <m:r>
                      <m:rPr>
                        <m:nor/>
                      </m:rPr>
                      <a:rPr lang="id-ID" dirty="0">
                        <a:solidFill>
                          <a:srgbClr val="00B0F0"/>
                        </a:solidFill>
                      </a:rPr>
                      <m:t> = 2</m:t>
                    </m:r>
                  </m:oMath>
                </a14:m>
                <a:endParaRPr lang="id-ID" dirty="0" smtClean="0">
                  <a:solidFill>
                    <a:srgbClr val="00B0F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 smtClean="0">
                    <a:solidFill>
                      <a:schemeClr val="accent2"/>
                    </a:solidFill>
                  </a:rPr>
                  <a:t>EigenVektor	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d-ID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id-ID" dirty="0">
                  <a:solidFill>
                    <a:schemeClr val="accent2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>
                    <a:solidFill>
                      <a:schemeClr val="accent2"/>
                    </a:solidFill>
                  </a:rPr>
                  <a:t>EigenValues	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chemeClr val="accent2"/>
                        </a:solidFill>
                      </a:rPr>
                      <m:t>λ</m:t>
                    </m:r>
                    <m:r>
                      <m:rPr>
                        <m:nor/>
                      </m:rPr>
                      <a:rPr lang="id-ID" dirty="0">
                        <a:solidFill>
                          <a:schemeClr val="accent2"/>
                        </a:solidFill>
                      </a:rPr>
                      <m:t> = 2</m:t>
                    </m:r>
                  </m:oMath>
                </a14:m>
                <a:endParaRPr lang="id-ID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8" y="1389412"/>
                <a:ext cx="3663772" cy="485973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5254388" y="1385356"/>
                <a:ext cx="3480179" cy="4863795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 smtClean="0">
                    <a:solidFill>
                      <a:schemeClr val="tx1"/>
                    </a:solidFill>
                  </a:rPr>
                  <a:t>Matriks 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id-ID" dirty="0" smtClean="0">
                    <a:solidFill>
                      <a:schemeClr val="tx1"/>
                    </a:solidFill>
                  </a:rPr>
                  <a:t>A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d-ID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b="0" dirty="0" smtClean="0">
                    <a:solidFill>
                      <a:schemeClr val="tx1"/>
                    </a:solidFill>
                  </a:rPr>
                  <a:t>EigenVektor: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id-ID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 smtClean="0">
                  <a:solidFill>
                    <a:srgbClr val="00B0F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 smtClean="0">
                    <a:solidFill>
                      <a:schemeClr val="tx1"/>
                    </a:solidFill>
                  </a:rPr>
                  <a:t>EigenValue: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solidFill>
                            <a:schemeClr val="tx1"/>
                          </a:solidFill>
                        </a:rPr>
                        <m:t>λ</m:t>
                      </m:r>
                      <m:r>
                        <m:rPr>
                          <m:nor/>
                        </m:rPr>
                        <a:rPr lang="id-ID" dirty="0" smtClean="0">
                          <a:solidFill>
                            <a:schemeClr val="tx1"/>
                          </a:solidFill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 smtClean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88" y="1385356"/>
                <a:ext cx="3480179" cy="486379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4162567" y="3152633"/>
            <a:ext cx="840416" cy="10525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400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843" y="2948156"/>
            <a:ext cx="6289894" cy="13154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d-ID" dirty="0" smtClean="0"/>
              <a:t>EigenVektor dan EigenValue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Praktikum Lab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48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633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Vektor (2)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pic>
        <p:nvPicPr>
          <p:cNvPr id="1026" name="Picture 2" descr="Hasil gambar untuk human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558" y="1878423"/>
            <a:ext cx="1496762" cy="149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4708478" y="1578172"/>
            <a:ext cx="1910686" cy="60050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Nilai UN : 5</a:t>
            </a:r>
            <a:endParaRPr lang="id-ID" dirty="0"/>
          </a:p>
        </p:txBody>
      </p:sp>
      <p:sp>
        <p:nvSpPr>
          <p:cNvPr id="13" name="Oval 12"/>
          <p:cNvSpPr/>
          <p:nvPr/>
        </p:nvSpPr>
        <p:spPr>
          <a:xfrm>
            <a:off x="4708477" y="2774683"/>
            <a:ext cx="2019869" cy="60050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Jarak : 3 km</a:t>
            </a:r>
            <a:endParaRPr lang="id-ID" dirty="0"/>
          </a:p>
        </p:txBody>
      </p:sp>
      <p:cxnSp>
        <p:nvCxnSpPr>
          <p:cNvPr id="14" name="Straight Arrow Connector 13"/>
          <p:cNvCxnSpPr>
            <a:endCxn id="3" idx="2"/>
          </p:cNvCxnSpPr>
          <p:nvPr/>
        </p:nvCxnSpPr>
        <p:spPr>
          <a:xfrm flipV="1">
            <a:off x="3398293" y="1878423"/>
            <a:ext cx="1310185" cy="74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2"/>
          </p:cNvCxnSpPr>
          <p:nvPr/>
        </p:nvCxnSpPr>
        <p:spPr>
          <a:xfrm>
            <a:off x="3398293" y="2626804"/>
            <a:ext cx="1310185" cy="44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4135057" y="3746121"/>
            <a:ext cx="914401" cy="66874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742509" y="4829598"/>
                <a:ext cx="1771187" cy="923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sz="3200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3200" b="1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d-ID" sz="3200" b="1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1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sz="3200" b="1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sz="3200" b="1" i="1" smtClean="0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id-ID" sz="3200" b="1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sz="3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9" y="4829598"/>
                <a:ext cx="1771187" cy="923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57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Vektor Dua Dimensi (2D)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84897" y="1451811"/>
                <a:ext cx="3660965" cy="4724400"/>
              </a:xfrm>
            </p:spPr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97" y="1451811"/>
                <a:ext cx="3660965" cy="47244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pic>
        <p:nvPicPr>
          <p:cNvPr id="1028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62" y="1523074"/>
            <a:ext cx="5153758" cy="445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8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Vektor Dua Dimensi (2D)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84898" y="1451811"/>
                <a:ext cx="3540942" cy="4724400"/>
              </a:xfrm>
              <a:ln>
                <a:noFill/>
              </a:ln>
            </p:spPr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 smtClean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dirty="0" smtClean="0"/>
                  <a:t>Panjang Vektor </a:t>
                </a:r>
                <a:r>
                  <a:rPr lang="id-ID" dirty="0" smtClean="0"/>
                  <a:t>(Magnitudo):</a:t>
                </a:r>
                <a:endParaRPr lang="id-ID" dirty="0" smtClean="0"/>
              </a:p>
              <a:p>
                <a:pPr marL="0" indent="0">
                  <a:buNone/>
                </a:pPr>
                <a:endParaRPr lang="id-ID" sz="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id-ID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id-ID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5.8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98" y="1451811"/>
                <a:ext cx="3540942" cy="4724400"/>
              </a:xfrm>
              <a:blipFill>
                <a:blip r:embed="rId3"/>
                <a:stretch>
                  <a:fillRect l="-17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pic>
        <p:nvPicPr>
          <p:cNvPr id="1028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62" y="1523074"/>
            <a:ext cx="5153758" cy="445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923128" y="3889612"/>
            <a:ext cx="1678675" cy="961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615451" y="2940553"/>
            <a:ext cx="0" cy="996287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923128" y="2906973"/>
            <a:ext cx="1678675" cy="982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9174545">
            <a:off x="6408410" y="303048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5.8</a:t>
            </a:r>
            <a:endParaRPr lang="id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3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Penjumlahan Vektor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pic>
        <p:nvPicPr>
          <p:cNvPr id="2054" name="Picture 6" descr="Hasil gambar untuk plane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78" y="3011219"/>
            <a:ext cx="2997058" cy="20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V="1">
            <a:off x="4876136" y="3985146"/>
            <a:ext cx="3217106" cy="87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0377" y="3448125"/>
            <a:ext cx="2148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Arah pesawat</a:t>
            </a:r>
            <a:endParaRPr lang="id-ID" sz="24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384283" y="1641654"/>
            <a:ext cx="2671610" cy="167028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710198">
            <a:off x="4743338" y="1935965"/>
            <a:ext cx="174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Arah angin</a:t>
            </a:r>
            <a:endParaRPr lang="id-ID" sz="24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92258" y="4504319"/>
            <a:ext cx="2345568" cy="877358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37826" y="5128796"/>
            <a:ext cx="651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dirty="0" smtClean="0">
                <a:solidFill>
                  <a:srgbClr val="FF0000"/>
                </a:solidFill>
              </a:rPr>
              <a:t>?</a:t>
            </a:r>
            <a:endParaRPr lang="id-ID" sz="28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203132">
            <a:off x="4367370" y="4986588"/>
            <a:ext cx="2348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Arah pesawat </a:t>
            </a:r>
          </a:p>
          <a:p>
            <a:r>
              <a:rPr lang="id-ID" sz="2400" b="1" dirty="0" smtClean="0"/>
              <a:t>sebenarnya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121429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30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082" y="1123158"/>
            <a:ext cx="5999919" cy="505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Penjumlahan Vektor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9</a:t>
            </a:fld>
            <a:endParaRPr lang="id-ID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07897" y="3793944"/>
            <a:ext cx="1251709" cy="164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643952" y="3810392"/>
            <a:ext cx="1163945" cy="115739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07897" y="3354745"/>
            <a:ext cx="2148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/>
              <a:t>Arah pesawat</a:t>
            </a:r>
            <a:endParaRPr lang="id-ID" sz="2000" b="1" dirty="0"/>
          </a:p>
        </p:txBody>
      </p:sp>
      <p:sp>
        <p:nvSpPr>
          <p:cNvPr id="24" name="TextBox 23"/>
          <p:cNvSpPr txBox="1"/>
          <p:nvPr/>
        </p:nvSpPr>
        <p:spPr>
          <a:xfrm rot="18945237">
            <a:off x="2733669" y="4439441"/>
            <a:ext cx="1576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/>
              <a:t>Arah angin</a:t>
            </a:r>
            <a:endParaRPr lang="id-ID" sz="2000" b="1" dirty="0"/>
          </a:p>
        </p:txBody>
      </p:sp>
    </p:spTree>
    <p:extLst>
      <p:ext uri="{BB962C8B-B14F-4D97-AF65-F5344CB8AC3E}">
        <p14:creationId xmlns:p14="http://schemas.microsoft.com/office/powerpoint/2010/main" val="40121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3212</TotalTime>
  <Words>1012</Words>
  <Application>Microsoft Office PowerPoint</Application>
  <PresentationFormat>On-screen Show (4:3)</PresentationFormat>
  <Paragraphs>422</Paragraphs>
  <Slides>48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Cambria Math</vt:lpstr>
      <vt:lpstr>Courier New</vt:lpstr>
      <vt:lpstr>Product Sans</vt:lpstr>
      <vt:lpstr>Segoe UI Light</vt:lpstr>
      <vt:lpstr>Office Theme</vt:lpstr>
      <vt:lpstr>Matematika untuk Machine Learning</vt:lpstr>
      <vt:lpstr>Vektor</vt:lpstr>
      <vt:lpstr>Definisi Vektor (1)</vt:lpstr>
      <vt:lpstr>Definisi Vektor (2)</vt:lpstr>
      <vt:lpstr>Definisi Vektor (2)</vt:lpstr>
      <vt:lpstr>Vektor Dua Dimensi (2D)</vt:lpstr>
      <vt:lpstr>Vektor Dua Dimensi (2D)</vt:lpstr>
      <vt:lpstr>Penjumlahan Vektor</vt:lpstr>
      <vt:lpstr>Penjumlahan Vektor</vt:lpstr>
      <vt:lpstr>Penjumlahan Vektor</vt:lpstr>
      <vt:lpstr>Penjumlahan Vektor</vt:lpstr>
      <vt:lpstr>Penjumlahan Vektor</vt:lpstr>
      <vt:lpstr>Perkalian Vektor</vt:lpstr>
      <vt:lpstr>Vektor dengan Skalar</vt:lpstr>
      <vt:lpstr>Perkalian Titik (Dot Product)</vt:lpstr>
      <vt:lpstr>Perkalian Silang (Cross Product)</vt:lpstr>
      <vt:lpstr>Perkalian Silang (Cross Product)</vt:lpstr>
      <vt:lpstr>Perkalian Silang (Cross Product)</vt:lpstr>
      <vt:lpstr>Perkalian Silang (Cross Product)</vt:lpstr>
      <vt:lpstr>Vektor</vt:lpstr>
      <vt:lpstr>Matriks</vt:lpstr>
      <vt:lpstr>Matriks</vt:lpstr>
      <vt:lpstr>Matriks</vt:lpstr>
      <vt:lpstr>Matriks</vt:lpstr>
      <vt:lpstr>Penjumlahan Matriks</vt:lpstr>
      <vt:lpstr>Perkalian Matriks</vt:lpstr>
      <vt:lpstr>Perkalian Matriks dengan Skalar</vt:lpstr>
      <vt:lpstr>Perkalian Matriks dengan Matriks</vt:lpstr>
      <vt:lpstr>Perkalian Matriks dengan Matriks</vt:lpstr>
      <vt:lpstr>Perkalian Matriks dengan Matriks</vt:lpstr>
      <vt:lpstr>Perkalian Matriks dengan Matriks</vt:lpstr>
      <vt:lpstr>Perkalian Matriks dengan Matriks</vt:lpstr>
      <vt:lpstr>Perkalian Matriks dengan Matriks</vt:lpstr>
      <vt:lpstr>Perkalian Matriks dengan Matriks</vt:lpstr>
      <vt:lpstr>Perkalian Matriks dengan Matriks</vt:lpstr>
      <vt:lpstr>Invers Matriks</vt:lpstr>
      <vt:lpstr>Invers Matriks</vt:lpstr>
      <vt:lpstr>Transpose Matriks</vt:lpstr>
      <vt:lpstr>Matriks</vt:lpstr>
      <vt:lpstr>EigenValues dan EigenVector</vt:lpstr>
      <vt:lpstr>EigenValues dan EigenVector</vt:lpstr>
      <vt:lpstr>EigenValues dan EigenVector</vt:lpstr>
      <vt:lpstr>EigenValues dan EigenVector</vt:lpstr>
      <vt:lpstr>EigenValues dan EigenVector</vt:lpstr>
      <vt:lpstr>EigenValues dan EigenVector</vt:lpstr>
      <vt:lpstr>EigenValues dan EigenVector</vt:lpstr>
      <vt:lpstr>EigenValues dan EigenVector</vt:lpstr>
      <vt:lpstr>EigenVektor dan EigenValue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user</cp:lastModifiedBy>
  <cp:revision>369</cp:revision>
  <dcterms:created xsi:type="dcterms:W3CDTF">2019-04-17T03:34:48Z</dcterms:created>
  <dcterms:modified xsi:type="dcterms:W3CDTF">2019-07-01T17:13:14Z</dcterms:modified>
</cp:coreProperties>
</file>