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5"/>
  </p:notesMasterIdLst>
  <p:handoutMasterIdLst>
    <p:handoutMasterId r:id="rId26"/>
  </p:handoutMasterIdLst>
  <p:sldIdLst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6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10/07/2019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10/07/2019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B42F-F257-4A53-A039-871B8B525FF5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5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F3E5-6CE7-400F-B619-2414892C8EE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4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EF-F742-4B21-8F98-FF0BB7BE5FC2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91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5D77-FE04-4209-972B-74137F7A171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78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0FCC-3ECC-4493-8D1F-6957CD28520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09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B3B4-73C0-46CB-BDAD-9C4497E21032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3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B33E-A0B5-4EBC-8FB4-811C63E32EED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77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F36-9BB3-42E4-89FE-F924D8C1778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57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5BD6-FC53-4EA1-94EC-599E027F8C1D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22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1D7E-8B49-4C83-AB52-E656C5C9C8E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99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33AB-6D60-4B2C-B27D-4C9A7E2A8C46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5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10/07/2019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10/07/2019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10/07/2019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10/07/2019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10/07/2019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4C0C221-9C45-403E-9399-27764DBE11E2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457200"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46A-F43E-49FC-8DA3-5E8C4F3DC7D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5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Vancouver paling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Edmonton</a:t>
            </a:r>
          </a:p>
          <a:p>
            <a:r>
              <a:rPr lang="en-US" dirty="0" err="1"/>
              <a:t>Kemudian</a:t>
            </a:r>
            <a:r>
              <a:rPr lang="en-US" dirty="0"/>
              <a:t> 2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cluster </a:t>
            </a:r>
            <a:r>
              <a:rPr lang="en-US" dirty="0" err="1"/>
              <a:t>hierarki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3" y="3594604"/>
            <a:ext cx="4391025" cy="2828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59" y="2331907"/>
            <a:ext cx="3382880" cy="296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0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Agglomerative Clustering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hierarki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17" y="3099954"/>
            <a:ext cx="3162300" cy="2514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93" y="1996034"/>
            <a:ext cx="31908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dihentikan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cluster </a:t>
            </a:r>
            <a:r>
              <a:rPr lang="en-ID" dirty="0" err="1"/>
              <a:t>dibangun</a:t>
            </a:r>
            <a:endParaRPr lang="en-ID" dirty="0"/>
          </a:p>
          <a:p>
            <a:pPr lvl="1"/>
            <a:r>
              <a:rPr lang="en-ID" dirty="0" err="1"/>
              <a:t>Semua</a:t>
            </a:r>
            <a:r>
              <a:rPr lang="en-ID" dirty="0"/>
              <a:t> cluster </a:t>
            </a:r>
            <a:r>
              <a:rPr lang="en-ID" dirty="0" err="1"/>
              <a:t>digabung</a:t>
            </a:r>
            <a:endParaRPr lang="en-ID" dirty="0"/>
          </a:p>
          <a:p>
            <a:pPr lvl="1"/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pohon</a:t>
            </a:r>
            <a:r>
              <a:rPr lang="en-ID" dirty="0"/>
              <a:t> </a:t>
            </a:r>
            <a:r>
              <a:rPr lang="en-ID" dirty="0" err="1"/>
              <a:t>terbentu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52" y="3406082"/>
            <a:ext cx="4118035" cy="3017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755" y="2053945"/>
            <a:ext cx="3492596" cy="28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Dendrogram</a:t>
            </a:r>
            <a:endParaRPr lang="en-US" dirty="0"/>
          </a:p>
          <a:p>
            <a:pPr lvl="1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horizontal</a:t>
            </a:r>
          </a:p>
          <a:p>
            <a:pPr lvl="1"/>
            <a:r>
              <a:rPr lang="en-US" dirty="0"/>
              <a:t>y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cluster yang </a:t>
            </a:r>
            <a:r>
              <a:rPr lang="en-US" dirty="0" err="1"/>
              <a:t>digabung</a:t>
            </a:r>
            <a:endParaRPr lang="en-US" dirty="0"/>
          </a:p>
          <a:p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US" dirty="0"/>
              <a:t>hierarchical clustering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kelas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7" y="3082883"/>
            <a:ext cx="4810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Lantas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cluster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flag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 </a:t>
            </a:r>
            <a:r>
              <a:rPr lang="en-US" dirty="0" err="1"/>
              <a:t>hierarki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dipotong</a:t>
            </a:r>
            <a:endParaRPr lang="en-US" dirty="0"/>
          </a:p>
          <a:p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memotong</a:t>
            </a:r>
            <a:r>
              <a:rPr lang="en-ID" dirty="0"/>
              <a:t> </a:t>
            </a:r>
            <a:r>
              <a:rPr lang="en-ID" dirty="0" err="1"/>
              <a:t>hierarki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similaritas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kluster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3960075"/>
            <a:ext cx="4500995" cy="2833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73" y="3323668"/>
            <a:ext cx="3096511" cy="28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Agglomerative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Beri</a:t>
            </a:r>
            <a:r>
              <a:rPr lang="en-US" dirty="0"/>
              <a:t> label cluster 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95" y="1534941"/>
            <a:ext cx="32480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Agglomerative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n cluster,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Proximity Matrix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95" y="1507876"/>
            <a:ext cx="3248025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3432679"/>
            <a:ext cx="33337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5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Agglomerative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n cluster,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Proximity Matrix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Ulangi</a:t>
            </a:r>
            <a:endParaRPr lang="en-US" b="1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kluster</a:t>
            </a:r>
            <a:r>
              <a:rPr lang="en-US" dirty="0"/>
              <a:t> </a:t>
            </a:r>
            <a:r>
              <a:rPr lang="en-US" dirty="0" err="1"/>
              <a:t>terdekat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Perbarui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proximity cluster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95" y="1507876"/>
            <a:ext cx="3248025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3432679"/>
            <a:ext cx="33337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51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algorithm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n cluster,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Proximity Matrix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Ulangi</a:t>
            </a:r>
            <a:endParaRPr lang="en-US" b="1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kluster</a:t>
            </a:r>
            <a:r>
              <a:rPr lang="en-US" dirty="0"/>
              <a:t> </a:t>
            </a:r>
            <a:r>
              <a:rPr lang="en-US" dirty="0" err="1"/>
              <a:t>terdekat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Perbarui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proximity cluster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Sampai</a:t>
            </a:r>
            <a:r>
              <a:rPr lang="en-US" b="1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cluster yang </a:t>
            </a:r>
            <a:r>
              <a:rPr lang="en-US" dirty="0" err="1"/>
              <a:t>tersisa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95" y="1507876"/>
            <a:ext cx="3248025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3432679"/>
            <a:ext cx="33337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9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cluster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Single-Linkage Clustering</a:t>
            </a:r>
          </a:p>
          <a:p>
            <a:pPr lvl="1"/>
            <a:r>
              <a:rPr lang="en-US" dirty="0"/>
              <a:t>Minimum distance between clusters</a:t>
            </a:r>
          </a:p>
          <a:p>
            <a:pPr lvl="1"/>
            <a:endParaRPr lang="en-US" dirty="0"/>
          </a:p>
          <a:p>
            <a:r>
              <a:rPr lang="en-US" dirty="0"/>
              <a:t>Complete-Linkage Clustering</a:t>
            </a:r>
          </a:p>
          <a:p>
            <a:pPr lvl="1"/>
            <a:r>
              <a:rPr lang="en-US" dirty="0"/>
              <a:t>Maximum distance between clusters</a:t>
            </a:r>
          </a:p>
          <a:p>
            <a:pPr lvl="1"/>
            <a:endParaRPr lang="en-US" dirty="0"/>
          </a:p>
          <a:p>
            <a:r>
              <a:rPr lang="en-US" dirty="0"/>
              <a:t>Average Linkage Clustering</a:t>
            </a:r>
          </a:p>
          <a:p>
            <a:pPr lvl="1"/>
            <a:r>
              <a:rPr lang="en-US" dirty="0"/>
              <a:t>Average distance between clusters</a:t>
            </a:r>
          </a:p>
          <a:p>
            <a:pPr lvl="1"/>
            <a:endParaRPr lang="en-US" dirty="0"/>
          </a:p>
          <a:p>
            <a:r>
              <a:rPr lang="en-US" dirty="0"/>
              <a:t>Centroid Linkage Clustering</a:t>
            </a:r>
          </a:p>
          <a:p>
            <a:pPr lvl="1"/>
            <a:r>
              <a:rPr lang="en-US" dirty="0"/>
              <a:t>Distance between cluster centroids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95" y="1378870"/>
            <a:ext cx="2800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19100" y="2476499"/>
            <a:ext cx="5898573" cy="1419226"/>
          </a:xfrm>
        </p:spPr>
        <p:txBody>
          <a:bodyPr/>
          <a:lstStyle/>
          <a:p>
            <a:r>
              <a:rPr lang="id-ID" sz="4000" dirty="0"/>
              <a:t>Clustering: </a:t>
            </a:r>
            <a:r>
              <a:rPr lang="en-ID" sz="4000" dirty="0"/>
              <a:t>Hierarchical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Nama pembicara dengan gelar</a:t>
            </a:r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vs. disadvantages</a:t>
            </a:r>
            <a:endParaRPr lang="en-ID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75431"/>
              </p:ext>
            </p:extLst>
          </p:nvPr>
        </p:nvGraphicFramePr>
        <p:xfrm>
          <a:off x="498239" y="1451229"/>
          <a:ext cx="818803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388">
                  <a:extLst>
                    <a:ext uri="{9D8B030D-6E8A-4147-A177-3AD203B41FA5}">
                      <a16:colId xmlns:a16="http://schemas.microsoft.com/office/drawing/2014/main" xmlns="" val="1313362323"/>
                    </a:ext>
                  </a:extLst>
                </a:gridCol>
                <a:gridCol w="4197649">
                  <a:extLst>
                    <a:ext uri="{9D8B030D-6E8A-4147-A177-3AD203B41FA5}">
                      <a16:colId xmlns:a16="http://schemas.microsoft.com/office/drawing/2014/main" xmlns="" val="717138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Disadvatages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646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membutuhkan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nilai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inisial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untuk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jumlah</a:t>
                      </a:r>
                      <a:r>
                        <a:rPr lang="en-ID" baseline="0" dirty="0"/>
                        <a:t> cluster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baseline="0" dirty="0" err="1"/>
                        <a:t>Tidak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akan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pernah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bisa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mengulangi</a:t>
                      </a:r>
                      <a:r>
                        <a:rPr lang="en-ID" baseline="0" dirty="0"/>
                        <a:t> step </a:t>
                      </a:r>
                      <a:r>
                        <a:rPr lang="en-ID" baseline="0" dirty="0" err="1"/>
                        <a:t>sebelumnya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melalui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algoritma</a:t>
                      </a:r>
                      <a:r>
                        <a:rPr lang="en-ID" baseline="0" dirty="0"/>
                        <a:t> yang </a:t>
                      </a:r>
                      <a:r>
                        <a:rPr lang="en-ID" baseline="0" dirty="0" err="1"/>
                        <a:t>ada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549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Mudah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diimplementasikan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umum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membutuhkan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waktu</a:t>
                      </a:r>
                      <a:r>
                        <a:rPr lang="en-ID" baseline="0" dirty="0"/>
                        <a:t> proses yang lama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30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aseline="0" dirty="0" err="1"/>
                        <a:t>Menghasilan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Dendogram</a:t>
                      </a:r>
                      <a:r>
                        <a:rPr lang="en-ID" baseline="0" dirty="0"/>
                        <a:t>, yang </a:t>
                      </a:r>
                      <a:r>
                        <a:rPr lang="en-ID" baseline="0" dirty="0" err="1"/>
                        <a:t>dapat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membantu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dalam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memahami</a:t>
                      </a:r>
                      <a:r>
                        <a:rPr lang="en-ID" baseline="0" dirty="0"/>
                        <a:t> data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Satu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waktu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terjadi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kesulitan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untuk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mengidentifikasi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jumlah</a:t>
                      </a:r>
                      <a:r>
                        <a:rPr lang="en-ID" baseline="0" dirty="0"/>
                        <a:t> cluster </a:t>
                      </a:r>
                      <a:r>
                        <a:rPr lang="en-ID" baseline="0" dirty="0" err="1"/>
                        <a:t>berdasarkan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Dendogram</a:t>
                      </a:r>
                      <a:r>
                        <a:rPr lang="en-ID" baseline="0" dirty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855063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591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vs k-Means</a:t>
            </a:r>
            <a:endParaRPr lang="en-ID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965884"/>
              </p:ext>
            </p:extLst>
          </p:nvPr>
        </p:nvGraphicFramePr>
        <p:xfrm>
          <a:off x="184150" y="1452563"/>
          <a:ext cx="8815388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705">
                  <a:extLst>
                    <a:ext uri="{9D8B030D-6E8A-4147-A177-3AD203B41FA5}">
                      <a16:colId xmlns:a16="http://schemas.microsoft.com/office/drawing/2014/main" xmlns="" val="3056779587"/>
                    </a:ext>
                  </a:extLst>
                </a:gridCol>
                <a:gridCol w="4413683">
                  <a:extLst>
                    <a:ext uri="{9D8B030D-6E8A-4147-A177-3AD203B41FA5}">
                      <a16:colId xmlns:a16="http://schemas.microsoft.com/office/drawing/2014/main" xmlns="" val="314179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Hierarchical</a:t>
                      </a:r>
                      <a:r>
                        <a:rPr lang="en-ID" baseline="0" dirty="0"/>
                        <a:t> Clustering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35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Lebih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efisien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lebih</a:t>
                      </a:r>
                      <a:r>
                        <a:rPr lang="en-ID" dirty="0"/>
                        <a:t> lama </a:t>
                      </a:r>
                      <a:r>
                        <a:rPr lang="en-ID" dirty="0" err="1"/>
                        <a:t>untuk</a:t>
                      </a:r>
                      <a:r>
                        <a:rPr lang="en-ID" baseline="0" dirty="0"/>
                        <a:t> data yang </a:t>
                      </a:r>
                      <a:r>
                        <a:rPr lang="en-ID" baseline="0" dirty="0" err="1"/>
                        <a:t>cukup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besar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125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Membutuhkan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inisialisasi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jumlah</a:t>
                      </a:r>
                      <a:r>
                        <a:rPr lang="en-ID" baseline="0" dirty="0"/>
                        <a:t> cluster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membutuhkan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inisialisasi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jumlah</a:t>
                      </a:r>
                      <a:r>
                        <a:rPr lang="en-ID" baseline="0" dirty="0"/>
                        <a:t> cluster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4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Hanya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memberikan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satu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solusi</a:t>
                      </a:r>
                      <a:r>
                        <a:rPr lang="en-ID" baseline="0" dirty="0"/>
                        <a:t> cluster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Memberikan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lebih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satu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solusi</a:t>
                      </a:r>
                      <a:r>
                        <a:rPr lang="en-ID" dirty="0"/>
                        <a:t> cluster </a:t>
                      </a:r>
                      <a:r>
                        <a:rPr lang="en-ID" dirty="0" err="1"/>
                        <a:t>tergantung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pada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solusi</a:t>
                      </a:r>
                      <a:r>
                        <a:rPr lang="en-ID" baseline="0" dirty="0"/>
                        <a:t> yang </a:t>
                      </a:r>
                      <a:r>
                        <a:rPr lang="en-ID" baseline="0" dirty="0" err="1"/>
                        <a:t>diinginkan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881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Memiliki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potensial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adanya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perubahan</a:t>
                      </a:r>
                      <a:r>
                        <a:rPr lang="en-ID" dirty="0"/>
                        <a:t> cluster,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jika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inisial</a:t>
                      </a:r>
                      <a:r>
                        <a:rPr lang="en-ID" baseline="0" dirty="0"/>
                        <a:t> centroid </a:t>
                      </a:r>
                      <a:r>
                        <a:rPr lang="en-ID" baseline="0" dirty="0" err="1"/>
                        <a:t>diberikan</a:t>
                      </a:r>
                      <a:r>
                        <a:rPr lang="en-ID" baseline="0" dirty="0"/>
                        <a:t> </a:t>
                      </a:r>
                      <a:r>
                        <a:rPr lang="en-ID" baseline="0" dirty="0" err="1"/>
                        <a:t>secara</a:t>
                      </a:r>
                      <a:r>
                        <a:rPr lang="en-ID" baseline="0" dirty="0"/>
                        <a:t> random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Selalu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menghasilkan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satu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jenis</a:t>
                      </a:r>
                      <a:r>
                        <a:rPr lang="en-ID" dirty="0"/>
                        <a:t>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559677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788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7E21-FA52-4EC9-9D15-FC97DC138D5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10/07/2019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prstClr val="black">
                    <a:tint val="75000"/>
                  </a:prstClr>
                </a:solidFill>
              </a:rPr>
              <a:t>Pemrograman Python: Percabangan dan Perulangan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7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14" y="1407859"/>
            <a:ext cx="8387287" cy="4841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3691363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400" dirty="0" err="1"/>
              <a:t>Algoritma</a:t>
            </a:r>
            <a:r>
              <a:rPr lang="en-ID" sz="2400" dirty="0"/>
              <a:t> hierarchical clustering </a:t>
            </a:r>
            <a:r>
              <a:rPr lang="en-ID" sz="2400" dirty="0" err="1"/>
              <a:t>membangun</a:t>
            </a:r>
            <a:r>
              <a:rPr lang="en-ID" sz="2400" dirty="0"/>
              <a:t> </a:t>
            </a:r>
            <a:r>
              <a:rPr lang="en-ID" sz="2400" dirty="0" err="1"/>
              <a:t>hierarki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cluster, di mana </a:t>
            </a:r>
            <a:r>
              <a:rPr lang="en-ID" sz="2400" dirty="0" err="1"/>
              <a:t>setiap</a:t>
            </a:r>
            <a:r>
              <a:rPr lang="en-ID" sz="2400" dirty="0"/>
              <a:t> node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cluster yang </a:t>
            </a:r>
            <a:r>
              <a:rPr lang="en-ID" sz="2400" dirty="0" err="1"/>
              <a:t>terdiri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cluster-cluster </a:t>
            </a:r>
            <a:r>
              <a:rPr lang="en-ID" sz="2400" dirty="0" err="1"/>
              <a:t>dibawahnya</a:t>
            </a:r>
            <a:r>
              <a:rPr lang="en-ID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68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2" y="1451811"/>
            <a:ext cx="4270591" cy="4971718"/>
          </a:xfrm>
        </p:spPr>
        <p:txBody>
          <a:bodyPr>
            <a:normAutofit/>
          </a:bodyPr>
          <a:lstStyle/>
          <a:p>
            <a:r>
              <a:rPr lang="en-ID" sz="1800" dirty="0" err="1"/>
              <a:t>Aglomeratif</a:t>
            </a:r>
            <a:r>
              <a:rPr lang="en-ID" sz="1800" dirty="0"/>
              <a:t> Clustering </a:t>
            </a:r>
            <a:r>
              <a:rPr lang="en-ID" sz="1800" dirty="0" err="1"/>
              <a:t>dikenal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AGNES (Agglomerative Nesting). </a:t>
            </a:r>
            <a:r>
              <a:rPr lang="en-ID" sz="1800" dirty="0" err="1"/>
              <a:t>Algoritma</a:t>
            </a:r>
            <a:r>
              <a:rPr lang="en-ID" sz="1800" dirty="0"/>
              <a:t> </a:t>
            </a:r>
            <a:r>
              <a:rPr lang="en-ID" sz="1800" dirty="0" err="1"/>
              <a:t>dimulai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memperlakukan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objek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cluster </a:t>
            </a:r>
            <a:r>
              <a:rPr lang="en-ID" sz="1800" dirty="0" err="1"/>
              <a:t>tunggal</a:t>
            </a:r>
            <a:r>
              <a:rPr lang="en-ID" sz="1800" dirty="0"/>
              <a:t>. </a:t>
            </a:r>
            <a:r>
              <a:rPr lang="en-ID" sz="1800" dirty="0" err="1"/>
              <a:t>Selanjutnya</a:t>
            </a:r>
            <a:r>
              <a:rPr lang="en-ID" sz="1800" dirty="0"/>
              <a:t>, </a:t>
            </a:r>
            <a:r>
              <a:rPr lang="en-ID" sz="1800" dirty="0" err="1"/>
              <a:t>pasangan</a:t>
            </a:r>
            <a:r>
              <a:rPr lang="en-ID" sz="1800" dirty="0"/>
              <a:t> cluster </a:t>
            </a:r>
            <a:r>
              <a:rPr lang="en-ID" sz="1800" dirty="0" err="1"/>
              <a:t>digabungkan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berurutan</a:t>
            </a:r>
            <a:r>
              <a:rPr lang="en-ID" sz="1800" dirty="0"/>
              <a:t> </a:t>
            </a:r>
            <a:r>
              <a:rPr lang="en-ID" sz="1800" dirty="0" err="1"/>
              <a:t>sampai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cluster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bergabung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cluster </a:t>
            </a:r>
            <a:r>
              <a:rPr lang="en-ID" sz="1800" dirty="0" err="1"/>
              <a:t>besar</a:t>
            </a:r>
            <a:r>
              <a:rPr lang="en-ID" sz="1800" dirty="0"/>
              <a:t> yang </a:t>
            </a:r>
            <a:r>
              <a:rPr lang="en-ID" sz="1800" dirty="0" err="1"/>
              <a:t>berisi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objek</a:t>
            </a:r>
            <a:r>
              <a:rPr lang="en-ID" sz="1800" dirty="0"/>
              <a:t>. </a:t>
            </a:r>
            <a:r>
              <a:rPr lang="en-ID" sz="1800" dirty="0" err="1"/>
              <a:t>Hasilnya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representasi</a:t>
            </a:r>
            <a:r>
              <a:rPr lang="en-ID" sz="1800" dirty="0"/>
              <a:t> </a:t>
            </a:r>
            <a:r>
              <a:rPr lang="en-ID" sz="1800" dirty="0" err="1"/>
              <a:t>objek</a:t>
            </a:r>
            <a:r>
              <a:rPr lang="en-ID" sz="1800" dirty="0"/>
              <a:t> </a:t>
            </a:r>
            <a:r>
              <a:rPr lang="en-ID" sz="1800" dirty="0" err="1"/>
              <a:t>berbasis</a:t>
            </a:r>
            <a:r>
              <a:rPr lang="en-ID" sz="1800" dirty="0"/>
              <a:t> </a:t>
            </a:r>
            <a:r>
              <a:rPr lang="en-ID" sz="1800" dirty="0" err="1"/>
              <a:t>pohon</a:t>
            </a:r>
            <a:r>
              <a:rPr lang="en-ID" sz="1800" dirty="0"/>
              <a:t>, </a:t>
            </a:r>
            <a:r>
              <a:rPr lang="en-ID" sz="1800" dirty="0" err="1"/>
              <a:t>bernama</a:t>
            </a:r>
            <a:r>
              <a:rPr lang="en-ID" sz="1800" dirty="0"/>
              <a:t> </a:t>
            </a:r>
            <a:r>
              <a:rPr lang="en-ID" sz="1800" dirty="0" err="1"/>
              <a:t>dendrogram</a:t>
            </a:r>
            <a:r>
              <a:rPr lang="en-ID" sz="1800" dirty="0"/>
              <a:t>.</a:t>
            </a:r>
          </a:p>
          <a:p>
            <a:r>
              <a:rPr lang="en-ID" sz="1800" dirty="0"/>
              <a:t>The hierarchical clustering yang </a:t>
            </a:r>
            <a:r>
              <a:rPr lang="en-ID" sz="1800" dirty="0" err="1"/>
              <a:t>memecah</a:t>
            </a:r>
            <a:r>
              <a:rPr lang="en-ID" sz="1800" dirty="0"/>
              <a:t> </a:t>
            </a:r>
            <a:r>
              <a:rPr lang="en-ID" sz="1800" dirty="0" err="1"/>
              <a:t>belah</a:t>
            </a:r>
            <a:r>
              <a:rPr lang="en-ID" sz="1800" dirty="0"/>
              <a:t>, juga </a:t>
            </a:r>
            <a:r>
              <a:rPr lang="en-ID" sz="1800" dirty="0" err="1"/>
              <a:t>dikenal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DIANA (Divisive </a:t>
            </a:r>
            <a:r>
              <a:rPr lang="en-ID" sz="1800" dirty="0" err="1"/>
              <a:t>ANAlysis</a:t>
            </a:r>
            <a:r>
              <a:rPr lang="en-ID" sz="1800" dirty="0"/>
              <a:t>)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kebalikan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pengelompokan</a:t>
            </a:r>
            <a:r>
              <a:rPr lang="en-ID" sz="1800" dirty="0"/>
              <a:t> </a:t>
            </a:r>
            <a:r>
              <a:rPr lang="en-ID" sz="1800" dirty="0" err="1"/>
              <a:t>aglomeratif</a:t>
            </a:r>
            <a:endParaRPr lang="en-ID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3" y="1451144"/>
            <a:ext cx="4695008" cy="27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4650339" cy="4724400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hierarki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individual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progresif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cluster</a:t>
            </a:r>
          </a:p>
          <a:p>
            <a:r>
              <a:rPr lang="en-US" b="1" i="1" dirty="0"/>
              <a:t>dis</a:t>
            </a:r>
            <a:r>
              <a:rPr lang="en-US" dirty="0"/>
              <a:t> </a:t>
            </a:r>
            <a:r>
              <a:rPr lang="fi-FI" dirty="0"/>
              <a:t>adalah nilai jarak antara kota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672" y="1451811"/>
            <a:ext cx="3588327" cy="30362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2" y="3966079"/>
            <a:ext cx="56673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6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Temukan cluster terdekat pertama, Montreal dan Ottawa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3" y="1914229"/>
            <a:ext cx="7855961" cy="41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0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Kemudian</a:t>
            </a:r>
            <a:r>
              <a:rPr lang="es-ES" dirty="0"/>
              <a:t> Montreal dan Ottawa </a:t>
            </a:r>
            <a:r>
              <a:rPr lang="es-ES" dirty="0" err="1"/>
              <a:t>digabung</a:t>
            </a:r>
            <a:endParaRPr lang="es-ES" dirty="0"/>
          </a:p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56" y="2525857"/>
            <a:ext cx="49434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4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Montreal </a:t>
            </a:r>
            <a:r>
              <a:rPr lang="en-US" dirty="0" err="1"/>
              <a:t>dan</a:t>
            </a:r>
            <a:r>
              <a:rPr lang="en-US" dirty="0"/>
              <a:t> Ottawa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yang </a:t>
            </a:r>
            <a:r>
              <a:rPr lang="en-US" dirty="0" err="1"/>
              <a:t>dimiliki</a:t>
            </a:r>
            <a:r>
              <a:rPr lang="en-US" dirty="0"/>
              <a:t> Montreal/Ottawa cluster.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442173" y="2424545"/>
            <a:ext cx="8369318" cy="3998984"/>
            <a:chOff x="442172" y="2195295"/>
            <a:chExt cx="8300171" cy="42282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172" y="2195295"/>
              <a:ext cx="8300171" cy="422823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42172" y="2327564"/>
              <a:ext cx="5127355" cy="554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55713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Kota yang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Toronto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hubungkan</a:t>
            </a:r>
            <a:r>
              <a:rPr lang="en-US" dirty="0"/>
              <a:t> Toronto </a:t>
            </a:r>
            <a:r>
              <a:rPr lang="en-US" dirty="0" err="1"/>
              <a:t>ke</a:t>
            </a:r>
            <a:r>
              <a:rPr lang="en-US" dirty="0"/>
              <a:t> Montreal / Ottawa cluster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cluster lain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10/07/2019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73" y="2867457"/>
            <a:ext cx="3971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9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7973</TotalTime>
  <Words>696</Words>
  <Application>Microsoft Office PowerPoint</Application>
  <PresentationFormat>On-screen Show (4:3)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HP Simplified</vt:lpstr>
      <vt:lpstr>Product Sans</vt:lpstr>
      <vt:lpstr>Segoe UI Light</vt:lpstr>
      <vt:lpstr>Office Theme</vt:lpstr>
      <vt:lpstr>1_Office Theme</vt:lpstr>
      <vt:lpstr>PowerPoint Presentation</vt:lpstr>
      <vt:lpstr>Clustering: Hierarchical</vt:lpstr>
      <vt:lpstr>Hierarchical clustering</vt:lpstr>
      <vt:lpstr>Hierarchical clustering</vt:lpstr>
      <vt:lpstr>Agglomerative Clustering</vt:lpstr>
      <vt:lpstr>Agglomerative Clustering</vt:lpstr>
      <vt:lpstr>Agglomerative Clustering</vt:lpstr>
      <vt:lpstr>Agglomerative Clustering</vt:lpstr>
      <vt:lpstr>Agglomerative Clustering</vt:lpstr>
      <vt:lpstr>Agglomerative Clustering</vt:lpstr>
      <vt:lpstr>Agglomerative Clustering</vt:lpstr>
      <vt:lpstr>Hierarchical Clustering</vt:lpstr>
      <vt:lpstr>Hierarchical Clustering</vt:lpstr>
      <vt:lpstr>Hierarchical Clustering</vt:lpstr>
      <vt:lpstr>Algoritma Agglomerative</vt:lpstr>
      <vt:lpstr>Algoritma Agglomerative</vt:lpstr>
      <vt:lpstr>Algoritma Agglomerative</vt:lpstr>
      <vt:lpstr>Agglomerative algorithm</vt:lpstr>
      <vt:lpstr>Jarak antar cluster</vt:lpstr>
      <vt:lpstr>Advantages vs. disadvantages</vt:lpstr>
      <vt:lpstr>Hierarchical Clustering vs k-Means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138</cp:revision>
  <dcterms:created xsi:type="dcterms:W3CDTF">2019-04-17T03:34:48Z</dcterms:created>
  <dcterms:modified xsi:type="dcterms:W3CDTF">2019-07-10T05:34:25Z</dcterms:modified>
</cp:coreProperties>
</file>