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67" r:id="rId4"/>
    <p:sldId id="337" r:id="rId5"/>
    <p:sldId id="349" r:id="rId6"/>
    <p:sldId id="351" r:id="rId7"/>
    <p:sldId id="352" r:id="rId8"/>
    <p:sldId id="353" r:id="rId9"/>
    <p:sldId id="338" r:id="rId10"/>
    <p:sldId id="354" r:id="rId11"/>
    <p:sldId id="355" r:id="rId12"/>
    <p:sldId id="356" r:id="rId13"/>
    <p:sldId id="341" r:id="rId14"/>
    <p:sldId id="357" r:id="rId15"/>
    <p:sldId id="358" r:id="rId16"/>
    <p:sldId id="342" r:id="rId17"/>
    <p:sldId id="343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68" r:id="rId27"/>
    <p:sldId id="369" r:id="rId28"/>
    <p:sldId id="370" r:id="rId29"/>
    <p:sldId id="371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03/07/2019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06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69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7031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89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61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967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848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62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563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251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84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29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independent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/volume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co2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795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pada </a:t>
            </a:r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2741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pada </a:t>
            </a:r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265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pada </a:t>
            </a:r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223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pada </a:t>
            </a:r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646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pada </a:t>
            </a:r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6862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pada </a:t>
            </a:r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sumbu</a:t>
            </a:r>
            <a:r>
              <a:rPr lang="en-US" dirty="0"/>
              <a:t> 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715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13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6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287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29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4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57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44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6526-7E46-4623-9D1C-ECA88074CCB5}" type="datetime1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7087-4B17-4C83-810E-8D6CEBA4D099}" type="datetime1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22ED-98A8-4FE8-8EB2-A632ABA357E3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208-79CC-40C2-8806-8B42E410660A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BED8DBF-2264-4630-90CA-5A82A7D4FE30}" type="datetime1">
              <a:rPr lang="id-ID" smtClean="0"/>
              <a:t>03/07/2019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7B78-F65B-4DD4-B024-6278FE028B3C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57DC-CAA8-4132-8D14-A1904B0731E0}" type="datetime1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82E5-A149-492F-AF40-0A678611662A}" type="datetime1">
              <a:rPr lang="id-ID" smtClean="0"/>
              <a:t>03/07/2019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8B78-078E-4DD6-8C3D-3511D8AB0C36}" type="datetime1">
              <a:rPr lang="id-ID" smtClean="0"/>
              <a:t>03/07/2019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BE64-C02C-40FF-ABB4-66480F0E0BCA}" type="datetime1">
              <a:rPr lang="id-ID" smtClean="0"/>
              <a:t>03/07/2019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3C77-F41F-4265-BF26-5E1F6A46EC13}" type="datetime1">
              <a:rPr lang="id-ID" smtClean="0"/>
              <a:t>03/07/2019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B7C-408E-4EDC-BFEC-04A2BA4C8F3D}" type="datetime1">
              <a:rPr lang="id-ID" smtClean="0"/>
              <a:t>03/07/2019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Simple Linear Regression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Simple Linear Regression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4852-85D6-4B11-ACE1-A3652FA7C922}" type="datetime1">
              <a:rPr lang="id-ID" smtClean="0"/>
              <a:t>03/07/2019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900" dirty="0"/>
              <a:t>Simple Linear Regression</a:t>
            </a:r>
            <a:endParaRPr lang="id-ID" sz="39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Isram Rasal, S.T., M.M.S.I., M.Sc.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Persamaan Regresi Linear Sederhana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583173"/>
            <a:ext cx="8521781" cy="655285"/>
          </a:xfrm>
        </p:spPr>
        <p:txBody>
          <a:bodyPr anchor="t">
            <a:normAutofit/>
          </a:bodyPr>
          <a:lstStyle/>
          <a:p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dan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8DFF-3698-4E9B-BEC7-58B1C2613C94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990F5C-5377-40BC-8259-82BFDF85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63" y="2238458"/>
            <a:ext cx="5047785" cy="2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Langkah-langkah Analisis dan Uji Regresi Linier Sederhana 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583173"/>
            <a:ext cx="8521781" cy="4665979"/>
          </a:xfrm>
        </p:spPr>
        <p:txBody>
          <a:bodyPr anchor="t">
            <a:normAutofit/>
          </a:bodyPr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 </a:t>
            </a:r>
            <a:r>
              <a:rPr lang="en-US" dirty="0" err="1"/>
              <a:t>analisis</a:t>
            </a:r>
            <a:r>
              <a:rPr lang="en-US" dirty="0"/>
              <a:t> dan uji </a:t>
            </a:r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predictor dan </a:t>
            </a:r>
            <a:r>
              <a:rPr lang="en-US" dirty="0" err="1"/>
              <a:t>variabel</a:t>
            </a:r>
            <a:r>
              <a:rPr lang="en-US" dirty="0"/>
              <a:t>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X², Y², XY dan total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a dan b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predictor </a:t>
            </a:r>
            <a:r>
              <a:rPr lang="en-US" dirty="0" err="1"/>
              <a:t>atau</a:t>
            </a:r>
            <a:r>
              <a:rPr lang="en-US" dirty="0"/>
              <a:t>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Uji </a:t>
            </a:r>
            <a:r>
              <a:rPr lang="en-US" dirty="0" err="1"/>
              <a:t>korelasi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5F1D-B7C3-4223-9F97-ACCB2FD8DBD0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37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</a:t>
            </a:r>
            <a:r>
              <a:rPr lang="en-US" dirty="0"/>
              <a:t>3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9C36-AE5A-44C5-AEAB-4810D1EF077C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92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Berat</a:t>
            </a:r>
            <a:r>
              <a:rPr lang="en-US" dirty="0"/>
              <a:t> Badan </a:t>
            </a:r>
            <a:r>
              <a:rPr lang="en-US" dirty="0" err="1"/>
              <a:t>Mahasiswa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485163"/>
          </a:xfrm>
        </p:spPr>
        <p:txBody>
          <a:bodyPr anchor="t">
            <a:normAutofit/>
          </a:bodyPr>
          <a:lstStyle/>
          <a:p>
            <a:r>
              <a:rPr lang="id-ID" dirty="0"/>
              <a:t>“ </a:t>
            </a:r>
            <a:r>
              <a:rPr lang="id-ID" b="1" dirty="0"/>
              <a:t>Terdapat suatu data penelitian tentang berat badan 10 mahasiswa yang diprediksi dipengaruhi oleh konsumsi jumlah  kalori/har</a:t>
            </a:r>
            <a:r>
              <a:rPr lang="id-ID" dirty="0"/>
              <a:t>i”.</a:t>
            </a:r>
            <a:endParaRPr lang="en-US" dirty="0"/>
          </a:p>
          <a:p>
            <a:r>
              <a:rPr lang="id-ID" dirty="0"/>
              <a:t>Bagaimana menganalisisnya?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id-ID" dirty="0"/>
              <a:t>Tujuan : “Apakah konsumsi jumlah kalori/hari mempengaruhi berat badan mahasiswa?”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predictor dan </a:t>
            </a:r>
            <a:r>
              <a:rPr lang="en-US" dirty="0" err="1"/>
              <a:t>variabel</a:t>
            </a:r>
            <a:r>
              <a:rPr lang="en-US" dirty="0"/>
              <a:t> response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id-ID" dirty="0"/>
              <a:t>X (variable bebas/ predictor) = jumlah kalori/hari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id-ID" dirty="0"/>
              <a:t>Y (variable tak bebas/ response) = berat badan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18D3-7297-46F8-80E1-FA3CEBC96EE5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321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445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id-ID" dirty="0"/>
              <a:t>Melakukan pengumpulan data dalam bentuk tabel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80CF-CAE7-4434-A5E5-72945677B13C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B8E935-4B27-40BD-B8E3-AA4BF93F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5" y="2187575"/>
            <a:ext cx="4133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Data Bantu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445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id-ID" dirty="0"/>
              <a:t>Menghitung X², Y², XY dan total dari masing-masingnya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CCDE-6BFF-4686-BF93-855B4085AD2A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A6DEAA-53FD-4AC4-A008-F84B9E95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33" y="2187575"/>
            <a:ext cx="5048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“a”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18479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Menghitung</a:t>
            </a:r>
            <a:r>
              <a:rPr lang="en-US" dirty="0"/>
              <a:t> a dan b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5FF4-DA68-4ECB-9CD3-709D2C2BE46A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EA0F80-AC02-4ABF-A348-532CF9B6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194" y="2052337"/>
            <a:ext cx="481012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22416BA-90D1-4765-82BF-6C5048214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3129585"/>
            <a:ext cx="718185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6781DE8-360C-467D-9DC6-7CC62B464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385" y="4016333"/>
            <a:ext cx="4010025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2B7CBC0-37C0-4DA2-8CD1-F3E63C769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143" y="5010698"/>
            <a:ext cx="63722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44513"/>
          </a:xfrm>
        </p:spPr>
        <p:txBody>
          <a:bodyPr anchor="t">
            <a:normAutofit/>
          </a:bodyPr>
          <a:lstStyle/>
          <a:p>
            <a:r>
              <a:rPr lang="it-IT" dirty="0"/>
              <a:t>Membuat model Persamaan Garis Regresi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72D-C77B-488B-8F17-668E1995BB30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A256343D-6ACB-41D4-8E66-3C68DA6A4D53}"/>
              </a:ext>
            </a:extLst>
          </p:cNvPr>
          <p:cNvSpPr txBox="1">
            <a:spLocks/>
          </p:cNvSpPr>
          <p:nvPr/>
        </p:nvSpPr>
        <p:spPr>
          <a:xfrm>
            <a:off x="184897" y="1997289"/>
            <a:ext cx="2717329" cy="315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Setelah didapat koefisien a dan b, maka persamaan garisnya adalah: </a:t>
            </a:r>
          </a:p>
          <a:p>
            <a:pPr marL="0" indent="0">
              <a:buNone/>
            </a:pPr>
            <a:r>
              <a:rPr lang="it-IT" b="1" dirty="0"/>
              <a:t>Y = 2,608 + 0,149 X</a:t>
            </a:r>
            <a:endParaRPr lang="id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BCCBFA-3D23-446C-A607-86A3B3F0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2187575"/>
            <a:ext cx="5479722" cy="3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797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dirty="0"/>
              <a:t>7. Melakukan prediksi terhadap variabel predictor atau response</a:t>
            </a:r>
          </a:p>
          <a:p>
            <a:pPr marL="0" indent="0">
              <a:buNone/>
            </a:pPr>
            <a:r>
              <a:rPr lang="id-ID" dirty="0"/>
              <a:t>• Prediksikan berat badan mahasiswa jika asupannya adalah 600 kalori/ hari: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id-ID" dirty="0"/>
              <a:t>Y = 2,608 + 0,149 X</a:t>
            </a:r>
          </a:p>
          <a:p>
            <a:pPr marL="0" indent="0">
              <a:buNone/>
            </a:pPr>
            <a:r>
              <a:rPr lang="id-ID" dirty="0"/>
              <a:t>• Prediksi Y = 2,608 + (0,149 * 600) = 92 kilo gram</a:t>
            </a:r>
            <a:endParaRPr lang="en-US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• Prediksikan asupan mahasiswa, jika berat badan mahasiswa adala</a:t>
            </a:r>
            <a:r>
              <a:rPr lang="en-US" dirty="0"/>
              <a:t>h </a:t>
            </a:r>
            <a:r>
              <a:rPr lang="id-ID" dirty="0"/>
              <a:t>40 kilo gram: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id-ID" dirty="0"/>
              <a:t>40 = 2,608 + 0,149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id-ID" dirty="0"/>
              <a:t>37,392 = 0,149X</a:t>
            </a:r>
          </a:p>
          <a:p>
            <a:pPr marL="0" indent="0">
              <a:buNone/>
            </a:pPr>
            <a:r>
              <a:rPr lang="id-ID" dirty="0"/>
              <a:t>•</a:t>
            </a:r>
            <a:r>
              <a:rPr lang="en-US" dirty="0" err="1"/>
              <a:t>Prediksi</a:t>
            </a:r>
            <a:r>
              <a:rPr lang="id-ID" dirty="0"/>
              <a:t> X = 250.59 kalori/ hari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576F-4D94-44C9-9B44-0C144F6CD180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136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1977190"/>
          </a:xfrm>
        </p:spPr>
        <p:txBody>
          <a:bodyPr anchor="t">
            <a:normAutofit/>
          </a:bodyPr>
          <a:lstStyle/>
          <a:p>
            <a:r>
              <a:rPr lang="id-ID" dirty="0"/>
              <a:t>Untuk mengukur kekuatan hubungan antar variable predictor X dan</a:t>
            </a:r>
            <a:r>
              <a:rPr lang="en-US" dirty="0"/>
              <a:t> r</a:t>
            </a:r>
            <a:r>
              <a:rPr lang="id-ID" dirty="0"/>
              <a:t>esponse Y, dilakukan analisis korelasi yang hasilnya dinyatakan oleh </a:t>
            </a:r>
            <a:r>
              <a:rPr lang="en-US" dirty="0"/>
              <a:t> </a:t>
            </a:r>
            <a:r>
              <a:rPr lang="id-ID" dirty="0"/>
              <a:t>suatu bilangan yang dikenal dengan  koefisien korelasi. </a:t>
            </a:r>
            <a:endParaRPr lang="en-US" dirty="0"/>
          </a:p>
          <a:p>
            <a:r>
              <a:rPr lang="id-ID" dirty="0"/>
              <a:t>Biasanya analisis regresi sering dilakukan bersama-sama dengan </a:t>
            </a:r>
            <a:r>
              <a:rPr lang="en-US" dirty="0"/>
              <a:t> </a:t>
            </a:r>
            <a:r>
              <a:rPr lang="id-ID" dirty="0"/>
              <a:t>analisis korelasi. Persamaan koefisien korelasi (r ) diekspresikan oleh: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95AE-5F4C-46B2-9021-9EF9997B4922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AC9F13-D41A-4E35-B23D-418D3DEC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42" y="3329400"/>
            <a:ext cx="4681989" cy="15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A62-4B77-4A56-8FF7-0E4D7F00FA8A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891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240538"/>
          </a:xfrm>
        </p:spPr>
        <p:txBody>
          <a:bodyPr anchor="t">
            <a:normAutofit/>
          </a:bodyPr>
          <a:lstStyle/>
          <a:p>
            <a:r>
              <a:rPr lang="id-ID" dirty="0"/>
              <a:t>Berdasarkan data tabel, maka koefisien korelasinya adalah: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d-ID" dirty="0"/>
              <a:t>Nilai ini memberi arti bahwa, hubungan variable bebas/ predictor X dengan</a:t>
            </a:r>
            <a:r>
              <a:rPr lang="en-US" dirty="0"/>
              <a:t> </a:t>
            </a:r>
            <a:r>
              <a:rPr lang="id-ID" dirty="0"/>
              <a:t>variabel terikat/ response Y adalah sangat kuat, persentasenya 95%. </a:t>
            </a:r>
            <a:endParaRPr lang="en-US" dirty="0"/>
          </a:p>
          <a:p>
            <a:r>
              <a:rPr lang="id-ID" dirty="0"/>
              <a:t>Jadi, berat badan memang sangat dipengaruhi oleh konsumsi jumlah kalori/hari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614C-56E1-4855-8752-418EFB6CD58C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7E12F1-0124-4760-A7D5-7130A1AA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85" y="1911561"/>
            <a:ext cx="5605698" cy="28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(r²)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5240538"/>
          </a:xfrm>
        </p:spPr>
        <p:txBody>
          <a:bodyPr anchor="t">
            <a:normAutofit/>
          </a:bodyPr>
          <a:lstStyle/>
          <a:p>
            <a:r>
              <a:rPr lang="id-ID" dirty="0"/>
              <a:t>Koefisien determinasi dapat ditentukan dengan mengkuadratkan</a:t>
            </a:r>
            <a:r>
              <a:rPr lang="en-US" dirty="0"/>
              <a:t> </a:t>
            </a:r>
            <a:r>
              <a:rPr lang="id-ID" dirty="0"/>
              <a:t>koefisien korelasi. </a:t>
            </a:r>
            <a:endParaRPr lang="en-US" dirty="0"/>
          </a:p>
          <a:p>
            <a:r>
              <a:rPr lang="id-ID" dirty="0"/>
              <a:t>Dari contoh kasus di atas, maka koefisien determinasinya adalah r²</a:t>
            </a:r>
            <a:r>
              <a:rPr lang="en-US" dirty="0"/>
              <a:t> </a:t>
            </a:r>
            <a:r>
              <a:rPr lang="id-ID" dirty="0"/>
              <a:t>= 0,90</a:t>
            </a:r>
            <a:endParaRPr lang="en-US" dirty="0"/>
          </a:p>
          <a:p>
            <a:r>
              <a:rPr lang="id-ID" dirty="0"/>
              <a:t>Nilai ini berarti bahwa, 90% variabel bebas/ predictor X dapat</a:t>
            </a:r>
            <a:r>
              <a:rPr lang="en-US" dirty="0"/>
              <a:t> </a:t>
            </a:r>
            <a:r>
              <a:rPr lang="id-ID" dirty="0"/>
              <a:t>menerangkan/ menjelaskan variabel tak bebas/ response Y dan </a:t>
            </a:r>
            <a:r>
              <a:rPr lang="en-US" dirty="0"/>
              <a:t> </a:t>
            </a:r>
            <a:r>
              <a:rPr lang="id-ID" dirty="0"/>
              <a:t>10% dijelaskan oleh variabel lainnya.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0288-5D07-44A3-A4FB-865C302EC9FC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142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</a:t>
            </a:r>
            <a:r>
              <a:rPr lang="en-US" dirty="0"/>
              <a:t>4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455D-D9FF-49B8-8D8D-316F9838C6C8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8059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Volume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C02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933B51B-D0AF-4DD8-B20C-0BCF2DCA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8" y="1434963"/>
            <a:ext cx="8527442" cy="44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2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Volume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C02 (2)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21600E-3C0E-47EE-8FB9-343C6B9F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2076658"/>
            <a:ext cx="8963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9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Volume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C02 (4)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3D9E6A75-C64F-4133-9BB0-9B441B7E7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4665399" cy="4797342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Model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Regresi</a:t>
                </a:r>
                <a:r>
                  <a:rPr lang="en-US" dirty="0"/>
                  <a:t> Linear </a:t>
                </a:r>
                <a:r>
                  <a:rPr lang="en-US" dirty="0" err="1"/>
                  <a:t>Sederhana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θ</a:t>
                </a:r>
                <a:r>
                  <a:rPr lang="en-US" baseline="-25000" dirty="0"/>
                  <a:t>0 </a:t>
                </a:r>
                <a:r>
                  <a:rPr lang="en-US" dirty="0"/>
                  <a:t>+ θ</a:t>
                </a:r>
                <a:r>
                  <a:rPr lang="en-US" baseline="-25000" dirty="0"/>
                  <a:t>1</a:t>
                </a:r>
                <a:r>
                  <a:rPr lang="en-US" dirty="0"/>
                  <a:t> X</a:t>
                </a:r>
                <a:r>
                  <a:rPr lang="en-US" baseline="-25000" dirty="0"/>
                  <a:t>1</a:t>
                </a:r>
                <a:endParaRPr lang="id-ID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D9E6A75-C64F-4133-9BB0-9B441B7E7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4665399" cy="4797342"/>
              </a:xfrm>
              <a:blipFill>
                <a:blip r:embed="rId3"/>
                <a:stretch>
                  <a:fillRect l="-1175" t="-50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B5E80D-6BA5-4F92-B3DA-1DB7C88F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7" y="3002258"/>
            <a:ext cx="8124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2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Volume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Emisi</a:t>
            </a:r>
            <a:r>
              <a:rPr lang="en-US" sz="2800" dirty="0"/>
              <a:t> C02 – </a:t>
            </a:r>
            <a:r>
              <a:rPr lang="en-US" sz="2800" dirty="0" err="1"/>
              <a:t>Mencari</a:t>
            </a:r>
            <a:r>
              <a:rPr lang="en-US" sz="2800" dirty="0"/>
              <a:t> Best Fit (5)</a:t>
            </a:r>
            <a:endParaRPr lang="id-ID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26</a:t>
            </a:fld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B6C4733-66D6-49F4-951C-F96DE944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714708"/>
            <a:ext cx="8801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Volume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Emisi</a:t>
            </a:r>
            <a:r>
              <a:rPr lang="en-US" sz="2800" dirty="0"/>
              <a:t> C02 – </a:t>
            </a:r>
            <a:r>
              <a:rPr lang="en-US" sz="2800" dirty="0" err="1"/>
              <a:t>Estimasi</a:t>
            </a:r>
            <a:r>
              <a:rPr lang="en-US" sz="2800" dirty="0"/>
              <a:t> Parameter (6)</a:t>
            </a:r>
            <a:endParaRPr lang="id-ID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B9273F-577A-4D53-A1DF-5B17415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2189"/>
            <a:ext cx="9144000" cy="40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Volume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Emisi</a:t>
            </a:r>
            <a:r>
              <a:rPr lang="en-US" sz="2800" dirty="0"/>
              <a:t> C02 – </a:t>
            </a:r>
            <a:r>
              <a:rPr lang="en-US" sz="2800" dirty="0" err="1"/>
              <a:t>Estimasi</a:t>
            </a:r>
            <a:r>
              <a:rPr lang="en-US" sz="2800" dirty="0"/>
              <a:t> Parameter (7)</a:t>
            </a:r>
            <a:endParaRPr lang="id-ID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E002A8-9796-4984-A650-77940DC8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" y="1441613"/>
            <a:ext cx="9144000" cy="44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Volume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Emisi</a:t>
            </a:r>
            <a:r>
              <a:rPr lang="en-US" sz="2800" dirty="0"/>
              <a:t> C02 – Hasil </a:t>
            </a:r>
            <a:r>
              <a:rPr lang="en-US" sz="2800" dirty="0" err="1"/>
              <a:t>Regresi</a:t>
            </a:r>
            <a:r>
              <a:rPr lang="en-US" sz="2800" dirty="0"/>
              <a:t> (8)</a:t>
            </a:r>
            <a:endParaRPr lang="id-ID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D58-A145-4B12-8AAA-FB1665E5032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46867F-7E39-4E59-8851-166E1341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070060"/>
            <a:ext cx="9029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7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959103" cy="499970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mengolah</a:t>
            </a:r>
            <a:r>
              <a:rPr lang="en-US" sz="2400" dirty="0"/>
              <a:t> data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Penelitian-penelitian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(science)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perhitungan-perhitungan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data yang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tata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data yang </a:t>
            </a:r>
            <a:r>
              <a:rPr lang="en-US" sz="2400" dirty="0" err="1"/>
              <a:t>digunakan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memprediksi</a:t>
            </a:r>
            <a:r>
              <a:rPr lang="en-US" sz="2400" dirty="0"/>
              <a:t> dan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(</a:t>
            </a:r>
            <a:r>
              <a:rPr lang="en-US" sz="2400" dirty="0" err="1"/>
              <a:t>bebas</a:t>
            </a:r>
            <a:r>
              <a:rPr lang="en-US" sz="2400" dirty="0"/>
              <a:t>/independent/ predictor)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lain (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/ dependent/ response)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uji </a:t>
            </a:r>
            <a:r>
              <a:rPr lang="en-US" sz="2400" dirty="0" err="1"/>
              <a:t>regresi</a:t>
            </a:r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8CBB-35B7-41D9-B6D9-9CC060A03532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55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Analisis</a:t>
            </a:r>
            <a:r>
              <a:rPr lang="en-US" sz="2400" dirty="0"/>
              <a:t>/uji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diterangkan</a:t>
            </a:r>
            <a:r>
              <a:rPr lang="en-US" sz="2400" dirty="0"/>
              <a:t> (the explained </a:t>
            </a:r>
            <a:r>
              <a:rPr lang="en-US" sz="2400" dirty="0" err="1"/>
              <a:t>variabel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menerangkan</a:t>
            </a:r>
            <a:r>
              <a:rPr lang="en-US" sz="2400" dirty="0"/>
              <a:t> (the explanatory).</a:t>
            </a:r>
          </a:p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bebasnya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regresinya</a:t>
            </a:r>
            <a:r>
              <a:rPr lang="en-US" sz="2400" dirty="0"/>
              <a:t> 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bebasnya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regresinya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berganda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 err="1"/>
              <a:t>Dikatakan</a:t>
            </a:r>
            <a:r>
              <a:rPr lang="en-US" sz="2200" dirty="0"/>
              <a:t> </a:t>
            </a:r>
            <a:r>
              <a:rPr lang="en-US" sz="2200" dirty="0" err="1"/>
              <a:t>berganda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bebas</a:t>
            </a:r>
            <a:r>
              <a:rPr lang="en-US" sz="2200" dirty="0"/>
              <a:t> yang </a:t>
            </a:r>
            <a:r>
              <a:rPr lang="en-US" sz="2200" dirty="0" err="1"/>
              <a:t>mempengaruhi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bebas</a:t>
            </a:r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D553-2A1B-4692-9117-9EC7D756CDA2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501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?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5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Analisis</a:t>
            </a:r>
            <a:r>
              <a:rPr lang="en-US" sz="2400" dirty="0"/>
              <a:t>/uji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/</a:t>
            </a:r>
            <a:r>
              <a:rPr lang="en-US" sz="2400" dirty="0" err="1"/>
              <a:t>penelitian</a:t>
            </a:r>
            <a:r>
              <a:rPr lang="en-US" sz="2400" dirty="0"/>
              <a:t>.</a:t>
            </a:r>
          </a:p>
          <a:p>
            <a:r>
              <a:rPr lang="en-US" sz="2400" dirty="0"/>
              <a:t>Hasil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/uji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dimuat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dan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pada 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menyangkut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uji </a:t>
            </a:r>
            <a:r>
              <a:rPr lang="en-US" sz="2400" dirty="0" err="1"/>
              <a:t>signifikansi</a:t>
            </a:r>
            <a:r>
              <a:rPr lang="en-US" sz="2400" dirty="0"/>
              <a:t> (uji-t, uji-F), </a:t>
            </a:r>
            <a:r>
              <a:rPr lang="en-US" sz="2400" dirty="0" err="1"/>
              <a:t>anova</a:t>
            </a:r>
            <a:r>
              <a:rPr lang="en-US" sz="2400" dirty="0"/>
              <a:t> dan </a:t>
            </a:r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.</a:t>
            </a:r>
          </a:p>
          <a:p>
            <a:r>
              <a:rPr lang="en-US" sz="2400" dirty="0"/>
              <a:t>Hasil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/ uji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.</a:t>
            </a:r>
          </a:p>
          <a:p>
            <a:pPr lvl="1"/>
            <a:r>
              <a:rPr lang="en-US" sz="2200" dirty="0" err="1"/>
              <a:t>Persamaan</a:t>
            </a:r>
            <a:r>
              <a:rPr lang="en-US" sz="2200" dirty="0"/>
              <a:t> </a:t>
            </a:r>
            <a:r>
              <a:rPr lang="en-US" sz="2200" dirty="0" err="1"/>
              <a:t>regresi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prediksi</a:t>
            </a:r>
            <a:r>
              <a:rPr lang="en-US" sz="2200" dirty="0"/>
              <a:t> variable yang </a:t>
            </a:r>
            <a:r>
              <a:rPr lang="en-US" sz="2200" dirty="0" err="1"/>
              <a:t>mempengaruhi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lain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454-73D3-4A4E-8FC6-FF47E17A28E9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785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577008"/>
            <a:ext cx="8601293" cy="4874507"/>
          </a:xfrm>
        </p:spPr>
        <p:txBody>
          <a:bodyPr anchor="t">
            <a:normAutofit lnSpcReduction="10000"/>
          </a:bodyPr>
          <a:lstStyle/>
          <a:p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sejauh</a:t>
            </a:r>
            <a:r>
              <a:rPr lang="en-US" sz="2400" dirty="0"/>
              <a:t> mana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(X)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Akibatnya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pada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X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Predictor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Response.</a:t>
            </a:r>
          </a:p>
          <a:p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disingkat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SLR (Simple Linear Regression) juga </a:t>
            </a:r>
            <a:r>
              <a:rPr lang="en-US" sz="2400" dirty="0" err="1"/>
              <a:t>merupakan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dipergunakan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peramalan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kuantitas</a:t>
            </a:r>
            <a:r>
              <a:rPr lang="en-US" sz="2400" dirty="0"/>
              <a:t>.</a:t>
            </a:r>
            <a:endParaRPr lang="id-ID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E9D3-AEF2-4915-81BE-DC8E43EF7DD6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07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696278"/>
            <a:ext cx="8601293" cy="475523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lvl="1"/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lamanya</a:t>
            </a:r>
            <a:r>
              <a:rPr lang="en-US" sz="2200" dirty="0"/>
              <a:t> </a:t>
            </a:r>
            <a:r>
              <a:rPr lang="en-US" sz="2200" dirty="0" err="1"/>
              <a:t>kerusakan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yang </a:t>
            </a:r>
            <a:r>
              <a:rPr lang="en-US" sz="2200" dirty="0" err="1"/>
              <a:t>dihasilkan</a:t>
            </a:r>
            <a:endParaRPr lang="en-US" sz="2200" dirty="0"/>
          </a:p>
          <a:p>
            <a:pPr lvl="1"/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pekerja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output yang </a:t>
            </a:r>
            <a:r>
              <a:rPr lang="en-US" sz="2200" dirty="0" err="1"/>
              <a:t>diproduksi</a:t>
            </a:r>
            <a:endParaRPr lang="en-US" sz="2200" dirty="0"/>
          </a:p>
          <a:p>
            <a:pPr lvl="1"/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suhu</a:t>
            </a:r>
            <a:r>
              <a:rPr lang="en-US" sz="2200" dirty="0"/>
              <a:t> </a:t>
            </a:r>
            <a:r>
              <a:rPr lang="en-US" sz="2200" dirty="0" err="1"/>
              <a:t>ruangan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cacat</a:t>
            </a:r>
            <a:r>
              <a:rPr lang="en-US" sz="2200" dirty="0"/>
              <a:t> </a:t>
            </a:r>
            <a:r>
              <a:rPr lang="en-US" sz="2200" dirty="0" err="1"/>
              <a:t>produksi</a:t>
            </a:r>
            <a:r>
              <a:rPr lang="en-US" sz="2200" dirty="0"/>
              <a:t> yang </a:t>
            </a:r>
            <a:r>
              <a:rPr lang="en-US" sz="2200" dirty="0" err="1"/>
              <a:t>dihasilkan</a:t>
            </a:r>
            <a:r>
              <a:rPr lang="en-US" sz="2200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BBDA-1926-4C1E-8739-035B4F8BB2A2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99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42D5-2DF4-4DD7-B010-7B0CFDCE8259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079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Persamaan Regresi Linear Sederhana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4665399" cy="4797342"/>
          </a:xfrm>
        </p:spPr>
        <p:txBody>
          <a:bodyPr anchor="t">
            <a:normAutofit/>
          </a:bodyPr>
          <a:lstStyle/>
          <a:p>
            <a:r>
              <a:rPr lang="en-US" dirty="0"/>
              <a:t>Model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lvl="1"/>
            <a:r>
              <a:rPr lang="en-US" b="1" dirty="0"/>
              <a:t>Y = a + </a:t>
            </a:r>
            <a:r>
              <a:rPr lang="en-US" b="1" dirty="0" err="1"/>
              <a:t>bX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id-ID" dirty="0"/>
              <a:t>Dimana :</a:t>
            </a:r>
          </a:p>
          <a:p>
            <a:pPr lvl="1"/>
            <a:r>
              <a:rPr lang="id-ID" dirty="0"/>
              <a:t>Y = Variabel Response atau Variabel Akibat (Dependent)</a:t>
            </a:r>
          </a:p>
          <a:p>
            <a:pPr lvl="1"/>
            <a:r>
              <a:rPr lang="id-ID" dirty="0"/>
              <a:t>X = Variabel Predictor atau Variabel Faktor Penyebab (Independent)</a:t>
            </a:r>
          </a:p>
          <a:p>
            <a:pPr lvl="1"/>
            <a:r>
              <a:rPr lang="id-ID" dirty="0"/>
              <a:t>a = konstanta</a:t>
            </a:r>
          </a:p>
          <a:p>
            <a:pPr lvl="1"/>
            <a:r>
              <a:rPr lang="id-ID" dirty="0"/>
              <a:t>b = koefisien regresi</a:t>
            </a:r>
            <a:r>
              <a:rPr lang="en-US" dirty="0"/>
              <a:t> </a:t>
            </a:r>
            <a:r>
              <a:rPr lang="id-ID" dirty="0"/>
              <a:t>(kemiringan/slope); besaran Response</a:t>
            </a:r>
            <a:r>
              <a:rPr lang="en-US" dirty="0"/>
              <a:t> </a:t>
            </a:r>
            <a:r>
              <a:rPr lang="id-ID" dirty="0"/>
              <a:t>yang ditimbulkan oleh Predictor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BB29-8798-4E07-889B-53F9402CF8B3}" type="datetime1">
              <a:rPr lang="id-ID" smtClean="0"/>
              <a:t>03/07/2019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842553-9FD0-47C0-AF27-4D98BA9F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31" y="1505491"/>
            <a:ext cx="2971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4002</TotalTime>
  <Words>1345</Words>
  <Application>Microsoft Office PowerPoint</Application>
  <PresentationFormat>On-screen Show (4:3)</PresentationFormat>
  <Paragraphs>228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Product Sans</vt:lpstr>
      <vt:lpstr>Segoe UI Light</vt:lpstr>
      <vt:lpstr>Office Theme</vt:lpstr>
      <vt:lpstr>Simple Linear Regression</vt:lpstr>
      <vt:lpstr>Pendahuluan</vt:lpstr>
      <vt:lpstr>Pendahuluan</vt:lpstr>
      <vt:lpstr>Apa itu Regresi?</vt:lpstr>
      <vt:lpstr>Apa itu Regresi? (2)</vt:lpstr>
      <vt:lpstr>Regresi Linear Sederhana</vt:lpstr>
      <vt:lpstr>Contoh Penggunaan</vt:lpstr>
      <vt:lpstr>Metode Regresi Linear Sederhana</vt:lpstr>
      <vt:lpstr>Model Persamaan Regresi Linear Sederhana</vt:lpstr>
      <vt:lpstr>Model Persamaan Regresi Linear Sederhana (2)</vt:lpstr>
      <vt:lpstr>Langkah-langkah Analisis dan Uji Regresi Linier Sederhana </vt:lpstr>
      <vt:lpstr>Contoh Kasus 1</vt:lpstr>
      <vt:lpstr>Berat Badan Mahasiswa</vt:lpstr>
      <vt:lpstr>Tabel Data</vt:lpstr>
      <vt:lpstr>Tabel Data Bantu</vt:lpstr>
      <vt:lpstr>Mencari Koefisien “a”</vt:lpstr>
      <vt:lpstr>Persamaan Garis Regresi</vt:lpstr>
      <vt:lpstr>Prediksi atau Peramalan terhadap Variabel Faktor Penyebab</vt:lpstr>
      <vt:lpstr>Uji Korelasi</vt:lpstr>
      <vt:lpstr>Uji Korelasi (2)</vt:lpstr>
      <vt:lpstr>Koefisien Determinasi (r²)</vt:lpstr>
      <vt:lpstr>Contoh Kasus 2</vt:lpstr>
      <vt:lpstr>Prediksi Pengaruh Volume Mesin Terhadap Emisi C02</vt:lpstr>
      <vt:lpstr>Prediksi Pengaruh Volume Mesin Terhadap Emisi C02 (2)</vt:lpstr>
      <vt:lpstr>Prediksi Pengaruh Volume Mesin Terhadap Emisi C02 (4)</vt:lpstr>
      <vt:lpstr>Prediksi Pengaruh Volume Mesin Terhadap Emisi C02 – Mencari Best Fit (5)</vt:lpstr>
      <vt:lpstr>Prediksi Pengaruh Volume Mesin Terhadap Emisi C02 – Estimasi Parameter (6)</vt:lpstr>
      <vt:lpstr>Prediksi Pengaruh Volume Mesin Terhadap Emisi C02 – Estimasi Parameter (7)</vt:lpstr>
      <vt:lpstr>Prediksi Pengaruh Volume Mesin Terhadap Emisi C02 – Hasil Regresi (8)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223</cp:revision>
  <dcterms:created xsi:type="dcterms:W3CDTF">2019-04-17T03:34:48Z</dcterms:created>
  <dcterms:modified xsi:type="dcterms:W3CDTF">2019-07-03T15:45:34Z</dcterms:modified>
</cp:coreProperties>
</file>