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8" r:id="rId3"/>
    <p:sldId id="267" r:id="rId4"/>
    <p:sldId id="363" r:id="rId5"/>
    <p:sldId id="353" r:id="rId6"/>
    <p:sldId id="338" r:id="rId7"/>
    <p:sldId id="376" r:id="rId8"/>
    <p:sldId id="377" r:id="rId9"/>
    <p:sldId id="378" r:id="rId10"/>
    <p:sldId id="380" r:id="rId11"/>
    <p:sldId id="381" r:id="rId12"/>
    <p:sldId id="379" r:id="rId13"/>
    <p:sldId id="382" r:id="rId14"/>
    <p:sldId id="383" r:id="rId15"/>
    <p:sldId id="384" r:id="rId16"/>
    <p:sldId id="385" r:id="rId1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RAM RASAL" initials="IR" lastIdx="1" clrIdx="0">
    <p:extLst>
      <p:ext uri="{19B8F6BF-5375-455C-9EA6-DF929625EA0E}">
        <p15:presenceInfo xmlns:p15="http://schemas.microsoft.com/office/powerpoint/2012/main" userId="a3e366dac7c605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0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28T02:41:09.490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DD337-6DA0-443D-B66A-851E4657E454}" type="datetimeFigureOut">
              <a:rPr lang="id-ID" smtClean="0"/>
              <a:t>28/06/2019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66E5B-5AB9-40A0-ACF2-7BF32295F0B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850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BA3FA-A0AA-4211-8CAF-F15B104CC6F9}" type="datetimeFigureOut">
              <a:rPr lang="id-ID" smtClean="0"/>
              <a:t>28/06/2019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8818C-C5E6-444A-A9F7-917A97CA39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720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0069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1330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7142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2584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2420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9298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9099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3781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3106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646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Gambar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linear,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non linear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6577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6171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7214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2996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0298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9100" y="2476499"/>
            <a:ext cx="5419725" cy="14192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/>
              <a:t>Judul Pembahasan Pertemuan Disini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" y="3927809"/>
            <a:ext cx="4143375" cy="381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 dirty="0"/>
              <a:t>Nama Pengajar Tulis Disini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19100" y="2181225"/>
            <a:ext cx="5419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75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1075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1075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105" y="97208"/>
            <a:ext cx="1432672" cy="6226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5843925"/>
            <a:ext cx="666547" cy="6867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2" r="5618" b="19924"/>
          <a:stretch/>
        </p:blipFill>
        <p:spPr>
          <a:xfrm>
            <a:off x="1220910" y="5854811"/>
            <a:ext cx="720077" cy="68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9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E272-81D1-4681-9176-BD3595288E39}" type="datetime1">
              <a:rPr lang="id-ID" smtClean="0"/>
              <a:t>28/06/2019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Non-Linear Regression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520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986E2-AD60-4775-B39E-AB8A0CF7BEEA}" type="datetime1">
              <a:rPr lang="id-ID" smtClean="0"/>
              <a:t>28/06/2019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Non-Linear Regression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5775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FAA5-5602-4550-BB2F-8DC28EB95C95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Non-Linear Regression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151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F33A-BF6C-4B3B-9033-C5AB212AF174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Non-Linear Regression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658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337" y="406484"/>
            <a:ext cx="7347283" cy="85407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97" y="1451811"/>
            <a:ext cx="8814723" cy="472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4897" y="6424196"/>
            <a:ext cx="1467440" cy="365125"/>
          </a:xfrm>
        </p:spPr>
        <p:txBody>
          <a:bodyPr/>
          <a:lstStyle/>
          <a:p>
            <a:fld id="{160A7417-F5C5-4FB4-AA33-E10D9882A220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4385" y="6423529"/>
            <a:ext cx="4475746" cy="365125"/>
          </a:xfrm>
        </p:spPr>
        <p:txBody>
          <a:bodyPr/>
          <a:lstStyle/>
          <a:p>
            <a:r>
              <a:rPr lang="id-ID" smtClean="0"/>
              <a:t>Non-Linear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3242" y="6249152"/>
            <a:ext cx="906378" cy="5445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8297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21843" y="2948156"/>
            <a:ext cx="6184483" cy="1315453"/>
          </a:xfrm>
          <a:noFill/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/>
              <a:t>Judul Section / Bagian Klik Disini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17581" y="2534653"/>
            <a:ext cx="6188745" cy="300078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 dirty="0"/>
              <a:t>Bagian berapa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9745-2985-4987-88CD-2A928E785F84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Non-Linear Regression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19" y="2582779"/>
            <a:ext cx="1471628" cy="164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2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898" y="1427747"/>
            <a:ext cx="4329952" cy="474921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27747"/>
            <a:ext cx="4378492" cy="474921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C05A-7D8F-4594-94C4-D704EAB16B86}" type="datetime1">
              <a:rPr lang="id-ID" smtClean="0"/>
              <a:t>28/06/2019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Non-Linear Regression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992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ippe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427747"/>
            <a:ext cx="3521242" cy="4749216"/>
          </a:xfrm>
        </p:spPr>
        <p:txBody>
          <a:bodyPr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8DE8-8D2F-480C-8B46-4B66A378E517}" type="datetime1">
              <a:rPr lang="id-ID" smtClean="0"/>
              <a:t>28/06/2019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Non-Linear Regression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4898" y="1427747"/>
            <a:ext cx="5197228" cy="4749216"/>
          </a:xfrm>
          <a:ln>
            <a:solidFill>
              <a:schemeClr val="tx1"/>
            </a:solidFill>
            <a:prstDash val="lgDash"/>
          </a:ln>
        </p:spPr>
        <p:txBody>
          <a:bodyPr anchor="ctr">
            <a:normAutofit/>
          </a:bodyPr>
          <a:lstStyle>
            <a:lvl1pPr marL="88900" indent="0">
              <a:buNone/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788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8" y="1427747"/>
            <a:ext cx="4313284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898" y="2274219"/>
            <a:ext cx="4313284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27747"/>
            <a:ext cx="4378492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4219"/>
            <a:ext cx="4378492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94F1-FE9E-4C45-8A71-52411A44FFBA}" type="datetime1">
              <a:rPr lang="id-ID" smtClean="0"/>
              <a:t>28/06/2019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Non-Linear Regression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4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70CE-E43C-43DB-AB86-50C1FD26F38A}" type="datetime1">
              <a:rPr lang="id-ID" smtClean="0"/>
              <a:t>28/06/2019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Non-Linear Regression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713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037C-B8E9-451D-B51E-0A918041C31E}" type="datetime1">
              <a:rPr lang="id-ID" smtClean="0"/>
              <a:t>28/06/2019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Non-Linear Regression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1556084"/>
            <a:ext cx="8822577" cy="4122821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703094" y="412469"/>
            <a:ext cx="6304548" cy="8428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432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3517-BADC-439E-BCC2-7BD1F4E0573E}" type="datetime1">
              <a:rPr lang="id-ID" smtClean="0"/>
              <a:t>28/06/2019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62034" y="6420518"/>
            <a:ext cx="4475746" cy="365125"/>
          </a:xfrm>
        </p:spPr>
        <p:txBody>
          <a:bodyPr/>
          <a:lstStyle/>
          <a:p>
            <a:r>
              <a:rPr lang="id-ID" smtClean="0"/>
              <a:t>Non-Linear Regression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93243" y="6420519"/>
            <a:ext cx="914400" cy="365125"/>
          </a:xfrm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508617" y="121182"/>
            <a:ext cx="363863" cy="343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62" y="113994"/>
            <a:ext cx="806818" cy="350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" y="121182"/>
            <a:ext cx="333345" cy="343446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585809"/>
            <a:ext cx="8822577" cy="5762353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8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 smtClean="0"/>
              <a:t>Non-Linear Regression</a:t>
            </a:r>
            <a:endParaRPr lang="id-ID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7" y="1459832"/>
            <a:ext cx="8822745" cy="4708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29E85-33AC-4861-B31B-133B213E22D9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609056" y="87767"/>
            <a:ext cx="408826" cy="3858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0" y="554599"/>
            <a:ext cx="806818" cy="3506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2" y="75067"/>
            <a:ext cx="385103" cy="39677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1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  <p:sldLayoutId id="2147483672" r:id="rId9"/>
    <p:sldLayoutId id="2147483668" r:id="rId10"/>
    <p:sldLayoutId id="2147483669" r:id="rId11"/>
    <p:sldLayoutId id="2147483670" r:id="rId12"/>
    <p:sldLayoutId id="2147483671" r:id="rId13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900" dirty="0" smtClean="0"/>
              <a:t>Non-Linear</a:t>
            </a:r>
            <a:r>
              <a:rPr lang="id-ID" sz="3900" dirty="0" smtClean="0"/>
              <a:t/>
            </a:r>
            <a:br>
              <a:rPr lang="id-ID" sz="3900" dirty="0" smtClean="0"/>
            </a:br>
            <a:r>
              <a:rPr lang="en-US" sz="3900" dirty="0" smtClean="0"/>
              <a:t>Regression</a:t>
            </a:r>
            <a:endParaRPr lang="id-ID" sz="39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417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Mengapa Regresi Non-Linear (3)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0"/>
            <a:ext cx="8814723" cy="4999706"/>
          </a:xfrm>
        </p:spPr>
        <p:txBody>
          <a:bodyPr anchor="t">
            <a:normAutofit/>
          </a:bodyPr>
          <a:lstStyle/>
          <a:p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model non-linear (</a:t>
            </a:r>
            <a:r>
              <a:rPr lang="en-US" sz="2400" dirty="0" err="1"/>
              <a:t>kuadratik</a:t>
            </a:r>
            <a:r>
              <a:rPr lang="en-US" sz="2400" dirty="0"/>
              <a:t>) / </a:t>
            </a:r>
            <a:r>
              <a:rPr lang="en-US" sz="2400" dirty="0" err="1"/>
              <a:t>derajat</a:t>
            </a:r>
            <a:r>
              <a:rPr lang="en-US" sz="2400" dirty="0"/>
              <a:t> 2: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Garis</a:t>
            </a:r>
            <a:r>
              <a:rPr lang="en-US" sz="2400" dirty="0"/>
              <a:t> model </a:t>
            </a:r>
            <a:r>
              <a:rPr lang="en-US" sz="2400" dirty="0" err="1"/>
              <a:t>terlihat</a:t>
            </a:r>
            <a:r>
              <a:rPr lang="en-US" sz="2400" dirty="0"/>
              <a:t>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mendekati</a:t>
            </a:r>
            <a:r>
              <a:rPr lang="en-US" sz="2400" dirty="0"/>
              <a:t> </a:t>
            </a:r>
            <a:r>
              <a:rPr lang="en-US" sz="2400" dirty="0" err="1"/>
              <a:t>persebaran</a:t>
            </a:r>
            <a:r>
              <a:rPr lang="en-US" sz="2400" dirty="0"/>
              <a:t> data.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5C17-3777-4A72-ACA7-46AAE508C030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Non-Linear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10</a:t>
            </a:fld>
            <a:endParaRPr lang="id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4C1F03D-3BB4-45BB-9584-B80323CF021C}"/>
              </a:ext>
            </a:extLst>
          </p:cNvPr>
          <p:cNvSpPr txBox="1"/>
          <p:nvPr/>
        </p:nvSpPr>
        <p:spPr>
          <a:xfrm>
            <a:off x="5263661" y="3280916"/>
            <a:ext cx="2563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RMSE of polynomial regression is 10.120437473614711.</a:t>
            </a:r>
          </a:p>
          <a:p>
            <a:endParaRPr lang="en-US" dirty="0"/>
          </a:p>
          <a:p>
            <a:r>
              <a:rPr lang="en-US" dirty="0"/>
              <a:t>R2 of polynomial regression is </a:t>
            </a:r>
            <a:r>
              <a:rPr lang="en-US" b="1" dirty="0"/>
              <a:t>0.853</a:t>
            </a:r>
            <a:r>
              <a:rPr lang="en-US" dirty="0"/>
              <a:t>7647164420812.</a:t>
            </a:r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7290645-C0FF-4F7F-8230-DAB7665C4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90" y="2035641"/>
            <a:ext cx="44005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29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Mengapa Regresi Non-Linear (4)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0"/>
            <a:ext cx="8814723" cy="4999706"/>
          </a:xfrm>
        </p:spPr>
        <p:txBody>
          <a:bodyPr anchor="t">
            <a:normAutofit/>
          </a:bodyPr>
          <a:lstStyle/>
          <a:p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model non-linear (</a:t>
            </a:r>
            <a:r>
              <a:rPr lang="en-US" sz="2400" dirty="0" err="1"/>
              <a:t>kubik</a:t>
            </a:r>
            <a:r>
              <a:rPr lang="en-US" sz="2400" dirty="0"/>
              <a:t>) / </a:t>
            </a:r>
            <a:r>
              <a:rPr lang="en-US" sz="2400" dirty="0" err="1"/>
              <a:t>derajat</a:t>
            </a:r>
            <a:r>
              <a:rPr lang="en-US" sz="2400" dirty="0"/>
              <a:t> 3: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Garis</a:t>
            </a:r>
            <a:r>
              <a:rPr lang="en-US" sz="2400" dirty="0"/>
              <a:t> model </a:t>
            </a:r>
            <a:r>
              <a:rPr lang="en-US" sz="2400" dirty="0" err="1"/>
              <a:t>terlihat</a:t>
            </a:r>
            <a:r>
              <a:rPr lang="en-US" sz="2400" dirty="0"/>
              <a:t> </a:t>
            </a:r>
            <a:r>
              <a:rPr lang="en-US" sz="2400" dirty="0" err="1"/>
              <a:t>semakin</a:t>
            </a:r>
            <a:r>
              <a:rPr lang="en-US" sz="2400" dirty="0"/>
              <a:t> </a:t>
            </a:r>
            <a:r>
              <a:rPr lang="en-US" sz="2400" dirty="0" err="1"/>
              <a:t>mendekati</a:t>
            </a:r>
            <a:r>
              <a:rPr lang="en-US" sz="2400" dirty="0"/>
              <a:t> </a:t>
            </a:r>
            <a:r>
              <a:rPr lang="en-US" sz="2400" dirty="0" err="1"/>
              <a:t>persebaran</a:t>
            </a:r>
            <a:r>
              <a:rPr lang="en-US" sz="2400" dirty="0"/>
              <a:t> data.</a:t>
            </a:r>
          </a:p>
          <a:p>
            <a:r>
              <a:rPr lang="en-US" sz="2400" dirty="0" err="1"/>
              <a:t>Kondisi</a:t>
            </a:r>
            <a:r>
              <a:rPr lang="en-US" sz="2400" dirty="0"/>
              <a:t>: </a:t>
            </a:r>
            <a:r>
              <a:rPr lang="en-US" sz="2400" b="1" dirty="0"/>
              <a:t>appropriate-fitting / correct-fit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66E5-8B5C-4780-BBD8-4306553DEC1D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Non-Linear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11</a:t>
            </a:fld>
            <a:endParaRPr lang="id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4C1F03D-3BB4-45BB-9584-B80323CF021C}"/>
              </a:ext>
            </a:extLst>
          </p:cNvPr>
          <p:cNvSpPr txBox="1"/>
          <p:nvPr/>
        </p:nvSpPr>
        <p:spPr>
          <a:xfrm>
            <a:off x="5263662" y="3280916"/>
            <a:ext cx="2563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RMSE is 3.449895507408725</a:t>
            </a:r>
          </a:p>
          <a:p>
            <a:endParaRPr lang="en-US" dirty="0"/>
          </a:p>
          <a:p>
            <a:r>
              <a:rPr lang="en-US" dirty="0"/>
              <a:t>R2 score is </a:t>
            </a:r>
            <a:r>
              <a:rPr lang="en-US" b="1" dirty="0"/>
              <a:t>0.983</a:t>
            </a:r>
            <a:r>
              <a:rPr lang="en-US" dirty="0"/>
              <a:t>0071790386679</a:t>
            </a:r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9E65FD4-E822-4400-8A7F-743BA6FA2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17" y="2159466"/>
            <a:ext cx="42767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64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Perbandingan 3 Model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0"/>
            <a:ext cx="8814723" cy="4999706"/>
          </a:xfrm>
        </p:spPr>
        <p:txBody>
          <a:bodyPr anchor="t">
            <a:normAutofit/>
          </a:bodyPr>
          <a:lstStyle/>
          <a:p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perbandingan</a:t>
            </a:r>
            <a:r>
              <a:rPr lang="en-US" sz="2400" dirty="0"/>
              <a:t> model linear, </a:t>
            </a:r>
            <a:r>
              <a:rPr lang="en-US" sz="2400" dirty="0" err="1"/>
              <a:t>kuadratik</a:t>
            </a:r>
            <a:r>
              <a:rPr lang="en-US" sz="2400" dirty="0"/>
              <a:t> dan </a:t>
            </a:r>
            <a:r>
              <a:rPr lang="en-US" sz="2400" dirty="0" err="1"/>
              <a:t>kubik</a:t>
            </a:r>
            <a:r>
              <a:rPr lang="en-US" sz="2400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D476-FD3F-415D-B3AD-82A44D4FC58E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Non-Linear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12</a:t>
            </a:fld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D3B4380-2C59-4C01-9A5F-CB85005B1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595" y="2099145"/>
            <a:ext cx="6272810" cy="442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64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Bagaimana Dengan Derajat Yang Lain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0"/>
            <a:ext cx="8814723" cy="4999706"/>
          </a:xfrm>
        </p:spPr>
        <p:txBody>
          <a:bodyPr anchor="t">
            <a:normAutofit lnSpcReduction="10000"/>
          </a:bodyPr>
          <a:lstStyle/>
          <a:p>
            <a:r>
              <a:rPr lang="en-US" sz="2400" dirty="0" err="1"/>
              <a:t>Misalkan</a:t>
            </a:r>
            <a:r>
              <a:rPr lang="en-US" sz="2400" dirty="0"/>
              <a:t> </a:t>
            </a:r>
            <a:r>
              <a:rPr lang="en-US" sz="2400" dirty="0" err="1"/>
              <a:t>dimodelkan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derajat</a:t>
            </a:r>
            <a:r>
              <a:rPr lang="en-US" sz="2400" dirty="0"/>
              <a:t> “20”: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Garis</a:t>
            </a:r>
            <a:r>
              <a:rPr lang="en-US" sz="2400" dirty="0"/>
              <a:t> model juga </a:t>
            </a:r>
            <a:r>
              <a:rPr lang="en-US" sz="2400" dirty="0" err="1"/>
              <a:t>melewati</a:t>
            </a:r>
            <a:r>
              <a:rPr lang="en-US" sz="2400" dirty="0"/>
              <a:t> “noise” data.</a:t>
            </a:r>
          </a:p>
          <a:p>
            <a:r>
              <a:rPr lang="en-US" sz="2400" dirty="0" err="1"/>
              <a:t>Kondisi</a:t>
            </a:r>
            <a:r>
              <a:rPr lang="en-US" sz="2400" dirty="0"/>
              <a:t>: </a:t>
            </a:r>
            <a:r>
              <a:rPr lang="en-US" sz="2400" b="1" dirty="0"/>
              <a:t>over-fitting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568E-E2B2-444E-BD28-0E10A6EF4949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Non-Linear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13</a:t>
            </a:fld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02039F1-6AC9-4723-B0EF-842C774A6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743" y="1964934"/>
            <a:ext cx="43148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78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Bias vs Varians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0"/>
            <a:ext cx="8814723" cy="4999706"/>
          </a:xfrm>
        </p:spPr>
        <p:txBody>
          <a:bodyPr anchor="t">
            <a:normAutofit/>
          </a:bodyPr>
          <a:lstStyle/>
          <a:p>
            <a:r>
              <a:rPr lang="en-US" sz="2400" dirty="0"/>
              <a:t>Bias </a:t>
            </a:r>
            <a:r>
              <a:rPr lang="en-US" sz="2400" dirty="0" err="1"/>
              <a:t>merujuk</a:t>
            </a:r>
            <a:r>
              <a:rPr lang="en-US" sz="2400" dirty="0"/>
              <a:t> pada </a:t>
            </a:r>
            <a:r>
              <a:rPr lang="en-US" sz="2400" dirty="0" err="1"/>
              <a:t>kesalahan</a:t>
            </a:r>
            <a:r>
              <a:rPr lang="en-US" sz="2400" dirty="0"/>
              <a:t>,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asumsi</a:t>
            </a:r>
            <a:r>
              <a:rPr lang="en-US" sz="2400" dirty="0"/>
              <a:t> model yang </a:t>
            </a:r>
            <a:r>
              <a:rPr lang="en-US" sz="2400" dirty="0" err="1"/>
              <a:t>sederhana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menyesuaikan</a:t>
            </a:r>
            <a:r>
              <a:rPr lang="en-US" sz="2400" dirty="0"/>
              <a:t> data. </a:t>
            </a:r>
          </a:p>
          <a:p>
            <a:r>
              <a:rPr lang="en-US" sz="2400" dirty="0"/>
              <a:t>Bias yang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artinya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, model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menangkap</a:t>
            </a:r>
            <a:r>
              <a:rPr lang="en-US" sz="2400" dirty="0"/>
              <a:t> </a:t>
            </a:r>
            <a:r>
              <a:rPr lang="en-US" sz="2400" dirty="0" err="1"/>
              <a:t>pola</a:t>
            </a:r>
            <a:r>
              <a:rPr lang="en-US" sz="2400" dirty="0"/>
              <a:t> di </a:t>
            </a:r>
            <a:r>
              <a:rPr lang="en-US" sz="2400" dirty="0" err="1"/>
              <a:t>dalam</a:t>
            </a:r>
            <a:r>
              <a:rPr lang="en-US" sz="2400" dirty="0"/>
              <a:t> data dan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mengakibatkan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under-fitting.</a:t>
            </a:r>
          </a:p>
          <a:p>
            <a:endParaRPr lang="en-US" sz="2400" dirty="0"/>
          </a:p>
          <a:p>
            <a:r>
              <a:rPr lang="en-US" sz="2400" dirty="0" err="1"/>
              <a:t>Varians</a:t>
            </a:r>
            <a:r>
              <a:rPr lang="en-US" sz="2400" dirty="0"/>
              <a:t> </a:t>
            </a:r>
            <a:r>
              <a:rPr lang="en-US" sz="2400" dirty="0" err="1"/>
              <a:t>mengacu</a:t>
            </a:r>
            <a:r>
              <a:rPr lang="en-US" sz="2400" dirty="0"/>
              <a:t> pada </a:t>
            </a:r>
            <a:r>
              <a:rPr lang="en-US" sz="2400" dirty="0" err="1"/>
              <a:t>kesalahan</a:t>
            </a:r>
            <a:r>
              <a:rPr lang="en-US" sz="2400" dirty="0"/>
              <a:t>, </a:t>
            </a:r>
            <a:r>
              <a:rPr lang="en-US" sz="2400" dirty="0" err="1"/>
              <a:t>karena</a:t>
            </a:r>
            <a:r>
              <a:rPr lang="en-US" sz="2400" dirty="0"/>
              <a:t> model yang </a:t>
            </a:r>
            <a:r>
              <a:rPr lang="en-US" sz="2400" dirty="0" err="1"/>
              <a:t>kompleks</a:t>
            </a:r>
            <a:r>
              <a:rPr lang="en-US" sz="2400" dirty="0"/>
              <a:t> </a:t>
            </a:r>
            <a:r>
              <a:rPr lang="en-US" sz="2400" dirty="0" err="1"/>
              <a:t>mencoba</a:t>
            </a:r>
            <a:r>
              <a:rPr lang="en-US" sz="2400" dirty="0"/>
              <a:t> </a:t>
            </a:r>
            <a:r>
              <a:rPr lang="en-US" sz="2400" dirty="0" err="1"/>
              <a:t>menyesuaikan</a:t>
            </a:r>
            <a:r>
              <a:rPr lang="en-US" sz="2400" dirty="0"/>
              <a:t> data. </a:t>
            </a:r>
          </a:p>
          <a:p>
            <a:r>
              <a:rPr lang="en-US" sz="2400" dirty="0" err="1"/>
              <a:t>Varians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artinya</a:t>
            </a:r>
            <a:r>
              <a:rPr lang="en-US" sz="2400" dirty="0"/>
              <a:t> model </a:t>
            </a:r>
            <a:r>
              <a:rPr lang="en-US" sz="2400" dirty="0" err="1"/>
              <a:t>melewati</a:t>
            </a:r>
            <a:r>
              <a:rPr lang="en-US" sz="2400" dirty="0"/>
              <a:t> </a:t>
            </a:r>
            <a:r>
              <a:rPr lang="en-US" sz="2400" dirty="0" err="1"/>
              <a:t>sebagian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titik</a:t>
            </a:r>
            <a:r>
              <a:rPr lang="en-US" sz="2400" dirty="0"/>
              <a:t> pada data dan </a:t>
            </a: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over-fitting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0A3A-0C96-49B7-8DD8-FE655CF4A429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Non-Linear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14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40855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Bias vs Varians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0"/>
            <a:ext cx="8814723" cy="4999706"/>
          </a:xfrm>
        </p:spPr>
        <p:txBody>
          <a:bodyPr anchor="t">
            <a:normAutofit/>
          </a:bodyPr>
          <a:lstStyle/>
          <a:p>
            <a:r>
              <a:rPr lang="en-US" sz="2400" dirty="0"/>
              <a:t>Bias </a:t>
            </a:r>
            <a:r>
              <a:rPr lang="en-US" sz="2400" dirty="0" err="1"/>
              <a:t>merujuk</a:t>
            </a:r>
            <a:r>
              <a:rPr lang="en-US" sz="2400" dirty="0"/>
              <a:t> pada </a:t>
            </a:r>
            <a:r>
              <a:rPr lang="en-US" sz="2400" dirty="0" err="1"/>
              <a:t>kesalahan</a:t>
            </a:r>
            <a:r>
              <a:rPr lang="en-US" sz="2400" dirty="0"/>
              <a:t>,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asumsi</a:t>
            </a:r>
            <a:r>
              <a:rPr lang="en-US" sz="2400" dirty="0"/>
              <a:t> model yang </a:t>
            </a:r>
            <a:r>
              <a:rPr lang="en-US" sz="2400" dirty="0" err="1"/>
              <a:t>sederhana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menyesuaikan</a:t>
            </a:r>
            <a:r>
              <a:rPr lang="en-US" sz="2400" dirty="0"/>
              <a:t> data. </a:t>
            </a:r>
          </a:p>
          <a:p>
            <a:r>
              <a:rPr lang="en-US" sz="2400" dirty="0"/>
              <a:t>Bias yang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artinya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, model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menangkap</a:t>
            </a:r>
            <a:r>
              <a:rPr lang="en-US" sz="2400" dirty="0"/>
              <a:t> </a:t>
            </a:r>
            <a:r>
              <a:rPr lang="en-US" sz="2400" dirty="0" err="1"/>
              <a:t>pola</a:t>
            </a:r>
            <a:r>
              <a:rPr lang="en-US" sz="2400" dirty="0"/>
              <a:t> di </a:t>
            </a:r>
            <a:r>
              <a:rPr lang="en-US" sz="2400" dirty="0" err="1"/>
              <a:t>dalam</a:t>
            </a:r>
            <a:r>
              <a:rPr lang="en-US" sz="2400" dirty="0"/>
              <a:t> data dan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mengakibatkan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under-fitting.</a:t>
            </a:r>
          </a:p>
          <a:p>
            <a:endParaRPr lang="en-US" sz="2400" dirty="0"/>
          </a:p>
          <a:p>
            <a:r>
              <a:rPr lang="en-US" sz="2400" dirty="0" err="1"/>
              <a:t>Varians</a:t>
            </a:r>
            <a:r>
              <a:rPr lang="en-US" sz="2400" dirty="0"/>
              <a:t> </a:t>
            </a:r>
            <a:r>
              <a:rPr lang="en-US" sz="2400" dirty="0" err="1"/>
              <a:t>mengacu</a:t>
            </a:r>
            <a:r>
              <a:rPr lang="en-US" sz="2400" dirty="0"/>
              <a:t> pada </a:t>
            </a:r>
            <a:r>
              <a:rPr lang="en-US" sz="2400" dirty="0" err="1"/>
              <a:t>kesalahan</a:t>
            </a:r>
            <a:r>
              <a:rPr lang="en-US" sz="2400" dirty="0"/>
              <a:t>, </a:t>
            </a:r>
            <a:r>
              <a:rPr lang="en-US" sz="2400" dirty="0" err="1"/>
              <a:t>karena</a:t>
            </a:r>
            <a:r>
              <a:rPr lang="en-US" sz="2400" dirty="0"/>
              <a:t> model yang </a:t>
            </a:r>
            <a:r>
              <a:rPr lang="en-US" sz="2400" dirty="0" err="1"/>
              <a:t>kompleks</a:t>
            </a:r>
            <a:r>
              <a:rPr lang="en-US" sz="2400" dirty="0"/>
              <a:t> </a:t>
            </a:r>
            <a:r>
              <a:rPr lang="en-US" sz="2400" dirty="0" err="1"/>
              <a:t>mencoba</a:t>
            </a:r>
            <a:r>
              <a:rPr lang="en-US" sz="2400" dirty="0"/>
              <a:t> </a:t>
            </a:r>
            <a:r>
              <a:rPr lang="en-US" sz="2400" dirty="0" err="1"/>
              <a:t>menyesuaikan</a:t>
            </a:r>
            <a:r>
              <a:rPr lang="en-US" sz="2400" dirty="0"/>
              <a:t> data. </a:t>
            </a:r>
          </a:p>
          <a:p>
            <a:r>
              <a:rPr lang="en-US" sz="2400" dirty="0" err="1"/>
              <a:t>Varians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artinya</a:t>
            </a:r>
            <a:r>
              <a:rPr lang="en-US" sz="2400" dirty="0"/>
              <a:t> model </a:t>
            </a:r>
            <a:r>
              <a:rPr lang="en-US" sz="2400" dirty="0" err="1"/>
              <a:t>melewati</a:t>
            </a:r>
            <a:r>
              <a:rPr lang="en-US" sz="2400" dirty="0"/>
              <a:t> </a:t>
            </a:r>
            <a:r>
              <a:rPr lang="en-US" sz="2400" dirty="0" err="1"/>
              <a:t>sebagian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titik</a:t>
            </a:r>
            <a:r>
              <a:rPr lang="en-US" sz="2400" dirty="0"/>
              <a:t> pada data dan </a:t>
            </a: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over-fitting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30CD-E7F6-4843-9CEA-E5B3CF19DE78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Non-Linear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15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26052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Bias vs Varians (2)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6280-D0A9-4756-83A4-A4872D49D794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Non-Linear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16</a:t>
            </a:fld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4859CD1-5900-4AA3-854E-9BEC6F25E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66" y="1854160"/>
            <a:ext cx="8547468" cy="373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78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id-ID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/>
              <a:t>Bagian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1B31-B024-47CC-8C50-2BDF4247A8BC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Non-Linear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7891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1"/>
            <a:ext cx="8959103" cy="4999705"/>
          </a:xfrm>
        </p:spPr>
        <p:txBody>
          <a:bodyPr anchor="t">
            <a:normAutofit/>
          </a:bodyPr>
          <a:lstStyle/>
          <a:p>
            <a:pPr algn="just"/>
            <a:r>
              <a:rPr lang="en-US" sz="2400" dirty="0" err="1"/>
              <a:t>Regresi</a:t>
            </a:r>
            <a:r>
              <a:rPr lang="en-US" sz="2400" dirty="0"/>
              <a:t> non linier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mendapatkan</a:t>
            </a:r>
            <a:r>
              <a:rPr lang="en-US" sz="2400" dirty="0"/>
              <a:t> model non linier yang </a:t>
            </a:r>
            <a:r>
              <a:rPr lang="en-US" sz="2400" dirty="0" err="1"/>
              <a:t>menyatakan</a:t>
            </a:r>
            <a:r>
              <a:rPr lang="en-US" sz="2400" dirty="0"/>
              <a:t> </a:t>
            </a:r>
            <a:r>
              <a:rPr lang="en-US" sz="2400" dirty="0" err="1"/>
              <a:t>hubungan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dependen</a:t>
            </a:r>
            <a:r>
              <a:rPr lang="en-US" sz="2400" dirty="0"/>
              <a:t> dan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independen</a:t>
            </a:r>
            <a:endParaRPr lang="en-US" sz="2400" dirty="0"/>
          </a:p>
          <a:p>
            <a:pPr algn="just"/>
            <a:r>
              <a:rPr lang="en-US" sz="2400" dirty="0" err="1"/>
              <a:t>Regresi</a:t>
            </a:r>
            <a:r>
              <a:rPr lang="en-US" sz="2400" dirty="0"/>
              <a:t> </a:t>
            </a:r>
            <a:r>
              <a:rPr lang="en-US" sz="2400" dirty="0" err="1"/>
              <a:t>nonlinier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mengestimasi</a:t>
            </a:r>
            <a:r>
              <a:rPr lang="en-US" sz="2400" dirty="0"/>
              <a:t> model </a:t>
            </a:r>
            <a:r>
              <a:rPr lang="en-US" sz="2400" dirty="0" err="1"/>
              <a:t>hubungan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dependen</a:t>
            </a:r>
            <a:r>
              <a:rPr lang="en-US" sz="2400" dirty="0"/>
              <a:t> dan </a:t>
            </a:r>
            <a:r>
              <a:rPr lang="en-US" sz="2400" dirty="0" err="1"/>
              <a:t>independen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non linier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keakuratan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baik</a:t>
            </a:r>
            <a:r>
              <a:rPr lang="en-US" sz="2400" dirty="0"/>
              <a:t> </a:t>
            </a:r>
            <a:r>
              <a:rPr lang="en-US" sz="2400" dirty="0" err="1"/>
              <a:t>daripada</a:t>
            </a:r>
            <a:r>
              <a:rPr lang="en-US" sz="2400" dirty="0"/>
              <a:t> </a:t>
            </a:r>
            <a:r>
              <a:rPr lang="en-US" sz="2400" dirty="0" err="1"/>
              <a:t>regresi</a:t>
            </a:r>
            <a:r>
              <a:rPr lang="en-US" sz="2400" dirty="0"/>
              <a:t> linier,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mengestimasi</a:t>
            </a:r>
            <a:r>
              <a:rPr lang="en-US" sz="2400" dirty="0"/>
              <a:t> model </a:t>
            </a:r>
            <a:r>
              <a:rPr lang="en-US" sz="2400" dirty="0" err="1"/>
              <a:t>dipakai</a:t>
            </a:r>
            <a:r>
              <a:rPr lang="en-US" sz="2400" dirty="0"/>
              <a:t> </a:t>
            </a:r>
            <a:r>
              <a:rPr lang="en-US" sz="2400" dirty="0" err="1"/>
              <a:t>iterasi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EABC-9818-4F73-8E6B-7009C7455133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Non-Linear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0551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r>
              <a:rPr lang="en-US" dirty="0"/>
              <a:t> (2)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DB0C-C899-42E7-885C-F13EDEE1CBE8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Non-Linear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</a:t>
            </a:fld>
            <a:endParaRPr lang="id-ID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6A9C736C-8468-498D-A871-3EF565D6E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2558" y="1311057"/>
            <a:ext cx="2819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 b="1" dirty="0">
                <a:latin typeface="+mn-lt"/>
              </a:rPr>
              <a:t>ANALISIS REGRESI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xmlns="" id="{5690522F-8D9D-4748-8E7D-DE332F4DD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5978" y="2555366"/>
            <a:ext cx="2819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 b="1" dirty="0">
                <a:latin typeface="+mn-lt"/>
              </a:rPr>
              <a:t>REGRESI NONLINEAR</a:t>
            </a:r>
          </a:p>
        </p:txBody>
      </p:sp>
      <p:cxnSp>
        <p:nvCxnSpPr>
          <p:cNvPr id="11" name="AutoShape 8">
            <a:extLst>
              <a:ext uri="{FF2B5EF4-FFF2-40B4-BE49-F238E27FC236}">
                <a16:creationId xmlns:a16="http://schemas.microsoft.com/office/drawing/2014/main" xmlns="" id="{2814AB86-8FEA-48D4-A792-85926CD5FB5E}"/>
              </a:ext>
            </a:extLst>
          </p:cNvPr>
          <p:cNvCxnSpPr>
            <a:cxnSpLocks noChangeShapeType="1"/>
            <a:stCxn id="9" idx="2"/>
            <a:endCxn id="24" idx="0"/>
          </p:cNvCxnSpPr>
          <p:nvPr/>
        </p:nvCxnSpPr>
        <p:spPr bwMode="auto">
          <a:xfrm rot="5400000">
            <a:off x="3079664" y="1042773"/>
            <a:ext cx="406110" cy="261907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0">
            <a:extLst>
              <a:ext uri="{FF2B5EF4-FFF2-40B4-BE49-F238E27FC236}">
                <a16:creationId xmlns:a16="http://schemas.microsoft.com/office/drawing/2014/main" xmlns="" id="{E24ACD64-8F27-4E6F-9E7D-9508C3855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80" y="3810000"/>
            <a:ext cx="1828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 sz="1400" b="1">
                <a:latin typeface="+mn-lt"/>
              </a:rPr>
              <a:t>REGRESI LINEAR </a:t>
            </a:r>
          </a:p>
          <a:p>
            <a:pPr algn="ctr" eaLnBrk="1" hangingPunct="1"/>
            <a:r>
              <a:rPr lang="en-US" altLang="id-ID" sz="1400" b="1">
                <a:latin typeface="+mn-lt"/>
              </a:rPr>
              <a:t>SEDERHANA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xmlns="" id="{A77619EB-56DA-4C54-A003-CDC0C3A4A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50" y="3829050"/>
            <a:ext cx="1905000" cy="81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 sz="1400" b="1">
                <a:latin typeface="+mn-lt"/>
              </a:rPr>
              <a:t>REGRESI LINEAR </a:t>
            </a:r>
          </a:p>
          <a:p>
            <a:pPr algn="ctr" eaLnBrk="1" hangingPunct="1"/>
            <a:r>
              <a:rPr lang="en-US" altLang="id-ID" sz="1400" b="1">
                <a:latin typeface="+mn-lt"/>
              </a:rPr>
              <a:t>BERGANDA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xmlns="" id="{C315DC38-259C-4838-94D2-8FAFCA873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810000"/>
            <a:ext cx="1905000" cy="81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 sz="1400" b="1">
                <a:latin typeface="+mn-lt"/>
              </a:rPr>
              <a:t>REGRESI </a:t>
            </a:r>
          </a:p>
          <a:p>
            <a:pPr algn="ctr" eaLnBrk="1" hangingPunct="1"/>
            <a:r>
              <a:rPr lang="en-US" altLang="id-ID" sz="1400" b="1">
                <a:latin typeface="+mn-lt"/>
              </a:rPr>
              <a:t>KUADRATIK</a:t>
            </a: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xmlns="" id="{5047ECF1-118A-4C4C-9703-4AC8B3C5B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810000"/>
            <a:ext cx="1905000" cy="81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 sz="1400" b="1">
                <a:latin typeface="+mn-lt"/>
              </a:rPr>
              <a:t>REGRESI KUBIK</a:t>
            </a:r>
          </a:p>
        </p:txBody>
      </p:sp>
      <p:cxnSp>
        <p:nvCxnSpPr>
          <p:cNvPr id="16" name="AutoShape 14">
            <a:extLst>
              <a:ext uri="{FF2B5EF4-FFF2-40B4-BE49-F238E27FC236}">
                <a16:creationId xmlns:a16="http://schemas.microsoft.com/office/drawing/2014/main" xmlns="" id="{3F371D5B-E788-4C4E-9B27-A1701CB3E8F0}"/>
              </a:ext>
            </a:extLst>
          </p:cNvPr>
          <p:cNvCxnSpPr>
            <a:cxnSpLocks noChangeShapeType="1"/>
            <a:stCxn id="24" idx="2"/>
            <a:endCxn id="12" idx="0"/>
          </p:cNvCxnSpPr>
          <p:nvPr/>
        </p:nvCxnSpPr>
        <p:spPr bwMode="auto">
          <a:xfrm rot="5400000">
            <a:off x="1269664" y="3106483"/>
            <a:ext cx="492633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xmlns="" id="{3883847E-BD51-4B48-B29A-C9DC305CC77F}"/>
              </a:ext>
            </a:extLst>
          </p:cNvPr>
          <p:cNvCxnSpPr>
            <a:cxnSpLocks noChangeShapeType="1"/>
            <a:stCxn id="24" idx="2"/>
            <a:endCxn id="13" idx="0"/>
          </p:cNvCxnSpPr>
          <p:nvPr/>
        </p:nvCxnSpPr>
        <p:spPr bwMode="auto">
          <a:xfrm rot="16200000" flipH="1">
            <a:off x="2283324" y="3007223"/>
            <a:ext cx="511683" cy="113197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xmlns="" id="{8D5B9FAC-F58E-4E38-BD4B-C300DC6D04E7}"/>
              </a:ext>
            </a:extLst>
          </p:cNvPr>
          <p:cNvCxnSpPr>
            <a:cxnSpLocks noChangeShapeType="1"/>
            <a:stCxn id="10" idx="2"/>
            <a:endCxn id="14" idx="0"/>
          </p:cNvCxnSpPr>
          <p:nvPr/>
        </p:nvCxnSpPr>
        <p:spPr bwMode="auto">
          <a:xfrm rot="5400000">
            <a:off x="5921872" y="2996194"/>
            <a:ext cx="492634" cy="113497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xmlns="" id="{5747FC3F-2753-4782-80E8-CD2804507009}"/>
              </a:ext>
            </a:extLst>
          </p:cNvPr>
          <p:cNvCxnSpPr>
            <a:cxnSpLocks noChangeShapeType="1"/>
            <a:stCxn id="10" idx="2"/>
            <a:endCxn id="15" idx="0"/>
          </p:cNvCxnSpPr>
          <p:nvPr/>
        </p:nvCxnSpPr>
        <p:spPr bwMode="auto">
          <a:xfrm rot="16200000" flipH="1">
            <a:off x="7102972" y="2950072"/>
            <a:ext cx="492634" cy="122722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 Box 18">
            <a:extLst>
              <a:ext uri="{FF2B5EF4-FFF2-40B4-BE49-F238E27FC236}">
                <a16:creationId xmlns:a16="http://schemas.microsoft.com/office/drawing/2014/main" xmlns="" id="{63FE36AC-5069-4D44-8FB4-85E0ADF46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881687"/>
            <a:ext cx="312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id-ID" b="1" dirty="0" err="1">
                <a:latin typeface="+mn-lt"/>
              </a:rPr>
              <a:t>Membentuk</a:t>
            </a:r>
            <a:r>
              <a:rPr lang="en-US" altLang="id-ID" b="1" dirty="0">
                <a:latin typeface="+mn-lt"/>
              </a:rPr>
              <a:t> </a:t>
            </a:r>
            <a:r>
              <a:rPr lang="en-US" altLang="id-ID" b="1" dirty="0" err="1">
                <a:latin typeface="+mn-lt"/>
              </a:rPr>
              <a:t>Garis</a:t>
            </a:r>
            <a:r>
              <a:rPr lang="en-US" altLang="id-ID" b="1" dirty="0">
                <a:latin typeface="+mn-lt"/>
              </a:rPr>
              <a:t> </a:t>
            </a:r>
            <a:r>
              <a:rPr lang="en-US" altLang="id-ID" b="1" dirty="0" err="1">
                <a:latin typeface="+mn-lt"/>
              </a:rPr>
              <a:t>Lurus</a:t>
            </a:r>
            <a:endParaRPr lang="en-US" altLang="id-ID" b="1" dirty="0">
              <a:latin typeface="+mn-lt"/>
            </a:endParaRPr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xmlns="" id="{F1CDD6B9-6CF4-4B47-BB90-A2A163392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5862637"/>
            <a:ext cx="342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id-ID" b="1" dirty="0" err="1">
                <a:latin typeface="+mn-lt"/>
              </a:rPr>
              <a:t>Membentuk</a:t>
            </a:r>
            <a:r>
              <a:rPr lang="en-US" altLang="id-ID" b="1" dirty="0">
                <a:latin typeface="+mn-lt"/>
              </a:rPr>
              <a:t> </a:t>
            </a:r>
            <a:r>
              <a:rPr lang="en-US" altLang="id-ID" b="1" dirty="0" err="1">
                <a:latin typeface="+mn-lt"/>
              </a:rPr>
              <a:t>Garis</a:t>
            </a:r>
            <a:r>
              <a:rPr lang="en-US" altLang="id-ID" b="1" dirty="0">
                <a:latin typeface="+mn-lt"/>
              </a:rPr>
              <a:t> </a:t>
            </a:r>
            <a:r>
              <a:rPr lang="en-US" altLang="id-ID" b="1" dirty="0" err="1">
                <a:latin typeface="+mn-lt"/>
              </a:rPr>
              <a:t>Lengkung</a:t>
            </a:r>
            <a:endParaRPr lang="en-US" altLang="id-ID" b="1" dirty="0">
              <a:latin typeface="+mn-lt"/>
            </a:endParaRPr>
          </a:p>
        </p:txBody>
      </p:sp>
      <p:sp>
        <p:nvSpPr>
          <p:cNvPr id="22" name="AutoShape 20">
            <a:extLst>
              <a:ext uri="{FF2B5EF4-FFF2-40B4-BE49-F238E27FC236}">
                <a16:creationId xmlns:a16="http://schemas.microsoft.com/office/drawing/2014/main" xmlns="" id="{8E1273D3-1159-42BF-92BE-0C42518A8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953000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3" name="AutoShape 21">
            <a:extLst>
              <a:ext uri="{FF2B5EF4-FFF2-40B4-BE49-F238E27FC236}">
                <a16:creationId xmlns:a16="http://schemas.microsoft.com/office/drawing/2014/main" xmlns="" id="{4FE7E0EA-4964-4EA2-B687-62C498BC5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50" y="4914900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xmlns="" id="{48D49F7D-B110-4EEE-8603-719C8B49E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80" y="2555367"/>
            <a:ext cx="2819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 b="1" dirty="0">
                <a:latin typeface="+mn-lt"/>
              </a:rPr>
              <a:t>REGRESI LINEAR</a:t>
            </a:r>
          </a:p>
        </p:txBody>
      </p:sp>
      <p:cxnSp>
        <p:nvCxnSpPr>
          <p:cNvPr id="25" name="AutoShape 9">
            <a:extLst>
              <a:ext uri="{FF2B5EF4-FFF2-40B4-BE49-F238E27FC236}">
                <a16:creationId xmlns:a16="http://schemas.microsoft.com/office/drawing/2014/main" xmlns="" id="{5372BA3F-093D-40BC-81E1-EB811175CCDD}"/>
              </a:ext>
            </a:extLst>
          </p:cNvPr>
          <p:cNvCxnSpPr>
            <a:cxnSpLocks noChangeShapeType="1"/>
            <a:stCxn id="9" idx="2"/>
            <a:endCxn id="10" idx="0"/>
          </p:cNvCxnSpPr>
          <p:nvPr/>
        </p:nvCxnSpPr>
        <p:spPr bwMode="auto">
          <a:xfrm rot="16200000" flipH="1">
            <a:off x="5460914" y="1280601"/>
            <a:ext cx="406109" cy="214342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5837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8" presetClass="entr" presetSubtype="1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8" presetClass="entr" presetSubtype="1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0"/>
                            </p:stCondLst>
                            <p:childTnLst>
                              <p:par>
                                <p:cTn id="28" presetID="18" presetClass="entr" presetSubtype="1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500"/>
                            </p:stCondLst>
                            <p:childTnLst>
                              <p:par>
                                <p:cTn id="37" presetID="18" presetClass="entr" presetSubtype="1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3500"/>
                            </p:stCondLst>
                            <p:childTnLst>
                              <p:par>
                                <p:cTn id="46" presetID="18" presetClass="entr" presetSubtype="1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6500"/>
                            </p:stCondLst>
                            <p:childTnLst>
                              <p:par>
                                <p:cTn id="55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8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9500"/>
                            </p:stCondLst>
                            <p:childTnLst>
                              <p:par>
                                <p:cTn id="64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1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0"/>
                            </p:stCondLst>
                            <p:childTnLst>
                              <p:par>
                                <p:cTn id="73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4000"/>
                            </p:stCondLst>
                            <p:childTnLst>
                              <p:par>
                                <p:cTn id="78" presetID="18" presetClass="entr" presetSubtype="1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10" grpId="0" animBg="1" autoUpdateAnimBg="0"/>
      <p:bldP spid="12" grpId="0" animBg="1" autoUpdateAnimBg="0"/>
      <p:bldP spid="13" grpId="0" animBg="1" autoUpdateAnimBg="0"/>
      <p:bldP spid="14" grpId="0" animBg="1" autoUpdateAnimBg="0"/>
      <p:bldP spid="15" grpId="0" animBg="1" autoUpdateAnimBg="0"/>
      <p:bldP spid="20" grpId="0" autoUpdateAnimBg="0"/>
      <p:bldP spid="21" grpId="0" build="p" autoUpdateAnimBg="0" advAuto="1000"/>
      <p:bldP spid="22" grpId="0" animBg="1"/>
      <p:bldP spid="23" grpId="0" animBg="1"/>
      <p:bldP spid="24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Regresi</a:t>
            </a:r>
            <a:r>
              <a:rPr lang="en-US" dirty="0"/>
              <a:t> Non-Linear</a:t>
            </a:r>
            <a:endParaRPr lang="id-ID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/>
              <a:t>Bagian </a:t>
            </a:r>
            <a:r>
              <a:rPr lang="en-US" dirty="0"/>
              <a:t>2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A704-07A6-4D03-A031-C7C6A8608D53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Non-Linear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5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90798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Linear VS Non-Linear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1"/>
            <a:ext cx="8814723" cy="4273128"/>
          </a:xfrm>
        </p:spPr>
        <p:txBody>
          <a:bodyPr anchor="t">
            <a:normAutofit/>
          </a:bodyPr>
          <a:lstStyle/>
          <a:p>
            <a:r>
              <a:rPr lang="en-US" sz="2400" dirty="0" err="1"/>
              <a:t>Bagaimana</a:t>
            </a:r>
            <a:r>
              <a:rPr lang="en-US" sz="2400" dirty="0"/>
              <a:t> Anda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menyatakan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dataset yang </a:t>
            </a:r>
            <a:r>
              <a:rPr lang="en-US" sz="2400" dirty="0" err="1"/>
              <a:t>ada</a:t>
            </a:r>
            <a:r>
              <a:rPr lang="en-US" sz="2400" dirty="0"/>
              <a:t>,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alamiah</a:t>
            </a:r>
            <a:r>
              <a:rPr lang="en-US" sz="2400" dirty="0"/>
              <a:t> </a:t>
            </a:r>
            <a:r>
              <a:rPr lang="en-US" sz="2400" dirty="0" err="1"/>
              <a:t>bersifat</a:t>
            </a:r>
            <a:r>
              <a:rPr lang="en-US" sz="2400" dirty="0"/>
              <a:t> linear </a:t>
            </a:r>
            <a:r>
              <a:rPr lang="en-US" sz="2400" dirty="0" err="1"/>
              <a:t>atau</a:t>
            </a:r>
            <a:r>
              <a:rPr lang="en-US" sz="2400" dirty="0"/>
              <a:t> non-linear?</a:t>
            </a:r>
          </a:p>
          <a:p>
            <a:r>
              <a:rPr lang="en-US" sz="2400" dirty="0"/>
              <a:t> Model yang </a:t>
            </a:r>
            <a:r>
              <a:rPr lang="en-US" sz="2400" dirty="0" err="1"/>
              <a:t>dipilih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regresi</a:t>
            </a:r>
            <a:r>
              <a:rPr lang="en-US" sz="2400" dirty="0"/>
              <a:t>,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bergantung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dataset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sendiri</a:t>
            </a:r>
            <a:r>
              <a:rPr lang="en-US" sz="2400" dirty="0"/>
              <a:t>.</a:t>
            </a:r>
          </a:p>
          <a:p>
            <a:r>
              <a:rPr lang="en-US" sz="2400" dirty="0"/>
              <a:t>Mari </a:t>
            </a:r>
            <a:r>
              <a:rPr lang="en-US" sz="2400" dirty="0" err="1"/>
              <a:t>tinjau</a:t>
            </a:r>
            <a:r>
              <a:rPr lang="en-US" sz="2400" dirty="0"/>
              <a:t> </a:t>
            </a:r>
            <a:r>
              <a:rPr lang="en-US" sz="2400" dirty="0" err="1"/>
              <a:t>kembali</a:t>
            </a:r>
            <a:r>
              <a:rPr lang="en-US" sz="2400" dirty="0"/>
              <a:t> </a:t>
            </a:r>
            <a:r>
              <a:rPr lang="en-US" sz="2400" dirty="0" err="1"/>
              <a:t>perbedaan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linear dan non linear: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0AAC-42D6-43C1-B522-A10873E670C1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Non-Linear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6</a:t>
            </a:fld>
            <a:endParaRPr lang="id-ID" dirty="0"/>
          </a:p>
        </p:txBody>
      </p:sp>
      <p:pic>
        <p:nvPicPr>
          <p:cNvPr id="9" name="Picture 2" descr="https://miro.medium.com/max/700/0*gw7tT54lP2aE3yoa.png">
            <a:extLst>
              <a:ext uri="{FF2B5EF4-FFF2-40B4-BE49-F238E27FC236}">
                <a16:creationId xmlns:a16="http://schemas.microsoft.com/office/drawing/2014/main" xmlns="" id="{0EFFB57F-66A7-4F13-AEED-9D05AC0D0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366" y="3701256"/>
            <a:ext cx="4935267" cy="282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143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Linear VS Non-Linear (2)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0"/>
            <a:ext cx="8814723" cy="4485163"/>
          </a:xfrm>
        </p:spPr>
        <p:txBody>
          <a:bodyPr anchor="t">
            <a:normAutofit/>
          </a:bodyPr>
          <a:lstStyle/>
          <a:p>
            <a:r>
              <a:rPr lang="en-US" sz="2400" dirty="0" err="1"/>
              <a:t>Fungsi</a:t>
            </a:r>
            <a:r>
              <a:rPr lang="en-US" sz="2400" dirty="0"/>
              <a:t> linear: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sederhana</a:t>
            </a:r>
            <a:r>
              <a:rPr lang="en-US" sz="2400" dirty="0"/>
              <a:t> </a:t>
            </a:r>
            <a:r>
              <a:rPr lang="en-US" sz="2400" dirty="0" err="1"/>
              <a:t>didefinisikan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yang </a:t>
            </a:r>
            <a:r>
              <a:rPr lang="en-US" sz="2400" dirty="0" err="1"/>
              <a:t>mengikuti</a:t>
            </a:r>
            <a:r>
              <a:rPr lang="en-US" sz="2400" dirty="0"/>
              <a:t> </a:t>
            </a:r>
            <a:r>
              <a:rPr lang="en-US" sz="2400" dirty="0" err="1"/>
              <a:t>prinsip</a:t>
            </a:r>
            <a:r>
              <a:rPr lang="en-US" sz="2400" dirty="0"/>
              <a:t>:</a:t>
            </a:r>
          </a:p>
          <a:p>
            <a:pPr lvl="1"/>
            <a:r>
              <a:rPr lang="en-US" sz="2200" dirty="0"/>
              <a:t>Input/output = </a:t>
            </a:r>
            <a:r>
              <a:rPr lang="en-US" sz="2200" dirty="0" err="1"/>
              <a:t>konstan</a:t>
            </a:r>
            <a:endParaRPr lang="en-US" sz="2200" dirty="0"/>
          </a:p>
          <a:p>
            <a:r>
              <a:rPr lang="en-US" sz="2400" dirty="0" err="1"/>
              <a:t>Persamaan</a:t>
            </a:r>
            <a:r>
              <a:rPr lang="en-US" sz="2400" dirty="0"/>
              <a:t> linear </a:t>
            </a:r>
            <a:r>
              <a:rPr lang="en-US" sz="2400" dirty="0" err="1"/>
              <a:t>selalu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polinomial</a:t>
            </a:r>
            <a:r>
              <a:rPr lang="en-US" sz="2400" dirty="0"/>
              <a:t> </a:t>
            </a:r>
            <a:r>
              <a:rPr lang="en-US" sz="2400" dirty="0" err="1"/>
              <a:t>derajat</a:t>
            </a:r>
            <a:r>
              <a:rPr lang="en-US" sz="2400" dirty="0"/>
              <a:t> 1 (</a:t>
            </a:r>
            <a:r>
              <a:rPr lang="en-US" sz="2400" dirty="0" err="1"/>
              <a:t>misalnya</a:t>
            </a:r>
            <a:r>
              <a:rPr lang="en-US" sz="2400" dirty="0"/>
              <a:t> x + 2y + 3 = 0). </a:t>
            </a:r>
          </a:p>
          <a:p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kasus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dimensi</a:t>
            </a:r>
            <a:r>
              <a:rPr lang="en-US" sz="2400" dirty="0"/>
              <a:t>, </a:t>
            </a:r>
            <a:r>
              <a:rPr lang="en-US" sz="2400" dirty="0" err="1"/>
              <a:t>fungsi</a:t>
            </a:r>
            <a:r>
              <a:rPr lang="en-US" sz="2400" dirty="0"/>
              <a:t> linear </a:t>
            </a:r>
            <a:r>
              <a:rPr lang="en-US" sz="2400" dirty="0" err="1"/>
              <a:t>selalu</a:t>
            </a:r>
            <a:r>
              <a:rPr lang="en-US" sz="2400" dirty="0"/>
              <a:t> </a:t>
            </a:r>
            <a:r>
              <a:rPr lang="en-US" sz="2400" dirty="0" err="1"/>
              <a:t>membentuk</a:t>
            </a:r>
            <a:r>
              <a:rPr lang="en-US" sz="2400" dirty="0"/>
              <a:t> </a:t>
            </a:r>
            <a:r>
              <a:rPr lang="en-US" sz="2400" dirty="0" err="1"/>
              <a:t>garis</a:t>
            </a:r>
            <a:endParaRPr lang="en-US" sz="2400" dirty="0"/>
          </a:p>
          <a:p>
            <a:r>
              <a:rPr lang="en-US" sz="2400" dirty="0"/>
              <a:t>Pada </a:t>
            </a:r>
            <a:r>
              <a:rPr lang="en-US" sz="2400" dirty="0" err="1"/>
              <a:t>dimensi</a:t>
            </a:r>
            <a:r>
              <a:rPr lang="en-US" sz="2400" dirty="0"/>
              <a:t> lain, </a:t>
            </a:r>
            <a:r>
              <a:rPr lang="en-US" sz="2400" dirty="0" err="1"/>
              <a:t>fungsi</a:t>
            </a:r>
            <a:r>
              <a:rPr lang="en-US" sz="2400" dirty="0"/>
              <a:t> linear </a:t>
            </a:r>
            <a:r>
              <a:rPr lang="en-US" sz="2400" dirty="0" err="1"/>
              <a:t>mungkin</a:t>
            </a:r>
            <a:r>
              <a:rPr lang="en-US" sz="2400" dirty="0"/>
              <a:t> juga </a:t>
            </a:r>
            <a:r>
              <a:rPr lang="en-US" sz="2400" dirty="0" err="1"/>
              <a:t>membentuk</a:t>
            </a:r>
            <a:r>
              <a:rPr lang="en-US" sz="2400" dirty="0"/>
              <a:t> </a:t>
            </a:r>
            <a:r>
              <a:rPr lang="en-US" sz="2400" dirty="0" err="1"/>
              <a:t>bidang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titik</a:t>
            </a:r>
            <a:r>
              <a:rPr lang="en-US" sz="2400" dirty="0"/>
              <a:t>. "</a:t>
            </a:r>
            <a:r>
              <a:rPr lang="en-US" sz="2400" dirty="0" err="1"/>
              <a:t>Bentuk</a:t>
            </a:r>
            <a:r>
              <a:rPr lang="en-US" sz="2400" dirty="0"/>
              <a:t>" </a:t>
            </a:r>
            <a:r>
              <a:rPr lang="en-US" sz="2400" dirty="0" err="1"/>
              <a:t>fungsi</a:t>
            </a:r>
            <a:r>
              <a:rPr lang="en-US" sz="2400" dirty="0"/>
              <a:t> linear </a:t>
            </a:r>
            <a:r>
              <a:rPr lang="en-US" sz="2400" dirty="0" err="1"/>
              <a:t>selalu</a:t>
            </a:r>
            <a:r>
              <a:rPr lang="en-US" sz="2400" dirty="0"/>
              <a:t> </a:t>
            </a:r>
            <a:r>
              <a:rPr lang="en-US" sz="2400" dirty="0" err="1"/>
              <a:t>benar-benar</a:t>
            </a:r>
            <a:r>
              <a:rPr lang="en-US" sz="2400" dirty="0"/>
              <a:t> </a:t>
            </a:r>
            <a:r>
              <a:rPr lang="en-US" sz="2400" dirty="0" err="1"/>
              <a:t>lurus</a:t>
            </a:r>
            <a:r>
              <a:rPr lang="en-US" sz="2400" dirty="0"/>
              <a:t>, </a:t>
            </a:r>
            <a:r>
              <a:rPr lang="en-US" sz="2400" dirty="0" err="1"/>
              <a:t>tanpa</a:t>
            </a:r>
            <a:r>
              <a:rPr lang="en-US" sz="2400" dirty="0"/>
              <a:t> </a:t>
            </a:r>
            <a:r>
              <a:rPr lang="en-US" sz="2400" dirty="0" err="1"/>
              <a:t>kurva</a:t>
            </a:r>
            <a:r>
              <a:rPr lang="en-US" sz="2400" dirty="0"/>
              <a:t> </a:t>
            </a:r>
            <a:r>
              <a:rPr lang="en-US" sz="2400" dirty="0" err="1"/>
              <a:t>apa</a:t>
            </a:r>
            <a:r>
              <a:rPr lang="en-US" sz="2400" dirty="0"/>
              <a:t> pun.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920A-983A-49A0-BF41-4B01E2872F32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Non-Linear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7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666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Mengapa Regresi Non-Linear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0"/>
            <a:ext cx="8814723" cy="4999706"/>
          </a:xfrm>
        </p:spPr>
        <p:txBody>
          <a:bodyPr anchor="t">
            <a:normAutofit/>
          </a:bodyPr>
          <a:lstStyle/>
          <a:p>
            <a:r>
              <a:rPr lang="en-US" sz="2400" dirty="0" err="1"/>
              <a:t>Misalkan</a:t>
            </a:r>
            <a:r>
              <a:rPr lang="en-US" sz="2400" dirty="0"/>
              <a:t> </a:t>
            </a:r>
            <a:r>
              <a:rPr lang="en-US" sz="2400" dirty="0" err="1"/>
              <a:t>diberikan</a:t>
            </a:r>
            <a:r>
              <a:rPr lang="en-US" sz="2400" dirty="0"/>
              <a:t> data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Gunakan</a:t>
            </a:r>
            <a:r>
              <a:rPr lang="en-US" sz="2400" dirty="0"/>
              <a:t> </a:t>
            </a:r>
            <a:r>
              <a:rPr lang="en-US" sz="2400" dirty="0" err="1"/>
              <a:t>regresi</a:t>
            </a:r>
            <a:r>
              <a:rPr lang="en-US" sz="2400" dirty="0"/>
              <a:t> linear </a:t>
            </a:r>
            <a:r>
              <a:rPr lang="en-US" sz="2400" dirty="0" err="1"/>
              <a:t>atau</a:t>
            </a:r>
            <a:r>
              <a:rPr lang="en-US" sz="2400" dirty="0"/>
              <a:t> non-linear?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A388-2870-4C5B-A31C-D3F91B9E459D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Non-Linear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8</a:t>
            </a:fld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ACB2485-47AD-4669-859E-3B4199D08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80" y="1952761"/>
            <a:ext cx="5313885" cy="373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4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Mengapa Regresi Non-Linear (2)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0"/>
            <a:ext cx="8814723" cy="4999706"/>
          </a:xfrm>
        </p:spPr>
        <p:txBody>
          <a:bodyPr anchor="t">
            <a:normAutofit/>
          </a:bodyPr>
          <a:lstStyle/>
          <a:p>
            <a:r>
              <a:rPr lang="en-US" sz="2400" dirty="0" err="1"/>
              <a:t>Digunakan</a:t>
            </a:r>
            <a:r>
              <a:rPr lang="en-US" sz="2400" dirty="0"/>
              <a:t> model linear/ </a:t>
            </a:r>
            <a:r>
              <a:rPr lang="en-US" sz="2400" dirty="0" err="1"/>
              <a:t>derajat</a:t>
            </a:r>
            <a:r>
              <a:rPr lang="en-US" sz="2400" dirty="0"/>
              <a:t> 1: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Banyak data yang “</a:t>
            </a:r>
            <a:r>
              <a:rPr lang="en-US" sz="2400" dirty="0" err="1"/>
              <a:t>jauh</a:t>
            </a:r>
            <a:r>
              <a:rPr lang="en-US" sz="2400" dirty="0"/>
              <a:t>”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garis</a:t>
            </a:r>
            <a:r>
              <a:rPr lang="en-US" sz="2400" dirty="0"/>
              <a:t> model.</a:t>
            </a:r>
          </a:p>
          <a:p>
            <a:r>
              <a:rPr lang="en-US" sz="2400" dirty="0" err="1"/>
              <a:t>Kondisi</a:t>
            </a:r>
            <a:r>
              <a:rPr lang="en-US" sz="2400" dirty="0"/>
              <a:t>: </a:t>
            </a:r>
            <a:r>
              <a:rPr lang="en-US" sz="2400" b="1" dirty="0"/>
              <a:t>under-fitting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8AB9-1CF0-4671-9E7F-F483CFDFCCA0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Non-Linear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9</a:t>
            </a:fld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0B58377-CA61-43FF-9B2C-12FB24622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20" y="1941122"/>
            <a:ext cx="4660976" cy="34650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4C1F03D-3BB4-45BB-9584-B80323CF021C}"/>
              </a:ext>
            </a:extLst>
          </p:cNvPr>
          <p:cNvSpPr txBox="1"/>
          <p:nvPr/>
        </p:nvSpPr>
        <p:spPr>
          <a:xfrm>
            <a:off x="5263661" y="3280916"/>
            <a:ext cx="2563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RMSE of linear regression is 15.908242501429998.</a:t>
            </a:r>
          </a:p>
          <a:p>
            <a:endParaRPr lang="en-US" dirty="0"/>
          </a:p>
          <a:p>
            <a:r>
              <a:rPr lang="en-US" dirty="0"/>
              <a:t>R2 score of linear regression is </a:t>
            </a:r>
            <a:r>
              <a:rPr lang="en-US" b="1" dirty="0"/>
              <a:t>0.638</a:t>
            </a:r>
            <a:r>
              <a:rPr lang="en-US" dirty="0"/>
              <a:t>6750054827146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06692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Product Sans"/>
        <a:ea typeface=""/>
        <a:cs typeface=""/>
      </a:majorFont>
      <a:minorFont>
        <a:latin typeface="Product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3991</TotalTime>
  <Words>590</Words>
  <Application>Microsoft Office PowerPoint</Application>
  <PresentationFormat>On-screen Show (4:3)</PresentationFormat>
  <Paragraphs>197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Product Sans</vt:lpstr>
      <vt:lpstr>Segoe UI Light</vt:lpstr>
      <vt:lpstr>Office Theme</vt:lpstr>
      <vt:lpstr>Non-Linear Regression</vt:lpstr>
      <vt:lpstr>Pendahuluan</vt:lpstr>
      <vt:lpstr>Pendahuluan</vt:lpstr>
      <vt:lpstr>Pendahuluan (2)</vt:lpstr>
      <vt:lpstr>Model Regresi Non-Linear</vt:lpstr>
      <vt:lpstr>Linear VS Non-Linear</vt:lpstr>
      <vt:lpstr>Linear VS Non-Linear (2)</vt:lpstr>
      <vt:lpstr>Mengapa Regresi Non-Linear</vt:lpstr>
      <vt:lpstr>Mengapa Regresi Non-Linear (2)</vt:lpstr>
      <vt:lpstr>Mengapa Regresi Non-Linear (3)</vt:lpstr>
      <vt:lpstr>Mengapa Regresi Non-Linear (4)</vt:lpstr>
      <vt:lpstr>Perbandingan 3 Model</vt:lpstr>
      <vt:lpstr>Bagaimana Dengan Derajat Yang Lain</vt:lpstr>
      <vt:lpstr>Bias vs Varians</vt:lpstr>
      <vt:lpstr>Bias vs Varians</vt:lpstr>
      <vt:lpstr>Bias vs Varians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228</cp:revision>
  <dcterms:created xsi:type="dcterms:W3CDTF">2019-04-17T03:34:48Z</dcterms:created>
  <dcterms:modified xsi:type="dcterms:W3CDTF">2019-06-28T03:27:48Z</dcterms:modified>
</cp:coreProperties>
</file>