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</p:sldMasterIdLst>
  <p:notesMasterIdLst>
    <p:notesMasterId r:id="rId24"/>
  </p:notesMasterIdLst>
  <p:handoutMasterIdLst>
    <p:handoutMasterId r:id="rId25"/>
  </p:handoutMasterIdLst>
  <p:sldIdLst>
    <p:sldId id="282" r:id="rId4"/>
    <p:sldId id="256" r:id="rId5"/>
    <p:sldId id="258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6" r:id="rId15"/>
    <p:sldId id="277" r:id="rId16"/>
    <p:sldId id="274" r:id="rId17"/>
    <p:sldId id="275" r:id="rId18"/>
    <p:sldId id="278" r:id="rId19"/>
    <p:sldId id="279" r:id="rId20"/>
    <p:sldId id="281" r:id="rId21"/>
    <p:sldId id="280" r:id="rId22"/>
    <p:sldId id="283" r:id="rId2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5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DD337-6DA0-443D-B66A-851E4657E454}" type="datetimeFigureOut">
              <a:rPr lang="id-ID" smtClean="0"/>
              <a:t>19/06/2019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6E5B-5AB9-40A0-ACF2-7BF32295F0B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850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A3FA-A0AA-4211-8CAF-F15B104CC6F9}" type="datetimeFigureOut">
              <a:rPr lang="id-ID" smtClean="0"/>
              <a:t>19/06/2019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8818C-C5E6-444A-A9F7-917A97CA39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720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006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0" y="2476499"/>
            <a:ext cx="5419725" cy="14192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 smtClean="0"/>
              <a:t>Judul Pembahasan Pertemuan Disini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" y="3927809"/>
            <a:ext cx="4143375" cy="381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 dirty="0" smtClean="0"/>
              <a:t>Nama Pengajar Tulis Disini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19100" y="2181225"/>
            <a:ext cx="5419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75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1075" baseline="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1075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105" y="97208"/>
            <a:ext cx="1432672" cy="6226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843925"/>
            <a:ext cx="666547" cy="6867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5618" b="19924"/>
          <a:stretch/>
        </p:blipFill>
        <p:spPr>
          <a:xfrm>
            <a:off x="1220910" y="5854811"/>
            <a:ext cx="720077" cy="6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5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4ECD-F2B0-44D1-992E-0F49C2E593D2}" type="datetime1">
              <a:rPr lang="id-ID" smtClean="0"/>
              <a:t>19/06/2019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20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1FB1-9DC8-4182-AAB3-B02C9D0F0BA5}" type="datetime1">
              <a:rPr lang="id-ID" smtClean="0"/>
              <a:t>19/06/2019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5775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9E44-024E-465F-A951-56DCD1CCB136}" type="datetime1">
              <a:rPr lang="id-ID" smtClean="0"/>
              <a:t>19/06/2019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151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FE39-9864-46D6-9AC0-2F14619F4853}" type="datetime1">
              <a:rPr lang="id-ID" smtClean="0"/>
              <a:t>19/06/2019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6585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532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692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85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4162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749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6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337" y="406484"/>
            <a:ext cx="7347283" cy="85407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4897" y="6424196"/>
            <a:ext cx="1467440" cy="365125"/>
          </a:xfrm>
        </p:spPr>
        <p:txBody>
          <a:bodyPr/>
          <a:lstStyle/>
          <a:p>
            <a:fld id="{EDFBBC74-4B99-4212-A7D9-0CF121B94CA0}" type="datetime1">
              <a:rPr lang="id-ID" smtClean="0"/>
              <a:t>19/06/2019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4385" y="6423529"/>
            <a:ext cx="4475746" cy="365125"/>
          </a:xfrm>
        </p:spPr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3242" y="6249152"/>
            <a:ext cx="906378" cy="5445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2972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416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399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6425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2883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0700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870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3400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0017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0141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92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1843" y="2948156"/>
            <a:ext cx="6184483" cy="1315453"/>
          </a:xfrm>
          <a:noFill/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 smtClean="0"/>
              <a:t>Judul Section / Bagian Klik Disini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17581" y="2534653"/>
            <a:ext cx="6188745" cy="300078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dirty="0" smtClean="0"/>
              <a:t>Bagian berapa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19/06/2019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9" y="2582779"/>
            <a:ext cx="1471628" cy="16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21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513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503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4744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5009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411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898" y="1427747"/>
            <a:ext cx="4329952" cy="4749216"/>
          </a:xfrm>
        </p:spPr>
        <p:txBody>
          <a:bodyPr anchor="ctr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27747"/>
            <a:ext cx="4378492" cy="4749216"/>
          </a:xfrm>
        </p:spPr>
        <p:txBody>
          <a:bodyPr anchor="ctr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607-3AC7-44C9-B2F9-3FA97C501EA1}" type="datetime1">
              <a:rPr lang="id-ID" smtClean="0"/>
              <a:t>19/06/2019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9929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607-3AC7-44C9-B2F9-3FA97C501EA1}" type="datetime1">
              <a:rPr lang="id-ID" smtClean="0"/>
              <a:t>19/06/2019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7886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2D5D-135A-408F-AB4B-DEF58244B559}" type="datetime1">
              <a:rPr lang="id-ID" smtClean="0"/>
              <a:t>19/06/2019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48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19/06/2019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7136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85E6-33D1-42FB-BDE5-D6E134B26CA8}" type="datetime1">
              <a:rPr lang="id-ID" smtClean="0"/>
              <a:t>19/06/2019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03094" y="412469"/>
            <a:ext cx="6304548" cy="84280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24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72E8-F829-4F58-BC39-B9C4A8118BE9}" type="datetime1">
              <a:rPr lang="id-ID" smtClean="0"/>
              <a:t>19/06/2019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62034" y="6420518"/>
            <a:ext cx="4475746" cy="365125"/>
          </a:xfrm>
        </p:spPr>
        <p:txBody>
          <a:bodyPr/>
          <a:lstStyle/>
          <a:p>
            <a:r>
              <a:rPr lang="id-ID" dirty="0" smtClean="0"/>
              <a:t>Judul Pembahasan Pertemuan Disini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508617" y="121182"/>
            <a:ext cx="363863" cy="343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2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85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7" y="1459832"/>
            <a:ext cx="8822745" cy="4708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27B2D-B4C3-4BC8-8932-D94CD54BC8D5}" type="datetime1">
              <a:rPr lang="id-ID" smtClean="0"/>
              <a:t>19/06/2019</a:t>
            </a:fld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609056" y="87767"/>
            <a:ext cx="408826" cy="3858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0" y="554599"/>
            <a:ext cx="806818" cy="3506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2" y="75067"/>
            <a:ext cx="385103" cy="39677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  <p:sldLayoutId id="2147483672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5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57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13" Type="http://schemas.openxmlformats.org/officeDocument/2006/relationships/image" Target="../media/image630.png"/><Relationship Id="rId3" Type="http://schemas.openxmlformats.org/officeDocument/2006/relationships/image" Target="../media/image66.png"/><Relationship Id="rId7" Type="http://schemas.openxmlformats.org/officeDocument/2006/relationships/image" Target="../media/image69.png"/><Relationship Id="rId12" Type="http://schemas.openxmlformats.org/officeDocument/2006/relationships/image" Target="../media/image7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0.png"/><Relationship Id="rId11" Type="http://schemas.openxmlformats.org/officeDocument/2006/relationships/image" Target="../media/image70.png"/><Relationship Id="rId5" Type="http://schemas.openxmlformats.org/officeDocument/2006/relationships/image" Target="../media/image68.png"/><Relationship Id="rId10" Type="http://schemas.openxmlformats.org/officeDocument/2006/relationships/image" Target="../media/image600.png"/><Relationship Id="rId4" Type="http://schemas.openxmlformats.org/officeDocument/2006/relationships/image" Target="../media/image67.png"/><Relationship Id="rId9" Type="http://schemas.openxmlformats.org/officeDocument/2006/relationships/image" Target="../media/image590.png"/><Relationship Id="rId14" Type="http://schemas.openxmlformats.org/officeDocument/2006/relationships/image" Target="../media/image7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13" Type="http://schemas.openxmlformats.org/officeDocument/2006/relationships/image" Target="../media/image630.png"/><Relationship Id="rId3" Type="http://schemas.openxmlformats.org/officeDocument/2006/relationships/image" Target="../media/image66.png"/><Relationship Id="rId7" Type="http://schemas.openxmlformats.org/officeDocument/2006/relationships/image" Target="../media/image69.png"/><Relationship Id="rId12" Type="http://schemas.openxmlformats.org/officeDocument/2006/relationships/image" Target="../media/image7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0.png"/><Relationship Id="rId11" Type="http://schemas.openxmlformats.org/officeDocument/2006/relationships/image" Target="../media/image70.png"/><Relationship Id="rId5" Type="http://schemas.openxmlformats.org/officeDocument/2006/relationships/image" Target="../media/image68.png"/><Relationship Id="rId10" Type="http://schemas.openxmlformats.org/officeDocument/2006/relationships/image" Target="../media/image600.png"/><Relationship Id="rId4" Type="http://schemas.openxmlformats.org/officeDocument/2006/relationships/image" Target="../media/image67.png"/><Relationship Id="rId9" Type="http://schemas.openxmlformats.org/officeDocument/2006/relationships/image" Target="../media/image590.png"/><Relationship Id="rId14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4.png"/><Relationship Id="rId7" Type="http://schemas.openxmlformats.org/officeDocument/2006/relationships/image" Target="../media/image7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18.png"/><Relationship Id="rId4" Type="http://schemas.openxmlformats.org/officeDocument/2006/relationships/image" Target="../media/image75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13" Type="http://schemas.openxmlformats.org/officeDocument/2006/relationships/image" Target="../media/image79.png"/><Relationship Id="rId3" Type="http://schemas.openxmlformats.org/officeDocument/2006/relationships/image" Target="../media/image43.png"/><Relationship Id="rId7" Type="http://schemas.openxmlformats.org/officeDocument/2006/relationships/image" Target="../media/image470.png"/><Relationship Id="rId12" Type="http://schemas.openxmlformats.org/officeDocument/2006/relationships/image" Target="../media/image78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81.png"/><Relationship Id="rId10" Type="http://schemas.openxmlformats.org/officeDocument/2006/relationships/image" Target="../media/image500.png"/><Relationship Id="rId4" Type="http://schemas.openxmlformats.org/officeDocument/2006/relationships/image" Target="../media/image44.png"/><Relationship Id="rId9" Type="http://schemas.openxmlformats.org/officeDocument/2006/relationships/image" Target="../media/image490.png"/><Relationship Id="rId14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13" Type="http://schemas.openxmlformats.org/officeDocument/2006/relationships/image" Target="../media/image620.png"/><Relationship Id="rId3" Type="http://schemas.openxmlformats.org/officeDocument/2006/relationships/image" Target="../media/image520.png"/><Relationship Id="rId7" Type="http://schemas.openxmlformats.org/officeDocument/2006/relationships/image" Target="../media/image560.png"/><Relationship Id="rId12" Type="http://schemas.openxmlformats.org/officeDocument/2006/relationships/image" Target="../media/image611.png"/><Relationship Id="rId17" Type="http://schemas.openxmlformats.org/officeDocument/2006/relationships/image" Target="../media/image83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0.png"/><Relationship Id="rId11" Type="http://schemas.openxmlformats.org/officeDocument/2006/relationships/image" Target="../media/image600.png"/><Relationship Id="rId5" Type="http://schemas.openxmlformats.org/officeDocument/2006/relationships/image" Target="../media/image540.png"/><Relationship Id="rId15" Type="http://schemas.openxmlformats.org/officeDocument/2006/relationships/image" Target="../media/image640.png"/><Relationship Id="rId10" Type="http://schemas.openxmlformats.org/officeDocument/2006/relationships/image" Target="../media/image590.png"/><Relationship Id="rId4" Type="http://schemas.openxmlformats.org/officeDocument/2006/relationships/image" Target="../media/image530.png"/><Relationship Id="rId9" Type="http://schemas.openxmlformats.org/officeDocument/2006/relationships/image" Target="../media/image580.png"/><Relationship Id="rId14" Type="http://schemas.openxmlformats.org/officeDocument/2006/relationships/image" Target="../media/image6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0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26" Type="http://schemas.openxmlformats.org/officeDocument/2006/relationships/image" Target="../media/image100.png"/><Relationship Id="rId3" Type="http://schemas.openxmlformats.org/officeDocument/2006/relationships/image" Target="../media/image530.png"/><Relationship Id="rId21" Type="http://schemas.openxmlformats.org/officeDocument/2006/relationships/image" Target="../media/image95.png"/><Relationship Id="rId7" Type="http://schemas.openxmlformats.org/officeDocument/2006/relationships/image" Target="../media/image811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5" Type="http://schemas.openxmlformats.org/officeDocument/2006/relationships/image" Target="../media/image99.png"/><Relationship Id="rId2" Type="http://schemas.openxmlformats.org/officeDocument/2006/relationships/image" Target="../media/image520.png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29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0.png"/><Relationship Id="rId11" Type="http://schemas.openxmlformats.org/officeDocument/2006/relationships/image" Target="../media/image85.png"/><Relationship Id="rId24" Type="http://schemas.openxmlformats.org/officeDocument/2006/relationships/image" Target="../media/image98.png"/><Relationship Id="rId5" Type="http://schemas.openxmlformats.org/officeDocument/2006/relationships/image" Target="../media/image550.png"/><Relationship Id="rId15" Type="http://schemas.openxmlformats.org/officeDocument/2006/relationships/image" Target="../media/image89.png"/><Relationship Id="rId23" Type="http://schemas.openxmlformats.org/officeDocument/2006/relationships/image" Target="../media/image97.png"/><Relationship Id="rId28" Type="http://schemas.openxmlformats.org/officeDocument/2006/relationships/image" Target="../media/image102.png"/><Relationship Id="rId10" Type="http://schemas.openxmlformats.org/officeDocument/2006/relationships/image" Target="../media/image84.png"/><Relationship Id="rId19" Type="http://schemas.openxmlformats.org/officeDocument/2006/relationships/image" Target="../media/image93.png"/><Relationship Id="rId31" Type="http://schemas.openxmlformats.org/officeDocument/2006/relationships/image" Target="../media/image105.png"/><Relationship Id="rId4" Type="http://schemas.openxmlformats.org/officeDocument/2006/relationships/image" Target="../media/image540.png"/><Relationship Id="rId9" Type="http://schemas.openxmlformats.org/officeDocument/2006/relationships/image" Target="../media/image830.png"/><Relationship Id="rId14" Type="http://schemas.openxmlformats.org/officeDocument/2006/relationships/image" Target="../media/image88.png"/><Relationship Id="rId22" Type="http://schemas.openxmlformats.org/officeDocument/2006/relationships/image" Target="../media/image96.png"/><Relationship Id="rId27" Type="http://schemas.openxmlformats.org/officeDocument/2006/relationships/image" Target="../media/image101.png"/><Relationship Id="rId30" Type="http://schemas.openxmlformats.org/officeDocument/2006/relationships/image" Target="../media/image10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18" Type="http://schemas.openxmlformats.org/officeDocument/2006/relationships/image" Target="../media/image130.png"/><Relationship Id="rId26" Type="http://schemas.openxmlformats.org/officeDocument/2006/relationships/image" Target="../media/image138.png"/><Relationship Id="rId3" Type="http://schemas.openxmlformats.org/officeDocument/2006/relationships/image" Target="../media/image530.png"/><Relationship Id="rId21" Type="http://schemas.openxmlformats.org/officeDocument/2006/relationships/image" Target="../media/image133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5" Type="http://schemas.openxmlformats.org/officeDocument/2006/relationships/image" Target="../media/image137.png"/><Relationship Id="rId2" Type="http://schemas.openxmlformats.org/officeDocument/2006/relationships/image" Target="../media/image520.png"/><Relationship Id="rId16" Type="http://schemas.openxmlformats.org/officeDocument/2006/relationships/image" Target="../media/image128.png"/><Relationship Id="rId20" Type="http://schemas.openxmlformats.org/officeDocument/2006/relationships/image" Target="../media/image132.png"/><Relationship Id="rId29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24" Type="http://schemas.openxmlformats.org/officeDocument/2006/relationships/image" Target="../media/image136.png"/><Relationship Id="rId5" Type="http://schemas.openxmlformats.org/officeDocument/2006/relationships/image" Target="../media/image117.png"/><Relationship Id="rId15" Type="http://schemas.openxmlformats.org/officeDocument/2006/relationships/image" Target="../media/image127.png"/><Relationship Id="rId23" Type="http://schemas.openxmlformats.org/officeDocument/2006/relationships/image" Target="../media/image135.png"/><Relationship Id="rId28" Type="http://schemas.openxmlformats.org/officeDocument/2006/relationships/image" Target="../media/image140.png"/><Relationship Id="rId10" Type="http://schemas.openxmlformats.org/officeDocument/2006/relationships/image" Target="../media/image122.png"/><Relationship Id="rId19" Type="http://schemas.openxmlformats.org/officeDocument/2006/relationships/image" Target="../media/image131.png"/><Relationship Id="rId31" Type="http://schemas.openxmlformats.org/officeDocument/2006/relationships/image" Target="../media/image143.png"/><Relationship Id="rId4" Type="http://schemas.openxmlformats.org/officeDocument/2006/relationships/image" Target="../media/image540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Relationship Id="rId22" Type="http://schemas.openxmlformats.org/officeDocument/2006/relationships/image" Target="../media/image134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151.png"/><Relationship Id="rId3" Type="http://schemas.openxmlformats.org/officeDocument/2006/relationships/image" Target="../media/image145.png"/><Relationship Id="rId21" Type="http://schemas.openxmlformats.org/officeDocument/2006/relationships/image" Target="../media/image154.png"/><Relationship Id="rId7" Type="http://schemas.openxmlformats.org/officeDocument/2006/relationships/image" Target="../media/image30.png"/><Relationship Id="rId12" Type="http://schemas.openxmlformats.org/officeDocument/2006/relationships/image" Target="../media/image147.png"/><Relationship Id="rId17" Type="http://schemas.openxmlformats.org/officeDocument/2006/relationships/image" Target="../media/image150.png"/><Relationship Id="rId2" Type="http://schemas.openxmlformats.org/officeDocument/2006/relationships/image" Target="../media/image144.png"/><Relationship Id="rId16" Type="http://schemas.openxmlformats.org/officeDocument/2006/relationships/image" Target="../media/image149.png"/><Relationship Id="rId20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60.png"/><Relationship Id="rId5" Type="http://schemas.openxmlformats.org/officeDocument/2006/relationships/image" Target="../media/image117.png"/><Relationship Id="rId15" Type="http://schemas.openxmlformats.org/officeDocument/2006/relationships/image" Target="../media/image148.png"/><Relationship Id="rId10" Type="http://schemas.openxmlformats.org/officeDocument/2006/relationships/image" Target="../media/image33.png"/><Relationship Id="rId19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1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7.png"/><Relationship Id="rId7" Type="http://schemas.openxmlformats.org/officeDocument/2006/relationships/image" Target="../media/image16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61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0.png"/><Relationship Id="rId3" Type="http://schemas.openxmlformats.org/officeDocument/2006/relationships/image" Target="../media/image710.png"/><Relationship Id="rId7" Type="http://schemas.openxmlformats.org/officeDocument/2006/relationships/image" Target="../media/image13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0.png"/><Relationship Id="rId5" Type="http://schemas.openxmlformats.org/officeDocument/2006/relationships/image" Target="../media/image1110.png"/><Relationship Id="rId10" Type="http://schemas.openxmlformats.org/officeDocument/2006/relationships/image" Target="../media/image16.png"/><Relationship Id="rId4" Type="http://schemas.openxmlformats.org/officeDocument/2006/relationships/image" Target="../media/image8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2.png"/><Relationship Id="rId1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11" Type="http://schemas.openxmlformats.org/officeDocument/2006/relationships/image" Target="../media/image50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2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1.png"/><Relationship Id="rId2" Type="http://schemas.openxmlformats.org/officeDocument/2006/relationships/image" Target="../media/image52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0.png"/><Relationship Id="rId5" Type="http://schemas.openxmlformats.org/officeDocument/2006/relationships/image" Target="../media/image55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4.png"/><Relationship Id="rId9" Type="http://schemas.openxmlformats.org/officeDocument/2006/relationships/image" Target="../media/image32.png"/><Relationship Id="rId14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32986" r="7380" b="34416"/>
          <a:stretch/>
        </p:blipFill>
        <p:spPr>
          <a:xfrm>
            <a:off x="157316" y="5913824"/>
            <a:ext cx="1796982" cy="7104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38" y="215576"/>
            <a:ext cx="658757" cy="68674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xmlns="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xmlns="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288983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3" y="186982"/>
            <a:ext cx="666547" cy="6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33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Forward vs Backpropagate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19/06/2019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10</a:t>
            </a:fld>
            <a:endParaRPr lang="id-ID" dirty="0"/>
          </a:p>
        </p:txBody>
      </p:sp>
      <p:sp>
        <p:nvSpPr>
          <p:cNvPr id="8" name="Right Arrow 7"/>
          <p:cNvSpPr/>
          <p:nvPr/>
        </p:nvSpPr>
        <p:spPr>
          <a:xfrm>
            <a:off x="1722481" y="1848957"/>
            <a:ext cx="5874818" cy="3339043"/>
          </a:xfrm>
          <a:prstGeom prst="rightArrow">
            <a:avLst/>
          </a:prstGeom>
          <a:solidFill>
            <a:srgbClr val="00B05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9" name="Group 8"/>
          <p:cNvGrpSpPr/>
          <p:nvPr/>
        </p:nvGrpSpPr>
        <p:grpSpPr>
          <a:xfrm>
            <a:off x="2668588" y="1751910"/>
            <a:ext cx="4215950" cy="3640409"/>
            <a:chOff x="285514" y="1622437"/>
            <a:chExt cx="4215950" cy="3640409"/>
          </a:xfrm>
        </p:grpSpPr>
        <p:sp>
          <p:nvSpPr>
            <p:cNvPr id="10" name="Oval 9"/>
            <p:cNvSpPr/>
            <p:nvPr/>
          </p:nvSpPr>
          <p:spPr>
            <a:xfrm>
              <a:off x="285515" y="1642095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71940" y="1778860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40" y="1778860"/>
                  <a:ext cx="276101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3043" r="-6522" b="-1777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/>
            <p:cNvSpPr/>
            <p:nvPr/>
          </p:nvSpPr>
          <p:spPr>
            <a:xfrm>
              <a:off x="285514" y="3137773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71939" y="3274538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39" y="3274538"/>
                  <a:ext cx="28142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766" r="-6383" b="-1521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295291" y="4633451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19418" y="4798528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18" y="4798528"/>
                  <a:ext cx="181139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0000" r="-30000" b="-6522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Oval 15"/>
            <p:cNvSpPr/>
            <p:nvPr/>
          </p:nvSpPr>
          <p:spPr>
            <a:xfrm>
              <a:off x="1871553" y="4633451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871553" y="1642094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008224" y="1756929"/>
              <a:ext cx="356051" cy="390034"/>
            </a:xfrm>
            <a:custGeom>
              <a:avLst/>
              <a:gdLst>
                <a:gd name="connsiteX0" fmla="*/ 0 w 679731"/>
                <a:gd name="connsiteY0" fmla="*/ 390034 h 390034"/>
                <a:gd name="connsiteX1" fmla="*/ 307497 w 679731"/>
                <a:gd name="connsiteY1" fmla="*/ 333389 h 390034"/>
                <a:gd name="connsiteX2" fmla="*/ 404602 w 679731"/>
                <a:gd name="connsiteY2" fmla="*/ 50168 h 390034"/>
                <a:gd name="connsiteX3" fmla="*/ 679731 w 679731"/>
                <a:gd name="connsiteY3" fmla="*/ 1616 h 39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731" h="390034">
                  <a:moveTo>
                    <a:pt x="0" y="390034"/>
                  </a:moveTo>
                  <a:cubicBezTo>
                    <a:pt x="120031" y="390033"/>
                    <a:pt x="240063" y="390033"/>
                    <a:pt x="307497" y="333389"/>
                  </a:cubicBezTo>
                  <a:cubicBezTo>
                    <a:pt x="374931" y="276745"/>
                    <a:pt x="342563" y="105463"/>
                    <a:pt x="404602" y="50168"/>
                  </a:cubicBezTo>
                  <a:cubicBezTo>
                    <a:pt x="466641" y="-5127"/>
                    <a:pt x="573186" y="-1756"/>
                    <a:pt x="679731" y="1616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Oval 18"/>
            <p:cNvSpPr/>
            <p:nvPr/>
          </p:nvSpPr>
          <p:spPr>
            <a:xfrm>
              <a:off x="1871551" y="3137772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008222" y="3252607"/>
              <a:ext cx="356051" cy="390034"/>
            </a:xfrm>
            <a:custGeom>
              <a:avLst/>
              <a:gdLst>
                <a:gd name="connsiteX0" fmla="*/ 0 w 679731"/>
                <a:gd name="connsiteY0" fmla="*/ 390034 h 390034"/>
                <a:gd name="connsiteX1" fmla="*/ 307497 w 679731"/>
                <a:gd name="connsiteY1" fmla="*/ 333389 h 390034"/>
                <a:gd name="connsiteX2" fmla="*/ 404602 w 679731"/>
                <a:gd name="connsiteY2" fmla="*/ 50168 h 390034"/>
                <a:gd name="connsiteX3" fmla="*/ 679731 w 679731"/>
                <a:gd name="connsiteY3" fmla="*/ 1616 h 39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731" h="390034">
                  <a:moveTo>
                    <a:pt x="0" y="390034"/>
                  </a:moveTo>
                  <a:cubicBezTo>
                    <a:pt x="120031" y="390033"/>
                    <a:pt x="240063" y="390033"/>
                    <a:pt x="307497" y="333389"/>
                  </a:cubicBezTo>
                  <a:cubicBezTo>
                    <a:pt x="374931" y="276745"/>
                    <a:pt x="342563" y="105463"/>
                    <a:pt x="404602" y="50168"/>
                  </a:cubicBezTo>
                  <a:cubicBezTo>
                    <a:pt x="466641" y="-5127"/>
                    <a:pt x="573186" y="-1756"/>
                    <a:pt x="679731" y="1616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Oval 20"/>
            <p:cNvSpPr/>
            <p:nvPr/>
          </p:nvSpPr>
          <p:spPr>
            <a:xfrm>
              <a:off x="3457588" y="3137772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3594259" y="3252607"/>
              <a:ext cx="356051" cy="390034"/>
            </a:xfrm>
            <a:custGeom>
              <a:avLst/>
              <a:gdLst>
                <a:gd name="connsiteX0" fmla="*/ 0 w 679731"/>
                <a:gd name="connsiteY0" fmla="*/ 390034 h 390034"/>
                <a:gd name="connsiteX1" fmla="*/ 307497 w 679731"/>
                <a:gd name="connsiteY1" fmla="*/ 333389 h 390034"/>
                <a:gd name="connsiteX2" fmla="*/ 404602 w 679731"/>
                <a:gd name="connsiteY2" fmla="*/ 50168 h 390034"/>
                <a:gd name="connsiteX3" fmla="*/ 679731 w 679731"/>
                <a:gd name="connsiteY3" fmla="*/ 1616 h 39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731" h="390034">
                  <a:moveTo>
                    <a:pt x="0" y="390034"/>
                  </a:moveTo>
                  <a:cubicBezTo>
                    <a:pt x="120031" y="390033"/>
                    <a:pt x="240063" y="390033"/>
                    <a:pt x="307497" y="333389"/>
                  </a:cubicBezTo>
                  <a:cubicBezTo>
                    <a:pt x="374931" y="276745"/>
                    <a:pt x="342563" y="105463"/>
                    <a:pt x="404602" y="50168"/>
                  </a:cubicBezTo>
                  <a:cubicBezTo>
                    <a:pt x="466641" y="-5127"/>
                    <a:pt x="573186" y="-1756"/>
                    <a:pt x="679731" y="1616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23" name="Straight Connector 22"/>
            <p:cNvCxnSpPr>
              <a:stCxn id="10" idx="6"/>
              <a:endCxn id="17" idx="2"/>
            </p:cNvCxnSpPr>
            <p:nvPr/>
          </p:nvCxnSpPr>
          <p:spPr>
            <a:xfrm flipV="1">
              <a:off x="914910" y="1956792"/>
              <a:ext cx="956643" cy="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5"/>
              <a:endCxn id="19" idx="1"/>
            </p:cNvCxnSpPr>
            <p:nvPr/>
          </p:nvCxnSpPr>
          <p:spPr>
            <a:xfrm>
              <a:off x="822737" y="2179317"/>
              <a:ext cx="1140987" cy="1050628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2" idx="6"/>
              <a:endCxn id="19" idx="2"/>
            </p:cNvCxnSpPr>
            <p:nvPr/>
          </p:nvCxnSpPr>
          <p:spPr>
            <a:xfrm flipV="1">
              <a:off x="914909" y="3452470"/>
              <a:ext cx="956642" cy="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" idx="7"/>
              <a:endCxn id="17" idx="3"/>
            </p:cNvCxnSpPr>
            <p:nvPr/>
          </p:nvCxnSpPr>
          <p:spPr>
            <a:xfrm flipV="1">
              <a:off x="822736" y="2179316"/>
              <a:ext cx="1140990" cy="105063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748041" y="2242311"/>
              <a:ext cx="1322694" cy="24300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7" idx="5"/>
              <a:endCxn id="21" idx="1"/>
            </p:cNvCxnSpPr>
            <p:nvPr/>
          </p:nvCxnSpPr>
          <p:spPr>
            <a:xfrm>
              <a:off x="2408775" y="2179316"/>
              <a:ext cx="1140986" cy="105062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9" idx="6"/>
              <a:endCxn id="21" idx="2"/>
            </p:cNvCxnSpPr>
            <p:nvPr/>
          </p:nvCxnSpPr>
          <p:spPr>
            <a:xfrm>
              <a:off x="2500946" y="3452470"/>
              <a:ext cx="956642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6" idx="7"/>
              <a:endCxn id="21" idx="3"/>
            </p:cNvCxnSpPr>
            <p:nvPr/>
          </p:nvCxnSpPr>
          <p:spPr>
            <a:xfrm flipV="1">
              <a:off x="2408775" y="3674994"/>
              <a:ext cx="1140986" cy="105063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4" idx="7"/>
              <a:endCxn id="19" idx="3"/>
            </p:cNvCxnSpPr>
            <p:nvPr/>
          </p:nvCxnSpPr>
          <p:spPr>
            <a:xfrm flipV="1">
              <a:off x="832513" y="3674994"/>
              <a:ext cx="1131211" cy="105063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095677" y="4809648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677" y="4809648"/>
                  <a:ext cx="181139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483" r="-31034" b="-6522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026319" y="1622437"/>
                  <a:ext cx="412997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319" y="1622437"/>
                  <a:ext cx="412997" cy="26898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824" t="-2222" r="-10294" b="-1333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1035939" y="2109069"/>
                  <a:ext cx="412997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939" y="2109069"/>
                  <a:ext cx="412997" cy="26898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824" t="-2273" r="-8824" b="-1590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78890" y="2771965"/>
                  <a:ext cx="412997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890" y="2771965"/>
                  <a:ext cx="412997" cy="26898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8824" t="-4545" r="-8824" b="-1590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966729" y="3122088"/>
                  <a:ext cx="412997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729" y="3122088"/>
                  <a:ext cx="412997" cy="26898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955" t="-2222" r="-10448" b="-1333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02621" y="4151753"/>
                  <a:ext cx="412997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621" y="4151753"/>
                  <a:ext cx="412997" cy="26898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824" t="-2273" r="-10294" b="-1590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009158" y="4540328"/>
                  <a:ext cx="412997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158" y="4540328"/>
                  <a:ext cx="412997" cy="26898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824" t="-2273" r="-10294" b="-1590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818856" y="2242311"/>
                  <a:ext cx="412998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8856" y="2242311"/>
                  <a:ext cx="412998" cy="26898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8824" t="-2273" r="-10294" b="-1590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818856" y="3122088"/>
                  <a:ext cx="412998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8856" y="3122088"/>
                  <a:ext cx="412998" cy="26898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8824" t="-2222" r="-10294" b="-1333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772768" y="3767167"/>
                  <a:ext cx="412998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2768" y="3767167"/>
                  <a:ext cx="412998" cy="26898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8824" t="-2273" r="-8824" b="-1590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>
              <a:stCxn id="21" idx="6"/>
            </p:cNvCxnSpPr>
            <p:nvPr/>
          </p:nvCxnSpPr>
          <p:spPr>
            <a:xfrm flipV="1">
              <a:off x="4086983" y="3447624"/>
              <a:ext cx="414481" cy="4846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614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Forward vs Backpropagate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19/06/2019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11</a:t>
            </a:fld>
            <a:endParaRPr lang="id-ID"/>
          </a:p>
        </p:txBody>
      </p:sp>
      <p:sp>
        <p:nvSpPr>
          <p:cNvPr id="6" name="Right Arrow 5"/>
          <p:cNvSpPr/>
          <p:nvPr/>
        </p:nvSpPr>
        <p:spPr>
          <a:xfrm flipH="1">
            <a:off x="852854" y="1848957"/>
            <a:ext cx="6400800" cy="3339043"/>
          </a:xfrm>
          <a:prstGeom prst="rightArrow">
            <a:avLst/>
          </a:prstGeom>
          <a:solidFill>
            <a:srgbClr val="00B05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7" name="Group 6"/>
          <p:cNvGrpSpPr/>
          <p:nvPr/>
        </p:nvGrpSpPr>
        <p:grpSpPr>
          <a:xfrm>
            <a:off x="2668588" y="1751910"/>
            <a:ext cx="4215950" cy="3640409"/>
            <a:chOff x="285514" y="1622437"/>
            <a:chExt cx="4215950" cy="3640409"/>
          </a:xfrm>
        </p:grpSpPr>
        <p:sp>
          <p:nvSpPr>
            <p:cNvPr id="8" name="Oval 7"/>
            <p:cNvSpPr/>
            <p:nvPr/>
          </p:nvSpPr>
          <p:spPr>
            <a:xfrm>
              <a:off x="285515" y="1642095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71940" y="1778860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40" y="1778860"/>
                  <a:ext cx="276101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3043" r="-6522" b="-1777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/>
            <p:cNvSpPr/>
            <p:nvPr/>
          </p:nvSpPr>
          <p:spPr>
            <a:xfrm>
              <a:off x="285514" y="3137773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71939" y="3274538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39" y="3274538"/>
                  <a:ext cx="28142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766" r="-6383" b="-1521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/>
            <p:cNvSpPr/>
            <p:nvPr/>
          </p:nvSpPr>
          <p:spPr>
            <a:xfrm>
              <a:off x="295291" y="4633451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19418" y="4798528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18" y="4798528"/>
                  <a:ext cx="181139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0000" r="-30000" b="-6522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871553" y="4633451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871553" y="1642094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008224" y="1756929"/>
              <a:ext cx="356051" cy="390034"/>
            </a:xfrm>
            <a:custGeom>
              <a:avLst/>
              <a:gdLst>
                <a:gd name="connsiteX0" fmla="*/ 0 w 679731"/>
                <a:gd name="connsiteY0" fmla="*/ 390034 h 390034"/>
                <a:gd name="connsiteX1" fmla="*/ 307497 w 679731"/>
                <a:gd name="connsiteY1" fmla="*/ 333389 h 390034"/>
                <a:gd name="connsiteX2" fmla="*/ 404602 w 679731"/>
                <a:gd name="connsiteY2" fmla="*/ 50168 h 390034"/>
                <a:gd name="connsiteX3" fmla="*/ 679731 w 679731"/>
                <a:gd name="connsiteY3" fmla="*/ 1616 h 39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731" h="390034">
                  <a:moveTo>
                    <a:pt x="0" y="390034"/>
                  </a:moveTo>
                  <a:cubicBezTo>
                    <a:pt x="120031" y="390033"/>
                    <a:pt x="240063" y="390033"/>
                    <a:pt x="307497" y="333389"/>
                  </a:cubicBezTo>
                  <a:cubicBezTo>
                    <a:pt x="374931" y="276745"/>
                    <a:pt x="342563" y="105463"/>
                    <a:pt x="404602" y="50168"/>
                  </a:cubicBezTo>
                  <a:cubicBezTo>
                    <a:pt x="466641" y="-5127"/>
                    <a:pt x="573186" y="-1756"/>
                    <a:pt x="679731" y="1616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Oval 16"/>
            <p:cNvSpPr/>
            <p:nvPr/>
          </p:nvSpPr>
          <p:spPr>
            <a:xfrm>
              <a:off x="1871551" y="3137772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008222" y="3252607"/>
              <a:ext cx="356051" cy="390034"/>
            </a:xfrm>
            <a:custGeom>
              <a:avLst/>
              <a:gdLst>
                <a:gd name="connsiteX0" fmla="*/ 0 w 679731"/>
                <a:gd name="connsiteY0" fmla="*/ 390034 h 390034"/>
                <a:gd name="connsiteX1" fmla="*/ 307497 w 679731"/>
                <a:gd name="connsiteY1" fmla="*/ 333389 h 390034"/>
                <a:gd name="connsiteX2" fmla="*/ 404602 w 679731"/>
                <a:gd name="connsiteY2" fmla="*/ 50168 h 390034"/>
                <a:gd name="connsiteX3" fmla="*/ 679731 w 679731"/>
                <a:gd name="connsiteY3" fmla="*/ 1616 h 39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731" h="390034">
                  <a:moveTo>
                    <a:pt x="0" y="390034"/>
                  </a:moveTo>
                  <a:cubicBezTo>
                    <a:pt x="120031" y="390033"/>
                    <a:pt x="240063" y="390033"/>
                    <a:pt x="307497" y="333389"/>
                  </a:cubicBezTo>
                  <a:cubicBezTo>
                    <a:pt x="374931" y="276745"/>
                    <a:pt x="342563" y="105463"/>
                    <a:pt x="404602" y="50168"/>
                  </a:cubicBezTo>
                  <a:cubicBezTo>
                    <a:pt x="466641" y="-5127"/>
                    <a:pt x="573186" y="-1756"/>
                    <a:pt x="679731" y="1616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Oval 18"/>
            <p:cNvSpPr/>
            <p:nvPr/>
          </p:nvSpPr>
          <p:spPr>
            <a:xfrm>
              <a:off x="3457588" y="3137772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3594259" y="3252607"/>
              <a:ext cx="356051" cy="390034"/>
            </a:xfrm>
            <a:custGeom>
              <a:avLst/>
              <a:gdLst>
                <a:gd name="connsiteX0" fmla="*/ 0 w 679731"/>
                <a:gd name="connsiteY0" fmla="*/ 390034 h 390034"/>
                <a:gd name="connsiteX1" fmla="*/ 307497 w 679731"/>
                <a:gd name="connsiteY1" fmla="*/ 333389 h 390034"/>
                <a:gd name="connsiteX2" fmla="*/ 404602 w 679731"/>
                <a:gd name="connsiteY2" fmla="*/ 50168 h 390034"/>
                <a:gd name="connsiteX3" fmla="*/ 679731 w 679731"/>
                <a:gd name="connsiteY3" fmla="*/ 1616 h 39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731" h="390034">
                  <a:moveTo>
                    <a:pt x="0" y="390034"/>
                  </a:moveTo>
                  <a:cubicBezTo>
                    <a:pt x="120031" y="390033"/>
                    <a:pt x="240063" y="390033"/>
                    <a:pt x="307497" y="333389"/>
                  </a:cubicBezTo>
                  <a:cubicBezTo>
                    <a:pt x="374931" y="276745"/>
                    <a:pt x="342563" y="105463"/>
                    <a:pt x="404602" y="50168"/>
                  </a:cubicBezTo>
                  <a:cubicBezTo>
                    <a:pt x="466641" y="-5127"/>
                    <a:pt x="573186" y="-1756"/>
                    <a:pt x="679731" y="1616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21" name="Straight Connector 20"/>
            <p:cNvCxnSpPr>
              <a:stCxn id="8" idx="6"/>
              <a:endCxn id="15" idx="2"/>
            </p:cNvCxnSpPr>
            <p:nvPr/>
          </p:nvCxnSpPr>
          <p:spPr>
            <a:xfrm flipV="1">
              <a:off x="914910" y="1956792"/>
              <a:ext cx="956643" cy="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5"/>
              <a:endCxn id="17" idx="1"/>
            </p:cNvCxnSpPr>
            <p:nvPr/>
          </p:nvCxnSpPr>
          <p:spPr>
            <a:xfrm>
              <a:off x="822737" y="2179317"/>
              <a:ext cx="1140987" cy="1050628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17" idx="2"/>
            </p:cNvCxnSpPr>
            <p:nvPr/>
          </p:nvCxnSpPr>
          <p:spPr>
            <a:xfrm flipV="1">
              <a:off x="914909" y="3452470"/>
              <a:ext cx="956642" cy="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7"/>
              <a:endCxn id="15" idx="3"/>
            </p:cNvCxnSpPr>
            <p:nvPr/>
          </p:nvCxnSpPr>
          <p:spPr>
            <a:xfrm flipV="1">
              <a:off x="822736" y="2179316"/>
              <a:ext cx="1140990" cy="105063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8041" y="2242311"/>
              <a:ext cx="1322694" cy="24300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5" idx="5"/>
              <a:endCxn id="19" idx="1"/>
            </p:cNvCxnSpPr>
            <p:nvPr/>
          </p:nvCxnSpPr>
          <p:spPr>
            <a:xfrm>
              <a:off x="2408775" y="2179316"/>
              <a:ext cx="1140986" cy="105062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7" idx="6"/>
              <a:endCxn id="19" idx="2"/>
            </p:cNvCxnSpPr>
            <p:nvPr/>
          </p:nvCxnSpPr>
          <p:spPr>
            <a:xfrm>
              <a:off x="2500946" y="3452470"/>
              <a:ext cx="956642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4" idx="7"/>
              <a:endCxn id="19" idx="3"/>
            </p:cNvCxnSpPr>
            <p:nvPr/>
          </p:nvCxnSpPr>
          <p:spPr>
            <a:xfrm flipV="1">
              <a:off x="2408775" y="3674994"/>
              <a:ext cx="1140986" cy="105063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2" idx="7"/>
              <a:endCxn id="17" idx="3"/>
            </p:cNvCxnSpPr>
            <p:nvPr/>
          </p:nvCxnSpPr>
          <p:spPr>
            <a:xfrm flipV="1">
              <a:off x="832513" y="3674994"/>
              <a:ext cx="1131211" cy="105063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095677" y="4809648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677" y="4809648"/>
                  <a:ext cx="181139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483" r="-31034" b="-6522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026319" y="1622437"/>
                  <a:ext cx="412997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319" y="1622437"/>
                  <a:ext cx="412997" cy="26898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824" t="-2222" r="-10294" b="-1333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035939" y="2109069"/>
                  <a:ext cx="412997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939" y="2109069"/>
                  <a:ext cx="412997" cy="26898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824" t="-2273" r="-8824" b="-1590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78890" y="2771965"/>
                  <a:ext cx="412997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890" y="2771965"/>
                  <a:ext cx="412997" cy="26898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8824" t="-4545" r="-8824" b="-1590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966729" y="3122088"/>
                  <a:ext cx="412997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729" y="3122088"/>
                  <a:ext cx="412997" cy="26898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955" t="-2222" r="-10448" b="-1333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02621" y="4151753"/>
                  <a:ext cx="412997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621" y="4151753"/>
                  <a:ext cx="412997" cy="26898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824" t="-2273" r="-10294" b="-1590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09158" y="4540328"/>
                  <a:ext cx="412997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158" y="4540328"/>
                  <a:ext cx="412997" cy="26898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824" t="-2273" r="-10294" b="-1590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818856" y="2242311"/>
                  <a:ext cx="412998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8856" y="2242311"/>
                  <a:ext cx="412998" cy="26898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8824" t="-2273" r="-10294" b="-1590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818856" y="3122088"/>
                  <a:ext cx="412998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8856" y="3122088"/>
                  <a:ext cx="412998" cy="26898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8824" t="-2222" r="-10294" b="-1333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772768" y="3767167"/>
                  <a:ext cx="412998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2768" y="3767167"/>
                  <a:ext cx="412998" cy="26898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8824" t="-2273" r="-8824" b="-1590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>
              <a:stCxn id="19" idx="6"/>
            </p:cNvCxnSpPr>
            <p:nvPr/>
          </p:nvCxnSpPr>
          <p:spPr>
            <a:xfrm flipV="1">
              <a:off x="4086983" y="3447624"/>
              <a:ext cx="414481" cy="4846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541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Ide Dibalik Backpropagation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19/06/2019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12</a:t>
            </a:fld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2667794" y="2130034"/>
            <a:ext cx="2284741" cy="1514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Freeform 6"/>
          <p:cNvSpPr/>
          <p:nvPr/>
        </p:nvSpPr>
        <p:spPr>
          <a:xfrm>
            <a:off x="2668588" y="2131177"/>
            <a:ext cx="1102519" cy="1509713"/>
          </a:xfrm>
          <a:custGeom>
            <a:avLst/>
            <a:gdLst>
              <a:gd name="connsiteX0" fmla="*/ 2382 w 1102519"/>
              <a:gd name="connsiteY0" fmla="*/ 0 h 1509713"/>
              <a:gd name="connsiteX1" fmla="*/ 1102519 w 1102519"/>
              <a:gd name="connsiteY1" fmla="*/ 0 h 1509713"/>
              <a:gd name="connsiteX2" fmla="*/ 731044 w 1102519"/>
              <a:gd name="connsiteY2" fmla="*/ 1509713 h 1509713"/>
              <a:gd name="connsiteX3" fmla="*/ 0 w 1102519"/>
              <a:gd name="connsiteY3" fmla="*/ 1509713 h 1509713"/>
              <a:gd name="connsiteX4" fmla="*/ 2382 w 1102519"/>
              <a:gd name="connsiteY4" fmla="*/ 0 h 150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519" h="1509713">
                <a:moveTo>
                  <a:pt x="2382" y="0"/>
                </a:moveTo>
                <a:lnTo>
                  <a:pt x="1102519" y="0"/>
                </a:lnTo>
                <a:lnTo>
                  <a:pt x="731044" y="1509713"/>
                </a:lnTo>
                <a:lnTo>
                  <a:pt x="0" y="1509713"/>
                </a:lnTo>
                <a:lnTo>
                  <a:pt x="2382" y="0"/>
                </a:ln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8" name="Straight Connector 7"/>
          <p:cNvCxnSpPr>
            <a:stCxn id="39" idx="6"/>
            <a:endCxn id="12" idx="1"/>
          </p:cNvCxnSpPr>
          <p:nvPr/>
        </p:nvCxnSpPr>
        <p:spPr>
          <a:xfrm flipV="1">
            <a:off x="1777952" y="2887120"/>
            <a:ext cx="889514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9" idx="5"/>
            <a:endCxn id="44" idx="1"/>
          </p:cNvCxnSpPr>
          <p:nvPr/>
        </p:nvCxnSpPr>
        <p:spPr>
          <a:xfrm>
            <a:off x="1685779" y="3109645"/>
            <a:ext cx="981687" cy="207582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8" idx="6"/>
            <a:endCxn id="44" idx="1"/>
          </p:cNvCxnSpPr>
          <p:nvPr/>
        </p:nvCxnSpPr>
        <p:spPr>
          <a:xfrm flipV="1">
            <a:off x="1777952" y="5185467"/>
            <a:ext cx="889514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8" idx="7"/>
            <a:endCxn id="12" idx="1"/>
          </p:cNvCxnSpPr>
          <p:nvPr/>
        </p:nvCxnSpPr>
        <p:spPr>
          <a:xfrm flipV="1">
            <a:off x="1685779" y="2887120"/>
            <a:ext cx="981687" cy="207582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667466" y="2130034"/>
            <a:ext cx="2284741" cy="15141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Straight Connector 12"/>
          <p:cNvCxnSpPr>
            <a:stCxn id="12" idx="3"/>
            <a:endCxn id="28" idx="1"/>
          </p:cNvCxnSpPr>
          <p:nvPr/>
        </p:nvCxnSpPr>
        <p:spPr>
          <a:xfrm>
            <a:off x="4952207" y="2887120"/>
            <a:ext cx="793396" cy="111385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4" idx="3"/>
            <a:endCxn id="30" idx="1"/>
          </p:cNvCxnSpPr>
          <p:nvPr/>
        </p:nvCxnSpPr>
        <p:spPr>
          <a:xfrm flipV="1">
            <a:off x="4952207" y="3997434"/>
            <a:ext cx="788306" cy="11880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716293" y="2342882"/>
            <a:ext cx="968214" cy="473468"/>
            <a:chOff x="2716293" y="1938282"/>
            <a:chExt cx="968214" cy="473468"/>
          </a:xfrm>
        </p:grpSpPr>
        <p:sp>
          <p:nvSpPr>
            <p:cNvPr id="16" name="Oval 15"/>
            <p:cNvSpPr/>
            <p:nvPr/>
          </p:nvSpPr>
          <p:spPr>
            <a:xfrm>
              <a:off x="3200400" y="1938282"/>
              <a:ext cx="118244" cy="11824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2716293" y="2042418"/>
                  <a:ext cx="968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293" y="2042418"/>
                  <a:ext cx="96821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49295" y="3708352"/>
                <a:ext cx="1215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95" y="3708352"/>
                <a:ext cx="121533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500" r="-6500" b="-347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40639" y="4172696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39" y="4172696"/>
                <a:ext cx="61632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911" r="-7921" b="-2608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30" idx="3"/>
          </p:cNvCxnSpPr>
          <p:nvPr/>
        </p:nvCxnSpPr>
        <p:spPr>
          <a:xfrm>
            <a:off x="8025254" y="3997434"/>
            <a:ext cx="317634" cy="353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491709" y="3822888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709" y="3822888"/>
                <a:ext cx="18671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2258" t="-21739" r="-74194" b="-2608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6930061" y="1971056"/>
            <a:ext cx="2040943" cy="1737296"/>
            <a:chOff x="6930061" y="1566456"/>
            <a:chExt cx="2040943" cy="1737296"/>
          </a:xfrm>
        </p:grpSpPr>
        <p:sp>
          <p:nvSpPr>
            <p:cNvPr id="23" name="TextBox 22"/>
            <p:cNvSpPr txBox="1"/>
            <p:nvPr/>
          </p:nvSpPr>
          <p:spPr>
            <a:xfrm>
              <a:off x="6930061" y="1566456"/>
              <a:ext cx="2040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dirty="0" smtClean="0">
                  <a:latin typeface="Product Sans" panose="020B0403030502040203" pitchFamily="34" charset="0"/>
                </a:rPr>
                <a:t>Model yang buruk!</a:t>
              </a:r>
            </a:p>
            <a:p>
              <a:pPr algn="ctr"/>
              <a:r>
                <a:rPr lang="id-ID" sz="1200" dirty="0">
                  <a:latin typeface="Product Sans" panose="020B0403030502040203" pitchFamily="34" charset="0"/>
                </a:rPr>
                <a:t>Nilai prediksi </a:t>
              </a:r>
              <a:r>
                <a:rPr lang="id-ID" sz="1200" dirty="0" smtClean="0">
                  <a:latin typeface="Product Sans" panose="020B0403030502040203" pitchFamily="34" charset="0"/>
                </a:rPr>
                <a:t>juga pasti kecil</a:t>
              </a:r>
              <a:endParaRPr lang="id-ID" sz="1200" dirty="0">
                <a:latin typeface="Product Sans" panose="020B0403030502040203" pitchFamily="34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8585068" y="2042418"/>
              <a:ext cx="0" cy="126133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176622" y="1556893"/>
            <a:ext cx="3451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Product Sans" panose="020B0403030502040203" pitchFamily="34" charset="0"/>
              </a:rPr>
              <a:t>Karena model yang ini</a:t>
            </a:r>
          </a:p>
          <a:p>
            <a:pPr algn="ctr"/>
            <a:r>
              <a:rPr lang="id-ID" sz="1200" dirty="0" smtClean="0">
                <a:latin typeface="Product Sans" panose="020B0403030502040203" pitchFamily="34" charset="0"/>
              </a:rPr>
              <a:t>Jadi memperburuk arsitektur secara keseluruhan</a:t>
            </a:r>
            <a:endParaRPr lang="id-ID" sz="1200" dirty="0">
              <a:latin typeface="Product Sans" panose="020B0403030502040203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4957296" y="2878070"/>
            <a:ext cx="793396" cy="1113851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828556" y="3973195"/>
            <a:ext cx="924681" cy="1399979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745603" y="3243885"/>
            <a:ext cx="2284741" cy="1514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Freeform 28"/>
          <p:cNvSpPr/>
          <p:nvPr/>
        </p:nvSpPr>
        <p:spPr>
          <a:xfrm>
            <a:off x="5748779" y="3244807"/>
            <a:ext cx="2276475" cy="1509712"/>
          </a:xfrm>
          <a:custGeom>
            <a:avLst/>
            <a:gdLst>
              <a:gd name="connsiteX0" fmla="*/ 0 w 2276475"/>
              <a:gd name="connsiteY0" fmla="*/ 0 h 1509712"/>
              <a:gd name="connsiteX1" fmla="*/ 1290637 w 2276475"/>
              <a:gd name="connsiteY1" fmla="*/ 0 h 1509712"/>
              <a:gd name="connsiteX2" fmla="*/ 923925 w 2276475"/>
              <a:gd name="connsiteY2" fmla="*/ 578644 h 1509712"/>
              <a:gd name="connsiteX3" fmla="*/ 973931 w 2276475"/>
              <a:gd name="connsiteY3" fmla="*/ 1014412 h 1509712"/>
              <a:gd name="connsiteX4" fmla="*/ 1426368 w 2276475"/>
              <a:gd name="connsiteY4" fmla="*/ 1116806 h 1509712"/>
              <a:gd name="connsiteX5" fmla="*/ 2276475 w 2276475"/>
              <a:gd name="connsiteY5" fmla="*/ 935831 h 1509712"/>
              <a:gd name="connsiteX6" fmla="*/ 2276475 w 2276475"/>
              <a:gd name="connsiteY6" fmla="*/ 1509712 h 1509712"/>
              <a:gd name="connsiteX7" fmla="*/ 0 w 2276475"/>
              <a:gd name="connsiteY7" fmla="*/ 1509712 h 1509712"/>
              <a:gd name="connsiteX8" fmla="*/ 0 w 2276475"/>
              <a:gd name="connsiteY8" fmla="*/ 0 h 150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6475" h="1509712">
                <a:moveTo>
                  <a:pt x="0" y="0"/>
                </a:moveTo>
                <a:lnTo>
                  <a:pt x="1290637" y="0"/>
                </a:lnTo>
                <a:lnTo>
                  <a:pt x="923925" y="578644"/>
                </a:lnTo>
                <a:lnTo>
                  <a:pt x="973931" y="1014412"/>
                </a:lnTo>
                <a:lnTo>
                  <a:pt x="1426368" y="1116806"/>
                </a:lnTo>
                <a:lnTo>
                  <a:pt x="2276475" y="935831"/>
                </a:lnTo>
                <a:lnTo>
                  <a:pt x="2276475" y="1509712"/>
                </a:lnTo>
                <a:lnTo>
                  <a:pt x="0" y="1509712"/>
                </a:lnTo>
                <a:lnTo>
                  <a:pt x="0" y="0"/>
                </a:ln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5740513" y="3240348"/>
            <a:ext cx="2284741" cy="15141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1" name="Group 30"/>
          <p:cNvGrpSpPr/>
          <p:nvPr/>
        </p:nvGrpSpPr>
        <p:grpSpPr>
          <a:xfrm>
            <a:off x="5692652" y="3504346"/>
            <a:ext cx="968214" cy="556208"/>
            <a:chOff x="6024793" y="3057679"/>
            <a:chExt cx="968214" cy="556208"/>
          </a:xfrm>
        </p:grpSpPr>
        <p:sp>
          <p:nvSpPr>
            <p:cNvPr id="32" name="Oval 31"/>
            <p:cNvSpPr/>
            <p:nvPr/>
          </p:nvSpPr>
          <p:spPr>
            <a:xfrm>
              <a:off x="6523595" y="3057679"/>
              <a:ext cx="118244" cy="11824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6024793" y="3244555"/>
                  <a:ext cx="968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793" y="3244555"/>
                  <a:ext cx="96821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" name="Straight Arrow Connector 33"/>
          <p:cNvCxnSpPr/>
          <p:nvPr/>
        </p:nvCxnSpPr>
        <p:spPr>
          <a:xfrm flipH="1" flipV="1">
            <a:off x="6436106" y="3327099"/>
            <a:ext cx="705742" cy="405084"/>
          </a:xfrm>
          <a:prstGeom prst="straightConnector1">
            <a:avLst/>
          </a:prstGeom>
          <a:ln w="63500">
            <a:solidFill>
              <a:srgbClr val="00B0F0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81352" y="2624707"/>
            <a:ext cx="1186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Product Sans" panose="020B0403030502040203" pitchFamily="34" charset="0"/>
              </a:rPr>
              <a:t>Kita perkecil</a:t>
            </a:r>
          </a:p>
          <a:p>
            <a:pPr algn="ctr"/>
            <a:r>
              <a:rPr lang="id-ID" sz="1200" i="1" dirty="0" smtClean="0">
                <a:latin typeface="Product Sans" panose="020B0403030502040203" pitchFamily="34" charset="0"/>
              </a:rPr>
              <a:t>weight</a:t>
            </a:r>
            <a:r>
              <a:rPr lang="id-ID" sz="1200" dirty="0" smtClean="0">
                <a:latin typeface="Product Sans" panose="020B0403030502040203" pitchFamily="34" charset="0"/>
              </a:rPr>
              <a:t> yang ini</a:t>
            </a:r>
            <a:endParaRPr lang="id-ID" sz="1200" dirty="0">
              <a:latin typeface="Product Sans" panose="020B040303050204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47242" y="4908495"/>
            <a:ext cx="1186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Product Sans" panose="020B0403030502040203" pitchFamily="34" charset="0"/>
              </a:rPr>
              <a:t>Kita perbesar</a:t>
            </a:r>
          </a:p>
          <a:p>
            <a:pPr algn="ctr"/>
            <a:r>
              <a:rPr lang="id-ID" sz="1200" i="1" dirty="0" smtClean="0">
                <a:latin typeface="Product Sans" panose="020B0403030502040203" pitchFamily="34" charset="0"/>
              </a:rPr>
              <a:t>weight</a:t>
            </a:r>
            <a:r>
              <a:rPr lang="id-ID" sz="1200" dirty="0" smtClean="0">
                <a:latin typeface="Product Sans" panose="020B0403030502040203" pitchFamily="34" charset="0"/>
              </a:rPr>
              <a:t> yang ini</a:t>
            </a:r>
            <a:endParaRPr lang="id-ID" sz="1200" dirty="0">
              <a:latin typeface="Product Sans" panose="020B0403030502040203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1756875" y="2899688"/>
            <a:ext cx="889514" cy="1"/>
          </a:xfrm>
          <a:prstGeom prst="line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667465" y="2131255"/>
            <a:ext cx="2284741" cy="1514171"/>
          </a:xfrm>
          <a:prstGeom prst="rect">
            <a:avLst/>
          </a:prstGeom>
          <a:solidFill>
            <a:srgbClr val="FF0000">
              <a:alpha val="29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Oval 38"/>
          <p:cNvSpPr/>
          <p:nvPr/>
        </p:nvSpPr>
        <p:spPr>
          <a:xfrm>
            <a:off x="1148557" y="2572423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334982" y="270918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982" y="2709188"/>
                <a:ext cx="27610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3333" r="-6667" b="-1739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/>
          <p:cNvCxnSpPr/>
          <p:nvPr/>
        </p:nvCxnSpPr>
        <p:spPr>
          <a:xfrm flipV="1">
            <a:off x="1756875" y="5204188"/>
            <a:ext cx="889514" cy="1"/>
          </a:xfrm>
          <a:prstGeom prst="line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667795" y="4428381"/>
            <a:ext cx="2284741" cy="1514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Freeform 42"/>
          <p:cNvSpPr/>
          <p:nvPr/>
        </p:nvSpPr>
        <p:spPr>
          <a:xfrm>
            <a:off x="2668588" y="5260140"/>
            <a:ext cx="2283619" cy="683419"/>
          </a:xfrm>
          <a:custGeom>
            <a:avLst/>
            <a:gdLst>
              <a:gd name="connsiteX0" fmla="*/ 2283619 w 2283619"/>
              <a:gd name="connsiteY0" fmla="*/ 683419 h 683419"/>
              <a:gd name="connsiteX1" fmla="*/ 0 w 2283619"/>
              <a:gd name="connsiteY1" fmla="*/ 683419 h 683419"/>
              <a:gd name="connsiteX2" fmla="*/ 0 w 2283619"/>
              <a:gd name="connsiteY2" fmla="*/ 352425 h 683419"/>
              <a:gd name="connsiteX3" fmla="*/ 2281238 w 2283619"/>
              <a:gd name="connsiteY3" fmla="*/ 0 h 683419"/>
              <a:gd name="connsiteX4" fmla="*/ 2283619 w 2283619"/>
              <a:gd name="connsiteY4" fmla="*/ 683419 h 683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3619" h="683419">
                <a:moveTo>
                  <a:pt x="2283619" y="683419"/>
                </a:moveTo>
                <a:lnTo>
                  <a:pt x="0" y="683419"/>
                </a:lnTo>
                <a:lnTo>
                  <a:pt x="0" y="352425"/>
                </a:lnTo>
                <a:lnTo>
                  <a:pt x="2281238" y="0"/>
                </a:lnTo>
                <a:cubicBezTo>
                  <a:pt x="2282032" y="227806"/>
                  <a:pt x="2282825" y="455613"/>
                  <a:pt x="2283619" y="683419"/>
                </a:cubicBez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4" name="Rectangle 43"/>
          <p:cNvSpPr/>
          <p:nvPr/>
        </p:nvSpPr>
        <p:spPr>
          <a:xfrm>
            <a:off x="2667466" y="4428381"/>
            <a:ext cx="2284741" cy="15141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5" name="Group 44"/>
          <p:cNvGrpSpPr/>
          <p:nvPr/>
        </p:nvGrpSpPr>
        <p:grpSpPr>
          <a:xfrm>
            <a:off x="2759639" y="4712452"/>
            <a:ext cx="968214" cy="487576"/>
            <a:chOff x="2759639" y="4307852"/>
            <a:chExt cx="968214" cy="487576"/>
          </a:xfrm>
        </p:grpSpPr>
        <p:sp>
          <p:nvSpPr>
            <p:cNvPr id="46" name="Oval 45"/>
            <p:cNvSpPr/>
            <p:nvPr/>
          </p:nvSpPr>
          <p:spPr>
            <a:xfrm>
              <a:off x="3200400" y="4307852"/>
              <a:ext cx="118244" cy="11824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2759639" y="4426096"/>
                  <a:ext cx="968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9639" y="4426096"/>
                  <a:ext cx="96821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Oval 47"/>
          <p:cNvSpPr/>
          <p:nvPr/>
        </p:nvSpPr>
        <p:spPr>
          <a:xfrm>
            <a:off x="1148557" y="4870770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334982" y="5004056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982" y="5004056"/>
                <a:ext cx="28142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3043" r="-6522" b="-200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1443151" y="2088324"/>
            <a:ext cx="1186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Product Sans" panose="020B0403030502040203" pitchFamily="34" charset="0"/>
              </a:rPr>
              <a:t>Kita perbesar</a:t>
            </a:r>
          </a:p>
          <a:p>
            <a:pPr algn="ctr"/>
            <a:r>
              <a:rPr lang="id-ID" sz="1200" i="1" dirty="0" smtClean="0">
                <a:latin typeface="Product Sans" panose="020B0403030502040203" pitchFamily="34" charset="0"/>
              </a:rPr>
              <a:t>weight</a:t>
            </a:r>
            <a:r>
              <a:rPr lang="id-ID" sz="1200" dirty="0" smtClean="0">
                <a:latin typeface="Product Sans" panose="020B0403030502040203" pitchFamily="34" charset="0"/>
              </a:rPr>
              <a:t> yang ini</a:t>
            </a:r>
            <a:endParaRPr lang="id-ID" sz="1200" dirty="0">
              <a:latin typeface="Product Sans" panose="020B040303050204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480595" y="5437322"/>
            <a:ext cx="1186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Product Sans" panose="020B0403030502040203" pitchFamily="34" charset="0"/>
              </a:rPr>
              <a:t>Kita perbesar</a:t>
            </a:r>
          </a:p>
          <a:p>
            <a:pPr algn="ctr"/>
            <a:r>
              <a:rPr lang="id-ID" sz="1200" i="1" dirty="0" smtClean="0">
                <a:latin typeface="Product Sans" panose="020B0403030502040203" pitchFamily="34" charset="0"/>
              </a:rPr>
              <a:t>weight</a:t>
            </a:r>
            <a:r>
              <a:rPr lang="id-ID" sz="1200" dirty="0" smtClean="0">
                <a:latin typeface="Product Sans" panose="020B0403030502040203" pitchFamily="34" charset="0"/>
              </a:rPr>
              <a:t> yang ini</a:t>
            </a:r>
            <a:endParaRPr lang="id-ID" sz="1200" dirty="0">
              <a:latin typeface="Product Sans" panose="020B0403030502040203" pitchFamily="34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3332055" y="2258379"/>
            <a:ext cx="667316" cy="302605"/>
          </a:xfrm>
          <a:prstGeom prst="straightConnector1">
            <a:avLst/>
          </a:prstGeom>
          <a:ln w="63500">
            <a:solidFill>
              <a:srgbClr val="00B0F0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258303" y="5273498"/>
            <a:ext cx="59122" cy="522570"/>
          </a:xfrm>
          <a:prstGeom prst="straightConnector1">
            <a:avLst/>
          </a:prstGeom>
          <a:ln w="63500">
            <a:solidFill>
              <a:srgbClr val="00B0F0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59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5" grpId="0"/>
      <p:bldP spid="36" grpId="0"/>
      <p:bldP spid="38" grpId="0" animBg="1"/>
      <p:bldP spid="38" grpId="1" animBg="1"/>
      <p:bldP spid="50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Ide Dibalik Backpropagation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19/06/2019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13</a:t>
            </a:fld>
            <a:endParaRPr lang="id-ID"/>
          </a:p>
        </p:txBody>
      </p:sp>
      <p:cxnSp>
        <p:nvCxnSpPr>
          <p:cNvPr id="6" name="Straight Connector 5"/>
          <p:cNvCxnSpPr>
            <a:stCxn id="22" idx="6"/>
            <a:endCxn id="30" idx="1"/>
          </p:cNvCxnSpPr>
          <p:nvPr/>
        </p:nvCxnSpPr>
        <p:spPr>
          <a:xfrm flipV="1">
            <a:off x="1777952" y="2884672"/>
            <a:ext cx="884752" cy="2449"/>
          </a:xfrm>
          <a:prstGeom prst="line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2" idx="5"/>
            <a:endCxn id="32" idx="1"/>
          </p:cNvCxnSpPr>
          <p:nvPr/>
        </p:nvCxnSpPr>
        <p:spPr>
          <a:xfrm>
            <a:off x="1685779" y="3109645"/>
            <a:ext cx="984165" cy="209038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4" idx="6"/>
            <a:endCxn id="32" idx="1"/>
          </p:cNvCxnSpPr>
          <p:nvPr/>
        </p:nvCxnSpPr>
        <p:spPr>
          <a:xfrm>
            <a:off x="1777952" y="5185468"/>
            <a:ext cx="891992" cy="14560"/>
          </a:xfrm>
          <a:prstGeom prst="line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4" idx="7"/>
            <a:endCxn id="30" idx="1"/>
          </p:cNvCxnSpPr>
          <p:nvPr/>
        </p:nvCxnSpPr>
        <p:spPr>
          <a:xfrm flipV="1">
            <a:off x="1685779" y="2884672"/>
            <a:ext cx="976925" cy="207827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0" idx="3"/>
            <a:endCxn id="16" idx="1"/>
          </p:cNvCxnSpPr>
          <p:nvPr/>
        </p:nvCxnSpPr>
        <p:spPr>
          <a:xfrm>
            <a:off x="4947445" y="2884672"/>
            <a:ext cx="798158" cy="111629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37" idx="1"/>
          </p:cNvCxnSpPr>
          <p:nvPr/>
        </p:nvCxnSpPr>
        <p:spPr>
          <a:xfrm flipV="1">
            <a:off x="4853611" y="4002402"/>
            <a:ext cx="899232" cy="1348618"/>
          </a:xfrm>
          <a:prstGeom prst="line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49295" y="3708352"/>
                <a:ext cx="1215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95" y="3708352"/>
                <a:ext cx="121533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500" r="-6500" b="-347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40639" y="4172696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39" y="4172696"/>
                <a:ext cx="6163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8911" r="-7921" b="-2608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37" idx="3"/>
          </p:cNvCxnSpPr>
          <p:nvPr/>
        </p:nvCxnSpPr>
        <p:spPr>
          <a:xfrm>
            <a:off x="8037584" y="4002402"/>
            <a:ext cx="317634" cy="353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491709" y="3822888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709" y="3822888"/>
                <a:ext cx="18671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2258" t="-21739" r="-74194" b="-2608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5745603" y="3243885"/>
            <a:ext cx="2284741" cy="1514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2667794" y="2130034"/>
            <a:ext cx="2284741" cy="1514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2667795" y="4428381"/>
            <a:ext cx="2284741" cy="1514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9" name="Group 18"/>
          <p:cNvGrpSpPr/>
          <p:nvPr/>
        </p:nvGrpSpPr>
        <p:grpSpPr>
          <a:xfrm>
            <a:off x="2759639" y="4712452"/>
            <a:ext cx="968214" cy="487576"/>
            <a:chOff x="2759639" y="4307852"/>
            <a:chExt cx="968214" cy="487576"/>
          </a:xfrm>
        </p:grpSpPr>
        <p:sp>
          <p:nvSpPr>
            <p:cNvPr id="20" name="Oval 19"/>
            <p:cNvSpPr/>
            <p:nvPr/>
          </p:nvSpPr>
          <p:spPr>
            <a:xfrm>
              <a:off x="3200400" y="4307852"/>
              <a:ext cx="118244" cy="11824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2759639" y="4426096"/>
                  <a:ext cx="968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9639" y="4426096"/>
                  <a:ext cx="96821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Oval 21"/>
          <p:cNvSpPr/>
          <p:nvPr/>
        </p:nvSpPr>
        <p:spPr>
          <a:xfrm>
            <a:off x="1148557" y="2572423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334982" y="270918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982" y="2709188"/>
                <a:ext cx="27610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3333" r="-6667" b="-1739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/>
          <p:nvPr/>
        </p:nvSpPr>
        <p:spPr>
          <a:xfrm>
            <a:off x="1148557" y="4870770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334982" y="5004056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982" y="5004056"/>
                <a:ext cx="28142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3043" r="-6522" b="-200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25"/>
          <p:cNvSpPr/>
          <p:nvPr/>
        </p:nvSpPr>
        <p:spPr>
          <a:xfrm>
            <a:off x="2667000" y="2131006"/>
            <a:ext cx="621506" cy="1507332"/>
          </a:xfrm>
          <a:custGeom>
            <a:avLst/>
            <a:gdLst>
              <a:gd name="connsiteX0" fmla="*/ 0 w 621506"/>
              <a:gd name="connsiteY0" fmla="*/ 0 h 1507332"/>
              <a:gd name="connsiteX1" fmla="*/ 0 w 621506"/>
              <a:gd name="connsiteY1" fmla="*/ 1507332 h 1507332"/>
              <a:gd name="connsiteX2" fmla="*/ 338138 w 621506"/>
              <a:gd name="connsiteY2" fmla="*/ 1507332 h 1507332"/>
              <a:gd name="connsiteX3" fmla="*/ 621506 w 621506"/>
              <a:gd name="connsiteY3" fmla="*/ 2382 h 1507332"/>
              <a:gd name="connsiteX4" fmla="*/ 0 w 621506"/>
              <a:gd name="connsiteY4" fmla="*/ 0 h 150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506" h="1507332">
                <a:moveTo>
                  <a:pt x="0" y="0"/>
                </a:moveTo>
                <a:lnTo>
                  <a:pt x="0" y="1507332"/>
                </a:lnTo>
                <a:lnTo>
                  <a:pt x="338138" y="1507332"/>
                </a:lnTo>
                <a:lnTo>
                  <a:pt x="621506" y="2382"/>
                </a:lnTo>
                <a:lnTo>
                  <a:pt x="0" y="0"/>
                </a:ln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7" name="Group 26"/>
          <p:cNvGrpSpPr/>
          <p:nvPr/>
        </p:nvGrpSpPr>
        <p:grpSpPr>
          <a:xfrm>
            <a:off x="2716293" y="2342882"/>
            <a:ext cx="968214" cy="473468"/>
            <a:chOff x="2716293" y="1938282"/>
            <a:chExt cx="968214" cy="473468"/>
          </a:xfrm>
        </p:grpSpPr>
        <p:sp>
          <p:nvSpPr>
            <p:cNvPr id="28" name="Oval 27"/>
            <p:cNvSpPr/>
            <p:nvPr/>
          </p:nvSpPr>
          <p:spPr>
            <a:xfrm>
              <a:off x="3200400" y="1938282"/>
              <a:ext cx="118244" cy="11824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2716293" y="2042418"/>
                  <a:ext cx="968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293" y="2042418"/>
                  <a:ext cx="96821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2662704" y="2127586"/>
            <a:ext cx="2284741" cy="15141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Freeform 30"/>
          <p:cNvSpPr/>
          <p:nvPr/>
        </p:nvSpPr>
        <p:spPr>
          <a:xfrm>
            <a:off x="2669381" y="5638588"/>
            <a:ext cx="2278857" cy="297656"/>
          </a:xfrm>
          <a:custGeom>
            <a:avLst/>
            <a:gdLst>
              <a:gd name="connsiteX0" fmla="*/ 2278857 w 2278857"/>
              <a:gd name="connsiteY0" fmla="*/ 297656 h 297656"/>
              <a:gd name="connsiteX1" fmla="*/ 0 w 2278857"/>
              <a:gd name="connsiteY1" fmla="*/ 297656 h 297656"/>
              <a:gd name="connsiteX2" fmla="*/ 0 w 2278857"/>
              <a:gd name="connsiteY2" fmla="*/ 128587 h 297656"/>
              <a:gd name="connsiteX3" fmla="*/ 2278857 w 2278857"/>
              <a:gd name="connsiteY3" fmla="*/ 0 h 297656"/>
              <a:gd name="connsiteX4" fmla="*/ 2278857 w 2278857"/>
              <a:gd name="connsiteY4" fmla="*/ 297656 h 29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8857" h="297656">
                <a:moveTo>
                  <a:pt x="2278857" y="297656"/>
                </a:moveTo>
                <a:lnTo>
                  <a:pt x="0" y="297656"/>
                </a:lnTo>
                <a:lnTo>
                  <a:pt x="0" y="128587"/>
                </a:lnTo>
                <a:lnTo>
                  <a:pt x="2278857" y="0"/>
                </a:lnTo>
                <a:lnTo>
                  <a:pt x="2278857" y="297656"/>
                </a:ln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 31"/>
          <p:cNvSpPr/>
          <p:nvPr/>
        </p:nvSpPr>
        <p:spPr>
          <a:xfrm>
            <a:off x="2669944" y="4442942"/>
            <a:ext cx="2284741" cy="15141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Freeform 32"/>
          <p:cNvSpPr/>
          <p:nvPr/>
        </p:nvSpPr>
        <p:spPr>
          <a:xfrm>
            <a:off x="5745956" y="3245431"/>
            <a:ext cx="2278857" cy="1507332"/>
          </a:xfrm>
          <a:custGeom>
            <a:avLst/>
            <a:gdLst>
              <a:gd name="connsiteX0" fmla="*/ 2382 w 2278857"/>
              <a:gd name="connsiteY0" fmla="*/ 0 h 1507332"/>
              <a:gd name="connsiteX1" fmla="*/ 845344 w 2278857"/>
              <a:gd name="connsiteY1" fmla="*/ 0 h 1507332"/>
              <a:gd name="connsiteX2" fmla="*/ 307182 w 2278857"/>
              <a:gd name="connsiteY2" fmla="*/ 400050 h 1507332"/>
              <a:gd name="connsiteX3" fmla="*/ 266700 w 2278857"/>
              <a:gd name="connsiteY3" fmla="*/ 1031082 h 1507332"/>
              <a:gd name="connsiteX4" fmla="*/ 1002507 w 2278857"/>
              <a:gd name="connsiteY4" fmla="*/ 1262063 h 1507332"/>
              <a:gd name="connsiteX5" fmla="*/ 2278857 w 2278857"/>
              <a:gd name="connsiteY5" fmla="*/ 783432 h 1507332"/>
              <a:gd name="connsiteX6" fmla="*/ 2278857 w 2278857"/>
              <a:gd name="connsiteY6" fmla="*/ 1507332 h 1507332"/>
              <a:gd name="connsiteX7" fmla="*/ 0 w 2278857"/>
              <a:gd name="connsiteY7" fmla="*/ 1507332 h 1507332"/>
              <a:gd name="connsiteX8" fmla="*/ 2382 w 2278857"/>
              <a:gd name="connsiteY8" fmla="*/ 0 h 150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8857" h="1507332">
                <a:moveTo>
                  <a:pt x="2382" y="0"/>
                </a:moveTo>
                <a:lnTo>
                  <a:pt x="845344" y="0"/>
                </a:lnTo>
                <a:lnTo>
                  <a:pt x="307182" y="400050"/>
                </a:lnTo>
                <a:lnTo>
                  <a:pt x="266700" y="1031082"/>
                </a:lnTo>
                <a:lnTo>
                  <a:pt x="1002507" y="1262063"/>
                </a:lnTo>
                <a:lnTo>
                  <a:pt x="2278857" y="783432"/>
                </a:lnTo>
                <a:lnTo>
                  <a:pt x="2278857" y="1507332"/>
                </a:lnTo>
                <a:lnTo>
                  <a:pt x="0" y="1507332"/>
                </a:lnTo>
                <a:lnTo>
                  <a:pt x="2382" y="0"/>
                </a:ln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4" name="Group 33"/>
          <p:cNvGrpSpPr/>
          <p:nvPr/>
        </p:nvGrpSpPr>
        <p:grpSpPr>
          <a:xfrm>
            <a:off x="5750693" y="3504346"/>
            <a:ext cx="968214" cy="487576"/>
            <a:chOff x="6082834" y="3057679"/>
            <a:chExt cx="968214" cy="487576"/>
          </a:xfrm>
        </p:grpSpPr>
        <p:sp>
          <p:nvSpPr>
            <p:cNvPr id="35" name="Oval 34"/>
            <p:cNvSpPr/>
            <p:nvPr/>
          </p:nvSpPr>
          <p:spPr>
            <a:xfrm>
              <a:off x="6523595" y="3057679"/>
              <a:ext cx="118244" cy="11824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6082834" y="3175923"/>
                  <a:ext cx="968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2834" y="3175923"/>
                  <a:ext cx="968214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Rectangle 36"/>
          <p:cNvSpPr/>
          <p:nvPr/>
        </p:nvSpPr>
        <p:spPr>
          <a:xfrm>
            <a:off x="5752843" y="3245316"/>
            <a:ext cx="2284741" cy="15141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TextBox 37"/>
          <p:cNvSpPr txBox="1"/>
          <p:nvPr/>
        </p:nvSpPr>
        <p:spPr>
          <a:xfrm>
            <a:off x="5081352" y="2624707"/>
            <a:ext cx="1186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Product Sans" panose="020B0403030502040203" pitchFamily="34" charset="0"/>
              </a:rPr>
              <a:t>Kita perkecil</a:t>
            </a:r>
          </a:p>
          <a:p>
            <a:pPr algn="ctr"/>
            <a:r>
              <a:rPr lang="id-ID" sz="1200" i="1" dirty="0" smtClean="0">
                <a:latin typeface="Product Sans" panose="020B0403030502040203" pitchFamily="34" charset="0"/>
              </a:rPr>
              <a:t>weight</a:t>
            </a:r>
            <a:r>
              <a:rPr lang="id-ID" sz="1200" dirty="0" smtClean="0">
                <a:latin typeface="Product Sans" panose="020B0403030502040203" pitchFamily="34" charset="0"/>
              </a:rPr>
              <a:t> yang ini</a:t>
            </a:r>
            <a:endParaRPr lang="id-ID" sz="1200" dirty="0">
              <a:latin typeface="Product Sans" panose="020B040303050204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47242" y="4908495"/>
            <a:ext cx="1186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Product Sans" panose="020B0403030502040203" pitchFamily="34" charset="0"/>
              </a:rPr>
              <a:t>Kita perbesar</a:t>
            </a:r>
          </a:p>
          <a:p>
            <a:pPr algn="ctr"/>
            <a:r>
              <a:rPr lang="id-ID" sz="1200" i="1" dirty="0" smtClean="0">
                <a:latin typeface="Product Sans" panose="020B0403030502040203" pitchFamily="34" charset="0"/>
              </a:rPr>
              <a:t>weight</a:t>
            </a:r>
            <a:r>
              <a:rPr lang="id-ID" sz="1200" dirty="0" smtClean="0">
                <a:latin typeface="Product Sans" panose="020B0403030502040203" pitchFamily="34" charset="0"/>
              </a:rPr>
              <a:t> yang ini</a:t>
            </a:r>
            <a:endParaRPr lang="id-ID" sz="1200" dirty="0">
              <a:latin typeface="Product Sans" panose="020B040303050204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43151" y="2088324"/>
            <a:ext cx="1186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Product Sans" panose="020B0403030502040203" pitchFamily="34" charset="0"/>
              </a:rPr>
              <a:t>Kita perbesar</a:t>
            </a:r>
          </a:p>
          <a:p>
            <a:pPr algn="ctr"/>
            <a:r>
              <a:rPr lang="id-ID" sz="1200" i="1" dirty="0" smtClean="0">
                <a:latin typeface="Product Sans" panose="020B0403030502040203" pitchFamily="34" charset="0"/>
              </a:rPr>
              <a:t>weight</a:t>
            </a:r>
            <a:r>
              <a:rPr lang="id-ID" sz="1200" dirty="0" smtClean="0">
                <a:latin typeface="Product Sans" panose="020B0403030502040203" pitchFamily="34" charset="0"/>
              </a:rPr>
              <a:t> yang ini</a:t>
            </a:r>
            <a:endParaRPr lang="id-ID" sz="1200" dirty="0">
              <a:latin typeface="Product Sans" panose="020B040303050204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80595" y="5437322"/>
            <a:ext cx="1186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Product Sans" panose="020B0403030502040203" pitchFamily="34" charset="0"/>
              </a:rPr>
              <a:t>Kita perbesar</a:t>
            </a:r>
          </a:p>
          <a:p>
            <a:pPr algn="ctr"/>
            <a:r>
              <a:rPr lang="id-ID" sz="1200" i="1" dirty="0" smtClean="0">
                <a:latin typeface="Product Sans" panose="020B0403030502040203" pitchFamily="34" charset="0"/>
              </a:rPr>
              <a:t>weight</a:t>
            </a:r>
            <a:r>
              <a:rPr lang="id-ID" sz="1200" dirty="0" smtClean="0">
                <a:latin typeface="Product Sans" panose="020B0403030502040203" pitchFamily="34" charset="0"/>
              </a:rPr>
              <a:t> yang ini</a:t>
            </a:r>
            <a:endParaRPr lang="id-ID" sz="12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66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Backpropagation 1 Layer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19/06/2019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14</a:t>
            </a:fld>
            <a:endParaRPr lang="id-ID"/>
          </a:p>
        </p:txBody>
      </p:sp>
      <p:grpSp>
        <p:nvGrpSpPr>
          <p:cNvPr id="6" name="Group 5"/>
          <p:cNvGrpSpPr/>
          <p:nvPr/>
        </p:nvGrpSpPr>
        <p:grpSpPr>
          <a:xfrm>
            <a:off x="845893" y="1745593"/>
            <a:ext cx="629395" cy="629395"/>
            <a:chOff x="453155" y="1642095"/>
            <a:chExt cx="629395" cy="629395"/>
          </a:xfrm>
        </p:grpSpPr>
        <p:sp>
          <p:nvSpPr>
            <p:cNvPr id="7" name="Oval 6"/>
            <p:cNvSpPr/>
            <p:nvPr/>
          </p:nvSpPr>
          <p:spPr>
            <a:xfrm>
              <a:off x="453155" y="1642095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39580" y="1778860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80" y="1778860"/>
                  <a:ext cx="276101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3043" r="-6522" b="-1777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845892" y="2797384"/>
            <a:ext cx="629395" cy="629395"/>
            <a:chOff x="453155" y="1642095"/>
            <a:chExt cx="629395" cy="629395"/>
          </a:xfrm>
        </p:grpSpPr>
        <p:sp>
          <p:nvSpPr>
            <p:cNvPr id="10" name="Oval 9"/>
            <p:cNvSpPr/>
            <p:nvPr/>
          </p:nvSpPr>
          <p:spPr>
            <a:xfrm>
              <a:off x="453155" y="1642095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39580" y="1778860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80" y="1778860"/>
                  <a:ext cx="28142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2766" r="-6383" b="-1521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845891" y="3849175"/>
            <a:ext cx="629395" cy="629395"/>
            <a:chOff x="453155" y="1642095"/>
            <a:chExt cx="629395" cy="629395"/>
          </a:xfrm>
        </p:grpSpPr>
        <p:sp>
          <p:nvSpPr>
            <p:cNvPr id="13" name="Oval 12"/>
            <p:cNvSpPr/>
            <p:nvPr/>
          </p:nvSpPr>
          <p:spPr>
            <a:xfrm>
              <a:off x="453155" y="1642095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39580" y="1778860"/>
                  <a:ext cx="2955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80" y="1778860"/>
                  <a:ext cx="295529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204" r="-4082" b="-1333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845891" y="4900966"/>
            <a:ext cx="629395" cy="629395"/>
            <a:chOff x="462931" y="4633451"/>
            <a:chExt cx="629395" cy="629395"/>
          </a:xfrm>
        </p:grpSpPr>
        <p:sp>
          <p:nvSpPr>
            <p:cNvPr id="16" name="Oval 15"/>
            <p:cNvSpPr/>
            <p:nvPr/>
          </p:nvSpPr>
          <p:spPr>
            <a:xfrm>
              <a:off x="462931" y="4633451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87058" y="4798528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058" y="4798528"/>
                  <a:ext cx="181139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4483" r="-31034" b="-888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" name="Straight Connector 17"/>
          <p:cNvCxnSpPr>
            <a:stCxn id="7" idx="5"/>
            <a:endCxn id="23" idx="1"/>
          </p:cNvCxnSpPr>
          <p:nvPr/>
        </p:nvCxnSpPr>
        <p:spPr>
          <a:xfrm>
            <a:off x="1383115" y="2282815"/>
            <a:ext cx="1108613" cy="113263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6"/>
          </p:cNvCxnSpPr>
          <p:nvPr/>
        </p:nvCxnSpPr>
        <p:spPr>
          <a:xfrm>
            <a:off x="1475287" y="3112082"/>
            <a:ext cx="956763" cy="40896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6"/>
          </p:cNvCxnSpPr>
          <p:nvPr/>
        </p:nvCxnSpPr>
        <p:spPr>
          <a:xfrm flipV="1">
            <a:off x="1475286" y="3741477"/>
            <a:ext cx="956764" cy="42239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7"/>
            <a:endCxn id="23" idx="3"/>
          </p:cNvCxnSpPr>
          <p:nvPr/>
        </p:nvCxnSpPr>
        <p:spPr>
          <a:xfrm flipV="1">
            <a:off x="1383113" y="3860501"/>
            <a:ext cx="1108615" cy="113263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399555" y="3323279"/>
            <a:ext cx="629395" cy="629395"/>
            <a:chOff x="3625228" y="3137772"/>
            <a:chExt cx="629395" cy="629395"/>
          </a:xfrm>
        </p:grpSpPr>
        <p:sp>
          <p:nvSpPr>
            <p:cNvPr id="23" name="Oval 22"/>
            <p:cNvSpPr/>
            <p:nvPr/>
          </p:nvSpPr>
          <p:spPr>
            <a:xfrm>
              <a:off x="3625228" y="3137772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3761899" y="3252607"/>
              <a:ext cx="356051" cy="390034"/>
            </a:xfrm>
            <a:custGeom>
              <a:avLst/>
              <a:gdLst>
                <a:gd name="connsiteX0" fmla="*/ 0 w 679731"/>
                <a:gd name="connsiteY0" fmla="*/ 390034 h 390034"/>
                <a:gd name="connsiteX1" fmla="*/ 307497 w 679731"/>
                <a:gd name="connsiteY1" fmla="*/ 333389 h 390034"/>
                <a:gd name="connsiteX2" fmla="*/ 404602 w 679731"/>
                <a:gd name="connsiteY2" fmla="*/ 50168 h 390034"/>
                <a:gd name="connsiteX3" fmla="*/ 679731 w 679731"/>
                <a:gd name="connsiteY3" fmla="*/ 1616 h 39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731" h="390034">
                  <a:moveTo>
                    <a:pt x="0" y="390034"/>
                  </a:moveTo>
                  <a:cubicBezTo>
                    <a:pt x="120031" y="390033"/>
                    <a:pt x="240063" y="390033"/>
                    <a:pt x="307497" y="333389"/>
                  </a:cubicBezTo>
                  <a:cubicBezTo>
                    <a:pt x="374931" y="276745"/>
                    <a:pt x="342563" y="105463"/>
                    <a:pt x="404602" y="50168"/>
                  </a:cubicBezTo>
                  <a:cubicBezTo>
                    <a:pt x="466641" y="-5127"/>
                    <a:pt x="573186" y="-1756"/>
                    <a:pt x="679731" y="1616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25" name="Straight Arrow Connector 24"/>
          <p:cNvCxnSpPr>
            <a:stCxn id="23" idx="6"/>
          </p:cNvCxnSpPr>
          <p:nvPr/>
        </p:nvCxnSpPr>
        <p:spPr>
          <a:xfrm flipV="1">
            <a:off x="3028950" y="3634740"/>
            <a:ext cx="461010" cy="323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529337" y="2160197"/>
                <a:ext cx="2647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337" y="2160197"/>
                <a:ext cx="264752" cy="215444"/>
              </a:xfrm>
              <a:prstGeom prst="rect">
                <a:avLst/>
              </a:prstGeom>
              <a:blipFill rotWithShape="0">
                <a:blip r:embed="rId7"/>
                <a:stretch>
                  <a:fillRect l="-16279" r="-4651" b="-1111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534430" y="2922013"/>
                <a:ext cx="2689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430" y="2922013"/>
                <a:ext cx="268920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15909" r="-4545" b="-1111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495804" y="3827518"/>
                <a:ext cx="2689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804" y="3827518"/>
                <a:ext cx="268920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15909" r="-4545" b="-1428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495804" y="4546433"/>
                <a:ext cx="1402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804" y="4546433"/>
                <a:ext cx="140230" cy="215444"/>
              </a:xfrm>
              <a:prstGeom prst="rect">
                <a:avLst/>
              </a:prstGeom>
              <a:blipFill rotWithShape="0">
                <a:blip r:embed="rId10"/>
                <a:stretch>
                  <a:fillRect l="-30435" r="-30435" b="-571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ontent Placeholder 43"/>
          <p:cNvSpPr txBox="1">
            <a:spLocks/>
          </p:cNvSpPr>
          <p:nvPr/>
        </p:nvSpPr>
        <p:spPr>
          <a:xfrm>
            <a:off x="4629150" y="1427747"/>
            <a:ext cx="4378492" cy="4749216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id-ID" dirty="0" smtClean="0"/>
              <a:t>Prediction</a:t>
            </a:r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endParaRPr lang="id-ID" dirty="0" smtClean="0"/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id-ID" dirty="0" smtClean="0"/>
              <a:t>Error Function</a:t>
            </a:r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endParaRPr lang="id-ID" dirty="0"/>
          </a:p>
          <a:p>
            <a:pPr marL="0" indent="0">
              <a:buFont typeface="Arial" panose="020B0604020202020204" pitchFamily="34" charset="0"/>
              <a:buNone/>
            </a:pPr>
            <a:endParaRPr lang="id-ID" dirty="0" smtClean="0"/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id-ID" dirty="0" smtClean="0"/>
              <a:t>Gradient dari Error Function</a:t>
            </a:r>
          </a:p>
          <a:p>
            <a:endParaRPr lang="id-ID" dirty="0"/>
          </a:p>
        </p:txBody>
      </p:sp>
      <p:grpSp>
        <p:nvGrpSpPr>
          <p:cNvPr id="31" name="Group 30"/>
          <p:cNvGrpSpPr/>
          <p:nvPr/>
        </p:nvGrpSpPr>
        <p:grpSpPr>
          <a:xfrm>
            <a:off x="4895681" y="1978491"/>
            <a:ext cx="1633447" cy="354844"/>
            <a:chOff x="4895681" y="1978491"/>
            <a:chExt cx="1633447" cy="354844"/>
          </a:xfrm>
        </p:grpSpPr>
        <p:sp>
          <p:nvSpPr>
            <p:cNvPr id="32" name="Rectangle 31"/>
            <p:cNvSpPr/>
            <p:nvPr/>
          </p:nvSpPr>
          <p:spPr>
            <a:xfrm>
              <a:off x="4895681" y="1985378"/>
              <a:ext cx="72828" cy="347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4968509" y="1978491"/>
                  <a:ext cx="156061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d-ID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d-ID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id-ID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Wx</m:t>
                            </m:r>
                            <m:r>
                              <a:rPr lang="id-ID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d-ID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id-ID" sz="1600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8509" y="1978491"/>
                  <a:ext cx="1560619" cy="33855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4861311" y="3195933"/>
            <a:ext cx="3973807" cy="690778"/>
            <a:chOff x="4895681" y="3195933"/>
            <a:chExt cx="4582101" cy="690778"/>
          </a:xfrm>
        </p:grpSpPr>
        <p:sp>
          <p:nvSpPr>
            <p:cNvPr id="35" name="Rectangle 34"/>
            <p:cNvSpPr/>
            <p:nvPr/>
          </p:nvSpPr>
          <p:spPr>
            <a:xfrm>
              <a:off x="4895681" y="3201367"/>
              <a:ext cx="72828" cy="685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4905782" y="3195933"/>
                  <a:ext cx="4572000" cy="680507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d-ID" sz="140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id-ID" sz="1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id-ID" sz="140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id-ID" sz="14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d-ID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d-ID" sz="1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1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d-ID" sz="1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id-ID" sz="1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sz="140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d-ID" sz="1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d-ID" sz="1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id-ID" sz="1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id-ID" sz="1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id-ID" sz="1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d-ID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id-ID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d-ID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id-ID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sz="1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d-ID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id-ID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id-ID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782" y="3195933"/>
                  <a:ext cx="4572000" cy="68050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713959" y="4880397"/>
                <a:ext cx="486030" cy="473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2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d-ID" sz="1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d-ID" sz="1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d-ID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959" y="4880397"/>
                <a:ext cx="486030" cy="47365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6189691" y="4880397"/>
                <a:ext cx="489621" cy="473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2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d-ID" sz="1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d-ID" sz="1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d-ID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691" y="4880397"/>
                <a:ext cx="489621" cy="47365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6907572" y="4876802"/>
                <a:ext cx="494943" cy="47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2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d-ID" sz="1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d-ID" sz="1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d-ID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572" y="4876802"/>
                <a:ext cx="494943" cy="47468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7380652" y="4876802"/>
                <a:ext cx="407099" cy="443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2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id-ID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652" y="4876802"/>
                <a:ext cx="407099" cy="443455"/>
              </a:xfrm>
              <a:prstGeom prst="rect">
                <a:avLst/>
              </a:prstGeom>
              <a:blipFill rotWithShape="0">
                <a:blip r:embed="rId15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4855082" y="4768812"/>
            <a:ext cx="3101647" cy="685344"/>
            <a:chOff x="4855082" y="4768812"/>
            <a:chExt cx="3101647" cy="6853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5014449" y="4775748"/>
                  <a:ext cx="2942280" cy="6455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num>
                              <m:den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d-ID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id-ID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num>
                              <m:den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d-ID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id-ID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,⋯,</m:t>
                            </m:r>
                            <m:f>
                              <m:fPr>
                                <m:ctrlP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num>
                              <m:den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d-ID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id-ID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num>
                              <m:den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id-ID" sz="160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4449" y="4775748"/>
                  <a:ext cx="2942280" cy="64556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 41"/>
            <p:cNvSpPr/>
            <p:nvPr/>
          </p:nvSpPr>
          <p:spPr>
            <a:xfrm>
              <a:off x="4855082" y="4768812"/>
              <a:ext cx="75618" cy="685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/>
            </a:p>
          </p:txBody>
        </p:sp>
      </p:grpSp>
    </p:spTree>
    <p:extLst>
      <p:ext uri="{BB962C8B-B14F-4D97-AF65-F5344CB8AC3E}">
        <p14:creationId xmlns:p14="http://schemas.microsoft.com/office/powerpoint/2010/main" val="306358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-0.44497 -0.3548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57" y="-1775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L -0.48959 -0.2583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79" y="-1291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85185E-6 L -0.56459 -0.1726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29" y="-863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96296E-6 L -0.61632 -0.0865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816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Backpropagation n-Layer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19/06/2019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15</a:t>
            </a:fld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285515" y="1642095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1940" y="177886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40" y="1778860"/>
                <a:ext cx="27610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6522" b="-17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285514" y="3137773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1939" y="3274538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39" y="3274538"/>
                <a:ext cx="28142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295291" y="4633451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9418" y="479852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18" y="4798528"/>
                <a:ext cx="18113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1871553" y="4633451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3" name="Oval 12"/>
          <p:cNvSpPr/>
          <p:nvPr/>
        </p:nvSpPr>
        <p:spPr>
          <a:xfrm>
            <a:off x="1871553" y="1642094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4" name="Freeform 13"/>
          <p:cNvSpPr/>
          <p:nvPr/>
        </p:nvSpPr>
        <p:spPr>
          <a:xfrm>
            <a:off x="2008224" y="1756929"/>
            <a:ext cx="356051" cy="390034"/>
          </a:xfrm>
          <a:custGeom>
            <a:avLst/>
            <a:gdLst>
              <a:gd name="connsiteX0" fmla="*/ 0 w 679731"/>
              <a:gd name="connsiteY0" fmla="*/ 390034 h 390034"/>
              <a:gd name="connsiteX1" fmla="*/ 307497 w 679731"/>
              <a:gd name="connsiteY1" fmla="*/ 333389 h 390034"/>
              <a:gd name="connsiteX2" fmla="*/ 404602 w 679731"/>
              <a:gd name="connsiteY2" fmla="*/ 50168 h 390034"/>
              <a:gd name="connsiteX3" fmla="*/ 679731 w 679731"/>
              <a:gd name="connsiteY3" fmla="*/ 1616 h 39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731" h="390034">
                <a:moveTo>
                  <a:pt x="0" y="390034"/>
                </a:moveTo>
                <a:cubicBezTo>
                  <a:pt x="120031" y="390033"/>
                  <a:pt x="240063" y="390033"/>
                  <a:pt x="307497" y="333389"/>
                </a:cubicBezTo>
                <a:cubicBezTo>
                  <a:pt x="374931" y="276745"/>
                  <a:pt x="342563" y="105463"/>
                  <a:pt x="404602" y="50168"/>
                </a:cubicBezTo>
                <a:cubicBezTo>
                  <a:pt x="466641" y="-5127"/>
                  <a:pt x="573186" y="-1756"/>
                  <a:pt x="679731" y="1616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Oval 14"/>
          <p:cNvSpPr/>
          <p:nvPr/>
        </p:nvSpPr>
        <p:spPr>
          <a:xfrm>
            <a:off x="1871551" y="3137772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Freeform 15"/>
          <p:cNvSpPr/>
          <p:nvPr/>
        </p:nvSpPr>
        <p:spPr>
          <a:xfrm>
            <a:off x="2008222" y="3252607"/>
            <a:ext cx="356051" cy="390034"/>
          </a:xfrm>
          <a:custGeom>
            <a:avLst/>
            <a:gdLst>
              <a:gd name="connsiteX0" fmla="*/ 0 w 679731"/>
              <a:gd name="connsiteY0" fmla="*/ 390034 h 390034"/>
              <a:gd name="connsiteX1" fmla="*/ 307497 w 679731"/>
              <a:gd name="connsiteY1" fmla="*/ 333389 h 390034"/>
              <a:gd name="connsiteX2" fmla="*/ 404602 w 679731"/>
              <a:gd name="connsiteY2" fmla="*/ 50168 h 390034"/>
              <a:gd name="connsiteX3" fmla="*/ 679731 w 679731"/>
              <a:gd name="connsiteY3" fmla="*/ 1616 h 39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731" h="390034">
                <a:moveTo>
                  <a:pt x="0" y="390034"/>
                </a:moveTo>
                <a:cubicBezTo>
                  <a:pt x="120031" y="390033"/>
                  <a:pt x="240063" y="390033"/>
                  <a:pt x="307497" y="333389"/>
                </a:cubicBezTo>
                <a:cubicBezTo>
                  <a:pt x="374931" y="276745"/>
                  <a:pt x="342563" y="105463"/>
                  <a:pt x="404602" y="50168"/>
                </a:cubicBezTo>
                <a:cubicBezTo>
                  <a:pt x="466641" y="-5127"/>
                  <a:pt x="573186" y="-1756"/>
                  <a:pt x="679731" y="1616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/>
          <p:cNvSpPr/>
          <p:nvPr/>
        </p:nvSpPr>
        <p:spPr>
          <a:xfrm>
            <a:off x="3457588" y="3137772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8" name="Freeform 17"/>
          <p:cNvSpPr/>
          <p:nvPr/>
        </p:nvSpPr>
        <p:spPr>
          <a:xfrm>
            <a:off x="3594259" y="3252607"/>
            <a:ext cx="356051" cy="390034"/>
          </a:xfrm>
          <a:custGeom>
            <a:avLst/>
            <a:gdLst>
              <a:gd name="connsiteX0" fmla="*/ 0 w 679731"/>
              <a:gd name="connsiteY0" fmla="*/ 390034 h 390034"/>
              <a:gd name="connsiteX1" fmla="*/ 307497 w 679731"/>
              <a:gd name="connsiteY1" fmla="*/ 333389 h 390034"/>
              <a:gd name="connsiteX2" fmla="*/ 404602 w 679731"/>
              <a:gd name="connsiteY2" fmla="*/ 50168 h 390034"/>
              <a:gd name="connsiteX3" fmla="*/ 679731 w 679731"/>
              <a:gd name="connsiteY3" fmla="*/ 1616 h 39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731" h="390034">
                <a:moveTo>
                  <a:pt x="0" y="390034"/>
                </a:moveTo>
                <a:cubicBezTo>
                  <a:pt x="120031" y="390033"/>
                  <a:pt x="240063" y="390033"/>
                  <a:pt x="307497" y="333389"/>
                </a:cubicBezTo>
                <a:cubicBezTo>
                  <a:pt x="374931" y="276745"/>
                  <a:pt x="342563" y="105463"/>
                  <a:pt x="404602" y="50168"/>
                </a:cubicBezTo>
                <a:cubicBezTo>
                  <a:pt x="466641" y="-5127"/>
                  <a:pt x="573186" y="-1756"/>
                  <a:pt x="679731" y="1616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9" name="Straight Connector 18"/>
          <p:cNvCxnSpPr>
            <a:stCxn id="6" idx="6"/>
            <a:endCxn id="13" idx="2"/>
          </p:cNvCxnSpPr>
          <p:nvPr/>
        </p:nvCxnSpPr>
        <p:spPr>
          <a:xfrm flipV="1">
            <a:off x="914910" y="1956792"/>
            <a:ext cx="956643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15" idx="1"/>
          </p:cNvCxnSpPr>
          <p:nvPr/>
        </p:nvCxnSpPr>
        <p:spPr>
          <a:xfrm>
            <a:off x="822737" y="2179317"/>
            <a:ext cx="1140987" cy="105062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5" idx="2"/>
          </p:cNvCxnSpPr>
          <p:nvPr/>
        </p:nvCxnSpPr>
        <p:spPr>
          <a:xfrm flipV="1">
            <a:off x="914909" y="3452470"/>
            <a:ext cx="956642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7"/>
            <a:endCxn id="13" idx="3"/>
          </p:cNvCxnSpPr>
          <p:nvPr/>
        </p:nvCxnSpPr>
        <p:spPr>
          <a:xfrm flipV="1">
            <a:off x="822736" y="2179316"/>
            <a:ext cx="1140990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48041" y="2242311"/>
            <a:ext cx="1322694" cy="243004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5"/>
            <a:endCxn id="17" idx="1"/>
          </p:cNvCxnSpPr>
          <p:nvPr/>
        </p:nvCxnSpPr>
        <p:spPr>
          <a:xfrm>
            <a:off x="2408775" y="2179316"/>
            <a:ext cx="1140986" cy="105062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6"/>
            <a:endCxn id="17" idx="2"/>
          </p:cNvCxnSpPr>
          <p:nvPr/>
        </p:nvCxnSpPr>
        <p:spPr>
          <a:xfrm>
            <a:off x="2500946" y="3452470"/>
            <a:ext cx="95664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7"/>
            <a:endCxn id="17" idx="3"/>
          </p:cNvCxnSpPr>
          <p:nvPr/>
        </p:nvCxnSpPr>
        <p:spPr>
          <a:xfrm flipV="1">
            <a:off x="2408775" y="3674994"/>
            <a:ext cx="1140986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7"/>
            <a:endCxn id="15" idx="3"/>
          </p:cNvCxnSpPr>
          <p:nvPr/>
        </p:nvCxnSpPr>
        <p:spPr>
          <a:xfrm flipV="1">
            <a:off x="832513" y="3674994"/>
            <a:ext cx="1131211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095677" y="480964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677" y="4809648"/>
                <a:ext cx="18113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026319" y="1622437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19" y="1622437"/>
                <a:ext cx="412997" cy="268984"/>
              </a:xfrm>
              <a:prstGeom prst="rect">
                <a:avLst/>
              </a:prstGeom>
              <a:blipFill rotWithShape="0">
                <a:blip r:embed="rId7"/>
                <a:stretch>
                  <a:fillRect l="-8824" t="-2273" r="-1029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035939" y="2109069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939" y="2109069"/>
                <a:ext cx="412997" cy="268984"/>
              </a:xfrm>
              <a:prstGeom prst="rect">
                <a:avLst/>
              </a:prstGeom>
              <a:blipFill rotWithShape="0">
                <a:blip r:embed="rId8"/>
                <a:stretch>
                  <a:fillRect l="-8824" t="-4545" r="-882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78890" y="2771965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90" y="2771965"/>
                <a:ext cx="412997" cy="268984"/>
              </a:xfrm>
              <a:prstGeom prst="rect">
                <a:avLst/>
              </a:prstGeom>
              <a:blipFill rotWithShape="0">
                <a:blip r:embed="rId9"/>
                <a:stretch>
                  <a:fillRect l="-8824" t="-4545" r="-882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66729" y="3122088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29" y="3122088"/>
                <a:ext cx="412997" cy="268984"/>
              </a:xfrm>
              <a:prstGeom prst="rect">
                <a:avLst/>
              </a:prstGeom>
              <a:blipFill rotWithShape="0">
                <a:blip r:embed="rId10"/>
                <a:stretch>
                  <a:fillRect l="-8955" t="-2273" r="-10448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02621" y="4151753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21" y="4151753"/>
                <a:ext cx="412997" cy="268984"/>
              </a:xfrm>
              <a:prstGeom prst="rect">
                <a:avLst/>
              </a:prstGeom>
              <a:blipFill rotWithShape="0">
                <a:blip r:embed="rId11"/>
                <a:stretch>
                  <a:fillRect l="-8824" t="-2273" r="-1029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009158" y="4540328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158" y="4540328"/>
                <a:ext cx="412997" cy="268984"/>
              </a:xfrm>
              <a:prstGeom prst="rect">
                <a:avLst/>
              </a:prstGeom>
              <a:blipFill rotWithShape="0">
                <a:blip r:embed="rId12"/>
                <a:stretch>
                  <a:fillRect l="-8955" t="-4545" r="-10448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818856" y="2242311"/>
                <a:ext cx="412998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856" y="2242311"/>
                <a:ext cx="412998" cy="268984"/>
              </a:xfrm>
              <a:prstGeom prst="rect">
                <a:avLst/>
              </a:prstGeom>
              <a:blipFill rotWithShape="0">
                <a:blip r:embed="rId13"/>
                <a:stretch>
                  <a:fillRect l="-8824" t="-4545" r="-1029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818856" y="3122088"/>
                <a:ext cx="412998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856" y="3122088"/>
                <a:ext cx="412998" cy="268984"/>
              </a:xfrm>
              <a:prstGeom prst="rect">
                <a:avLst/>
              </a:prstGeom>
              <a:blipFill rotWithShape="0">
                <a:blip r:embed="rId14"/>
                <a:stretch>
                  <a:fillRect l="-8824" t="-2273" r="-1029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772768" y="3767167"/>
                <a:ext cx="412998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768" y="3767167"/>
                <a:ext cx="412998" cy="268984"/>
              </a:xfrm>
              <a:prstGeom prst="rect">
                <a:avLst/>
              </a:prstGeom>
              <a:blipFill rotWithShape="0">
                <a:blip r:embed="rId15"/>
                <a:stretch>
                  <a:fillRect l="-8824" t="-4545" r="-882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7" idx="6"/>
          </p:cNvCxnSpPr>
          <p:nvPr/>
        </p:nvCxnSpPr>
        <p:spPr>
          <a:xfrm flipV="1">
            <a:off x="4086983" y="3447624"/>
            <a:ext cx="414481" cy="484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43"/>
          <p:cNvSpPr txBox="1">
            <a:spLocks/>
          </p:cNvSpPr>
          <p:nvPr/>
        </p:nvSpPr>
        <p:spPr>
          <a:xfrm>
            <a:off x="4629150" y="1427747"/>
            <a:ext cx="4378492" cy="4749216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id-ID" dirty="0" smtClean="0"/>
              <a:t>Prediction</a:t>
            </a:r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endParaRPr lang="id-ID" dirty="0" smtClean="0"/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id-ID" dirty="0" smtClean="0"/>
              <a:t>Error Function</a:t>
            </a:r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endParaRPr lang="id-ID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id-ID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id-ID" dirty="0"/>
              <a:t>Gradient dari Error Function</a:t>
            </a:r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endParaRPr lang="id-ID" dirty="0" smtClean="0"/>
          </a:p>
          <a:p>
            <a:endParaRPr lang="id-ID" dirty="0"/>
          </a:p>
        </p:txBody>
      </p:sp>
      <p:grpSp>
        <p:nvGrpSpPr>
          <p:cNvPr id="40" name="Group 39"/>
          <p:cNvGrpSpPr/>
          <p:nvPr/>
        </p:nvGrpSpPr>
        <p:grpSpPr>
          <a:xfrm>
            <a:off x="4895681" y="1978491"/>
            <a:ext cx="2642121" cy="354844"/>
            <a:chOff x="4895681" y="1978491"/>
            <a:chExt cx="2642121" cy="354844"/>
          </a:xfrm>
        </p:grpSpPr>
        <p:sp>
          <p:nvSpPr>
            <p:cNvPr id="41" name="Rectangle 40"/>
            <p:cNvSpPr/>
            <p:nvPr/>
          </p:nvSpPr>
          <p:spPr>
            <a:xfrm>
              <a:off x="4895681" y="1985378"/>
              <a:ext cx="72828" cy="347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4968509" y="1978491"/>
                  <a:ext cx="2569293" cy="3488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d-ID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d-ID" sz="16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id-ID" sz="16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sSup>
                          <m:sSupPr>
                            <m:ctrlP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sSup>
                          <m:sSupPr>
                            <m:ctrlP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id-ID" sz="1600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8509" y="1978491"/>
                  <a:ext cx="2569293" cy="34881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4861311" y="3195933"/>
            <a:ext cx="3973807" cy="690778"/>
            <a:chOff x="4895681" y="3195933"/>
            <a:chExt cx="4582101" cy="690778"/>
          </a:xfrm>
        </p:grpSpPr>
        <p:sp>
          <p:nvSpPr>
            <p:cNvPr id="44" name="Rectangle 43"/>
            <p:cNvSpPr/>
            <p:nvPr/>
          </p:nvSpPr>
          <p:spPr>
            <a:xfrm>
              <a:off x="4895681" y="3201367"/>
              <a:ext cx="72828" cy="685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4905782" y="3195933"/>
                  <a:ext cx="4572000" cy="680507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d-ID" sz="140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id-ID" sz="1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id-ID" sz="140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id-ID" sz="14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d-ID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d-ID" sz="1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1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d-ID" sz="1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id-ID" sz="1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sz="140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d-ID" sz="1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d-ID" sz="1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id-ID" sz="1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id-ID" sz="1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id-ID" sz="1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d-ID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id-ID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d-ID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id-ID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sz="1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d-ID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id-ID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id-ID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782" y="3195933"/>
                  <a:ext cx="4572000" cy="68050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4855082" y="4748594"/>
            <a:ext cx="2331514" cy="728726"/>
            <a:chOff x="4855082" y="4748594"/>
            <a:chExt cx="2331514" cy="728726"/>
          </a:xfrm>
        </p:grpSpPr>
        <p:sp>
          <p:nvSpPr>
            <p:cNvPr id="46" name="Rectangle 45"/>
            <p:cNvSpPr/>
            <p:nvPr/>
          </p:nvSpPr>
          <p:spPr>
            <a:xfrm>
              <a:off x="4855082" y="4768812"/>
              <a:ext cx="75618" cy="685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5058386" y="4748594"/>
                  <a:ext cx="2128210" cy="7287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f>
                              <m:fPr>
                                <m:ctrlP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num>
                              <m:den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id-ID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d-ID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id-ID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id-ID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</m:den>
                            </m:f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,⋯</m:t>
                            </m:r>
                          </m:e>
                        </m:d>
                      </m:oMath>
                    </m:oMathPara>
                  </a14:m>
                  <a:endParaRPr lang="id-ID" sz="1600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386" y="4748594"/>
                  <a:ext cx="2128210" cy="72872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5018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Backpropagation n-Layer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19/06/2019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16</a:t>
            </a:fld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285515" y="1642095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1940" y="177886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40" y="1778860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043" r="-6522" b="-17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285514" y="3137773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1939" y="3274538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39" y="3274538"/>
                <a:ext cx="2814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295291" y="4633451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9418" y="479852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18" y="4798528"/>
                <a:ext cx="18113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1871553" y="4633451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3" name="Oval 12"/>
          <p:cNvSpPr/>
          <p:nvPr/>
        </p:nvSpPr>
        <p:spPr>
          <a:xfrm>
            <a:off x="1871553" y="1642094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4" name="Freeform 13"/>
          <p:cNvSpPr/>
          <p:nvPr/>
        </p:nvSpPr>
        <p:spPr>
          <a:xfrm>
            <a:off x="2008224" y="1756929"/>
            <a:ext cx="356051" cy="390034"/>
          </a:xfrm>
          <a:custGeom>
            <a:avLst/>
            <a:gdLst>
              <a:gd name="connsiteX0" fmla="*/ 0 w 679731"/>
              <a:gd name="connsiteY0" fmla="*/ 390034 h 390034"/>
              <a:gd name="connsiteX1" fmla="*/ 307497 w 679731"/>
              <a:gd name="connsiteY1" fmla="*/ 333389 h 390034"/>
              <a:gd name="connsiteX2" fmla="*/ 404602 w 679731"/>
              <a:gd name="connsiteY2" fmla="*/ 50168 h 390034"/>
              <a:gd name="connsiteX3" fmla="*/ 679731 w 679731"/>
              <a:gd name="connsiteY3" fmla="*/ 1616 h 39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731" h="390034">
                <a:moveTo>
                  <a:pt x="0" y="390034"/>
                </a:moveTo>
                <a:cubicBezTo>
                  <a:pt x="120031" y="390033"/>
                  <a:pt x="240063" y="390033"/>
                  <a:pt x="307497" y="333389"/>
                </a:cubicBezTo>
                <a:cubicBezTo>
                  <a:pt x="374931" y="276745"/>
                  <a:pt x="342563" y="105463"/>
                  <a:pt x="404602" y="50168"/>
                </a:cubicBezTo>
                <a:cubicBezTo>
                  <a:pt x="466641" y="-5127"/>
                  <a:pt x="573186" y="-1756"/>
                  <a:pt x="679731" y="1616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Oval 14"/>
          <p:cNvSpPr/>
          <p:nvPr/>
        </p:nvSpPr>
        <p:spPr>
          <a:xfrm>
            <a:off x="1871551" y="3137772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Freeform 15"/>
          <p:cNvSpPr/>
          <p:nvPr/>
        </p:nvSpPr>
        <p:spPr>
          <a:xfrm>
            <a:off x="2008222" y="3252607"/>
            <a:ext cx="356051" cy="390034"/>
          </a:xfrm>
          <a:custGeom>
            <a:avLst/>
            <a:gdLst>
              <a:gd name="connsiteX0" fmla="*/ 0 w 679731"/>
              <a:gd name="connsiteY0" fmla="*/ 390034 h 390034"/>
              <a:gd name="connsiteX1" fmla="*/ 307497 w 679731"/>
              <a:gd name="connsiteY1" fmla="*/ 333389 h 390034"/>
              <a:gd name="connsiteX2" fmla="*/ 404602 w 679731"/>
              <a:gd name="connsiteY2" fmla="*/ 50168 h 390034"/>
              <a:gd name="connsiteX3" fmla="*/ 679731 w 679731"/>
              <a:gd name="connsiteY3" fmla="*/ 1616 h 39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731" h="390034">
                <a:moveTo>
                  <a:pt x="0" y="390034"/>
                </a:moveTo>
                <a:cubicBezTo>
                  <a:pt x="120031" y="390033"/>
                  <a:pt x="240063" y="390033"/>
                  <a:pt x="307497" y="333389"/>
                </a:cubicBezTo>
                <a:cubicBezTo>
                  <a:pt x="374931" y="276745"/>
                  <a:pt x="342563" y="105463"/>
                  <a:pt x="404602" y="50168"/>
                </a:cubicBezTo>
                <a:cubicBezTo>
                  <a:pt x="466641" y="-5127"/>
                  <a:pt x="573186" y="-1756"/>
                  <a:pt x="679731" y="1616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/>
          <p:cNvSpPr/>
          <p:nvPr/>
        </p:nvSpPr>
        <p:spPr>
          <a:xfrm>
            <a:off x="3457588" y="3137772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8" name="Freeform 17"/>
          <p:cNvSpPr/>
          <p:nvPr/>
        </p:nvSpPr>
        <p:spPr>
          <a:xfrm>
            <a:off x="3594259" y="3252607"/>
            <a:ext cx="356051" cy="390034"/>
          </a:xfrm>
          <a:custGeom>
            <a:avLst/>
            <a:gdLst>
              <a:gd name="connsiteX0" fmla="*/ 0 w 679731"/>
              <a:gd name="connsiteY0" fmla="*/ 390034 h 390034"/>
              <a:gd name="connsiteX1" fmla="*/ 307497 w 679731"/>
              <a:gd name="connsiteY1" fmla="*/ 333389 h 390034"/>
              <a:gd name="connsiteX2" fmla="*/ 404602 w 679731"/>
              <a:gd name="connsiteY2" fmla="*/ 50168 h 390034"/>
              <a:gd name="connsiteX3" fmla="*/ 679731 w 679731"/>
              <a:gd name="connsiteY3" fmla="*/ 1616 h 39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731" h="390034">
                <a:moveTo>
                  <a:pt x="0" y="390034"/>
                </a:moveTo>
                <a:cubicBezTo>
                  <a:pt x="120031" y="390033"/>
                  <a:pt x="240063" y="390033"/>
                  <a:pt x="307497" y="333389"/>
                </a:cubicBezTo>
                <a:cubicBezTo>
                  <a:pt x="374931" y="276745"/>
                  <a:pt x="342563" y="105463"/>
                  <a:pt x="404602" y="50168"/>
                </a:cubicBezTo>
                <a:cubicBezTo>
                  <a:pt x="466641" y="-5127"/>
                  <a:pt x="573186" y="-1756"/>
                  <a:pt x="679731" y="1616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9" name="Straight Connector 18"/>
          <p:cNvCxnSpPr>
            <a:stCxn id="6" idx="6"/>
            <a:endCxn id="13" idx="2"/>
          </p:cNvCxnSpPr>
          <p:nvPr/>
        </p:nvCxnSpPr>
        <p:spPr>
          <a:xfrm flipV="1">
            <a:off x="914910" y="1956792"/>
            <a:ext cx="956643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15" idx="1"/>
          </p:cNvCxnSpPr>
          <p:nvPr/>
        </p:nvCxnSpPr>
        <p:spPr>
          <a:xfrm>
            <a:off x="822737" y="2179317"/>
            <a:ext cx="1140987" cy="105062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5" idx="2"/>
          </p:cNvCxnSpPr>
          <p:nvPr/>
        </p:nvCxnSpPr>
        <p:spPr>
          <a:xfrm flipV="1">
            <a:off x="914909" y="3452470"/>
            <a:ext cx="956642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7"/>
            <a:endCxn id="13" idx="3"/>
          </p:cNvCxnSpPr>
          <p:nvPr/>
        </p:nvCxnSpPr>
        <p:spPr>
          <a:xfrm flipV="1">
            <a:off x="822736" y="2179316"/>
            <a:ext cx="1140990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48041" y="2242311"/>
            <a:ext cx="1322694" cy="243004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5"/>
            <a:endCxn id="17" idx="1"/>
          </p:cNvCxnSpPr>
          <p:nvPr/>
        </p:nvCxnSpPr>
        <p:spPr>
          <a:xfrm>
            <a:off x="2408775" y="2179316"/>
            <a:ext cx="1140986" cy="105062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6"/>
            <a:endCxn id="17" idx="2"/>
          </p:cNvCxnSpPr>
          <p:nvPr/>
        </p:nvCxnSpPr>
        <p:spPr>
          <a:xfrm>
            <a:off x="2500946" y="3452470"/>
            <a:ext cx="95664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7"/>
            <a:endCxn id="17" idx="3"/>
          </p:cNvCxnSpPr>
          <p:nvPr/>
        </p:nvCxnSpPr>
        <p:spPr>
          <a:xfrm flipV="1">
            <a:off x="2408775" y="3674994"/>
            <a:ext cx="1140986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7"/>
            <a:endCxn id="15" idx="3"/>
          </p:cNvCxnSpPr>
          <p:nvPr/>
        </p:nvCxnSpPr>
        <p:spPr>
          <a:xfrm flipV="1">
            <a:off x="832513" y="3674994"/>
            <a:ext cx="1131211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095677" y="480964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677" y="4809648"/>
                <a:ext cx="18113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40561" y="1651226"/>
                <a:ext cx="327269" cy="211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61" y="1651226"/>
                <a:ext cx="327269" cy="211405"/>
              </a:xfrm>
              <a:prstGeom prst="rect">
                <a:avLst/>
              </a:prstGeom>
              <a:blipFill rotWithShape="0">
                <a:blip r:embed="rId6"/>
                <a:stretch>
                  <a:fillRect l="-9259" t="-8571" r="-11111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951373" y="2105016"/>
                <a:ext cx="327269" cy="211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73" y="2105016"/>
                <a:ext cx="327269" cy="211596"/>
              </a:xfrm>
              <a:prstGeom prst="rect">
                <a:avLst/>
              </a:prstGeom>
              <a:blipFill rotWithShape="0">
                <a:blip r:embed="rId7"/>
                <a:stretch>
                  <a:fillRect l="-9259" t="-5714" r="-11111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84406" y="2857795"/>
                <a:ext cx="327269" cy="211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06" y="2857795"/>
                <a:ext cx="327269" cy="211596"/>
              </a:xfrm>
              <a:prstGeom prst="rect">
                <a:avLst/>
              </a:prstGeom>
              <a:blipFill rotWithShape="0">
                <a:blip r:embed="rId8"/>
                <a:stretch>
                  <a:fillRect l="-9259" t="-8571" r="-9259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58200" y="3197656"/>
                <a:ext cx="327269" cy="211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200" y="3197656"/>
                <a:ext cx="327269" cy="211596"/>
              </a:xfrm>
              <a:prstGeom prst="rect">
                <a:avLst/>
              </a:prstGeom>
              <a:blipFill rotWithShape="0">
                <a:blip r:embed="rId9"/>
                <a:stretch>
                  <a:fillRect l="-9259" t="-8824" r="-11111" b="-2058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94473" y="4284448"/>
                <a:ext cx="327269" cy="212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73" y="4284448"/>
                <a:ext cx="327269" cy="212430"/>
              </a:xfrm>
              <a:prstGeom prst="rect">
                <a:avLst/>
              </a:prstGeom>
              <a:blipFill rotWithShape="0">
                <a:blip r:embed="rId10"/>
                <a:stretch>
                  <a:fillRect l="-9259" t="-8571" r="-11111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51373" y="4605300"/>
                <a:ext cx="327269" cy="212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73" y="4605300"/>
                <a:ext cx="327269" cy="212430"/>
              </a:xfrm>
              <a:prstGeom prst="rect">
                <a:avLst/>
              </a:prstGeom>
              <a:blipFill rotWithShape="0">
                <a:blip r:embed="rId11"/>
                <a:stretch>
                  <a:fillRect l="-9259" t="-5714" r="-11111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514491" y="2062307"/>
                <a:ext cx="327269" cy="211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491" y="2062307"/>
                <a:ext cx="327269" cy="211405"/>
              </a:xfrm>
              <a:prstGeom prst="rect">
                <a:avLst/>
              </a:prstGeom>
              <a:blipFill rotWithShape="0">
                <a:blip r:embed="rId12"/>
                <a:stretch>
                  <a:fillRect l="-9259" t="-5714" r="-11111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533261" y="3187142"/>
                <a:ext cx="327269" cy="211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261" y="3187142"/>
                <a:ext cx="327269" cy="211596"/>
              </a:xfrm>
              <a:prstGeom prst="rect">
                <a:avLst/>
              </a:prstGeom>
              <a:blipFill rotWithShape="0">
                <a:blip r:embed="rId13"/>
                <a:stretch>
                  <a:fillRect l="-9434" t="-8571" r="-11321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324303" y="4340628"/>
                <a:ext cx="327269" cy="212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303" y="4340628"/>
                <a:ext cx="327269" cy="212430"/>
              </a:xfrm>
              <a:prstGeom prst="rect">
                <a:avLst/>
              </a:prstGeom>
              <a:blipFill rotWithShape="0">
                <a:blip r:embed="rId14"/>
                <a:stretch>
                  <a:fillRect l="-9259" t="-5714" r="-11111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7" idx="6"/>
          </p:cNvCxnSpPr>
          <p:nvPr/>
        </p:nvCxnSpPr>
        <p:spPr>
          <a:xfrm flipV="1">
            <a:off x="4086983" y="3447624"/>
            <a:ext cx="414481" cy="484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740906" y="1804812"/>
                <a:ext cx="2125582" cy="1086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id-ID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  <m:sup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  <m:sup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  <m:sup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  <m:sup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  <m:sup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id-ID" sz="1600" dirty="0"/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id-ID" sz="16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id-ID" sz="1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906" y="1804812"/>
                <a:ext cx="2125582" cy="108606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956576" y="1806463"/>
                <a:ext cx="1445396" cy="108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id-ID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id-ID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  <m:sup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  <m:sup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(3)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id-ID" sz="16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id-ID" sz="16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576" y="1806463"/>
                <a:ext cx="1445396" cy="108581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322537" y="2972669"/>
                <a:ext cx="2836738" cy="8850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id-ID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id-ID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endChr m:val=""/>
                          <m:ctrlPr>
                            <a:rPr lang="id-ID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id-ID" sz="160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537" y="2972669"/>
                <a:ext cx="2836738" cy="88505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991567" y="3874822"/>
                <a:ext cx="2167708" cy="6769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id-ID" sz="16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567" y="3874822"/>
                <a:ext cx="2167708" cy="67698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966976" y="4568905"/>
                <a:ext cx="2216889" cy="7407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id-ID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id-ID" sz="16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976" y="4568905"/>
                <a:ext cx="2216889" cy="74078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5474457" y="1272610"/>
                <a:ext cx="2869375" cy="5346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457" y="1272610"/>
                <a:ext cx="2869375" cy="534698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676031" y="5478602"/>
                <a:ext cx="2483244" cy="699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031" y="5478602"/>
                <a:ext cx="2483244" cy="69910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105448" y="3188147"/>
                <a:ext cx="593047" cy="494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05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id-ID" sz="105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48" y="3188147"/>
                <a:ext cx="593047" cy="494238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6778896" y="3177542"/>
                <a:ext cx="593047" cy="494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05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d-ID" sz="105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id-ID" sz="105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896" y="3177542"/>
                <a:ext cx="593047" cy="494238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7452344" y="3185146"/>
                <a:ext cx="573747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05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d-ID" sz="105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05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id-ID" sz="105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44" y="3185146"/>
                <a:ext cx="573747" cy="47596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6105448" y="3935866"/>
                <a:ext cx="593047" cy="494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05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sz="105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id-ID" sz="105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48" y="3935866"/>
                <a:ext cx="593047" cy="494238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6812376" y="3940591"/>
                <a:ext cx="593047" cy="494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05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sz="105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id-ID" sz="105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76" y="3940591"/>
                <a:ext cx="593047" cy="494238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7452344" y="3926875"/>
                <a:ext cx="573747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05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sz="105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05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id-ID" sz="105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44" y="3926875"/>
                <a:ext cx="573747" cy="475964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6105447" y="4708185"/>
                <a:ext cx="593047" cy="494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05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sz="105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id-ID" sz="105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47" y="4708185"/>
                <a:ext cx="593047" cy="494238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6778896" y="4698957"/>
                <a:ext cx="593047" cy="494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05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sz="105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id-ID" sz="105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896" y="4698957"/>
                <a:ext cx="593047" cy="494238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7452344" y="4698957"/>
                <a:ext cx="573747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05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sz="105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05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id-ID" sz="105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44" y="4698957"/>
                <a:ext cx="573747" cy="475964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/>
          <p:cNvGrpSpPr/>
          <p:nvPr/>
        </p:nvGrpSpPr>
        <p:grpSpPr>
          <a:xfrm>
            <a:off x="832513" y="1022261"/>
            <a:ext cx="3218704" cy="939971"/>
            <a:chOff x="1267830" y="989335"/>
            <a:chExt cx="3218704" cy="9399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1908969" y="989335"/>
                  <a:ext cx="2577565" cy="5076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d-ID" sz="1200" dirty="0" smtClean="0">
                      <a:latin typeface="Product Sans" panose="020B0403030502040203" pitchFamily="34" charset="0"/>
                    </a:rPr>
                    <a:t>Bagaimana cara melakukan</a:t>
                  </a:r>
                </a:p>
                <a:p>
                  <a:r>
                    <a:rPr lang="id-ID" sz="1200" dirty="0" smtClean="0">
                      <a:latin typeface="Product Sans" panose="020B0403030502040203" pitchFamily="34" charset="0"/>
                    </a:rPr>
                    <a:t>partial derivative </a:t>
                  </a:r>
                  <a14:m>
                    <m:oMath xmlns:m="http://schemas.openxmlformats.org/officeDocument/2006/math">
                      <m:r>
                        <a:rPr lang="id-ID" sz="1200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id-ID" sz="1200" dirty="0" smtClean="0">
                      <a:latin typeface="Product Sans" panose="020B0403030502040203" pitchFamily="34" charset="0"/>
                    </a:rPr>
                    <a:t> terhadap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id-ID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2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d-ID" sz="12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a14:m>
                  <a:r>
                    <a:rPr lang="id-ID" sz="1200" dirty="0" smtClean="0">
                      <a:latin typeface="Product Sans" panose="020B0403030502040203" pitchFamily="34" charset="0"/>
                    </a:rPr>
                    <a:t> ? </a:t>
                  </a:r>
                  <a:endParaRPr lang="id-ID" sz="1200" dirty="0">
                    <a:latin typeface="Product Sans" panose="020B0403030502040203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8969" y="989335"/>
                  <a:ext cx="2577565" cy="50763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b="-5952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ectangle 56"/>
            <p:cNvSpPr/>
            <p:nvPr/>
          </p:nvSpPr>
          <p:spPr>
            <a:xfrm>
              <a:off x="1267830" y="1495425"/>
              <a:ext cx="603721" cy="4338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58" name="Curved Connector 57"/>
            <p:cNvCxnSpPr>
              <a:stCxn id="56" idx="1"/>
              <a:endCxn id="57" idx="0"/>
            </p:cNvCxnSpPr>
            <p:nvPr/>
          </p:nvCxnSpPr>
          <p:spPr>
            <a:xfrm rot="10800000" flipV="1">
              <a:off x="1569691" y="1243155"/>
              <a:ext cx="339278" cy="252270"/>
            </a:xfrm>
            <a:prstGeom prst="curvedConnector2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071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07407E-6 L -0.53281 -0.2296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49" y="-11481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4444E-6 L -0.63697 -0.1305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858" y="-652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-0.51684 -0.10902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51" y="-5463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6 L -0.57968 -0.1791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93" y="-8958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85185E-6 L -0.5967 -0.10324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44" y="-5162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-0.50538 -0.1132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78" y="-567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6 L -0.59027 -0.1312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4" y="-6574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81481E-6 L -0.61666 -0.0835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833" y="-419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-0.52413 -0.1099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15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Chain Rule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19/06/2019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17</a:t>
            </a:fld>
            <a:endParaRPr lang="id-ID"/>
          </a:p>
        </p:txBody>
      </p:sp>
      <p:grpSp>
        <p:nvGrpSpPr>
          <p:cNvPr id="6" name="Group 5"/>
          <p:cNvGrpSpPr/>
          <p:nvPr/>
        </p:nvGrpSpPr>
        <p:grpSpPr>
          <a:xfrm>
            <a:off x="1149350" y="2731619"/>
            <a:ext cx="1171559" cy="1171559"/>
            <a:chOff x="1628791" y="3166601"/>
            <a:chExt cx="1171559" cy="1171559"/>
          </a:xfrm>
        </p:grpSpPr>
        <p:sp>
          <p:nvSpPr>
            <p:cNvPr id="7" name="Oval 6"/>
            <p:cNvSpPr/>
            <p:nvPr/>
          </p:nvSpPr>
          <p:spPr>
            <a:xfrm>
              <a:off x="1628791" y="3166601"/>
              <a:ext cx="1171559" cy="117155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032853" y="3398609"/>
                  <a:ext cx="36343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id-ID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2853" y="3398609"/>
                  <a:ext cx="363433" cy="5539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3943348" y="2731619"/>
            <a:ext cx="1171559" cy="1171559"/>
            <a:chOff x="1628789" y="3166600"/>
            <a:chExt cx="1171559" cy="1171559"/>
          </a:xfrm>
        </p:grpSpPr>
        <p:sp>
          <p:nvSpPr>
            <p:cNvPr id="10" name="Oval 9"/>
            <p:cNvSpPr/>
            <p:nvPr/>
          </p:nvSpPr>
          <p:spPr>
            <a:xfrm>
              <a:off x="1628789" y="3166600"/>
              <a:ext cx="1171559" cy="117155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032853" y="3398609"/>
                  <a:ext cx="40043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id-ID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2853" y="3398609"/>
                  <a:ext cx="400430" cy="5539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6737346" y="2731619"/>
            <a:ext cx="1171559" cy="1171559"/>
            <a:chOff x="1628791" y="3166601"/>
            <a:chExt cx="1171559" cy="1171559"/>
          </a:xfrm>
          <a:solidFill>
            <a:srgbClr val="00B0F0"/>
          </a:solidFill>
        </p:grpSpPr>
        <p:sp>
          <p:nvSpPr>
            <p:cNvPr id="13" name="Oval 12"/>
            <p:cNvSpPr/>
            <p:nvPr/>
          </p:nvSpPr>
          <p:spPr>
            <a:xfrm>
              <a:off x="1628791" y="3166601"/>
              <a:ext cx="1171559" cy="11715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032853" y="3398609"/>
                  <a:ext cx="419538" cy="553998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id-ID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2853" y="3398609"/>
                  <a:ext cx="419538" cy="5539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Arrow Connector 14"/>
          <p:cNvCxnSpPr>
            <a:stCxn id="7" idx="6"/>
            <a:endCxn id="10" idx="2"/>
          </p:cNvCxnSpPr>
          <p:nvPr/>
        </p:nvCxnSpPr>
        <p:spPr>
          <a:xfrm>
            <a:off x="2320909" y="3317399"/>
            <a:ext cx="1622439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6"/>
            <a:endCxn id="13" idx="2"/>
          </p:cNvCxnSpPr>
          <p:nvPr/>
        </p:nvCxnSpPr>
        <p:spPr>
          <a:xfrm>
            <a:off x="5114907" y="3317399"/>
            <a:ext cx="1622439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895076" y="2702017"/>
                <a:ext cx="4741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id-ID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076" y="2702017"/>
                <a:ext cx="474104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689074" y="2717406"/>
                <a:ext cx="4921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id-ID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074" y="2717406"/>
                <a:ext cx="492186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846025" y="3409562"/>
                <a:ext cx="439031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4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id-ID" sz="24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24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id-ID" sz="2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025" y="3409562"/>
                <a:ext cx="439031" cy="70230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689074" y="3409562"/>
                <a:ext cx="450700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4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id-ID" sz="24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074" y="3409562"/>
                <a:ext cx="450700" cy="70230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3692968" y="3903178"/>
            <a:ext cx="1672317" cy="1041719"/>
            <a:chOff x="3692968" y="3903178"/>
            <a:chExt cx="1672317" cy="10417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3692968" y="4421677"/>
                  <a:ext cx="16723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d-ID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d-ID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id-ID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d-ID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2968" y="4421677"/>
                  <a:ext cx="1672317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>
              <a:stCxn id="10" idx="4"/>
              <a:endCxn id="22" idx="0"/>
            </p:cNvCxnSpPr>
            <p:nvPr/>
          </p:nvCxnSpPr>
          <p:spPr>
            <a:xfrm flipH="1">
              <a:off x="4529127" y="3903178"/>
              <a:ext cx="1" cy="51849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207915" y="3903178"/>
            <a:ext cx="2230419" cy="1041719"/>
            <a:chOff x="6207915" y="3903178"/>
            <a:chExt cx="2230419" cy="10417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6207915" y="4421677"/>
                  <a:ext cx="223041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id-ID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d-ID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id-ID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id-ID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id-ID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d-ID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7915" y="4421677"/>
                  <a:ext cx="2230419" cy="5232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/>
            <p:cNvCxnSpPr>
              <a:stCxn id="13" idx="4"/>
              <a:endCxn id="25" idx="0"/>
            </p:cNvCxnSpPr>
            <p:nvPr/>
          </p:nvCxnSpPr>
          <p:spPr>
            <a:xfrm flipH="1">
              <a:off x="7323125" y="3903178"/>
              <a:ext cx="1" cy="51849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Curved Connector 26"/>
          <p:cNvCxnSpPr>
            <a:stCxn id="7" idx="0"/>
            <a:endCxn id="13" idx="0"/>
          </p:cNvCxnSpPr>
          <p:nvPr/>
        </p:nvCxnSpPr>
        <p:spPr>
          <a:xfrm rot="5400000" flipH="1" flipV="1">
            <a:off x="4529128" y="-62379"/>
            <a:ext cx="12700" cy="5587996"/>
          </a:xfrm>
          <a:prstGeom prst="curvedConnector3">
            <a:avLst>
              <a:gd name="adj1" fmla="val 9150000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310128" y="1676916"/>
                <a:ext cx="450700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4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id-ID" sz="24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128" y="1676916"/>
                <a:ext cx="450700" cy="70230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956885" y="5496534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885" y="5496534"/>
                <a:ext cx="482824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65053" y="5623203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1200" dirty="0" smtClean="0">
                <a:latin typeface="Product Sans" panose="020B0403030502040203" pitchFamily="34" charset="0"/>
              </a:rPr>
              <a:t>Melakukan partial derivatif B terhadap x</a:t>
            </a:r>
          </a:p>
          <a:p>
            <a:pPr algn="r"/>
            <a:r>
              <a:rPr lang="id-ID" sz="1200" dirty="0" smtClean="0">
                <a:latin typeface="Product Sans" panose="020B0403030502040203" pitchFamily="34" charset="0"/>
              </a:rPr>
              <a:t>Bisa melalui A terlebih dahulu</a:t>
            </a:r>
            <a:endParaRPr lang="id-ID" sz="12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09254 0.5349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35" y="26736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-0.12761 0.28495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9" y="14236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7 L 0.25157 0.28495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69" y="14236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19" grpId="1"/>
      <p:bldP spid="20" grpId="0"/>
      <p:bldP spid="20" grpId="1"/>
      <p:bldP spid="28" grpId="0"/>
      <p:bldP spid="28" grpId="1"/>
      <p:bldP spid="29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Ringkasan Algoritma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19/06/2019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18</a:t>
            </a:fld>
            <a:endParaRPr lang="id-ID"/>
          </a:p>
        </p:txBody>
      </p:sp>
      <p:sp>
        <p:nvSpPr>
          <p:cNvPr id="6" name="Right Arrow 5"/>
          <p:cNvSpPr/>
          <p:nvPr/>
        </p:nvSpPr>
        <p:spPr>
          <a:xfrm>
            <a:off x="163734" y="1928278"/>
            <a:ext cx="4970241" cy="3339043"/>
          </a:xfrm>
          <a:prstGeom prst="rightArrow">
            <a:avLst/>
          </a:prstGeom>
          <a:solidFill>
            <a:srgbClr val="00B05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7" name="Group 6"/>
          <p:cNvGrpSpPr/>
          <p:nvPr/>
        </p:nvGrpSpPr>
        <p:grpSpPr>
          <a:xfrm>
            <a:off x="285515" y="1731107"/>
            <a:ext cx="629395" cy="629395"/>
            <a:chOff x="285515" y="1642095"/>
            <a:chExt cx="629395" cy="629395"/>
          </a:xfrm>
        </p:grpSpPr>
        <p:sp>
          <p:nvSpPr>
            <p:cNvPr id="8" name="Oval 7"/>
            <p:cNvSpPr/>
            <p:nvPr/>
          </p:nvSpPr>
          <p:spPr>
            <a:xfrm>
              <a:off x="285515" y="1642095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71940" y="1778860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40" y="1778860"/>
                  <a:ext cx="276101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3043" r="-6522" b="-1777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285514" y="3226785"/>
            <a:ext cx="629395" cy="629395"/>
            <a:chOff x="285514" y="3137773"/>
            <a:chExt cx="629395" cy="629395"/>
          </a:xfrm>
        </p:grpSpPr>
        <p:sp>
          <p:nvSpPr>
            <p:cNvPr id="11" name="Oval 10"/>
            <p:cNvSpPr/>
            <p:nvPr/>
          </p:nvSpPr>
          <p:spPr>
            <a:xfrm>
              <a:off x="285514" y="3137773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71939" y="3274538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39" y="3274538"/>
                  <a:ext cx="28142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766" r="-6383" b="-1521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295291" y="4722463"/>
            <a:ext cx="629395" cy="629395"/>
            <a:chOff x="295291" y="4633451"/>
            <a:chExt cx="629395" cy="629395"/>
          </a:xfrm>
        </p:grpSpPr>
        <p:sp>
          <p:nvSpPr>
            <p:cNvPr id="14" name="Oval 13"/>
            <p:cNvSpPr/>
            <p:nvPr/>
          </p:nvSpPr>
          <p:spPr>
            <a:xfrm>
              <a:off x="295291" y="4633451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19418" y="4798528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18" y="4798528"/>
                  <a:ext cx="181139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0000" r="-30000" b="-6522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Oval 15"/>
          <p:cNvSpPr/>
          <p:nvPr/>
        </p:nvSpPr>
        <p:spPr>
          <a:xfrm>
            <a:off x="1871553" y="4722463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7" name="Oval 16"/>
          <p:cNvSpPr/>
          <p:nvPr/>
        </p:nvSpPr>
        <p:spPr>
          <a:xfrm>
            <a:off x="1871553" y="1731106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8" name="Oval 17"/>
          <p:cNvSpPr/>
          <p:nvPr/>
        </p:nvSpPr>
        <p:spPr>
          <a:xfrm>
            <a:off x="1871551" y="3226784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9" name="Oval 18"/>
          <p:cNvSpPr/>
          <p:nvPr/>
        </p:nvSpPr>
        <p:spPr>
          <a:xfrm>
            <a:off x="3457588" y="3226784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cxnSp>
        <p:nvCxnSpPr>
          <p:cNvPr id="20" name="Straight Connector 19"/>
          <p:cNvCxnSpPr>
            <a:stCxn id="8" idx="6"/>
            <a:endCxn id="17" idx="2"/>
          </p:cNvCxnSpPr>
          <p:nvPr/>
        </p:nvCxnSpPr>
        <p:spPr>
          <a:xfrm flipV="1">
            <a:off x="914910" y="2045804"/>
            <a:ext cx="956643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5"/>
            <a:endCxn id="18" idx="1"/>
          </p:cNvCxnSpPr>
          <p:nvPr/>
        </p:nvCxnSpPr>
        <p:spPr>
          <a:xfrm>
            <a:off x="822737" y="2268329"/>
            <a:ext cx="1140987" cy="105062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6"/>
            <a:endCxn id="18" idx="2"/>
          </p:cNvCxnSpPr>
          <p:nvPr/>
        </p:nvCxnSpPr>
        <p:spPr>
          <a:xfrm flipV="1">
            <a:off x="914909" y="3541482"/>
            <a:ext cx="956642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7"/>
            <a:endCxn id="17" idx="3"/>
          </p:cNvCxnSpPr>
          <p:nvPr/>
        </p:nvCxnSpPr>
        <p:spPr>
          <a:xfrm flipV="1">
            <a:off x="822736" y="2268328"/>
            <a:ext cx="1140990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48041" y="2331323"/>
            <a:ext cx="1322694" cy="243004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5"/>
            <a:endCxn id="19" idx="1"/>
          </p:cNvCxnSpPr>
          <p:nvPr/>
        </p:nvCxnSpPr>
        <p:spPr>
          <a:xfrm>
            <a:off x="2408775" y="2268328"/>
            <a:ext cx="1140986" cy="105062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8" idx="6"/>
            <a:endCxn id="19" idx="2"/>
          </p:cNvCxnSpPr>
          <p:nvPr/>
        </p:nvCxnSpPr>
        <p:spPr>
          <a:xfrm>
            <a:off x="2500946" y="3541482"/>
            <a:ext cx="95664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7"/>
            <a:endCxn id="19" idx="3"/>
          </p:cNvCxnSpPr>
          <p:nvPr/>
        </p:nvCxnSpPr>
        <p:spPr>
          <a:xfrm flipV="1">
            <a:off x="2408775" y="3764006"/>
            <a:ext cx="1140986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7"/>
            <a:endCxn id="18" idx="3"/>
          </p:cNvCxnSpPr>
          <p:nvPr/>
        </p:nvCxnSpPr>
        <p:spPr>
          <a:xfrm flipV="1">
            <a:off x="832513" y="3764006"/>
            <a:ext cx="1131211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095677" y="489866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677" y="4898660"/>
                <a:ext cx="18113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940561" y="1740238"/>
                <a:ext cx="327269" cy="211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61" y="1740238"/>
                <a:ext cx="327269" cy="211405"/>
              </a:xfrm>
              <a:prstGeom prst="rect">
                <a:avLst/>
              </a:prstGeom>
              <a:blipFill rotWithShape="0">
                <a:blip r:embed="rId6"/>
                <a:stretch>
                  <a:fillRect l="-9259" t="-5714" r="-11111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51373" y="2194028"/>
                <a:ext cx="327269" cy="211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73" y="2194028"/>
                <a:ext cx="327269" cy="211596"/>
              </a:xfrm>
              <a:prstGeom prst="rect">
                <a:avLst/>
              </a:prstGeom>
              <a:blipFill rotWithShape="0">
                <a:blip r:embed="rId7"/>
                <a:stretch>
                  <a:fillRect l="-9259" t="-8571" r="-11111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84406" y="2946807"/>
                <a:ext cx="327269" cy="211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06" y="2946807"/>
                <a:ext cx="327269" cy="211596"/>
              </a:xfrm>
              <a:prstGeom prst="rect">
                <a:avLst/>
              </a:prstGeom>
              <a:blipFill rotWithShape="0">
                <a:blip r:embed="rId8"/>
                <a:stretch>
                  <a:fillRect l="-9259" t="-5714" r="-9259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58200" y="3286668"/>
                <a:ext cx="327269" cy="211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200" y="3286668"/>
                <a:ext cx="327269" cy="211596"/>
              </a:xfrm>
              <a:prstGeom prst="rect">
                <a:avLst/>
              </a:prstGeom>
              <a:blipFill rotWithShape="0">
                <a:blip r:embed="rId9"/>
                <a:stretch>
                  <a:fillRect l="-9259" t="-5714" r="-11111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4473" y="4373460"/>
                <a:ext cx="327269" cy="212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73" y="4373460"/>
                <a:ext cx="327269" cy="212430"/>
              </a:xfrm>
              <a:prstGeom prst="rect">
                <a:avLst/>
              </a:prstGeom>
              <a:blipFill rotWithShape="0">
                <a:blip r:embed="rId10"/>
                <a:stretch>
                  <a:fillRect l="-9259" t="-5714" r="-11111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951373" y="4694312"/>
                <a:ext cx="327269" cy="212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73" y="4694312"/>
                <a:ext cx="327269" cy="212430"/>
              </a:xfrm>
              <a:prstGeom prst="rect">
                <a:avLst/>
              </a:prstGeom>
              <a:blipFill rotWithShape="0">
                <a:blip r:embed="rId11"/>
                <a:stretch>
                  <a:fillRect l="-9259" t="-5714" r="-11111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514491" y="2151319"/>
                <a:ext cx="327269" cy="211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491" y="2151319"/>
                <a:ext cx="327269" cy="211405"/>
              </a:xfrm>
              <a:prstGeom prst="rect">
                <a:avLst/>
              </a:prstGeom>
              <a:blipFill rotWithShape="0">
                <a:blip r:embed="rId12"/>
                <a:stretch>
                  <a:fillRect l="-9259" t="-8571" r="-11111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533261" y="3276154"/>
                <a:ext cx="327269" cy="211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261" y="3276154"/>
                <a:ext cx="327269" cy="211596"/>
              </a:xfrm>
              <a:prstGeom prst="rect">
                <a:avLst/>
              </a:prstGeom>
              <a:blipFill rotWithShape="0">
                <a:blip r:embed="rId13"/>
                <a:stretch>
                  <a:fillRect l="-9434" t="-5714" r="-11321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324303" y="4429640"/>
                <a:ext cx="327269" cy="212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303" y="4429640"/>
                <a:ext cx="327269" cy="212430"/>
              </a:xfrm>
              <a:prstGeom prst="rect">
                <a:avLst/>
              </a:prstGeom>
              <a:blipFill rotWithShape="0">
                <a:blip r:embed="rId14"/>
                <a:stretch>
                  <a:fillRect l="-9259" t="-8824" r="-11111" b="-2058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>
            <a:stCxn id="19" idx="6"/>
          </p:cNvCxnSpPr>
          <p:nvPr/>
        </p:nvCxnSpPr>
        <p:spPr>
          <a:xfrm flipV="1">
            <a:off x="4086983" y="3536636"/>
            <a:ext cx="414481" cy="484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71940" y="186787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40" y="1867872"/>
                <a:ext cx="276101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3043" r="-6522" b="-1739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71939" y="3363550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39" y="3363550"/>
                <a:ext cx="281423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2766" r="-6383" b="-17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19418" y="488754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18" y="4887540"/>
                <a:ext cx="18113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1940" y="186787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40" y="1867872"/>
                <a:ext cx="276101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3043" r="-6522" b="-1739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71939" y="3363550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39" y="3363550"/>
                <a:ext cx="281423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2766" r="-6383" b="-17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19418" y="488754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18" y="4887540"/>
                <a:ext cx="18113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906591" y="1780249"/>
                <a:ext cx="618183" cy="438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591" y="1780249"/>
                <a:ext cx="618183" cy="438262"/>
              </a:xfrm>
              <a:prstGeom prst="rect">
                <a:avLst/>
              </a:prstGeom>
              <a:blipFill rotWithShape="0">
                <a:blip r:embed="rId18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886601" y="3311254"/>
                <a:ext cx="618182" cy="450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601" y="3311254"/>
                <a:ext cx="618182" cy="450764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095677" y="489866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677" y="4898660"/>
                <a:ext cx="181139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906591" y="1780249"/>
                <a:ext cx="618183" cy="438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591" y="1780249"/>
                <a:ext cx="618183" cy="438262"/>
              </a:xfrm>
              <a:prstGeom prst="rect">
                <a:avLst/>
              </a:prstGeom>
              <a:blipFill rotWithShape="0">
                <a:blip r:embed="rId21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1886504" y="3308577"/>
                <a:ext cx="618182" cy="450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504" y="3308577"/>
                <a:ext cx="618182" cy="450764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496617" y="3311254"/>
                <a:ext cx="618183" cy="438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617" y="3311254"/>
                <a:ext cx="618183" cy="438262"/>
              </a:xfrm>
              <a:prstGeom prst="rect">
                <a:avLst/>
              </a:prstGeom>
              <a:blipFill rotWithShape="0">
                <a:blip r:embed="rId2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133975" y="1279920"/>
                <a:ext cx="3180038" cy="346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975" y="1279920"/>
                <a:ext cx="3180038" cy="346185"/>
              </a:xfrm>
              <a:prstGeom prst="rect">
                <a:avLst/>
              </a:prstGeom>
              <a:blipFill rotWithShape="0">
                <a:blip r:embed="rId24"/>
                <a:stretch>
                  <a:fillRect l="-1341" t="-3509" r="-1149" b="-157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133975" y="1764356"/>
                <a:ext cx="3180038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975" y="1764356"/>
                <a:ext cx="3180038" cy="358431"/>
              </a:xfrm>
              <a:prstGeom prst="rect">
                <a:avLst/>
              </a:prstGeom>
              <a:blipFill rotWithShape="0">
                <a:blip r:embed="rId25"/>
                <a:stretch>
                  <a:fillRect l="-1341" t="-3390" r="-1149" b="-1355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644482" y="2552919"/>
                <a:ext cx="4159024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482" y="2552919"/>
                <a:ext cx="4159024" cy="358431"/>
              </a:xfrm>
              <a:prstGeom prst="rect">
                <a:avLst/>
              </a:prstGeom>
              <a:blipFill rotWithShape="0">
                <a:blip r:embed="rId26"/>
                <a:stretch>
                  <a:fillRect l="-1026" t="-3390" r="-733" b="-2033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3496617" y="3311254"/>
                <a:ext cx="618183" cy="438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617" y="3311254"/>
                <a:ext cx="618183" cy="438262"/>
              </a:xfrm>
              <a:prstGeom prst="rect">
                <a:avLst/>
              </a:prstGeom>
              <a:blipFill rotWithShape="0">
                <a:blip r:embed="rId27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4605199" y="3327908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199" y="3327908"/>
                <a:ext cx="371384" cy="369332"/>
              </a:xfrm>
              <a:prstGeom prst="rect">
                <a:avLst/>
              </a:prstGeom>
              <a:blipFill rotWithShape="0">
                <a:blip r:embed="rId28"/>
                <a:stretch>
                  <a:fillRect t="-4918" r="-16393" b="-6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6030984" y="3930512"/>
                <a:ext cx="1386020" cy="438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984" y="3930512"/>
                <a:ext cx="1386020" cy="438262"/>
              </a:xfrm>
              <a:prstGeom prst="rect">
                <a:avLst/>
              </a:prstGeom>
              <a:blipFill rotWithShape="0">
                <a:blip r:embed="rId2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5289306" y="4475437"/>
                <a:ext cx="2869375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306" y="4475437"/>
                <a:ext cx="2869375" cy="380810"/>
              </a:xfrm>
              <a:prstGeom prst="rect">
                <a:avLst/>
              </a:prstGeom>
              <a:blipFill rotWithShape="0">
                <a:blip r:embed="rId30"/>
                <a:stretch>
                  <a:fillRect t="-1587" b="-793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805708" y="5276678"/>
                <a:ext cx="5141948" cy="848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d-ID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id-ID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d-ID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id-ID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d-ID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id-ID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d-ID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d-ID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d-ID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d-ID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d-ID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id-ID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id-ID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d-ID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id-ID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d-ID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id-ID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d-ID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708" y="5276678"/>
                <a:ext cx="5141948" cy="848566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4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0.17187 -2.59259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4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0.17362 -0.2122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1" y="-1062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175 -0.4365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-2182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0.17291 0.2099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1048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0.17257 0.0004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8" y="2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175 -0.2150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-1076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0.17552 0.21111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67" y="10556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0.17761 2.22222E-6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72" y="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0.17552 -0.21412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67" y="-10718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25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0.10903 -3.33333E-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1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0" grpId="2"/>
      <p:bldP spid="41" grpId="0"/>
      <p:bldP spid="41" grpId="1"/>
      <p:bldP spid="41" grpId="2"/>
      <p:bldP spid="42" grpId="0"/>
      <p:bldP spid="42" grpId="1"/>
      <p:bldP spid="42" grpId="2"/>
      <p:bldP spid="43" grpId="0"/>
      <p:bldP spid="43" grpId="1"/>
      <p:bldP spid="43" grpId="2"/>
      <p:bldP spid="44" grpId="0"/>
      <p:bldP spid="44" grpId="1"/>
      <p:bldP spid="44" grpId="2"/>
      <p:bldP spid="45" grpId="0"/>
      <p:bldP spid="45" grpId="1"/>
      <p:bldP spid="45" grpId="2"/>
      <p:bldP spid="46" grpId="0"/>
      <p:bldP spid="47" grpId="0"/>
      <p:bldP spid="48" grpId="0"/>
      <p:bldP spid="48" grpId="1"/>
      <p:bldP spid="48" grpId="2"/>
      <p:bldP spid="49" grpId="0"/>
      <p:bldP spid="49" grpId="1"/>
      <p:bldP spid="49" grpId="2"/>
      <p:bldP spid="50" grpId="0"/>
      <p:bldP spid="50" grpId="1"/>
      <p:bldP spid="50" grpId="2"/>
      <p:bldP spid="51" grpId="0"/>
      <p:bldP spid="52" grpId="0"/>
      <p:bldP spid="53" grpId="0"/>
      <p:bldP spid="55" grpId="0" build="allAtOnce"/>
      <p:bldP spid="55" grpId="1" build="allAtOnce"/>
      <p:bldP spid="56" grpId="0"/>
      <p:bldP spid="57" grpId="0"/>
      <p:bldP spid="58" grpId="0"/>
      <p:bldP spid="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Ringkasan Algoritma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19/06/2019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19</a:t>
            </a:fld>
            <a:endParaRPr lang="id-ID"/>
          </a:p>
        </p:txBody>
      </p:sp>
      <p:sp>
        <p:nvSpPr>
          <p:cNvPr id="127" name="Right Arrow 126"/>
          <p:cNvSpPr/>
          <p:nvPr/>
        </p:nvSpPr>
        <p:spPr>
          <a:xfrm flipH="1">
            <a:off x="125634" y="1867872"/>
            <a:ext cx="4852250" cy="3339043"/>
          </a:xfrm>
          <a:prstGeom prst="rightArrow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8" name="Oval 127"/>
          <p:cNvSpPr/>
          <p:nvPr/>
        </p:nvSpPr>
        <p:spPr>
          <a:xfrm>
            <a:off x="285515" y="1731107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471940" y="186787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40" y="1867872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043" r="-6522" b="-1739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/>
          <p:cNvSpPr/>
          <p:nvPr/>
        </p:nvSpPr>
        <p:spPr>
          <a:xfrm>
            <a:off x="285514" y="3226785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71939" y="3363550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39" y="3363550"/>
                <a:ext cx="2814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766" r="-6383" b="-17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/>
          <p:cNvSpPr/>
          <p:nvPr/>
        </p:nvSpPr>
        <p:spPr>
          <a:xfrm>
            <a:off x="295291" y="4722463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519418" y="488754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18" y="4887540"/>
                <a:ext cx="18113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Oval 133"/>
          <p:cNvSpPr/>
          <p:nvPr/>
        </p:nvSpPr>
        <p:spPr>
          <a:xfrm>
            <a:off x="1871553" y="4722463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35" name="Oval 134"/>
          <p:cNvSpPr/>
          <p:nvPr/>
        </p:nvSpPr>
        <p:spPr>
          <a:xfrm>
            <a:off x="1871553" y="1731106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36" name="Oval 135"/>
          <p:cNvSpPr/>
          <p:nvPr/>
        </p:nvSpPr>
        <p:spPr>
          <a:xfrm>
            <a:off x="1871551" y="3226784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37" name="Oval 136"/>
          <p:cNvSpPr/>
          <p:nvPr/>
        </p:nvSpPr>
        <p:spPr>
          <a:xfrm>
            <a:off x="3457588" y="3226784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cxnSp>
        <p:nvCxnSpPr>
          <p:cNvPr id="138" name="Straight Connector 137"/>
          <p:cNvCxnSpPr>
            <a:stCxn id="128" idx="6"/>
            <a:endCxn id="135" idx="2"/>
          </p:cNvCxnSpPr>
          <p:nvPr/>
        </p:nvCxnSpPr>
        <p:spPr>
          <a:xfrm flipV="1">
            <a:off x="914910" y="2045804"/>
            <a:ext cx="956643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28" idx="5"/>
            <a:endCxn id="136" idx="1"/>
          </p:cNvCxnSpPr>
          <p:nvPr/>
        </p:nvCxnSpPr>
        <p:spPr>
          <a:xfrm>
            <a:off x="822737" y="2268329"/>
            <a:ext cx="1140987" cy="105062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0" idx="6"/>
            <a:endCxn id="136" idx="2"/>
          </p:cNvCxnSpPr>
          <p:nvPr/>
        </p:nvCxnSpPr>
        <p:spPr>
          <a:xfrm flipV="1">
            <a:off x="914909" y="3541482"/>
            <a:ext cx="956642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30" idx="7"/>
            <a:endCxn id="135" idx="3"/>
          </p:cNvCxnSpPr>
          <p:nvPr/>
        </p:nvCxnSpPr>
        <p:spPr>
          <a:xfrm flipV="1">
            <a:off x="822736" y="2268328"/>
            <a:ext cx="1140990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748041" y="2331323"/>
            <a:ext cx="1322694" cy="243004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5" idx="5"/>
            <a:endCxn id="137" idx="1"/>
          </p:cNvCxnSpPr>
          <p:nvPr/>
        </p:nvCxnSpPr>
        <p:spPr>
          <a:xfrm>
            <a:off x="2408775" y="2268328"/>
            <a:ext cx="1140986" cy="105062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6" idx="6"/>
            <a:endCxn id="137" idx="2"/>
          </p:cNvCxnSpPr>
          <p:nvPr/>
        </p:nvCxnSpPr>
        <p:spPr>
          <a:xfrm>
            <a:off x="2500946" y="3541482"/>
            <a:ext cx="95664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4" idx="7"/>
            <a:endCxn id="137" idx="3"/>
          </p:cNvCxnSpPr>
          <p:nvPr/>
        </p:nvCxnSpPr>
        <p:spPr>
          <a:xfrm flipV="1">
            <a:off x="2408775" y="3764006"/>
            <a:ext cx="1140986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2" idx="7"/>
            <a:endCxn id="136" idx="3"/>
          </p:cNvCxnSpPr>
          <p:nvPr/>
        </p:nvCxnSpPr>
        <p:spPr>
          <a:xfrm flipV="1">
            <a:off x="832513" y="3764006"/>
            <a:ext cx="1131211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2095677" y="489866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677" y="4898660"/>
                <a:ext cx="18113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1026319" y="1711449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19" y="1711449"/>
                <a:ext cx="412997" cy="268984"/>
              </a:xfrm>
              <a:prstGeom prst="rect">
                <a:avLst/>
              </a:prstGeom>
              <a:blipFill rotWithShape="0">
                <a:blip r:embed="rId6"/>
                <a:stretch>
                  <a:fillRect l="-8824" t="-4545" r="-1029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1035939" y="2198081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939" y="2198081"/>
                <a:ext cx="412997" cy="268984"/>
              </a:xfrm>
              <a:prstGeom prst="rect">
                <a:avLst/>
              </a:prstGeom>
              <a:blipFill rotWithShape="0">
                <a:blip r:embed="rId7"/>
                <a:stretch>
                  <a:fillRect l="-8824" t="-4545" r="-882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578890" y="2860977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90" y="2860977"/>
                <a:ext cx="412997" cy="268984"/>
              </a:xfrm>
              <a:prstGeom prst="rect">
                <a:avLst/>
              </a:prstGeom>
              <a:blipFill rotWithShape="0">
                <a:blip r:embed="rId8"/>
                <a:stretch>
                  <a:fillRect l="-8824" t="-2273" r="-882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966729" y="3211100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29" y="3211100"/>
                <a:ext cx="412997" cy="268984"/>
              </a:xfrm>
              <a:prstGeom prst="rect">
                <a:avLst/>
              </a:prstGeom>
              <a:blipFill rotWithShape="0">
                <a:blip r:embed="rId9"/>
                <a:stretch>
                  <a:fillRect l="-8955" t="-4545" r="-10448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502621" y="4240765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21" y="4240765"/>
                <a:ext cx="412997" cy="268984"/>
              </a:xfrm>
              <a:prstGeom prst="rect">
                <a:avLst/>
              </a:prstGeom>
              <a:blipFill rotWithShape="0">
                <a:blip r:embed="rId10"/>
                <a:stretch>
                  <a:fillRect l="-8824" t="-4545" r="-1029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/>
              <p:cNvSpPr txBox="1"/>
              <p:nvPr/>
            </p:nvSpPr>
            <p:spPr>
              <a:xfrm>
                <a:off x="1009158" y="4629340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158" y="4629340"/>
                <a:ext cx="412997" cy="268984"/>
              </a:xfrm>
              <a:prstGeom prst="rect">
                <a:avLst/>
              </a:prstGeom>
              <a:blipFill rotWithShape="0">
                <a:blip r:embed="rId11"/>
                <a:stretch>
                  <a:fillRect l="-8955" t="-2222" r="-10448" b="-13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>
                <a:off x="2818856" y="2331323"/>
                <a:ext cx="412998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856" y="2331323"/>
                <a:ext cx="412998" cy="268984"/>
              </a:xfrm>
              <a:prstGeom prst="rect">
                <a:avLst/>
              </a:prstGeom>
              <a:blipFill rotWithShape="0">
                <a:blip r:embed="rId12"/>
                <a:stretch>
                  <a:fillRect l="-8824" t="-2222" r="-10294" b="-13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/>
              <p:nvPr/>
            </p:nvSpPr>
            <p:spPr>
              <a:xfrm>
                <a:off x="2818856" y="3211100"/>
                <a:ext cx="412998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856" y="3211100"/>
                <a:ext cx="412998" cy="268984"/>
              </a:xfrm>
              <a:prstGeom prst="rect">
                <a:avLst/>
              </a:prstGeom>
              <a:blipFill rotWithShape="0">
                <a:blip r:embed="rId13"/>
                <a:stretch>
                  <a:fillRect l="-8824" t="-4545" r="-1029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2772768" y="3856179"/>
                <a:ext cx="412998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768" y="3856179"/>
                <a:ext cx="412998" cy="268984"/>
              </a:xfrm>
              <a:prstGeom prst="rect">
                <a:avLst/>
              </a:prstGeom>
              <a:blipFill rotWithShape="0">
                <a:blip r:embed="rId14"/>
                <a:stretch>
                  <a:fillRect l="-8824" t="-4545" r="-882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Straight Arrow Connector 156"/>
          <p:cNvCxnSpPr>
            <a:stCxn id="137" idx="6"/>
          </p:cNvCxnSpPr>
          <p:nvPr/>
        </p:nvCxnSpPr>
        <p:spPr>
          <a:xfrm flipV="1">
            <a:off x="4086983" y="3536636"/>
            <a:ext cx="414481" cy="484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1986582" y="3339609"/>
                <a:ext cx="433517" cy="34618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582" y="3339609"/>
                <a:ext cx="433517" cy="346185"/>
              </a:xfrm>
              <a:prstGeom prst="rect">
                <a:avLst/>
              </a:prstGeom>
              <a:blipFill rotWithShape="0">
                <a:blip r:embed="rId15"/>
                <a:stretch>
                  <a:fillRect l="-12676" t="-3509" r="-11268" b="-1754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1969487" y="1837808"/>
                <a:ext cx="433517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487" y="1837808"/>
                <a:ext cx="433517" cy="358431"/>
              </a:xfrm>
              <a:prstGeom prst="rect">
                <a:avLst/>
              </a:prstGeom>
              <a:blipFill rotWithShape="0">
                <a:blip r:embed="rId16"/>
                <a:stretch>
                  <a:fillRect l="-12676" r="-12676" b="-1525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3555526" y="3329084"/>
                <a:ext cx="433517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526" y="3329084"/>
                <a:ext cx="433517" cy="345929"/>
              </a:xfrm>
              <a:prstGeom prst="rect">
                <a:avLst/>
              </a:prstGeom>
              <a:blipFill rotWithShape="0">
                <a:blip r:embed="rId17"/>
                <a:stretch>
                  <a:fillRect l="-12676" t="-3509" r="-12676" b="-1754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/>
              <p:cNvSpPr/>
              <p:nvPr/>
            </p:nvSpPr>
            <p:spPr>
              <a:xfrm>
                <a:off x="4579762" y="3376053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Rectangl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762" y="3376053"/>
                <a:ext cx="371384" cy="369332"/>
              </a:xfrm>
              <a:prstGeom prst="rect">
                <a:avLst/>
              </a:prstGeom>
              <a:blipFill rotWithShape="0">
                <a:blip r:embed="rId18"/>
                <a:stretch>
                  <a:fillRect t="-5000" r="-16393" b="-8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/>
              <p:cNvSpPr/>
              <p:nvPr/>
            </p:nvSpPr>
            <p:spPr>
              <a:xfrm>
                <a:off x="3829056" y="1480457"/>
                <a:ext cx="5141948" cy="848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d-ID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id-ID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d-ID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id-ID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d-ID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id-ID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d-ID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d-ID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d-ID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d-ID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d-ID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id-ID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id-ID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d-ID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id-ID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d-ID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id-ID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d-ID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62" name="Rectangle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056" y="1480457"/>
                <a:ext cx="5141948" cy="84856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6047372" y="2329023"/>
                <a:ext cx="2792624" cy="8218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372" y="2329023"/>
                <a:ext cx="2792624" cy="821828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/>
              <p:cNvSpPr/>
              <p:nvPr/>
            </p:nvSpPr>
            <p:spPr>
              <a:xfrm>
                <a:off x="5643993" y="4730825"/>
                <a:ext cx="3196003" cy="8337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64" name="Rectangle 1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993" y="4730825"/>
                <a:ext cx="3196003" cy="833754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5253986" y="3836169"/>
                <a:ext cx="3558795" cy="788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>
                  <a:spcAft>
                    <a:spcPts val="600"/>
                  </a:spcAft>
                </a:pPr>
                <a:r>
                  <a:rPr lang="id-ID" dirty="0" smtClean="0">
                    <a:latin typeface="Product Sans" panose="020B0403030502040203" pitchFamily="34" charset="0"/>
                  </a:rPr>
                  <a:t>Partial derivative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id-ID" dirty="0" smtClean="0">
                    <a:latin typeface="Product Sans" panose="020B0403030502040203" pitchFamily="34" charset="0"/>
                  </a:rPr>
                  <a:t> terhadap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endParaRPr lang="id-ID" dirty="0" smtClean="0">
                  <a:latin typeface="Product Sans" panose="020B0403030502040203" pitchFamily="34" charset="0"/>
                </a:endParaRPr>
              </a:p>
              <a:p>
                <a:pPr algn="r">
                  <a:spcAft>
                    <a:spcPts val="600"/>
                  </a:spcAft>
                </a:pPr>
                <a:r>
                  <a:rPr lang="id-ID" dirty="0">
                    <a:latin typeface="Product Sans" panose="020B0403030502040203" pitchFamily="34" charset="0"/>
                  </a:rPr>
                  <a:t>m</a:t>
                </a:r>
                <a:r>
                  <a:rPr lang="id-ID" dirty="0" smtClean="0">
                    <a:latin typeface="Product Sans" panose="020B0403030502040203" pitchFamily="34" charset="0"/>
                  </a:rPr>
                  <a:t>enggunakan chain-rule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986" y="3836169"/>
                <a:ext cx="3558795" cy="788614"/>
              </a:xfrm>
              <a:prstGeom prst="rect">
                <a:avLst/>
              </a:prstGeom>
              <a:blipFill rotWithShape="0">
                <a:blip r:embed="rId22"/>
                <a:stretch>
                  <a:fillRect l="-514" r="-1370" b="-1153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79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  <p:bldP spid="162" grpId="0"/>
      <p:bldP spid="163" grpId="0"/>
      <p:bldP spid="164" grpId="0"/>
      <p:bldP spid="1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4000" dirty="0" smtClean="0"/>
              <a:t>Neural Network 5: Backpropagation</a:t>
            </a:r>
            <a:endParaRPr lang="id-ID" sz="40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Nama pembicara dengan gelar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41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xmlns="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xmlns="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xmlns="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SDM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Lt. 4 - 5)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xmlns="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21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id-ID" dirty="0" smtClean="0"/>
              <a:t>Feedforward Propagation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Bagian Pertama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542F-DE5E-4E16-A7BF-712B39FBB095}" type="datetime1">
              <a:rPr lang="id-ID" smtClean="0"/>
              <a:t>19/06/2019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2694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Neural Network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19/06/2019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4</a:t>
            </a:fld>
            <a:endParaRPr lang="id-ID"/>
          </a:p>
        </p:txBody>
      </p:sp>
      <p:grpSp>
        <p:nvGrpSpPr>
          <p:cNvPr id="6" name="Group 5"/>
          <p:cNvGrpSpPr/>
          <p:nvPr/>
        </p:nvGrpSpPr>
        <p:grpSpPr>
          <a:xfrm>
            <a:off x="2019429" y="2146206"/>
            <a:ext cx="629395" cy="629395"/>
            <a:chOff x="1148557" y="2167823"/>
            <a:chExt cx="629395" cy="629395"/>
          </a:xfrm>
        </p:grpSpPr>
        <p:sp>
          <p:nvSpPr>
            <p:cNvPr id="7" name="Oval 6"/>
            <p:cNvSpPr/>
            <p:nvPr/>
          </p:nvSpPr>
          <p:spPr>
            <a:xfrm>
              <a:off x="1148557" y="2167823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334982" y="2304588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4982" y="2304588"/>
                  <a:ext cx="276101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2019428" y="4541415"/>
            <a:ext cx="629395" cy="629395"/>
            <a:chOff x="1148557" y="4466170"/>
            <a:chExt cx="629395" cy="629395"/>
          </a:xfrm>
        </p:grpSpPr>
        <p:sp>
          <p:nvSpPr>
            <p:cNvPr id="10" name="Oval 9"/>
            <p:cNvSpPr/>
            <p:nvPr/>
          </p:nvSpPr>
          <p:spPr>
            <a:xfrm>
              <a:off x="1148557" y="4466170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334982" y="4599456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4982" y="4599456"/>
                  <a:ext cx="28142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766" r="-6383" b="-1521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Straight Connector 11"/>
          <p:cNvCxnSpPr>
            <a:stCxn id="7" idx="5"/>
          </p:cNvCxnSpPr>
          <p:nvPr/>
        </p:nvCxnSpPr>
        <p:spPr>
          <a:xfrm>
            <a:off x="2556651" y="2683428"/>
            <a:ext cx="885563" cy="73578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7"/>
          </p:cNvCxnSpPr>
          <p:nvPr/>
        </p:nvCxnSpPr>
        <p:spPr>
          <a:xfrm flipV="1">
            <a:off x="2556650" y="3856664"/>
            <a:ext cx="875786" cy="77692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442870" y="2917558"/>
            <a:ext cx="2284741" cy="1514171"/>
            <a:chOff x="3842961" y="2915153"/>
            <a:chExt cx="2284741" cy="1514171"/>
          </a:xfrm>
        </p:grpSpPr>
        <p:sp>
          <p:nvSpPr>
            <p:cNvPr id="15" name="Rectangle 14"/>
            <p:cNvSpPr/>
            <p:nvPr/>
          </p:nvSpPr>
          <p:spPr>
            <a:xfrm>
              <a:off x="3842961" y="2915153"/>
              <a:ext cx="2284741" cy="15141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3843755" y="2916296"/>
              <a:ext cx="1102519" cy="1509713"/>
            </a:xfrm>
            <a:custGeom>
              <a:avLst/>
              <a:gdLst>
                <a:gd name="connsiteX0" fmla="*/ 2382 w 1102519"/>
                <a:gd name="connsiteY0" fmla="*/ 0 h 1509713"/>
                <a:gd name="connsiteX1" fmla="*/ 1102519 w 1102519"/>
                <a:gd name="connsiteY1" fmla="*/ 0 h 1509713"/>
                <a:gd name="connsiteX2" fmla="*/ 731044 w 1102519"/>
                <a:gd name="connsiteY2" fmla="*/ 1509713 h 1509713"/>
                <a:gd name="connsiteX3" fmla="*/ 0 w 1102519"/>
                <a:gd name="connsiteY3" fmla="*/ 1509713 h 1509713"/>
                <a:gd name="connsiteX4" fmla="*/ 2382 w 1102519"/>
                <a:gd name="connsiteY4" fmla="*/ 0 h 150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2519" h="1509713">
                  <a:moveTo>
                    <a:pt x="2382" y="0"/>
                  </a:moveTo>
                  <a:lnTo>
                    <a:pt x="1102519" y="0"/>
                  </a:lnTo>
                  <a:lnTo>
                    <a:pt x="731044" y="1509713"/>
                  </a:lnTo>
                  <a:lnTo>
                    <a:pt x="0" y="1509713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FFD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3442542" y="2917558"/>
            <a:ext cx="2284741" cy="15141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3491369" y="3130406"/>
            <a:ext cx="968214" cy="473468"/>
            <a:chOff x="2716293" y="1938282"/>
            <a:chExt cx="968214" cy="473468"/>
          </a:xfrm>
        </p:grpSpPr>
        <p:sp>
          <p:nvSpPr>
            <p:cNvPr id="19" name="Oval 18"/>
            <p:cNvSpPr/>
            <p:nvPr/>
          </p:nvSpPr>
          <p:spPr>
            <a:xfrm>
              <a:off x="3200400" y="1938282"/>
              <a:ext cx="118244" cy="11824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2716293" y="2042418"/>
                  <a:ext cx="968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293" y="2042418"/>
                  <a:ext cx="96821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835249" y="2559970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249" y="2559970"/>
                <a:ext cx="31713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1538" r="-7692" b="-17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14594" y="4341628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594" y="4341628"/>
                <a:ext cx="32246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9434" r="-9434" b="-1739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910545" y="4480127"/>
                <a:ext cx="1719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45" y="4480127"/>
                <a:ext cx="171995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413" r="-2120" b="-17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7" idx="3"/>
          </p:cNvCxnSpPr>
          <p:nvPr/>
        </p:nvCxnSpPr>
        <p:spPr>
          <a:xfrm flipV="1">
            <a:off x="5727283" y="3673557"/>
            <a:ext cx="678028" cy="10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45608" y="3209213"/>
                <a:ext cx="1215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08" y="3209213"/>
                <a:ext cx="121533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513" r="-7035" b="-347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36952" y="3673557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52" y="3673557"/>
                <a:ext cx="61632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8824" r="-7843" b="-2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526606" y="3535523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606" y="3535523"/>
                <a:ext cx="186718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3333" t="-24444" r="-80000" b="-2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2555201" y="2682496"/>
            <a:ext cx="885563" cy="73578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174140" y="2666308"/>
            <a:ext cx="2547492" cy="937566"/>
            <a:chOff x="6574231" y="2663903"/>
            <a:chExt cx="2547492" cy="937566"/>
          </a:xfrm>
        </p:grpSpPr>
        <p:sp>
          <p:nvSpPr>
            <p:cNvPr id="30" name="TextBox 29"/>
            <p:cNvSpPr txBox="1"/>
            <p:nvPr/>
          </p:nvSpPr>
          <p:spPr>
            <a:xfrm>
              <a:off x="6574231" y="2663903"/>
              <a:ext cx="2547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400" dirty="0" smtClean="0">
                  <a:latin typeface="Product Sans" panose="020B0403030502040203" pitchFamily="34" charset="0"/>
                </a:rPr>
                <a:t>Melihat dari model yang buruk</a:t>
              </a:r>
            </a:p>
            <a:p>
              <a:pPr algn="ctr"/>
              <a:r>
                <a:rPr lang="id-ID" sz="1400" dirty="0" smtClean="0">
                  <a:latin typeface="Product Sans" panose="020B0403030502040203" pitchFamily="34" charset="0"/>
                </a:rPr>
                <a:t>Nilai prediksi pasti kecil</a:t>
              </a:r>
              <a:endParaRPr lang="id-ID" sz="1400" dirty="0">
                <a:latin typeface="Product Sans" panose="020B0403030502040203" pitchFamily="34" charset="0"/>
              </a:endParaRPr>
            </a:p>
          </p:txBody>
        </p:sp>
        <p:cxnSp>
          <p:nvCxnSpPr>
            <p:cNvPr id="31" name="Straight Connector 30"/>
            <p:cNvCxnSpPr>
              <a:endCxn id="30" idx="2"/>
            </p:cNvCxnSpPr>
            <p:nvPr/>
          </p:nvCxnSpPr>
          <p:spPr>
            <a:xfrm flipV="1">
              <a:off x="7234710" y="3187123"/>
              <a:ext cx="613267" cy="4143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884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Neural Network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19/06/2019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5</a:t>
            </a:fld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1148557" y="2167823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Oval 6"/>
          <p:cNvSpPr/>
          <p:nvPr/>
        </p:nvSpPr>
        <p:spPr>
          <a:xfrm>
            <a:off x="1148557" y="4466170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2667794" y="1725434"/>
            <a:ext cx="2284741" cy="1514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2667795" y="4023781"/>
            <a:ext cx="2284741" cy="1514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Freeform 9"/>
          <p:cNvSpPr/>
          <p:nvPr/>
        </p:nvSpPr>
        <p:spPr>
          <a:xfrm>
            <a:off x="2668588" y="4855540"/>
            <a:ext cx="2283619" cy="683419"/>
          </a:xfrm>
          <a:custGeom>
            <a:avLst/>
            <a:gdLst>
              <a:gd name="connsiteX0" fmla="*/ 2283619 w 2283619"/>
              <a:gd name="connsiteY0" fmla="*/ 683419 h 683419"/>
              <a:gd name="connsiteX1" fmla="*/ 0 w 2283619"/>
              <a:gd name="connsiteY1" fmla="*/ 683419 h 683419"/>
              <a:gd name="connsiteX2" fmla="*/ 0 w 2283619"/>
              <a:gd name="connsiteY2" fmla="*/ 352425 h 683419"/>
              <a:gd name="connsiteX3" fmla="*/ 2281238 w 2283619"/>
              <a:gd name="connsiteY3" fmla="*/ 0 h 683419"/>
              <a:gd name="connsiteX4" fmla="*/ 2283619 w 2283619"/>
              <a:gd name="connsiteY4" fmla="*/ 683419 h 683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3619" h="683419">
                <a:moveTo>
                  <a:pt x="2283619" y="683419"/>
                </a:moveTo>
                <a:lnTo>
                  <a:pt x="0" y="683419"/>
                </a:lnTo>
                <a:lnTo>
                  <a:pt x="0" y="352425"/>
                </a:lnTo>
                <a:lnTo>
                  <a:pt x="2281238" y="0"/>
                </a:lnTo>
                <a:cubicBezTo>
                  <a:pt x="2282032" y="227806"/>
                  <a:pt x="2282825" y="455613"/>
                  <a:pt x="2283619" y="683419"/>
                </a:cubicBez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Freeform 10"/>
          <p:cNvSpPr/>
          <p:nvPr/>
        </p:nvSpPr>
        <p:spPr>
          <a:xfrm>
            <a:off x="2668588" y="1726577"/>
            <a:ext cx="1102519" cy="1509713"/>
          </a:xfrm>
          <a:custGeom>
            <a:avLst/>
            <a:gdLst>
              <a:gd name="connsiteX0" fmla="*/ 2382 w 1102519"/>
              <a:gd name="connsiteY0" fmla="*/ 0 h 1509713"/>
              <a:gd name="connsiteX1" fmla="*/ 1102519 w 1102519"/>
              <a:gd name="connsiteY1" fmla="*/ 0 h 1509713"/>
              <a:gd name="connsiteX2" fmla="*/ 731044 w 1102519"/>
              <a:gd name="connsiteY2" fmla="*/ 1509713 h 1509713"/>
              <a:gd name="connsiteX3" fmla="*/ 0 w 1102519"/>
              <a:gd name="connsiteY3" fmla="*/ 1509713 h 1509713"/>
              <a:gd name="connsiteX4" fmla="*/ 2382 w 1102519"/>
              <a:gd name="connsiteY4" fmla="*/ 0 h 150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519" h="1509713">
                <a:moveTo>
                  <a:pt x="2382" y="0"/>
                </a:moveTo>
                <a:lnTo>
                  <a:pt x="1102519" y="0"/>
                </a:lnTo>
                <a:lnTo>
                  <a:pt x="731044" y="1509713"/>
                </a:lnTo>
                <a:lnTo>
                  <a:pt x="0" y="1509713"/>
                </a:lnTo>
                <a:lnTo>
                  <a:pt x="2382" y="0"/>
                </a:ln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5745603" y="2839285"/>
            <a:ext cx="2284741" cy="1514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Freeform 12"/>
          <p:cNvSpPr/>
          <p:nvPr/>
        </p:nvSpPr>
        <p:spPr>
          <a:xfrm>
            <a:off x="5748779" y="2840207"/>
            <a:ext cx="2276475" cy="1509712"/>
          </a:xfrm>
          <a:custGeom>
            <a:avLst/>
            <a:gdLst>
              <a:gd name="connsiteX0" fmla="*/ 0 w 2276475"/>
              <a:gd name="connsiteY0" fmla="*/ 0 h 1509712"/>
              <a:gd name="connsiteX1" fmla="*/ 1290637 w 2276475"/>
              <a:gd name="connsiteY1" fmla="*/ 0 h 1509712"/>
              <a:gd name="connsiteX2" fmla="*/ 923925 w 2276475"/>
              <a:gd name="connsiteY2" fmla="*/ 578644 h 1509712"/>
              <a:gd name="connsiteX3" fmla="*/ 973931 w 2276475"/>
              <a:gd name="connsiteY3" fmla="*/ 1014412 h 1509712"/>
              <a:gd name="connsiteX4" fmla="*/ 1426368 w 2276475"/>
              <a:gd name="connsiteY4" fmla="*/ 1116806 h 1509712"/>
              <a:gd name="connsiteX5" fmla="*/ 2276475 w 2276475"/>
              <a:gd name="connsiteY5" fmla="*/ 935831 h 1509712"/>
              <a:gd name="connsiteX6" fmla="*/ 2276475 w 2276475"/>
              <a:gd name="connsiteY6" fmla="*/ 1509712 h 1509712"/>
              <a:gd name="connsiteX7" fmla="*/ 0 w 2276475"/>
              <a:gd name="connsiteY7" fmla="*/ 1509712 h 1509712"/>
              <a:gd name="connsiteX8" fmla="*/ 0 w 2276475"/>
              <a:gd name="connsiteY8" fmla="*/ 0 h 150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6475" h="1509712">
                <a:moveTo>
                  <a:pt x="0" y="0"/>
                </a:moveTo>
                <a:lnTo>
                  <a:pt x="1290637" y="0"/>
                </a:lnTo>
                <a:lnTo>
                  <a:pt x="923925" y="578644"/>
                </a:lnTo>
                <a:lnTo>
                  <a:pt x="973931" y="1014412"/>
                </a:lnTo>
                <a:lnTo>
                  <a:pt x="1426368" y="1116806"/>
                </a:lnTo>
                <a:lnTo>
                  <a:pt x="2276475" y="935831"/>
                </a:lnTo>
                <a:lnTo>
                  <a:pt x="2276475" y="1509712"/>
                </a:lnTo>
                <a:lnTo>
                  <a:pt x="0" y="1509712"/>
                </a:lnTo>
                <a:lnTo>
                  <a:pt x="0" y="0"/>
                </a:ln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5740513" y="2835748"/>
            <a:ext cx="2284741" cy="15141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5" name="Straight Connector 14"/>
          <p:cNvCxnSpPr>
            <a:stCxn id="6" idx="6"/>
            <a:endCxn id="19" idx="1"/>
          </p:cNvCxnSpPr>
          <p:nvPr/>
        </p:nvCxnSpPr>
        <p:spPr>
          <a:xfrm flipV="1">
            <a:off x="1777952" y="2482520"/>
            <a:ext cx="889514" cy="1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5"/>
            <a:endCxn id="20" idx="1"/>
          </p:cNvCxnSpPr>
          <p:nvPr/>
        </p:nvCxnSpPr>
        <p:spPr>
          <a:xfrm>
            <a:off x="1685779" y="2705045"/>
            <a:ext cx="981687" cy="207582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6"/>
            <a:endCxn id="20" idx="1"/>
          </p:cNvCxnSpPr>
          <p:nvPr/>
        </p:nvCxnSpPr>
        <p:spPr>
          <a:xfrm flipV="1">
            <a:off x="1777952" y="4780867"/>
            <a:ext cx="889514" cy="1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7"/>
            <a:endCxn id="19" idx="1"/>
          </p:cNvCxnSpPr>
          <p:nvPr/>
        </p:nvCxnSpPr>
        <p:spPr>
          <a:xfrm flipV="1">
            <a:off x="1685779" y="2482520"/>
            <a:ext cx="981687" cy="207582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667466" y="1725434"/>
            <a:ext cx="2284741" cy="15141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2667466" y="4023781"/>
            <a:ext cx="2284741" cy="15141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1" name="Straight Connector 20"/>
          <p:cNvCxnSpPr>
            <a:stCxn id="19" idx="3"/>
            <a:endCxn id="12" idx="1"/>
          </p:cNvCxnSpPr>
          <p:nvPr/>
        </p:nvCxnSpPr>
        <p:spPr>
          <a:xfrm>
            <a:off x="4952207" y="2482520"/>
            <a:ext cx="793396" cy="111385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0" idx="3"/>
            <a:endCxn id="14" idx="1"/>
          </p:cNvCxnSpPr>
          <p:nvPr/>
        </p:nvCxnSpPr>
        <p:spPr>
          <a:xfrm flipV="1">
            <a:off x="4952207" y="3592834"/>
            <a:ext cx="788306" cy="11880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334982" y="230458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982" y="2304588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6667" b="-17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334982" y="4599456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982" y="4599456"/>
                <a:ext cx="2814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2716293" y="1938282"/>
            <a:ext cx="968214" cy="473468"/>
            <a:chOff x="2716293" y="1938282"/>
            <a:chExt cx="968214" cy="473468"/>
          </a:xfrm>
        </p:grpSpPr>
        <p:sp>
          <p:nvSpPr>
            <p:cNvPr id="26" name="Oval 25"/>
            <p:cNvSpPr/>
            <p:nvPr/>
          </p:nvSpPr>
          <p:spPr>
            <a:xfrm>
              <a:off x="3200400" y="1938282"/>
              <a:ext cx="118244" cy="11824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716293" y="2042418"/>
                  <a:ext cx="968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293" y="2042418"/>
                  <a:ext cx="96821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2759639" y="4307852"/>
            <a:ext cx="968214" cy="487576"/>
            <a:chOff x="2759639" y="4307852"/>
            <a:chExt cx="968214" cy="487576"/>
          </a:xfrm>
        </p:grpSpPr>
        <p:sp>
          <p:nvSpPr>
            <p:cNvPr id="29" name="Oval 28"/>
            <p:cNvSpPr/>
            <p:nvPr/>
          </p:nvSpPr>
          <p:spPr>
            <a:xfrm>
              <a:off x="3200400" y="4307852"/>
              <a:ext cx="118244" cy="11824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2759639" y="4426096"/>
                  <a:ext cx="968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9639" y="4426096"/>
                  <a:ext cx="96821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5750693" y="3099746"/>
            <a:ext cx="968214" cy="487576"/>
            <a:chOff x="6082834" y="3057679"/>
            <a:chExt cx="968214" cy="487576"/>
          </a:xfrm>
        </p:grpSpPr>
        <p:sp>
          <p:nvSpPr>
            <p:cNvPr id="32" name="Oval 31"/>
            <p:cNvSpPr/>
            <p:nvPr/>
          </p:nvSpPr>
          <p:spPr>
            <a:xfrm>
              <a:off x="6523595" y="3057679"/>
              <a:ext cx="118244" cy="11824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6082834" y="3175923"/>
                  <a:ext cx="968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2834" y="3175923"/>
                  <a:ext cx="96821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49295" y="3303752"/>
                <a:ext cx="1215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95" y="3303752"/>
                <a:ext cx="121533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500" t="-2222" r="-6500" b="-3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40639" y="3768096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39" y="3768096"/>
                <a:ext cx="61632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stCxn id="14" idx="3"/>
          </p:cNvCxnSpPr>
          <p:nvPr/>
        </p:nvCxnSpPr>
        <p:spPr>
          <a:xfrm>
            <a:off x="8025254" y="3592834"/>
            <a:ext cx="317634" cy="353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91709" y="3418288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709" y="3418288"/>
                <a:ext cx="186718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2258" t="-26667" r="-74194" b="-2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6930061" y="1566456"/>
            <a:ext cx="2040943" cy="1737296"/>
            <a:chOff x="6930061" y="1566456"/>
            <a:chExt cx="2040943" cy="1737296"/>
          </a:xfrm>
        </p:grpSpPr>
        <p:sp>
          <p:nvSpPr>
            <p:cNvPr id="39" name="TextBox 38"/>
            <p:cNvSpPr txBox="1"/>
            <p:nvPr/>
          </p:nvSpPr>
          <p:spPr>
            <a:xfrm>
              <a:off x="6930061" y="1566456"/>
              <a:ext cx="2040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dirty="0" smtClean="0">
                  <a:latin typeface="Product Sans" panose="020B0403030502040203" pitchFamily="34" charset="0"/>
                </a:rPr>
                <a:t>Model yang buruk!</a:t>
              </a:r>
            </a:p>
            <a:p>
              <a:pPr algn="ctr"/>
              <a:r>
                <a:rPr lang="id-ID" sz="1200" dirty="0">
                  <a:latin typeface="Product Sans" panose="020B0403030502040203" pitchFamily="34" charset="0"/>
                </a:rPr>
                <a:t>Nilai prediksi </a:t>
              </a:r>
              <a:r>
                <a:rPr lang="id-ID" sz="1200" dirty="0" smtClean="0">
                  <a:latin typeface="Product Sans" panose="020B0403030502040203" pitchFamily="34" charset="0"/>
                </a:rPr>
                <a:t>juga pasti kecil</a:t>
              </a:r>
              <a:endParaRPr lang="id-ID" sz="1200" dirty="0">
                <a:latin typeface="Product Sans" panose="020B0403030502040203" pitchFamily="34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8585068" y="2042418"/>
              <a:ext cx="0" cy="126133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007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7C8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7C8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Forward Propagation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19/06/2019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6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19045" y="2736251"/>
                <a:ext cx="4130746" cy="14879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  <m:sup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(1)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  <m:sup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(2)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31</m:t>
                                            </m:r>
                                          </m:sub>
                                          <m:sup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(3)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m:rPr>
                                  <m:nor/>
                                </m:rPr>
                                <a:rPr lang="id-ID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11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12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21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31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32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  <m:r>
                                              <m:rPr>
                                                <m:nor/>
                                              </m:rPr>
                                              <a:rPr lang="id-ID" dirty="0"/>
                                              <m:t> 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nor/>
                                    </m:rPr>
                                    <a:rPr lang="id-ID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045" y="2736251"/>
                <a:ext cx="4130746" cy="14879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87714" y="2816147"/>
                <a:ext cx="2588914" cy="1319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  <m:sup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(1)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  <m:sup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(1)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  <m:sup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(1)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  <m:sup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(1)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31</m:t>
                                            </m:r>
                                          </m:sub>
                                          <m:sup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(1)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32</m:t>
                                            </m:r>
                                          </m:sub>
                                          <m:sup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(1)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nor/>
                                          </m:rPr>
                                          <a:rPr lang="id-ID" dirty="0"/>
                                          <m:t> 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m:rPr>
                                  <m:nor/>
                                </m:rPr>
                                <a:rPr lang="id-ID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714" y="2816147"/>
                <a:ext cx="2588914" cy="13192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315590" y="1682556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2015" y="1819321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15" y="1819321"/>
                <a:ext cx="27610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3043" r="-6522" b="-1739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315589" y="3178234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2014" y="3314999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14" y="3314999"/>
                <a:ext cx="28142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2766" r="-6383" b="-200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325366" y="4673912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49493" y="483898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93" y="4838989"/>
                <a:ext cx="18113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1111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1901628" y="4673912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5" name="Oval 14"/>
          <p:cNvSpPr/>
          <p:nvPr/>
        </p:nvSpPr>
        <p:spPr>
          <a:xfrm>
            <a:off x="1901628" y="1682555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Freeform 15"/>
          <p:cNvSpPr/>
          <p:nvPr/>
        </p:nvSpPr>
        <p:spPr>
          <a:xfrm>
            <a:off x="2038299" y="1797390"/>
            <a:ext cx="356051" cy="390034"/>
          </a:xfrm>
          <a:custGeom>
            <a:avLst/>
            <a:gdLst>
              <a:gd name="connsiteX0" fmla="*/ 0 w 679731"/>
              <a:gd name="connsiteY0" fmla="*/ 390034 h 390034"/>
              <a:gd name="connsiteX1" fmla="*/ 307497 w 679731"/>
              <a:gd name="connsiteY1" fmla="*/ 333389 h 390034"/>
              <a:gd name="connsiteX2" fmla="*/ 404602 w 679731"/>
              <a:gd name="connsiteY2" fmla="*/ 50168 h 390034"/>
              <a:gd name="connsiteX3" fmla="*/ 679731 w 679731"/>
              <a:gd name="connsiteY3" fmla="*/ 1616 h 39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731" h="390034">
                <a:moveTo>
                  <a:pt x="0" y="390034"/>
                </a:moveTo>
                <a:cubicBezTo>
                  <a:pt x="120031" y="390033"/>
                  <a:pt x="240063" y="390033"/>
                  <a:pt x="307497" y="333389"/>
                </a:cubicBezTo>
                <a:cubicBezTo>
                  <a:pt x="374931" y="276745"/>
                  <a:pt x="342563" y="105463"/>
                  <a:pt x="404602" y="50168"/>
                </a:cubicBezTo>
                <a:cubicBezTo>
                  <a:pt x="466641" y="-5127"/>
                  <a:pt x="573186" y="-1756"/>
                  <a:pt x="679731" y="1616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/>
          <p:cNvSpPr/>
          <p:nvPr/>
        </p:nvSpPr>
        <p:spPr>
          <a:xfrm>
            <a:off x="1901626" y="3178233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8" name="Freeform 17"/>
          <p:cNvSpPr/>
          <p:nvPr/>
        </p:nvSpPr>
        <p:spPr>
          <a:xfrm>
            <a:off x="2038297" y="3293068"/>
            <a:ext cx="356051" cy="390034"/>
          </a:xfrm>
          <a:custGeom>
            <a:avLst/>
            <a:gdLst>
              <a:gd name="connsiteX0" fmla="*/ 0 w 679731"/>
              <a:gd name="connsiteY0" fmla="*/ 390034 h 390034"/>
              <a:gd name="connsiteX1" fmla="*/ 307497 w 679731"/>
              <a:gd name="connsiteY1" fmla="*/ 333389 h 390034"/>
              <a:gd name="connsiteX2" fmla="*/ 404602 w 679731"/>
              <a:gd name="connsiteY2" fmla="*/ 50168 h 390034"/>
              <a:gd name="connsiteX3" fmla="*/ 679731 w 679731"/>
              <a:gd name="connsiteY3" fmla="*/ 1616 h 39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731" h="390034">
                <a:moveTo>
                  <a:pt x="0" y="390034"/>
                </a:moveTo>
                <a:cubicBezTo>
                  <a:pt x="120031" y="390033"/>
                  <a:pt x="240063" y="390033"/>
                  <a:pt x="307497" y="333389"/>
                </a:cubicBezTo>
                <a:cubicBezTo>
                  <a:pt x="374931" y="276745"/>
                  <a:pt x="342563" y="105463"/>
                  <a:pt x="404602" y="50168"/>
                </a:cubicBezTo>
                <a:cubicBezTo>
                  <a:pt x="466641" y="-5127"/>
                  <a:pt x="573186" y="-1756"/>
                  <a:pt x="679731" y="1616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Oval 18"/>
          <p:cNvSpPr/>
          <p:nvPr/>
        </p:nvSpPr>
        <p:spPr>
          <a:xfrm>
            <a:off x="3487663" y="3178233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Freeform 19"/>
          <p:cNvSpPr/>
          <p:nvPr/>
        </p:nvSpPr>
        <p:spPr>
          <a:xfrm>
            <a:off x="3624334" y="3293068"/>
            <a:ext cx="356051" cy="390034"/>
          </a:xfrm>
          <a:custGeom>
            <a:avLst/>
            <a:gdLst>
              <a:gd name="connsiteX0" fmla="*/ 0 w 679731"/>
              <a:gd name="connsiteY0" fmla="*/ 390034 h 390034"/>
              <a:gd name="connsiteX1" fmla="*/ 307497 w 679731"/>
              <a:gd name="connsiteY1" fmla="*/ 333389 h 390034"/>
              <a:gd name="connsiteX2" fmla="*/ 404602 w 679731"/>
              <a:gd name="connsiteY2" fmla="*/ 50168 h 390034"/>
              <a:gd name="connsiteX3" fmla="*/ 679731 w 679731"/>
              <a:gd name="connsiteY3" fmla="*/ 1616 h 39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731" h="390034">
                <a:moveTo>
                  <a:pt x="0" y="390034"/>
                </a:moveTo>
                <a:cubicBezTo>
                  <a:pt x="120031" y="390033"/>
                  <a:pt x="240063" y="390033"/>
                  <a:pt x="307497" y="333389"/>
                </a:cubicBezTo>
                <a:cubicBezTo>
                  <a:pt x="374931" y="276745"/>
                  <a:pt x="342563" y="105463"/>
                  <a:pt x="404602" y="50168"/>
                </a:cubicBezTo>
                <a:cubicBezTo>
                  <a:pt x="466641" y="-5127"/>
                  <a:pt x="573186" y="-1756"/>
                  <a:pt x="679731" y="1616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1" name="Straight Connector 20"/>
          <p:cNvCxnSpPr>
            <a:stCxn id="8" idx="6"/>
            <a:endCxn id="15" idx="2"/>
          </p:cNvCxnSpPr>
          <p:nvPr/>
        </p:nvCxnSpPr>
        <p:spPr>
          <a:xfrm flipV="1">
            <a:off x="944985" y="1997253"/>
            <a:ext cx="956643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5"/>
            <a:endCxn id="17" idx="1"/>
          </p:cNvCxnSpPr>
          <p:nvPr/>
        </p:nvCxnSpPr>
        <p:spPr>
          <a:xfrm>
            <a:off x="852812" y="2219778"/>
            <a:ext cx="1140987" cy="105062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6"/>
            <a:endCxn id="17" idx="2"/>
          </p:cNvCxnSpPr>
          <p:nvPr/>
        </p:nvCxnSpPr>
        <p:spPr>
          <a:xfrm flipV="1">
            <a:off x="944984" y="3492931"/>
            <a:ext cx="956642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7"/>
            <a:endCxn id="15" idx="3"/>
          </p:cNvCxnSpPr>
          <p:nvPr/>
        </p:nvCxnSpPr>
        <p:spPr>
          <a:xfrm flipV="1">
            <a:off x="852811" y="2219777"/>
            <a:ext cx="1140990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78116" y="2282772"/>
            <a:ext cx="1322694" cy="243004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5" idx="5"/>
            <a:endCxn id="19" idx="1"/>
          </p:cNvCxnSpPr>
          <p:nvPr/>
        </p:nvCxnSpPr>
        <p:spPr>
          <a:xfrm>
            <a:off x="2438850" y="2219777"/>
            <a:ext cx="1140986" cy="105062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7" idx="6"/>
            <a:endCxn id="19" idx="2"/>
          </p:cNvCxnSpPr>
          <p:nvPr/>
        </p:nvCxnSpPr>
        <p:spPr>
          <a:xfrm>
            <a:off x="2531021" y="3492931"/>
            <a:ext cx="95664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7"/>
            <a:endCxn id="19" idx="3"/>
          </p:cNvCxnSpPr>
          <p:nvPr/>
        </p:nvCxnSpPr>
        <p:spPr>
          <a:xfrm flipV="1">
            <a:off x="2438850" y="3715455"/>
            <a:ext cx="1140986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7"/>
            <a:endCxn id="17" idx="3"/>
          </p:cNvCxnSpPr>
          <p:nvPr/>
        </p:nvCxnSpPr>
        <p:spPr>
          <a:xfrm flipV="1">
            <a:off x="862588" y="3715455"/>
            <a:ext cx="1131211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125752" y="485010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752" y="4850109"/>
                <a:ext cx="18113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056394" y="1662898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394" y="1662898"/>
                <a:ext cx="412997" cy="268984"/>
              </a:xfrm>
              <a:prstGeom prst="rect">
                <a:avLst/>
              </a:prstGeom>
              <a:blipFill rotWithShape="0">
                <a:blip r:embed="rId8"/>
                <a:stretch>
                  <a:fillRect l="-8824" t="-4545" r="-1029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66014" y="2149530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014" y="2149530"/>
                <a:ext cx="412997" cy="268984"/>
              </a:xfrm>
              <a:prstGeom prst="rect">
                <a:avLst/>
              </a:prstGeom>
              <a:blipFill rotWithShape="0">
                <a:blip r:embed="rId9"/>
                <a:stretch>
                  <a:fillRect l="-8824" t="-4545" r="-882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08965" y="2812426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65" y="2812426"/>
                <a:ext cx="412997" cy="268984"/>
              </a:xfrm>
              <a:prstGeom prst="rect">
                <a:avLst/>
              </a:prstGeom>
              <a:blipFill rotWithShape="0">
                <a:blip r:embed="rId10"/>
                <a:stretch>
                  <a:fillRect l="-8824" t="-2273" r="-882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96804" y="3162549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804" y="3162549"/>
                <a:ext cx="412997" cy="268984"/>
              </a:xfrm>
              <a:prstGeom prst="rect">
                <a:avLst/>
              </a:prstGeom>
              <a:blipFill rotWithShape="0">
                <a:blip r:embed="rId11"/>
                <a:stretch>
                  <a:fillRect l="-8955" t="-4545" r="-10448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32696" y="4192214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96" y="4192214"/>
                <a:ext cx="412997" cy="268984"/>
              </a:xfrm>
              <a:prstGeom prst="rect">
                <a:avLst/>
              </a:prstGeom>
              <a:blipFill rotWithShape="0">
                <a:blip r:embed="rId12"/>
                <a:stretch>
                  <a:fillRect l="-8824" t="-4545" r="-1029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039233" y="4580789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33" y="4580789"/>
                <a:ext cx="412997" cy="268984"/>
              </a:xfrm>
              <a:prstGeom prst="rect">
                <a:avLst/>
              </a:prstGeom>
              <a:blipFill rotWithShape="0">
                <a:blip r:embed="rId13"/>
                <a:stretch>
                  <a:fillRect l="-8824" t="-2222" r="-10294" b="-13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848931" y="2282772"/>
                <a:ext cx="412998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931" y="2282772"/>
                <a:ext cx="412998" cy="268984"/>
              </a:xfrm>
              <a:prstGeom prst="rect">
                <a:avLst/>
              </a:prstGeom>
              <a:blipFill rotWithShape="0">
                <a:blip r:embed="rId14"/>
                <a:stretch>
                  <a:fillRect l="-8824" t="-2222" r="-10294" b="-13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848931" y="3162549"/>
                <a:ext cx="412998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931" y="3162549"/>
                <a:ext cx="412998" cy="268984"/>
              </a:xfrm>
              <a:prstGeom prst="rect">
                <a:avLst/>
              </a:prstGeom>
              <a:blipFill rotWithShape="0">
                <a:blip r:embed="rId15"/>
                <a:stretch>
                  <a:fillRect l="-8824" t="-4545" r="-1029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802843" y="3807628"/>
                <a:ext cx="412998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843" y="3807628"/>
                <a:ext cx="412998" cy="268984"/>
              </a:xfrm>
              <a:prstGeom prst="rect">
                <a:avLst/>
              </a:prstGeom>
              <a:blipFill rotWithShape="0">
                <a:blip r:embed="rId16"/>
                <a:stretch>
                  <a:fillRect l="-8824" t="-4545" r="-882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19" idx="6"/>
          </p:cNvCxnSpPr>
          <p:nvPr/>
        </p:nvCxnSpPr>
        <p:spPr>
          <a:xfrm flipV="1">
            <a:off x="4117058" y="3488085"/>
            <a:ext cx="414481" cy="484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030703" y="3114317"/>
                <a:ext cx="465576" cy="718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d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703" y="3114317"/>
                <a:ext cx="465576" cy="71840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446077" y="2812426"/>
                <a:ext cx="1608902" cy="1221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  <m:sup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  <m:sup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  <m:sup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  <m:sup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  <m:sup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id-ID" dirty="0"/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id-ID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077" y="2812426"/>
                <a:ext cx="1608902" cy="122155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77348" y="2822948"/>
                <a:ext cx="842730" cy="1221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  <m:sup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  <m:sup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(3)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id-ID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48" y="2822948"/>
                <a:ext cx="842730" cy="122129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4641006" y="4676679"/>
            <a:ext cx="4229071" cy="803643"/>
            <a:chOff x="4741933" y="5075527"/>
            <a:chExt cx="4229071" cy="8036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075942" y="5285019"/>
                  <a:ext cx="3564309" cy="3846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d-ID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d-ID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sSup>
                          <m:sSupPr>
                            <m:ctrlPr>
                              <a:rPr lang="id-ID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id-ID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  <m:r>
                          <a:rPr lang="id-ID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id-ID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id-ID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sSup>
                          <m:sSupPr>
                            <m:ctrlPr>
                              <a:rPr lang="id-ID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id-ID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d-ID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d-ID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id-ID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id-ID" sz="24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942" y="5285019"/>
                  <a:ext cx="3564309" cy="384657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712" t="-12698" r="-514" b="-2539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 45"/>
            <p:cNvSpPr/>
            <p:nvPr/>
          </p:nvSpPr>
          <p:spPr>
            <a:xfrm>
              <a:off x="4741933" y="5075527"/>
              <a:ext cx="4229071" cy="80364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37425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B995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B995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B995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B995"/>
                                      </p:to>
                                    </p:animClr>
                                    <p:set>
                                      <p:cBhvr>
                                        <p:cTn id="1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B995"/>
                                      </p:to>
                                    </p:animClr>
                                    <p:set>
                                      <p:cBhvr>
                                        <p:cTn id="1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31" grpId="0"/>
      <p:bldP spid="31" grpId="1"/>
      <p:bldP spid="31" grpId="2"/>
      <p:bldP spid="32" grpId="0"/>
      <p:bldP spid="32" grpId="1"/>
      <p:bldP spid="32" grpId="2"/>
      <p:bldP spid="33" grpId="0"/>
      <p:bldP spid="33" grpId="1"/>
      <p:bldP spid="33" grpId="2"/>
      <p:bldP spid="34" grpId="0"/>
      <p:bldP spid="34" grpId="1"/>
      <p:bldP spid="34" grpId="2"/>
      <p:bldP spid="35" grpId="0"/>
      <p:bldP spid="35" grpId="1"/>
      <p:bldP spid="35" grpId="2"/>
      <p:bldP spid="36" grpId="0"/>
      <p:bldP spid="36" grpId="1"/>
      <p:bldP spid="36" grpId="2"/>
      <p:bldP spid="37" grpId="0"/>
      <p:bldP spid="37" grpId="1"/>
      <p:bldP spid="37" grpId="2"/>
      <p:bldP spid="38" grpId="0"/>
      <p:bldP spid="38" grpId="1"/>
      <p:bldP spid="38" grpId="2"/>
      <p:bldP spid="39" grpId="0"/>
      <p:bldP spid="39" grpId="1"/>
      <p:bldP spid="39" grpId="2"/>
      <p:bldP spid="41" grpId="0"/>
      <p:bldP spid="41" grpId="1"/>
      <p:bldP spid="42" grpId="0"/>
      <p:bldP spid="42" grpId="1"/>
      <p:bldP spid="43" grpId="0"/>
      <p:bldP spid="4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Feedforward 1 Layer</a:t>
            </a:r>
            <a:endParaRPr lang="id-ID" dirty="0"/>
          </a:p>
        </p:txBody>
      </p:sp>
      <p:sp>
        <p:nvSpPr>
          <p:cNvPr id="44" name="Content Placeholder 43"/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pPr marL="0" indent="0">
              <a:spcAft>
                <a:spcPts val="1200"/>
              </a:spcAft>
              <a:buNone/>
            </a:pPr>
            <a:r>
              <a:rPr lang="id-ID" dirty="0"/>
              <a:t>Prediction</a:t>
            </a:r>
          </a:p>
          <a:p>
            <a:pPr marL="0" indent="0">
              <a:spcAft>
                <a:spcPts val="1200"/>
              </a:spcAft>
              <a:buNone/>
            </a:pPr>
            <a:endParaRPr lang="id-ID" dirty="0"/>
          </a:p>
          <a:p>
            <a:pPr marL="0" indent="0">
              <a:spcAft>
                <a:spcPts val="1200"/>
              </a:spcAft>
              <a:buNone/>
            </a:pPr>
            <a:r>
              <a:rPr lang="id-ID" dirty="0"/>
              <a:t>Error Function</a:t>
            </a:r>
          </a:p>
          <a:p>
            <a:pPr marL="0" indent="0">
              <a:spcAft>
                <a:spcPts val="1200"/>
              </a:spcAft>
              <a:buNone/>
            </a:pPr>
            <a:endParaRPr lang="id-ID" dirty="0" smtClean="0"/>
          </a:p>
          <a:p>
            <a:pPr marL="0" indent="0">
              <a:spcAft>
                <a:spcPts val="1200"/>
              </a:spcAft>
              <a:buNone/>
            </a:pPr>
            <a:endParaRPr lang="id-ID" dirty="0"/>
          </a:p>
          <a:p>
            <a:pPr marL="0" indent="0">
              <a:spcAft>
                <a:spcPts val="1200"/>
              </a:spcAft>
              <a:buNone/>
            </a:pPr>
            <a:r>
              <a:rPr lang="id-ID" dirty="0"/>
              <a:t>Illustrasi</a:t>
            </a:r>
          </a:p>
          <a:p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19/06/2019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7</a:t>
            </a:fld>
            <a:endParaRPr lang="id-ID"/>
          </a:p>
        </p:txBody>
      </p:sp>
      <p:grpSp>
        <p:nvGrpSpPr>
          <p:cNvPr id="7" name="Group 6"/>
          <p:cNvGrpSpPr/>
          <p:nvPr/>
        </p:nvGrpSpPr>
        <p:grpSpPr>
          <a:xfrm>
            <a:off x="845893" y="1745593"/>
            <a:ext cx="629395" cy="629395"/>
            <a:chOff x="453155" y="1642095"/>
            <a:chExt cx="629395" cy="629395"/>
          </a:xfrm>
        </p:grpSpPr>
        <p:sp>
          <p:nvSpPr>
            <p:cNvPr id="8" name="Oval 7"/>
            <p:cNvSpPr/>
            <p:nvPr/>
          </p:nvSpPr>
          <p:spPr>
            <a:xfrm>
              <a:off x="453155" y="1642095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39580" y="1778860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80" y="1778860"/>
                  <a:ext cx="276101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3043" r="-6522" b="-1777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845892" y="2797384"/>
            <a:ext cx="629395" cy="629395"/>
            <a:chOff x="453155" y="1642095"/>
            <a:chExt cx="629395" cy="629395"/>
          </a:xfrm>
        </p:grpSpPr>
        <p:sp>
          <p:nvSpPr>
            <p:cNvPr id="11" name="Oval 10"/>
            <p:cNvSpPr/>
            <p:nvPr/>
          </p:nvSpPr>
          <p:spPr>
            <a:xfrm>
              <a:off x="453155" y="1642095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39580" y="1778860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80" y="1778860"/>
                  <a:ext cx="28142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2766" r="-6383" b="-1521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845891" y="3849175"/>
            <a:ext cx="629395" cy="629395"/>
            <a:chOff x="453155" y="1642095"/>
            <a:chExt cx="629395" cy="629395"/>
          </a:xfrm>
        </p:grpSpPr>
        <p:sp>
          <p:nvSpPr>
            <p:cNvPr id="14" name="Oval 13"/>
            <p:cNvSpPr/>
            <p:nvPr/>
          </p:nvSpPr>
          <p:spPr>
            <a:xfrm>
              <a:off x="453155" y="1642095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39580" y="1778860"/>
                  <a:ext cx="2955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80" y="1778860"/>
                  <a:ext cx="295529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204" r="-4082" b="-1333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845891" y="4900966"/>
            <a:ext cx="629395" cy="629395"/>
            <a:chOff x="462931" y="4633451"/>
            <a:chExt cx="629395" cy="629395"/>
          </a:xfrm>
        </p:grpSpPr>
        <p:sp>
          <p:nvSpPr>
            <p:cNvPr id="17" name="Oval 16"/>
            <p:cNvSpPr/>
            <p:nvPr/>
          </p:nvSpPr>
          <p:spPr>
            <a:xfrm>
              <a:off x="462931" y="4633451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87058" y="4798528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058" y="4798528"/>
                  <a:ext cx="181139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4483" r="-31034" b="-888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" name="Straight Connector 18"/>
          <p:cNvCxnSpPr>
            <a:stCxn id="8" idx="5"/>
            <a:endCxn id="24" idx="1"/>
          </p:cNvCxnSpPr>
          <p:nvPr/>
        </p:nvCxnSpPr>
        <p:spPr>
          <a:xfrm>
            <a:off x="1383115" y="2282815"/>
            <a:ext cx="1108613" cy="113263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6"/>
          </p:cNvCxnSpPr>
          <p:nvPr/>
        </p:nvCxnSpPr>
        <p:spPr>
          <a:xfrm>
            <a:off x="1475287" y="3112082"/>
            <a:ext cx="956763" cy="40896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6"/>
          </p:cNvCxnSpPr>
          <p:nvPr/>
        </p:nvCxnSpPr>
        <p:spPr>
          <a:xfrm flipV="1">
            <a:off x="1475286" y="3741477"/>
            <a:ext cx="956764" cy="42239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7"/>
            <a:endCxn id="24" idx="3"/>
          </p:cNvCxnSpPr>
          <p:nvPr/>
        </p:nvCxnSpPr>
        <p:spPr>
          <a:xfrm flipV="1">
            <a:off x="1383113" y="3860501"/>
            <a:ext cx="1108615" cy="113263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399555" y="3323279"/>
            <a:ext cx="629395" cy="629395"/>
            <a:chOff x="3625228" y="3137772"/>
            <a:chExt cx="629395" cy="629395"/>
          </a:xfrm>
        </p:grpSpPr>
        <p:sp>
          <p:nvSpPr>
            <p:cNvPr id="24" name="Oval 23"/>
            <p:cNvSpPr/>
            <p:nvPr/>
          </p:nvSpPr>
          <p:spPr>
            <a:xfrm>
              <a:off x="3625228" y="3137772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3761899" y="3252607"/>
              <a:ext cx="356051" cy="390034"/>
            </a:xfrm>
            <a:custGeom>
              <a:avLst/>
              <a:gdLst>
                <a:gd name="connsiteX0" fmla="*/ 0 w 679731"/>
                <a:gd name="connsiteY0" fmla="*/ 390034 h 390034"/>
                <a:gd name="connsiteX1" fmla="*/ 307497 w 679731"/>
                <a:gd name="connsiteY1" fmla="*/ 333389 h 390034"/>
                <a:gd name="connsiteX2" fmla="*/ 404602 w 679731"/>
                <a:gd name="connsiteY2" fmla="*/ 50168 h 390034"/>
                <a:gd name="connsiteX3" fmla="*/ 679731 w 679731"/>
                <a:gd name="connsiteY3" fmla="*/ 1616 h 39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731" h="390034">
                  <a:moveTo>
                    <a:pt x="0" y="390034"/>
                  </a:moveTo>
                  <a:cubicBezTo>
                    <a:pt x="120031" y="390033"/>
                    <a:pt x="240063" y="390033"/>
                    <a:pt x="307497" y="333389"/>
                  </a:cubicBezTo>
                  <a:cubicBezTo>
                    <a:pt x="374931" y="276745"/>
                    <a:pt x="342563" y="105463"/>
                    <a:pt x="404602" y="50168"/>
                  </a:cubicBezTo>
                  <a:cubicBezTo>
                    <a:pt x="466641" y="-5127"/>
                    <a:pt x="573186" y="-1756"/>
                    <a:pt x="679731" y="1616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26" name="Straight Arrow Connector 25"/>
          <p:cNvCxnSpPr>
            <a:stCxn id="24" idx="6"/>
          </p:cNvCxnSpPr>
          <p:nvPr/>
        </p:nvCxnSpPr>
        <p:spPr>
          <a:xfrm flipV="1">
            <a:off x="3028950" y="3634740"/>
            <a:ext cx="461010" cy="323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776593" y="2474198"/>
                <a:ext cx="2647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593" y="2474198"/>
                <a:ext cx="264752" cy="215444"/>
              </a:xfrm>
              <a:prstGeom prst="rect">
                <a:avLst/>
              </a:prstGeom>
              <a:blipFill rotWithShape="0">
                <a:blip r:embed="rId7"/>
                <a:stretch>
                  <a:fillRect l="-15909" r="-2273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766393" y="3035171"/>
                <a:ext cx="2689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393" y="3035171"/>
                <a:ext cx="268920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15909" r="-4545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776593" y="3688452"/>
                <a:ext cx="2689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593" y="3688452"/>
                <a:ext cx="268920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15556" r="-2222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830738" y="4175175"/>
                <a:ext cx="1402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738" y="4175175"/>
                <a:ext cx="140230" cy="215444"/>
              </a:xfrm>
              <a:prstGeom prst="rect">
                <a:avLst/>
              </a:prstGeom>
              <a:blipFill rotWithShape="0">
                <a:blip r:embed="rId10"/>
                <a:stretch>
                  <a:fillRect l="-30435" r="-30435" b="-857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5927867" y="4271659"/>
            <a:ext cx="2285070" cy="1515178"/>
            <a:chOff x="5645590" y="4236053"/>
            <a:chExt cx="2285070" cy="1515178"/>
          </a:xfrm>
        </p:grpSpPr>
        <p:sp>
          <p:nvSpPr>
            <p:cNvPr id="32" name="Rectangle 31"/>
            <p:cNvSpPr/>
            <p:nvPr/>
          </p:nvSpPr>
          <p:spPr>
            <a:xfrm>
              <a:off x="5645919" y="4236053"/>
              <a:ext cx="2284741" cy="15141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5646712" y="5067812"/>
              <a:ext cx="2283619" cy="683419"/>
            </a:xfrm>
            <a:custGeom>
              <a:avLst/>
              <a:gdLst>
                <a:gd name="connsiteX0" fmla="*/ 2283619 w 2283619"/>
                <a:gd name="connsiteY0" fmla="*/ 683419 h 683419"/>
                <a:gd name="connsiteX1" fmla="*/ 0 w 2283619"/>
                <a:gd name="connsiteY1" fmla="*/ 683419 h 683419"/>
                <a:gd name="connsiteX2" fmla="*/ 0 w 2283619"/>
                <a:gd name="connsiteY2" fmla="*/ 352425 h 683419"/>
                <a:gd name="connsiteX3" fmla="*/ 2281238 w 2283619"/>
                <a:gd name="connsiteY3" fmla="*/ 0 h 683419"/>
                <a:gd name="connsiteX4" fmla="*/ 2283619 w 2283619"/>
                <a:gd name="connsiteY4" fmla="*/ 683419 h 683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3619" h="683419">
                  <a:moveTo>
                    <a:pt x="2283619" y="683419"/>
                  </a:moveTo>
                  <a:lnTo>
                    <a:pt x="0" y="683419"/>
                  </a:lnTo>
                  <a:lnTo>
                    <a:pt x="0" y="352425"/>
                  </a:lnTo>
                  <a:lnTo>
                    <a:pt x="2281238" y="0"/>
                  </a:lnTo>
                  <a:cubicBezTo>
                    <a:pt x="2282032" y="227806"/>
                    <a:pt x="2282825" y="455613"/>
                    <a:pt x="2283619" y="683419"/>
                  </a:cubicBezTo>
                  <a:close/>
                </a:path>
              </a:pathLst>
            </a:custGeom>
            <a:solidFill>
              <a:srgbClr val="FFD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645590" y="4236053"/>
              <a:ext cx="2284741" cy="1514171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5" name="Oval 34"/>
          <p:cNvSpPr/>
          <p:nvPr/>
        </p:nvSpPr>
        <p:spPr>
          <a:xfrm>
            <a:off x="6460801" y="4555730"/>
            <a:ext cx="118244" cy="118244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523057" y="4673974"/>
            <a:ext cx="0" cy="70467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36248" y="1584960"/>
            <a:ext cx="863951" cy="3053408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728611" y="4727847"/>
            <a:ext cx="863951" cy="889998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 38"/>
          <p:cNvSpPr/>
          <p:nvPr/>
        </p:nvSpPr>
        <p:spPr>
          <a:xfrm>
            <a:off x="1765238" y="4115315"/>
            <a:ext cx="280275" cy="363255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 39"/>
          <p:cNvSpPr/>
          <p:nvPr/>
        </p:nvSpPr>
        <p:spPr>
          <a:xfrm>
            <a:off x="1765238" y="2400292"/>
            <a:ext cx="280275" cy="1627072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300426" y="3155002"/>
            <a:ext cx="811036" cy="965949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9" name="Group 48"/>
          <p:cNvGrpSpPr/>
          <p:nvPr/>
        </p:nvGrpSpPr>
        <p:grpSpPr>
          <a:xfrm>
            <a:off x="4895681" y="1978491"/>
            <a:ext cx="1633447" cy="354844"/>
            <a:chOff x="4895681" y="1978491"/>
            <a:chExt cx="1633447" cy="354844"/>
          </a:xfrm>
        </p:grpSpPr>
        <p:sp>
          <p:nvSpPr>
            <p:cNvPr id="42" name="Rectangle 41"/>
            <p:cNvSpPr/>
            <p:nvPr/>
          </p:nvSpPr>
          <p:spPr>
            <a:xfrm>
              <a:off x="4895681" y="1985378"/>
              <a:ext cx="72828" cy="347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4968509" y="1978491"/>
                  <a:ext cx="156061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d-ID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d-ID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id-ID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Wx</m:t>
                            </m:r>
                            <m:r>
                              <a:rPr lang="id-ID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d-ID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id-ID" sz="1600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8509" y="1978491"/>
                  <a:ext cx="1560619" cy="33855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>
            <a:off x="4861311" y="3195933"/>
            <a:ext cx="3973807" cy="690778"/>
            <a:chOff x="4895681" y="3195933"/>
            <a:chExt cx="4582101" cy="690778"/>
          </a:xfrm>
        </p:grpSpPr>
        <p:sp>
          <p:nvSpPr>
            <p:cNvPr id="45" name="Rectangle 44"/>
            <p:cNvSpPr/>
            <p:nvPr/>
          </p:nvSpPr>
          <p:spPr>
            <a:xfrm>
              <a:off x="4895681" y="3201367"/>
              <a:ext cx="72828" cy="685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4905782" y="3195933"/>
                  <a:ext cx="4572000" cy="680507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d-ID" sz="140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id-ID" sz="1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id-ID" sz="140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id-ID" sz="14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d-ID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d-ID" sz="1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1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d-ID" sz="1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id-ID" sz="1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sz="140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d-ID" sz="1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d-ID" sz="1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id-ID" sz="1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id-ID" sz="1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id-ID" sz="1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d-ID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id-ID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d-ID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id-ID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sz="1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d-ID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id-ID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id-ID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782" y="3195933"/>
                  <a:ext cx="4572000" cy="68050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8317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Feedforward Multi-Layer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19/06/2019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8</a:t>
            </a:fld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317883" y="1682555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4308" y="181932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08" y="1819320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6667" b="-1739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317882" y="3178233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4307" y="3314998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07" y="3314998"/>
                <a:ext cx="2814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6522" b="-200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327659" y="4673911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1786" y="483898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86" y="4838988"/>
                <a:ext cx="18113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4483" r="-31034" b="-1111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1903921" y="4673911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3" name="Oval 12"/>
          <p:cNvSpPr/>
          <p:nvPr/>
        </p:nvSpPr>
        <p:spPr>
          <a:xfrm>
            <a:off x="1903921" y="1682554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4" name="Freeform 13"/>
          <p:cNvSpPr/>
          <p:nvPr/>
        </p:nvSpPr>
        <p:spPr>
          <a:xfrm>
            <a:off x="2040592" y="1797389"/>
            <a:ext cx="356051" cy="390034"/>
          </a:xfrm>
          <a:custGeom>
            <a:avLst/>
            <a:gdLst>
              <a:gd name="connsiteX0" fmla="*/ 0 w 679731"/>
              <a:gd name="connsiteY0" fmla="*/ 390034 h 390034"/>
              <a:gd name="connsiteX1" fmla="*/ 307497 w 679731"/>
              <a:gd name="connsiteY1" fmla="*/ 333389 h 390034"/>
              <a:gd name="connsiteX2" fmla="*/ 404602 w 679731"/>
              <a:gd name="connsiteY2" fmla="*/ 50168 h 390034"/>
              <a:gd name="connsiteX3" fmla="*/ 679731 w 679731"/>
              <a:gd name="connsiteY3" fmla="*/ 1616 h 39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731" h="390034">
                <a:moveTo>
                  <a:pt x="0" y="390034"/>
                </a:moveTo>
                <a:cubicBezTo>
                  <a:pt x="120031" y="390033"/>
                  <a:pt x="240063" y="390033"/>
                  <a:pt x="307497" y="333389"/>
                </a:cubicBezTo>
                <a:cubicBezTo>
                  <a:pt x="374931" y="276745"/>
                  <a:pt x="342563" y="105463"/>
                  <a:pt x="404602" y="50168"/>
                </a:cubicBezTo>
                <a:cubicBezTo>
                  <a:pt x="466641" y="-5127"/>
                  <a:pt x="573186" y="-1756"/>
                  <a:pt x="679731" y="1616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Oval 14"/>
          <p:cNvSpPr/>
          <p:nvPr/>
        </p:nvSpPr>
        <p:spPr>
          <a:xfrm>
            <a:off x="1903919" y="3178232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Freeform 15"/>
          <p:cNvSpPr/>
          <p:nvPr/>
        </p:nvSpPr>
        <p:spPr>
          <a:xfrm>
            <a:off x="2040590" y="3293067"/>
            <a:ext cx="356051" cy="390034"/>
          </a:xfrm>
          <a:custGeom>
            <a:avLst/>
            <a:gdLst>
              <a:gd name="connsiteX0" fmla="*/ 0 w 679731"/>
              <a:gd name="connsiteY0" fmla="*/ 390034 h 390034"/>
              <a:gd name="connsiteX1" fmla="*/ 307497 w 679731"/>
              <a:gd name="connsiteY1" fmla="*/ 333389 h 390034"/>
              <a:gd name="connsiteX2" fmla="*/ 404602 w 679731"/>
              <a:gd name="connsiteY2" fmla="*/ 50168 h 390034"/>
              <a:gd name="connsiteX3" fmla="*/ 679731 w 679731"/>
              <a:gd name="connsiteY3" fmla="*/ 1616 h 39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731" h="390034">
                <a:moveTo>
                  <a:pt x="0" y="390034"/>
                </a:moveTo>
                <a:cubicBezTo>
                  <a:pt x="120031" y="390033"/>
                  <a:pt x="240063" y="390033"/>
                  <a:pt x="307497" y="333389"/>
                </a:cubicBezTo>
                <a:cubicBezTo>
                  <a:pt x="374931" y="276745"/>
                  <a:pt x="342563" y="105463"/>
                  <a:pt x="404602" y="50168"/>
                </a:cubicBezTo>
                <a:cubicBezTo>
                  <a:pt x="466641" y="-5127"/>
                  <a:pt x="573186" y="-1756"/>
                  <a:pt x="679731" y="1616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/>
          <p:cNvSpPr/>
          <p:nvPr/>
        </p:nvSpPr>
        <p:spPr>
          <a:xfrm>
            <a:off x="3489956" y="3178232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8" name="Freeform 17"/>
          <p:cNvSpPr/>
          <p:nvPr/>
        </p:nvSpPr>
        <p:spPr>
          <a:xfrm>
            <a:off x="3626627" y="3293067"/>
            <a:ext cx="356051" cy="390034"/>
          </a:xfrm>
          <a:custGeom>
            <a:avLst/>
            <a:gdLst>
              <a:gd name="connsiteX0" fmla="*/ 0 w 679731"/>
              <a:gd name="connsiteY0" fmla="*/ 390034 h 390034"/>
              <a:gd name="connsiteX1" fmla="*/ 307497 w 679731"/>
              <a:gd name="connsiteY1" fmla="*/ 333389 h 390034"/>
              <a:gd name="connsiteX2" fmla="*/ 404602 w 679731"/>
              <a:gd name="connsiteY2" fmla="*/ 50168 h 390034"/>
              <a:gd name="connsiteX3" fmla="*/ 679731 w 679731"/>
              <a:gd name="connsiteY3" fmla="*/ 1616 h 39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731" h="390034">
                <a:moveTo>
                  <a:pt x="0" y="390034"/>
                </a:moveTo>
                <a:cubicBezTo>
                  <a:pt x="120031" y="390033"/>
                  <a:pt x="240063" y="390033"/>
                  <a:pt x="307497" y="333389"/>
                </a:cubicBezTo>
                <a:cubicBezTo>
                  <a:pt x="374931" y="276745"/>
                  <a:pt x="342563" y="105463"/>
                  <a:pt x="404602" y="50168"/>
                </a:cubicBezTo>
                <a:cubicBezTo>
                  <a:pt x="466641" y="-5127"/>
                  <a:pt x="573186" y="-1756"/>
                  <a:pt x="679731" y="1616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9" name="Straight Connector 18"/>
          <p:cNvCxnSpPr>
            <a:stCxn id="6" idx="6"/>
            <a:endCxn id="13" idx="2"/>
          </p:cNvCxnSpPr>
          <p:nvPr/>
        </p:nvCxnSpPr>
        <p:spPr>
          <a:xfrm flipV="1">
            <a:off x="947278" y="1997252"/>
            <a:ext cx="956643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15" idx="1"/>
          </p:cNvCxnSpPr>
          <p:nvPr/>
        </p:nvCxnSpPr>
        <p:spPr>
          <a:xfrm>
            <a:off x="855105" y="2219777"/>
            <a:ext cx="1140987" cy="105062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5" idx="2"/>
          </p:cNvCxnSpPr>
          <p:nvPr/>
        </p:nvCxnSpPr>
        <p:spPr>
          <a:xfrm flipV="1">
            <a:off x="947277" y="3492930"/>
            <a:ext cx="956642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7"/>
            <a:endCxn id="13" idx="3"/>
          </p:cNvCxnSpPr>
          <p:nvPr/>
        </p:nvCxnSpPr>
        <p:spPr>
          <a:xfrm flipV="1">
            <a:off x="855104" y="2219776"/>
            <a:ext cx="1140990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80409" y="2282771"/>
            <a:ext cx="1322694" cy="243004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5"/>
            <a:endCxn id="17" idx="1"/>
          </p:cNvCxnSpPr>
          <p:nvPr/>
        </p:nvCxnSpPr>
        <p:spPr>
          <a:xfrm>
            <a:off x="2441143" y="2219776"/>
            <a:ext cx="1140986" cy="105062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6"/>
            <a:endCxn id="17" idx="2"/>
          </p:cNvCxnSpPr>
          <p:nvPr/>
        </p:nvCxnSpPr>
        <p:spPr>
          <a:xfrm>
            <a:off x="2533314" y="3492930"/>
            <a:ext cx="95664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7"/>
            <a:endCxn id="17" idx="3"/>
          </p:cNvCxnSpPr>
          <p:nvPr/>
        </p:nvCxnSpPr>
        <p:spPr>
          <a:xfrm flipV="1">
            <a:off x="2441143" y="3715454"/>
            <a:ext cx="1140986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7"/>
            <a:endCxn id="15" idx="3"/>
          </p:cNvCxnSpPr>
          <p:nvPr/>
        </p:nvCxnSpPr>
        <p:spPr>
          <a:xfrm flipV="1">
            <a:off x="864881" y="3715454"/>
            <a:ext cx="1131211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128045" y="485010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045" y="4850108"/>
                <a:ext cx="18113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058687" y="1662897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687" y="1662897"/>
                <a:ext cx="412997" cy="268984"/>
              </a:xfrm>
              <a:prstGeom prst="rect">
                <a:avLst/>
              </a:prstGeom>
              <a:blipFill rotWithShape="0">
                <a:blip r:embed="rId6"/>
                <a:stretch>
                  <a:fillRect l="-8955" t="-4545" r="-10448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068307" y="2149529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307" y="2149529"/>
                <a:ext cx="412997" cy="268984"/>
              </a:xfrm>
              <a:prstGeom prst="rect">
                <a:avLst/>
              </a:prstGeom>
              <a:blipFill rotWithShape="0">
                <a:blip r:embed="rId7"/>
                <a:stretch>
                  <a:fillRect l="-8824" t="-4545" r="-1029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1258" y="2812425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58" y="2812425"/>
                <a:ext cx="412997" cy="268984"/>
              </a:xfrm>
              <a:prstGeom prst="rect">
                <a:avLst/>
              </a:prstGeom>
              <a:blipFill rotWithShape="0">
                <a:blip r:embed="rId8"/>
                <a:stretch>
                  <a:fillRect l="-8824" t="-2273" r="-1029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99097" y="3162548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97" y="3162548"/>
                <a:ext cx="412997" cy="268984"/>
              </a:xfrm>
              <a:prstGeom prst="rect">
                <a:avLst/>
              </a:prstGeom>
              <a:blipFill rotWithShape="0">
                <a:blip r:embed="rId9"/>
                <a:stretch>
                  <a:fillRect l="-8824" t="-4545" r="-882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4989" y="4192213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89" y="4192213"/>
                <a:ext cx="412997" cy="268984"/>
              </a:xfrm>
              <a:prstGeom prst="rect">
                <a:avLst/>
              </a:prstGeom>
              <a:blipFill rotWithShape="0">
                <a:blip r:embed="rId10"/>
                <a:stretch>
                  <a:fillRect l="-8824" t="-4545" r="-882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041526" y="4580788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26" y="4580788"/>
                <a:ext cx="412997" cy="268984"/>
              </a:xfrm>
              <a:prstGeom prst="rect">
                <a:avLst/>
              </a:prstGeom>
              <a:blipFill rotWithShape="0">
                <a:blip r:embed="rId11"/>
                <a:stretch>
                  <a:fillRect l="-8824" t="-2222" r="-8824" b="-13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851224" y="2282771"/>
                <a:ext cx="412998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224" y="2282771"/>
                <a:ext cx="412998" cy="268984"/>
              </a:xfrm>
              <a:prstGeom prst="rect">
                <a:avLst/>
              </a:prstGeom>
              <a:blipFill rotWithShape="0">
                <a:blip r:embed="rId12"/>
                <a:stretch>
                  <a:fillRect l="-8955" t="-2222" r="-10448" b="-13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851224" y="3162548"/>
                <a:ext cx="412998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224" y="3162548"/>
                <a:ext cx="412998" cy="268984"/>
              </a:xfrm>
              <a:prstGeom prst="rect">
                <a:avLst/>
              </a:prstGeom>
              <a:blipFill rotWithShape="0">
                <a:blip r:embed="rId13"/>
                <a:stretch>
                  <a:fillRect l="-8955" t="-4545" r="-10448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805136" y="3807627"/>
                <a:ext cx="412998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136" y="3807627"/>
                <a:ext cx="412998" cy="268984"/>
              </a:xfrm>
              <a:prstGeom prst="rect">
                <a:avLst/>
              </a:prstGeom>
              <a:blipFill rotWithShape="0">
                <a:blip r:embed="rId14"/>
                <a:stretch>
                  <a:fillRect l="-8824" t="-4545" r="-1029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7" idx="6"/>
          </p:cNvCxnSpPr>
          <p:nvPr/>
        </p:nvCxnSpPr>
        <p:spPr>
          <a:xfrm flipV="1">
            <a:off x="4119351" y="3488084"/>
            <a:ext cx="414481" cy="484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43"/>
          <p:cNvSpPr txBox="1">
            <a:spLocks/>
          </p:cNvSpPr>
          <p:nvPr/>
        </p:nvSpPr>
        <p:spPr>
          <a:xfrm>
            <a:off x="4629150" y="1427747"/>
            <a:ext cx="4378492" cy="4749216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id-ID" dirty="0" smtClean="0"/>
              <a:t>Prediction</a:t>
            </a:r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endParaRPr lang="id-ID" dirty="0" smtClean="0"/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id-ID" dirty="0" smtClean="0"/>
              <a:t>Error Function</a:t>
            </a:r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endParaRPr lang="id-ID" dirty="0" smtClean="0"/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endParaRPr lang="id-ID" dirty="0" smtClean="0"/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id-ID" dirty="0" smtClean="0"/>
              <a:t>Illustrasi</a:t>
            </a:r>
          </a:p>
          <a:p>
            <a:endParaRPr lang="id-ID" dirty="0"/>
          </a:p>
        </p:txBody>
      </p:sp>
      <p:grpSp>
        <p:nvGrpSpPr>
          <p:cNvPr id="52" name="Group 51"/>
          <p:cNvGrpSpPr/>
          <p:nvPr/>
        </p:nvGrpSpPr>
        <p:grpSpPr>
          <a:xfrm>
            <a:off x="5927867" y="4271659"/>
            <a:ext cx="2285070" cy="1515178"/>
            <a:chOff x="5645590" y="4236053"/>
            <a:chExt cx="2285070" cy="1515178"/>
          </a:xfrm>
        </p:grpSpPr>
        <p:sp>
          <p:nvSpPr>
            <p:cNvPr id="53" name="Rectangle 52"/>
            <p:cNvSpPr/>
            <p:nvPr/>
          </p:nvSpPr>
          <p:spPr>
            <a:xfrm>
              <a:off x="5645919" y="4236053"/>
              <a:ext cx="2284741" cy="15141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646712" y="5067812"/>
              <a:ext cx="2283619" cy="683419"/>
            </a:xfrm>
            <a:custGeom>
              <a:avLst/>
              <a:gdLst>
                <a:gd name="connsiteX0" fmla="*/ 2283619 w 2283619"/>
                <a:gd name="connsiteY0" fmla="*/ 683419 h 683419"/>
                <a:gd name="connsiteX1" fmla="*/ 0 w 2283619"/>
                <a:gd name="connsiteY1" fmla="*/ 683419 h 683419"/>
                <a:gd name="connsiteX2" fmla="*/ 0 w 2283619"/>
                <a:gd name="connsiteY2" fmla="*/ 352425 h 683419"/>
                <a:gd name="connsiteX3" fmla="*/ 2281238 w 2283619"/>
                <a:gd name="connsiteY3" fmla="*/ 0 h 683419"/>
                <a:gd name="connsiteX4" fmla="*/ 2283619 w 2283619"/>
                <a:gd name="connsiteY4" fmla="*/ 683419 h 683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3619" h="683419">
                  <a:moveTo>
                    <a:pt x="2283619" y="683419"/>
                  </a:moveTo>
                  <a:lnTo>
                    <a:pt x="0" y="683419"/>
                  </a:lnTo>
                  <a:lnTo>
                    <a:pt x="0" y="352425"/>
                  </a:lnTo>
                  <a:lnTo>
                    <a:pt x="2281238" y="0"/>
                  </a:lnTo>
                  <a:cubicBezTo>
                    <a:pt x="2282032" y="227806"/>
                    <a:pt x="2282825" y="455613"/>
                    <a:pt x="2283619" y="683419"/>
                  </a:cubicBezTo>
                  <a:close/>
                </a:path>
              </a:pathLst>
            </a:custGeom>
            <a:solidFill>
              <a:srgbClr val="FFD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645590" y="4236053"/>
              <a:ext cx="2284741" cy="1514171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56" name="Oval 55"/>
          <p:cNvSpPr/>
          <p:nvPr/>
        </p:nvSpPr>
        <p:spPr>
          <a:xfrm>
            <a:off x="6460801" y="4555730"/>
            <a:ext cx="118244" cy="118244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523057" y="4673974"/>
            <a:ext cx="0" cy="70467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4895681" y="1978491"/>
            <a:ext cx="2642121" cy="354844"/>
            <a:chOff x="4895681" y="1978491"/>
            <a:chExt cx="2642121" cy="354844"/>
          </a:xfrm>
        </p:grpSpPr>
        <p:sp>
          <p:nvSpPr>
            <p:cNvPr id="59" name="Rectangle 58"/>
            <p:cNvSpPr/>
            <p:nvPr/>
          </p:nvSpPr>
          <p:spPr>
            <a:xfrm>
              <a:off x="4895681" y="1985378"/>
              <a:ext cx="72828" cy="347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4968509" y="1978491"/>
                  <a:ext cx="2569293" cy="3488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d-ID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d-ID" sz="16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id-ID" sz="16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sSup>
                          <m:sSupPr>
                            <m:ctrlP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sSup>
                          <m:sSupPr>
                            <m:ctrlP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id-ID" sz="1600" dirty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8509" y="1978491"/>
                  <a:ext cx="2569293" cy="34881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4861311" y="3195933"/>
            <a:ext cx="3973807" cy="690778"/>
            <a:chOff x="4895681" y="3195933"/>
            <a:chExt cx="4582101" cy="690778"/>
          </a:xfrm>
        </p:grpSpPr>
        <p:sp>
          <p:nvSpPr>
            <p:cNvPr id="62" name="Rectangle 61"/>
            <p:cNvSpPr/>
            <p:nvPr/>
          </p:nvSpPr>
          <p:spPr>
            <a:xfrm>
              <a:off x="4895681" y="3201367"/>
              <a:ext cx="72828" cy="685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4905782" y="3195933"/>
                  <a:ext cx="4572000" cy="680507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d-ID" sz="140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id-ID" sz="1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id-ID" sz="140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id-ID" sz="14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d-ID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d-ID" sz="1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1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d-ID" sz="1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id-ID" sz="1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sz="140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d-ID" sz="1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d-ID" sz="1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id-ID" sz="1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id-ID" sz="1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id-ID" sz="1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d-ID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id-ID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d-ID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id-ID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sz="1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d-ID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id-ID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id-ID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782" y="3195933"/>
                  <a:ext cx="4572000" cy="68050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2821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Backward Propagation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7581" y="2492347"/>
            <a:ext cx="6188745" cy="342384"/>
          </a:xfrm>
        </p:spPr>
        <p:txBody>
          <a:bodyPr>
            <a:normAutofit fontScale="92500" lnSpcReduction="10000"/>
          </a:bodyPr>
          <a:lstStyle/>
          <a:p>
            <a:r>
              <a:rPr lang="id-ID" dirty="0" smtClean="0"/>
              <a:t>Bagian Dua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19/06/2019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9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0324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956</TotalTime>
  <Words>464</Words>
  <Application>Microsoft Office PowerPoint</Application>
  <PresentationFormat>On-screen Show (4:3)</PresentationFormat>
  <Paragraphs>369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HP Simplified</vt:lpstr>
      <vt:lpstr>Product Sans</vt:lpstr>
      <vt:lpstr>Segoe UI Light</vt:lpstr>
      <vt:lpstr>Office Theme</vt:lpstr>
      <vt:lpstr>1_Office Theme</vt:lpstr>
      <vt:lpstr>2_Office Theme</vt:lpstr>
      <vt:lpstr>PowerPoint Presentation</vt:lpstr>
      <vt:lpstr>Neural Network 5: Backpropagation</vt:lpstr>
      <vt:lpstr>Feedforward Propagation</vt:lpstr>
      <vt:lpstr>Neural Network</vt:lpstr>
      <vt:lpstr>Neural Network</vt:lpstr>
      <vt:lpstr>Forward Propagation</vt:lpstr>
      <vt:lpstr>Feedforward 1 Layer</vt:lpstr>
      <vt:lpstr>Feedforward Multi-Layer</vt:lpstr>
      <vt:lpstr>Backward Propagation</vt:lpstr>
      <vt:lpstr>Forward vs Backpropagate</vt:lpstr>
      <vt:lpstr>Forward vs Backpropagate</vt:lpstr>
      <vt:lpstr>Ide Dibalik Backpropagation</vt:lpstr>
      <vt:lpstr>Ide Dibalik Backpropagation</vt:lpstr>
      <vt:lpstr>Backpropagation 1 Layer</vt:lpstr>
      <vt:lpstr>Backpropagation n-Layer</vt:lpstr>
      <vt:lpstr>Backpropagation n-Layer</vt:lpstr>
      <vt:lpstr>Chain Rule</vt:lpstr>
      <vt:lpstr>Ringkasan Algoritma</vt:lpstr>
      <vt:lpstr>Ringkasan Algoritma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145</cp:revision>
  <dcterms:created xsi:type="dcterms:W3CDTF">2019-04-17T03:34:48Z</dcterms:created>
  <dcterms:modified xsi:type="dcterms:W3CDTF">2019-06-19T05:55:45Z</dcterms:modified>
</cp:coreProperties>
</file>