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57" r:id="rId4"/>
    <p:sldId id="310" r:id="rId5"/>
    <p:sldId id="309" r:id="rId6"/>
    <p:sldId id="311" r:id="rId7"/>
    <p:sldId id="307" r:id="rId8"/>
    <p:sldId id="290" r:id="rId9"/>
    <p:sldId id="312" r:id="rId10"/>
    <p:sldId id="291" r:id="rId11"/>
    <p:sldId id="313" r:id="rId12"/>
    <p:sldId id="314" r:id="rId13"/>
    <p:sldId id="315" r:id="rId14"/>
    <p:sldId id="316" r:id="rId15"/>
    <p:sldId id="317" r:id="rId16"/>
    <p:sldId id="304" r:id="rId17"/>
    <p:sldId id="294" r:id="rId18"/>
    <p:sldId id="295" r:id="rId19"/>
    <p:sldId id="320" r:id="rId20"/>
    <p:sldId id="319" r:id="rId21"/>
    <p:sldId id="322" r:id="rId22"/>
    <p:sldId id="321" r:id="rId23"/>
    <p:sldId id="297" r:id="rId24"/>
    <p:sldId id="298" r:id="rId25"/>
    <p:sldId id="299" r:id="rId26"/>
    <p:sldId id="300" r:id="rId27"/>
    <p:sldId id="323" r:id="rId28"/>
    <p:sldId id="305" r:id="rId29"/>
    <p:sldId id="301" r:id="rId30"/>
    <p:sldId id="302" r:id="rId31"/>
    <p:sldId id="303" r:id="rId32"/>
    <p:sldId id="325" r:id="rId33"/>
    <p:sldId id="324" r:id="rId34"/>
    <p:sldId id="306" r:id="rId3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DC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3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06/07/2019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06/07/2019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0876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8585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9430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2706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6912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7177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667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0285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6722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0452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3781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6747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812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7283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084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706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85557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7593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7856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2078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119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5316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149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687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1933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89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9763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2953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401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 smtClean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 smtClean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93" y="5946219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2" y="5935579"/>
            <a:ext cx="614637" cy="6332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119256" y="5956861"/>
            <a:ext cx="641684" cy="6119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735" y="5935579"/>
            <a:ext cx="633263" cy="6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4ECD-F2B0-44D1-992E-0F49C2E593D2}" type="datetime1">
              <a:rPr lang="id-ID" smtClean="0"/>
              <a:t>06/07/2019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FB1-9DC8-4182-AAB3-B02C9D0F0BA5}" type="datetime1">
              <a:rPr lang="id-ID" smtClean="0"/>
              <a:t>06/07/2019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44-024E-465F-A951-56DCD1CCB136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FE39-9864-46D6-9AC0-2F14619F4853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EDFBBC74-4B99-4212-A7D9-0CF121B94CA0}" type="datetime1">
              <a:rPr lang="id-ID" smtClean="0"/>
              <a:t>06/07/2019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 smtClean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 smtClean="0"/>
              <a:t>Bagian berapa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06/07/2019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t>06/07/2019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2D5D-135A-408F-AB4B-DEF58244B559}" type="datetime1">
              <a:rPr lang="id-ID" smtClean="0"/>
              <a:t>06/07/2019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t>06/07/2019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85E6-33D1-42FB-BDE5-D6E134B26CA8}" type="datetime1">
              <a:rPr lang="id-ID" smtClean="0"/>
              <a:t>06/07/2019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2E8-F829-4F58-BC39-B9C4A8118BE9}" type="datetime1">
              <a:rPr lang="id-ID" smtClean="0"/>
              <a:t>06/07/2019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 dirty="0" smtClean="0"/>
              <a:t>Judul Pembahasan Pertemuan Disini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496260" y="118921"/>
            <a:ext cx="366258" cy="345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29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0" y="118921"/>
            <a:ext cx="345707" cy="345707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7B2D-B4C3-4BC8-8932-D94CD54BC8D5}" type="datetime1">
              <a:rPr lang="id-ID" smtClean="0"/>
              <a:t>06/07/2019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464176" y="94858"/>
            <a:ext cx="366258" cy="3457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5" y="511333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9" y="97119"/>
            <a:ext cx="333345" cy="3434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6" y="94858"/>
            <a:ext cx="345707" cy="345707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4000" dirty="0" smtClean="0"/>
              <a:t>Matematika untuk</a:t>
            </a:r>
            <a:br>
              <a:rPr lang="id-ID" sz="4000" dirty="0" smtClean="0"/>
            </a:br>
            <a:r>
              <a:rPr lang="id-ID" dirty="0" smtClean="0"/>
              <a:t>Machine Learning</a:t>
            </a:r>
            <a:endParaRPr lang="id-ID" sz="4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Nama pembicara dengan gelar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Gradient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10</a:t>
            </a:fld>
            <a:endParaRPr lang="id-ID" dirty="0"/>
          </a:p>
        </p:txBody>
      </p:sp>
      <p:pic>
        <p:nvPicPr>
          <p:cNvPr id="8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1" t="-2258" b="31009"/>
          <a:stretch/>
        </p:blipFill>
        <p:spPr bwMode="auto">
          <a:xfrm>
            <a:off x="918617" y="1864533"/>
            <a:ext cx="5181508" cy="437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6"/>
              <p:cNvSpPr txBox="1">
                <a:spLocks/>
              </p:cNvSpPr>
              <p:nvPr/>
            </p:nvSpPr>
            <p:spPr>
              <a:xfrm>
                <a:off x="6578157" y="2551663"/>
                <a:ext cx="1041127" cy="9166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d-ID" sz="2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0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157" y="2551663"/>
                <a:ext cx="1041127" cy="916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6"/>
          <p:cNvSpPr txBox="1">
            <a:spLocks/>
          </p:cNvSpPr>
          <p:nvPr/>
        </p:nvSpPr>
        <p:spPr>
          <a:xfrm>
            <a:off x="1108885" y="1400504"/>
            <a:ext cx="3299341" cy="498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dirty="0" smtClean="0">
                <a:solidFill>
                  <a:schemeClr val="tx1"/>
                </a:solidFill>
              </a:rPr>
              <a:t>Grafik Fungsi y = 0.7x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135222" y="3141865"/>
            <a:ext cx="3442935" cy="123308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76353" y="3248167"/>
            <a:ext cx="2777534" cy="203351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/>
          <p:cNvSpPr/>
          <p:nvPr/>
        </p:nvSpPr>
        <p:spPr>
          <a:xfrm>
            <a:off x="2743516" y="4562746"/>
            <a:ext cx="95534" cy="9553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lowchart: Connector 16"/>
          <p:cNvSpPr/>
          <p:nvPr/>
        </p:nvSpPr>
        <p:spPr>
          <a:xfrm>
            <a:off x="3654115" y="3896444"/>
            <a:ext cx="95534" cy="9553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511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Gradient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11</a:t>
            </a:fld>
            <a:endParaRPr lang="id-ID" dirty="0"/>
          </a:p>
        </p:txBody>
      </p:sp>
      <p:pic>
        <p:nvPicPr>
          <p:cNvPr id="8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1" t="-2258" b="31009"/>
          <a:stretch/>
        </p:blipFill>
        <p:spPr bwMode="auto">
          <a:xfrm>
            <a:off x="918617" y="1864533"/>
            <a:ext cx="5181508" cy="437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6"/>
          <p:cNvSpPr txBox="1">
            <a:spLocks/>
          </p:cNvSpPr>
          <p:nvPr/>
        </p:nvSpPr>
        <p:spPr>
          <a:xfrm>
            <a:off x="1108885" y="1400504"/>
            <a:ext cx="3299341" cy="498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dirty="0" smtClean="0">
                <a:solidFill>
                  <a:schemeClr val="tx1"/>
                </a:solidFill>
              </a:rPr>
              <a:t>Grafik Fungsi y = 0.7x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135222" y="3141865"/>
            <a:ext cx="3442935" cy="123308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76353" y="3248167"/>
            <a:ext cx="2777534" cy="203351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/>
          <p:cNvSpPr/>
          <p:nvPr/>
        </p:nvSpPr>
        <p:spPr>
          <a:xfrm>
            <a:off x="2743516" y="4562746"/>
            <a:ext cx="95534" cy="9553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lowchart: Connector 16"/>
          <p:cNvSpPr/>
          <p:nvPr/>
        </p:nvSpPr>
        <p:spPr>
          <a:xfrm>
            <a:off x="3654115" y="3896444"/>
            <a:ext cx="95534" cy="9553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6"/>
              <p:cNvSpPr txBox="1">
                <a:spLocks/>
              </p:cNvSpPr>
              <p:nvPr/>
            </p:nvSpPr>
            <p:spPr>
              <a:xfrm>
                <a:off x="6591925" y="2290218"/>
                <a:ext cx="2421463" cy="3518852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d-ID" sz="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d-ID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d-ID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2.8−1.4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4−2</m:t>
                          </m:r>
                        </m:den>
                      </m:f>
                    </m:oMath>
                  </m:oMathPara>
                </a14:m>
                <a:endParaRPr lang="id-ID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1.4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id-ID" dirty="0" smtClean="0"/>
              </a:p>
            </p:txBody>
          </p:sp>
        </mc:Choice>
        <mc:Fallback xmlns="">
          <p:sp>
            <p:nvSpPr>
              <p:cNvPr id="13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25" y="2290218"/>
                <a:ext cx="2421463" cy="3518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81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Gradient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12</a:t>
            </a:fld>
            <a:endParaRPr lang="id-ID" dirty="0"/>
          </a:p>
        </p:txBody>
      </p:sp>
      <p:pic>
        <p:nvPicPr>
          <p:cNvPr id="8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1" t="-2258" b="31009"/>
          <a:stretch/>
        </p:blipFill>
        <p:spPr bwMode="auto">
          <a:xfrm>
            <a:off x="918617" y="1655771"/>
            <a:ext cx="3503258" cy="29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6"/>
          <p:cNvSpPr txBox="1">
            <a:spLocks/>
          </p:cNvSpPr>
          <p:nvPr/>
        </p:nvSpPr>
        <p:spPr>
          <a:xfrm>
            <a:off x="1108886" y="1400504"/>
            <a:ext cx="2248464" cy="274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sz="1600" dirty="0" smtClean="0">
                <a:solidFill>
                  <a:schemeClr val="tx1"/>
                </a:solidFill>
              </a:rPr>
              <a:t>Grafik Fungsi y = 0.7x</a:t>
            </a:r>
            <a:endParaRPr lang="id-ID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514493" y="2591778"/>
            <a:ext cx="4077432" cy="73736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548807" y="2572456"/>
            <a:ext cx="1931372" cy="140009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/>
          <p:cNvSpPr/>
          <p:nvPr/>
        </p:nvSpPr>
        <p:spPr>
          <a:xfrm>
            <a:off x="2129361" y="3457280"/>
            <a:ext cx="95534" cy="9553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lowchart: Connector 16"/>
          <p:cNvSpPr/>
          <p:nvPr/>
        </p:nvSpPr>
        <p:spPr>
          <a:xfrm>
            <a:off x="2753363" y="3009340"/>
            <a:ext cx="95534" cy="9553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6"/>
              <p:cNvSpPr txBox="1">
                <a:spLocks/>
              </p:cNvSpPr>
              <p:nvPr/>
            </p:nvSpPr>
            <p:spPr>
              <a:xfrm>
                <a:off x="6622767" y="1629780"/>
                <a:ext cx="1869687" cy="284994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d-ID" sz="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d-ID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d-ID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2.8−1.4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4−2</m:t>
                          </m:r>
                        </m:den>
                      </m:f>
                    </m:oMath>
                  </m:oMathPara>
                </a14:m>
                <a:endParaRPr lang="id-ID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1.4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id-ID" dirty="0" smtClean="0"/>
              </a:p>
            </p:txBody>
          </p:sp>
        </mc:Choice>
        <mc:Fallback xmlns="">
          <p:sp>
            <p:nvSpPr>
              <p:cNvPr id="13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767" y="1629780"/>
                <a:ext cx="1869687" cy="28499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6"/>
          <p:cNvSpPr txBox="1">
            <a:spLocks/>
          </p:cNvSpPr>
          <p:nvPr/>
        </p:nvSpPr>
        <p:spPr>
          <a:xfrm>
            <a:off x="518615" y="4769475"/>
            <a:ext cx="8175009" cy="14796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d-ID" dirty="0" smtClean="0">
                <a:solidFill>
                  <a:schemeClr val="tx1"/>
                </a:solidFill>
              </a:rPr>
              <a:t>Gradient pada fungsi penilaian siswa F(x) = 0.7x menunjukkan bahwa perubahan nilai ujian siswa terhadap total nilai akhir adalah bergerak sebanyak 0.7 (hasil gradient) unit X dan 0.7 unit Y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0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Penerapan Gradien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1496105"/>
          </a:xfrm>
        </p:spPr>
        <p:txBody>
          <a:bodyPr anchor="ctr">
            <a:normAutofit/>
          </a:bodyPr>
          <a:lstStyle/>
          <a:p>
            <a:r>
              <a:rPr lang="id-ID" dirty="0" smtClean="0"/>
              <a:t>Misalkan, keputusan kelulusan seorang siswa dipengaruhi oleh dua faktor, yaitu rata-rata nilai ujian dan jumlah absensi.</a:t>
            </a:r>
          </a:p>
          <a:p>
            <a:r>
              <a:rPr lang="id-ID" dirty="0" smtClean="0"/>
              <a:t>Berikut merupakan data rata-rata nilai ujian (x), jumlah absensi (y) dan keterangan siswa lulus atau tidak lulus (L/TL).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13</a:t>
            </a:fld>
            <a:endParaRPr lang="id-ID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27134"/>
              </p:ext>
            </p:extLst>
          </p:nvPr>
        </p:nvGraphicFramePr>
        <p:xfrm>
          <a:off x="918617" y="3271853"/>
          <a:ext cx="2504262" cy="2768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800">
                  <a:extLst>
                    <a:ext uri="{9D8B030D-6E8A-4147-A177-3AD203B41FA5}">
                      <a16:colId xmlns:a16="http://schemas.microsoft.com/office/drawing/2014/main" val="1923185422"/>
                    </a:ext>
                  </a:extLst>
                </a:gridCol>
                <a:gridCol w="682388">
                  <a:extLst>
                    <a:ext uri="{9D8B030D-6E8A-4147-A177-3AD203B41FA5}">
                      <a16:colId xmlns:a16="http://schemas.microsoft.com/office/drawing/2014/main" val="3773648795"/>
                    </a:ext>
                  </a:extLst>
                </a:gridCol>
                <a:gridCol w="1145074">
                  <a:extLst>
                    <a:ext uri="{9D8B030D-6E8A-4147-A177-3AD203B41FA5}">
                      <a16:colId xmlns:a16="http://schemas.microsoft.com/office/drawing/2014/main" val="220860235"/>
                    </a:ext>
                  </a:extLst>
                </a:gridCol>
              </a:tblGrid>
              <a:tr h="461438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x</a:t>
                      </a:r>
                      <a:endParaRPr lang="id-ID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y</a:t>
                      </a:r>
                      <a:endParaRPr lang="id-ID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L/TL</a:t>
                      </a:r>
                      <a:endParaRPr lang="id-ID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363526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TL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761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24143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TL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136134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TL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98305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697349"/>
                  </a:ext>
                </a:extLst>
              </a:tr>
            </a:tbl>
          </a:graphicData>
        </a:graphic>
      </p:graphicFrame>
      <p:pic>
        <p:nvPicPr>
          <p:cNvPr id="17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1" t="-2258" b="31009"/>
          <a:stretch/>
        </p:blipFill>
        <p:spPr bwMode="auto">
          <a:xfrm>
            <a:off x="4427104" y="2852774"/>
            <a:ext cx="3898150" cy="328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Connector 17"/>
          <p:cNvSpPr/>
          <p:nvPr/>
        </p:nvSpPr>
        <p:spPr>
          <a:xfrm>
            <a:off x="5801627" y="3985150"/>
            <a:ext cx="95534" cy="9553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Flowchart: Connector 18"/>
          <p:cNvSpPr/>
          <p:nvPr/>
        </p:nvSpPr>
        <p:spPr>
          <a:xfrm>
            <a:off x="7203550" y="3619096"/>
            <a:ext cx="95534" cy="9553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Flowchart: Connector 19"/>
          <p:cNvSpPr/>
          <p:nvPr/>
        </p:nvSpPr>
        <p:spPr>
          <a:xfrm>
            <a:off x="6496142" y="5013449"/>
            <a:ext cx="95534" cy="95534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92D050"/>
              </a:solidFill>
            </a:endParaRPr>
          </a:p>
        </p:txBody>
      </p:sp>
      <p:sp>
        <p:nvSpPr>
          <p:cNvPr id="21" name="Flowchart: Connector 20"/>
          <p:cNvSpPr/>
          <p:nvPr/>
        </p:nvSpPr>
        <p:spPr>
          <a:xfrm>
            <a:off x="7221752" y="4319682"/>
            <a:ext cx="95534" cy="95534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92D050"/>
              </a:solidFill>
            </a:endParaRPr>
          </a:p>
        </p:txBody>
      </p:sp>
      <p:sp>
        <p:nvSpPr>
          <p:cNvPr id="22" name="Flowchart: Connector 21"/>
          <p:cNvSpPr/>
          <p:nvPr/>
        </p:nvSpPr>
        <p:spPr>
          <a:xfrm>
            <a:off x="5803899" y="4656167"/>
            <a:ext cx="95534" cy="9553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38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Penerapan Gradien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14</a:t>
            </a:fld>
            <a:endParaRPr lang="id-ID" dirty="0"/>
          </a:p>
        </p:txBody>
      </p:sp>
      <p:grpSp>
        <p:nvGrpSpPr>
          <p:cNvPr id="8" name="Group 7"/>
          <p:cNvGrpSpPr/>
          <p:nvPr/>
        </p:nvGrpSpPr>
        <p:grpSpPr>
          <a:xfrm>
            <a:off x="2025998" y="1460310"/>
            <a:ext cx="5493917" cy="4571999"/>
            <a:chOff x="4427104" y="2852774"/>
            <a:chExt cx="3898150" cy="3287805"/>
          </a:xfrm>
        </p:grpSpPr>
        <p:pic>
          <p:nvPicPr>
            <p:cNvPr id="17" name="Picture 4" descr="https://upload.wikimedia.org/wikipedia/commons/thumb/5/59/2D_Cartesian_Coordinates.svg/889px-2D_Cartesian_Coordinates.svg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21" t="-2258" b="31009"/>
            <a:stretch/>
          </p:blipFill>
          <p:spPr bwMode="auto">
            <a:xfrm>
              <a:off x="4427104" y="2852774"/>
              <a:ext cx="3898150" cy="3287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Flowchart: Connector 17"/>
            <p:cNvSpPr/>
            <p:nvPr/>
          </p:nvSpPr>
          <p:spPr>
            <a:xfrm>
              <a:off x="5801627" y="3985150"/>
              <a:ext cx="95534" cy="95534"/>
            </a:xfrm>
            <a:prstGeom prst="flowChartConnector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7203550" y="3619096"/>
              <a:ext cx="95534" cy="95534"/>
            </a:xfrm>
            <a:prstGeom prst="flowChartConnector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6496142" y="5013449"/>
              <a:ext cx="95534" cy="95534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92D050"/>
                </a:solidFill>
              </a:endParaRPr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7221752" y="4319682"/>
              <a:ext cx="95534" cy="95534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92D050"/>
                </a:solidFill>
              </a:endParaRPr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5803899" y="4656167"/>
              <a:ext cx="95534" cy="95534"/>
            </a:xfrm>
            <a:prstGeom prst="flowChartConnector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V="1">
            <a:off x="3537453" y="2525952"/>
            <a:ext cx="3177246" cy="249352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3639248" y="2120631"/>
            <a:ext cx="2267416" cy="967288"/>
          </a:xfrm>
          <a:prstGeom prst="wedgeEllipseCallout">
            <a:avLst/>
          </a:prstGeom>
          <a:solidFill>
            <a:schemeClr val="accent4">
              <a:lumMod val="20000"/>
              <a:lumOff val="80000"/>
              <a:alpha val="52941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rgbClr val="FF0000"/>
                </a:solidFill>
              </a:rPr>
              <a:t>Area siswa tidak lulus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23" name="Oval Callout 22"/>
          <p:cNvSpPr/>
          <p:nvPr/>
        </p:nvSpPr>
        <p:spPr>
          <a:xfrm>
            <a:off x="5165677" y="3545726"/>
            <a:ext cx="1951630" cy="844740"/>
          </a:xfrm>
          <a:prstGeom prst="wedgeEllipseCallout">
            <a:avLst/>
          </a:prstGeom>
          <a:solidFill>
            <a:schemeClr val="accent6">
              <a:lumMod val="20000"/>
              <a:lumOff val="80000"/>
              <a:alpha val="52941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accent6"/>
                </a:solidFill>
              </a:rPr>
              <a:t>Area siswa lulus</a:t>
            </a:r>
            <a:endParaRPr lang="id-ID" b="1" dirty="0">
              <a:solidFill>
                <a:schemeClr val="accent6"/>
              </a:solidFill>
            </a:endParaRPr>
          </a:p>
        </p:txBody>
      </p:sp>
      <p:sp>
        <p:nvSpPr>
          <p:cNvPr id="24" name="Oval Callout 23"/>
          <p:cNvSpPr/>
          <p:nvPr/>
        </p:nvSpPr>
        <p:spPr>
          <a:xfrm>
            <a:off x="7047990" y="1718365"/>
            <a:ext cx="1951630" cy="1449468"/>
          </a:xfrm>
          <a:prstGeom prst="wedgeEllipseCallout">
            <a:avLst>
              <a:gd name="adj1" fmla="val -88665"/>
              <a:gd name="adj2" fmla="val 31011"/>
            </a:avLst>
          </a:prstGeom>
          <a:solidFill>
            <a:schemeClr val="accent1">
              <a:lumMod val="20000"/>
              <a:lumOff val="80000"/>
              <a:alpha val="52941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accent1"/>
                </a:solidFill>
              </a:rPr>
              <a:t>Garis fungsi pembatas kelulusan</a:t>
            </a:r>
            <a:endParaRPr lang="id-ID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28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Penerapan Gradien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15</a:t>
            </a:fld>
            <a:endParaRPr lang="id-ID" dirty="0"/>
          </a:p>
        </p:txBody>
      </p:sp>
      <p:grpSp>
        <p:nvGrpSpPr>
          <p:cNvPr id="3" name="Group 2"/>
          <p:cNvGrpSpPr/>
          <p:nvPr/>
        </p:nvGrpSpPr>
        <p:grpSpPr>
          <a:xfrm>
            <a:off x="555576" y="1774207"/>
            <a:ext cx="4313138" cy="3589364"/>
            <a:chOff x="2025998" y="1460310"/>
            <a:chExt cx="5493917" cy="4571999"/>
          </a:xfrm>
        </p:grpSpPr>
        <p:grpSp>
          <p:nvGrpSpPr>
            <p:cNvPr id="8" name="Group 7"/>
            <p:cNvGrpSpPr/>
            <p:nvPr/>
          </p:nvGrpSpPr>
          <p:grpSpPr>
            <a:xfrm>
              <a:off x="2025998" y="1460310"/>
              <a:ext cx="5493917" cy="4571999"/>
              <a:chOff x="4427104" y="2852774"/>
              <a:chExt cx="3898150" cy="3287805"/>
            </a:xfrm>
          </p:grpSpPr>
          <p:pic>
            <p:nvPicPr>
              <p:cNvPr id="17" name="Picture 4" descr="https://upload.wikimedia.org/wikipedia/commons/thumb/5/59/2D_Cartesian_Coordinates.svg/889px-2D_Cartesian_Coordinates.svg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021" t="-2258" b="31009"/>
              <a:stretch/>
            </p:blipFill>
            <p:spPr bwMode="auto">
              <a:xfrm>
                <a:off x="4427104" y="2852774"/>
                <a:ext cx="3898150" cy="32878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Flowchart: Connector 17"/>
              <p:cNvSpPr/>
              <p:nvPr/>
            </p:nvSpPr>
            <p:spPr>
              <a:xfrm>
                <a:off x="5801627" y="3985150"/>
                <a:ext cx="95534" cy="95534"/>
              </a:xfrm>
              <a:prstGeom prst="flowChartConnector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" name="Flowchart: Connector 18"/>
              <p:cNvSpPr/>
              <p:nvPr/>
            </p:nvSpPr>
            <p:spPr>
              <a:xfrm>
                <a:off x="7203550" y="3619096"/>
                <a:ext cx="95534" cy="95534"/>
              </a:xfrm>
              <a:prstGeom prst="flowChartConnector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0" name="Flowchart: Connector 19"/>
              <p:cNvSpPr/>
              <p:nvPr/>
            </p:nvSpPr>
            <p:spPr>
              <a:xfrm>
                <a:off x="6496142" y="5013449"/>
                <a:ext cx="95534" cy="9553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rgbClr val="92D050"/>
                  </a:solidFill>
                </a:endParaRPr>
              </a:p>
            </p:txBody>
          </p:sp>
          <p:sp>
            <p:nvSpPr>
              <p:cNvPr id="21" name="Flowchart: Connector 20"/>
              <p:cNvSpPr/>
              <p:nvPr/>
            </p:nvSpPr>
            <p:spPr>
              <a:xfrm>
                <a:off x="7221752" y="4319682"/>
                <a:ext cx="95534" cy="9553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rgbClr val="92D050"/>
                  </a:solidFill>
                </a:endParaRPr>
              </a:p>
            </p:txBody>
          </p:sp>
          <p:sp>
            <p:nvSpPr>
              <p:cNvPr id="22" name="Flowchart: Connector 21"/>
              <p:cNvSpPr/>
              <p:nvPr/>
            </p:nvSpPr>
            <p:spPr>
              <a:xfrm>
                <a:off x="5803899" y="4656167"/>
                <a:ext cx="95534" cy="95534"/>
              </a:xfrm>
              <a:prstGeom prst="flowChartConnector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3537453" y="2525952"/>
              <a:ext cx="3177246" cy="2493525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Connector 24"/>
          <p:cNvSpPr/>
          <p:nvPr/>
        </p:nvSpPr>
        <p:spPr>
          <a:xfrm>
            <a:off x="1679993" y="4503771"/>
            <a:ext cx="95534" cy="9553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Flowchart: Connector 25"/>
          <p:cNvSpPr/>
          <p:nvPr/>
        </p:nvSpPr>
        <p:spPr>
          <a:xfrm>
            <a:off x="3647547" y="2977493"/>
            <a:ext cx="95534" cy="9553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844879" y="1992573"/>
            <a:ext cx="3126532" cy="1750439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6"/>
              <p:cNvSpPr txBox="1">
                <a:spLocks/>
              </p:cNvSpPr>
              <p:nvPr/>
            </p:nvSpPr>
            <p:spPr>
              <a:xfrm>
                <a:off x="5971411" y="1629780"/>
                <a:ext cx="2544792" cy="373379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d-ID" sz="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d-ID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d-ID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4−0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6−1</m:t>
                          </m:r>
                        </m:den>
                      </m:f>
                    </m:oMath>
                  </m:oMathPara>
                </a14:m>
                <a:endParaRPr lang="id-ID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id-ID" dirty="0" smtClean="0"/>
              </a:p>
            </p:txBody>
          </p:sp>
        </mc:Choice>
        <mc:Fallback xmlns="">
          <p:sp>
            <p:nvSpPr>
              <p:cNvPr id="28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411" y="1629780"/>
                <a:ext cx="2544792" cy="3733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 smtClean="0"/>
              <a:t>Fungsi dan Gradient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Praktikum Lab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16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653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 smtClean="0"/>
              <a:t>Diferensiasi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Bagian 2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17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3027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 Diferensiasi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18</a:t>
            </a:fld>
            <a:endParaRPr lang="id-ID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84897" y="1400504"/>
            <a:ext cx="8699796" cy="1561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>
                <a:solidFill>
                  <a:schemeClr val="tx1"/>
                </a:solidFill>
              </a:rPr>
              <a:t>Fungsi garis dapat diterapkan untuk menjadi batas pemisah antara dua kategori.</a:t>
            </a:r>
            <a:endParaRPr lang="id-ID" dirty="0">
              <a:solidFill>
                <a:schemeClr val="tx1"/>
              </a:solidFill>
            </a:endParaRPr>
          </a:p>
          <a:p>
            <a:r>
              <a:rPr lang="id-ID" dirty="0" smtClean="0">
                <a:solidFill>
                  <a:schemeClr val="tx1"/>
                </a:solidFill>
              </a:rPr>
              <a:t>Mencari gradien dari suatu fungsi garis dilakukan dengan mengambil dua titik apapun yang ada pada garis fungsi.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05767" y="2976818"/>
            <a:ext cx="3740302" cy="3112654"/>
            <a:chOff x="2025998" y="1460310"/>
            <a:chExt cx="5493917" cy="4571999"/>
          </a:xfrm>
        </p:grpSpPr>
        <p:grpSp>
          <p:nvGrpSpPr>
            <p:cNvPr id="15" name="Group 14"/>
            <p:cNvGrpSpPr/>
            <p:nvPr/>
          </p:nvGrpSpPr>
          <p:grpSpPr>
            <a:xfrm>
              <a:off x="2025998" y="1460310"/>
              <a:ext cx="5493917" cy="4571999"/>
              <a:chOff x="4427104" y="2852774"/>
              <a:chExt cx="3898150" cy="3287805"/>
            </a:xfrm>
          </p:grpSpPr>
          <p:pic>
            <p:nvPicPr>
              <p:cNvPr id="18" name="Picture 4" descr="https://upload.wikimedia.org/wikipedia/commons/thumb/5/59/2D_Cartesian_Coordinates.svg/889px-2D_Cartesian_Coordinates.svg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021" t="-2258" b="31009"/>
              <a:stretch/>
            </p:blipFill>
            <p:spPr bwMode="auto">
              <a:xfrm>
                <a:off x="4427104" y="2852774"/>
                <a:ext cx="3898150" cy="32878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Flowchart: Connector 18"/>
              <p:cNvSpPr/>
              <p:nvPr/>
            </p:nvSpPr>
            <p:spPr>
              <a:xfrm>
                <a:off x="5801627" y="3985150"/>
                <a:ext cx="95534" cy="95534"/>
              </a:xfrm>
              <a:prstGeom prst="flowChartConnector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0" name="Flowchart: Connector 19"/>
              <p:cNvSpPr/>
              <p:nvPr/>
            </p:nvSpPr>
            <p:spPr>
              <a:xfrm>
                <a:off x="7203550" y="3619096"/>
                <a:ext cx="95534" cy="95534"/>
              </a:xfrm>
              <a:prstGeom prst="flowChartConnector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3" name="Flowchart: Connector 22"/>
              <p:cNvSpPr/>
              <p:nvPr/>
            </p:nvSpPr>
            <p:spPr>
              <a:xfrm>
                <a:off x="6496142" y="5013449"/>
                <a:ext cx="95534" cy="9553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Flowchart: Connector 23"/>
              <p:cNvSpPr/>
              <p:nvPr/>
            </p:nvSpPr>
            <p:spPr>
              <a:xfrm>
                <a:off x="7221752" y="4319682"/>
                <a:ext cx="95534" cy="95534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rgbClr val="92D050"/>
                  </a:solidFill>
                </a:endParaRPr>
              </a:p>
            </p:txBody>
          </p:sp>
          <p:sp>
            <p:nvSpPr>
              <p:cNvPr id="26" name="Flowchart: Connector 25"/>
              <p:cNvSpPr/>
              <p:nvPr/>
            </p:nvSpPr>
            <p:spPr>
              <a:xfrm>
                <a:off x="5803899" y="4656167"/>
                <a:ext cx="95534" cy="95534"/>
              </a:xfrm>
              <a:prstGeom prst="flowChartConnector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 flipV="1">
              <a:off x="3537453" y="2525952"/>
              <a:ext cx="3177246" cy="2493525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lowchart: Connector 26"/>
          <p:cNvSpPr/>
          <p:nvPr/>
        </p:nvSpPr>
        <p:spPr>
          <a:xfrm>
            <a:off x="1987010" y="5352161"/>
            <a:ext cx="95534" cy="9553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Flowchart: Connector 28"/>
          <p:cNvSpPr/>
          <p:nvPr/>
        </p:nvSpPr>
        <p:spPr>
          <a:xfrm>
            <a:off x="3665918" y="3994232"/>
            <a:ext cx="95534" cy="9553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008652" y="4174246"/>
            <a:ext cx="3210441" cy="533023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6"/>
              <p:cNvSpPr txBox="1">
                <a:spLocks/>
              </p:cNvSpPr>
              <p:nvPr/>
            </p:nvSpPr>
            <p:spPr>
              <a:xfrm>
                <a:off x="6246389" y="3626976"/>
                <a:ext cx="1480267" cy="978381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d-ID" sz="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d-ID" dirty="0" smtClean="0"/>
              </a:p>
            </p:txBody>
          </p:sp>
        </mc:Choice>
        <mc:Fallback xmlns="">
          <p:sp>
            <p:nvSpPr>
              <p:cNvPr id="31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389" y="3626976"/>
                <a:ext cx="1480267" cy="978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74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60" y="1867267"/>
            <a:ext cx="4792986" cy="3905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 Diferensiasi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19</a:t>
            </a:fld>
            <a:endParaRPr lang="id-ID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486324" y="3820134"/>
            <a:ext cx="3210441" cy="533023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6"/>
          <p:cNvSpPr txBox="1">
            <a:spLocks/>
          </p:cNvSpPr>
          <p:nvPr/>
        </p:nvSpPr>
        <p:spPr>
          <a:xfrm>
            <a:off x="6696765" y="3101687"/>
            <a:ext cx="1576890" cy="1306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d-ID" sz="2400" dirty="0" smtClean="0"/>
              <a:t>Gradient kurva?</a:t>
            </a:r>
          </a:p>
        </p:txBody>
      </p:sp>
    </p:spTree>
    <p:extLst>
      <p:ext uri="{BB962C8B-B14F-4D97-AF65-F5344CB8AC3E}">
        <p14:creationId xmlns:p14="http://schemas.microsoft.com/office/powerpoint/2010/main" val="363228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 smtClean="0"/>
              <a:t>Fungsi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Bagian 1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69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 Diferensiasi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20</a:t>
            </a:fld>
            <a:endParaRPr lang="id-ID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84897" y="1400504"/>
            <a:ext cx="8699796" cy="2625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>
                <a:solidFill>
                  <a:schemeClr val="tx1"/>
                </a:solidFill>
              </a:rPr>
              <a:t>Gradien fungsi kurva berbeda-beda di setiap titik pada kurva.</a:t>
            </a:r>
          </a:p>
          <a:p>
            <a:pPr>
              <a:lnSpc>
                <a:spcPct val="150000"/>
              </a:lnSpc>
            </a:pPr>
            <a:r>
              <a:rPr lang="id-ID" dirty="0" smtClean="0">
                <a:solidFill>
                  <a:schemeClr val="tx1"/>
                </a:solidFill>
              </a:rPr>
              <a:t>Mencari gradien suatu titik pada kurva dapat dihitung dengan membuat garis singgung pada titik tersebut.</a:t>
            </a:r>
          </a:p>
          <a:p>
            <a:r>
              <a:rPr lang="id-ID" dirty="0" smtClean="0">
                <a:solidFill>
                  <a:schemeClr val="tx1"/>
                </a:solidFill>
              </a:rPr>
              <a:t>Garis singgung adalah garis yang melewati satu titik pada kurva dengan tidak memotong garis kurva.</a:t>
            </a:r>
          </a:p>
        </p:txBody>
      </p:sp>
    </p:spTree>
    <p:extLst>
      <p:ext uri="{BB962C8B-B14F-4D97-AF65-F5344CB8AC3E}">
        <p14:creationId xmlns:p14="http://schemas.microsoft.com/office/powerpoint/2010/main" val="35400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 Diferensiasi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21</a:t>
            </a:fld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621" y="2038692"/>
            <a:ext cx="5220066" cy="4253757"/>
          </a:xfrm>
          <a:prstGeom prst="rect">
            <a:avLst/>
          </a:prstGeom>
        </p:spPr>
      </p:pic>
      <p:sp>
        <p:nvSpPr>
          <p:cNvPr id="16" name="Content Placeholder 6"/>
          <p:cNvSpPr txBox="1">
            <a:spLocks/>
          </p:cNvSpPr>
          <p:nvPr/>
        </p:nvSpPr>
        <p:spPr>
          <a:xfrm>
            <a:off x="3312634" y="1387043"/>
            <a:ext cx="3146532" cy="458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Grafik Fungsi F(x) = x</a:t>
            </a:r>
            <a:r>
              <a:rPr lang="id-ID" baseline="30000" dirty="0" smtClean="0"/>
              <a:t>2</a:t>
            </a:r>
            <a:r>
              <a:rPr lang="id-ID" dirty="0" smtClean="0"/>
              <a:t>+1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6317375" y="3421240"/>
            <a:ext cx="95534" cy="9553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755947" y="2756538"/>
            <a:ext cx="1218390" cy="15204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5810908" y="4023800"/>
            <a:ext cx="95534" cy="95534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167002" y="3359098"/>
            <a:ext cx="1383346" cy="1520472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0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76604" y="2935406"/>
            <a:ext cx="4831307" cy="3586002"/>
            <a:chOff x="460108" y="2897494"/>
            <a:chExt cx="4425792" cy="360651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108" y="2897494"/>
              <a:ext cx="4425792" cy="3606514"/>
            </a:xfrm>
            <a:prstGeom prst="rect">
              <a:avLst/>
            </a:prstGeom>
          </p:spPr>
        </p:pic>
        <p:sp>
          <p:nvSpPr>
            <p:cNvPr id="12" name="Flowchart: Connector 11"/>
            <p:cNvSpPr/>
            <p:nvPr/>
          </p:nvSpPr>
          <p:spPr>
            <a:xfrm>
              <a:off x="3107917" y="4956754"/>
              <a:ext cx="95534" cy="9553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 Diferensiasi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22</a:t>
            </a:fld>
            <a:endParaRPr lang="id-ID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84897" y="1400504"/>
            <a:ext cx="8699796" cy="1267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>
                <a:solidFill>
                  <a:schemeClr val="tx1"/>
                </a:solidFill>
              </a:rPr>
              <a:t>Menghitung gradien garis membutuhkan dua titik pada garis tersebut.</a:t>
            </a:r>
          </a:p>
          <a:p>
            <a:r>
              <a:rPr lang="id-ID" dirty="0" smtClean="0">
                <a:solidFill>
                  <a:schemeClr val="tx1"/>
                </a:solidFill>
              </a:rPr>
              <a:t>Maka untuk menghitung gradien pada satu titik di kurva dibutuhkan satu titik lain pada kurva yang sangat dekat dengan titik tersebut.</a:t>
            </a:r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2547085" y="3169915"/>
            <a:ext cx="2624222" cy="458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Grafik Fungsi F(x) = x</a:t>
            </a:r>
            <a:r>
              <a:rPr lang="id-ID" baseline="30000" dirty="0" smtClean="0"/>
              <a:t>2</a:t>
            </a:r>
            <a:r>
              <a:rPr lang="id-ID" dirty="0" smtClean="0"/>
              <a:t>+1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5055644" y="5012522"/>
            <a:ext cx="104287" cy="94991"/>
          </a:xfrm>
          <a:prstGeom prst="flowChartConnector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18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Diferensiasi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23</a:t>
            </a:fld>
            <a:endParaRPr lang="id-ID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184897" y="1400504"/>
            <a:ext cx="8699796" cy="885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>
                <a:solidFill>
                  <a:schemeClr val="tx1"/>
                </a:solidFill>
              </a:rPr>
              <a:t>Diferensiasi merupakan perubahan yang sangat kecil (mendekati nol) pada sumbu-Y terhadap sumbu-X.</a:t>
            </a:r>
            <a:endParaRPr lang="id-ID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6"/>
              <p:cNvSpPr txBox="1">
                <a:spLocks/>
              </p:cNvSpPr>
              <p:nvPr/>
            </p:nvSpPr>
            <p:spPr>
              <a:xfrm>
                <a:off x="5821108" y="3620523"/>
                <a:ext cx="3132827" cy="1180099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d-ID" sz="1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id-ID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d-ID" sz="1800" dirty="0"/>
              </a:p>
            </p:txBody>
          </p:sp>
        </mc:Choice>
        <mc:Fallback xmlns="">
          <p:sp>
            <p:nvSpPr>
              <p:cNvPr id="17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108" y="3620523"/>
                <a:ext cx="3132827" cy="1180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84897" y="2285765"/>
            <a:ext cx="5519867" cy="4137763"/>
            <a:chOff x="460107" y="2764038"/>
            <a:chExt cx="4589565" cy="373997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107" y="2764038"/>
              <a:ext cx="4589565" cy="3739970"/>
            </a:xfrm>
            <a:prstGeom prst="rect">
              <a:avLst/>
            </a:prstGeom>
          </p:spPr>
        </p:pic>
        <p:sp>
          <p:nvSpPr>
            <p:cNvPr id="21" name="Oval 20"/>
            <p:cNvSpPr/>
            <p:nvPr/>
          </p:nvSpPr>
          <p:spPr>
            <a:xfrm flipH="1">
              <a:off x="3161672" y="4939610"/>
              <a:ext cx="104462" cy="76927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Oval 21"/>
            <p:cNvSpPr/>
            <p:nvPr/>
          </p:nvSpPr>
          <p:spPr>
            <a:xfrm flipH="1">
              <a:off x="3213903" y="4893354"/>
              <a:ext cx="104462" cy="7692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Content Placeholder 6"/>
            <p:cNvSpPr txBox="1">
              <a:spLocks/>
            </p:cNvSpPr>
            <p:nvPr/>
          </p:nvSpPr>
          <p:spPr>
            <a:xfrm>
              <a:off x="850377" y="2939326"/>
              <a:ext cx="2624222" cy="4583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id-ID" dirty="0" smtClean="0"/>
                <a:t>Grafik Fungsi F(x) = x</a:t>
              </a:r>
              <a:r>
                <a:rPr lang="id-ID" baseline="30000" dirty="0" smtClean="0"/>
                <a:t>2</a:t>
              </a:r>
              <a:r>
                <a:rPr lang="id-ID" dirty="0" smtClean="0"/>
                <a:t>+1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3496886" y="4777846"/>
            <a:ext cx="0" cy="1336351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53084" y="4735291"/>
            <a:ext cx="6620" cy="137890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 rot="5400000">
            <a:off x="3521734" y="6089727"/>
            <a:ext cx="45719" cy="13045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Content Placeholder 6"/>
          <p:cNvSpPr txBox="1">
            <a:spLocks/>
          </p:cNvSpPr>
          <p:nvPr/>
        </p:nvSpPr>
        <p:spPr>
          <a:xfrm>
            <a:off x="3415952" y="6214168"/>
            <a:ext cx="257281" cy="218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1400" dirty="0" smtClean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67917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Diferensiasi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24</a:t>
            </a:fld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48" y="1944695"/>
            <a:ext cx="4589565" cy="3739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6"/>
              <p:cNvSpPr txBox="1">
                <a:spLocks/>
              </p:cNvSpPr>
              <p:nvPr/>
            </p:nvSpPr>
            <p:spPr>
              <a:xfrm>
                <a:off x="5172501" y="1260558"/>
                <a:ext cx="3932809" cy="4893058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d-ID" sz="1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d-ID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num>
                            <m:den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d-ID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d-ID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d-ID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d-ID" sz="1800" i="1">
                                              <a:latin typeface="Cambria Math" panose="02040503050406030204" pitchFamily="18" charset="0"/>
                                            </a:rPr>
                                            <m:t>3+</m:t>
                                          </m:r>
                                          <m:r>
                                            <a:rPr lang="id-ID" sz="18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id-ID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d-ID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id-ID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d-ID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9+6</m:t>
                                  </m:r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d-ID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sz="18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id-ID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d-ID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d-ID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sz="18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id-ID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d-ID" sz="18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id-ID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1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id-ID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id-ID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sz="1800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d-ID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d-ID" sz="1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id-ID" sz="1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6+</m:t>
                        </m:r>
                        <m:r>
                          <a:rPr lang="id-ID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</m:oMath>
                </a14:m>
                <a:r>
                  <a:rPr lang="id-ID" sz="1800" dirty="0"/>
                  <a:t> </a:t>
                </a:r>
                <a:r>
                  <a:rPr lang="id-ID" sz="1800" dirty="0" smtClean="0"/>
                  <a:t>=6</a:t>
                </a:r>
                <a:endParaRPr lang="id-ID" sz="1800" dirty="0"/>
              </a:p>
            </p:txBody>
          </p:sp>
        </mc:Choice>
        <mc:Fallback xmlns="">
          <p:sp>
            <p:nvSpPr>
              <p:cNvPr id="17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01" y="1260558"/>
                <a:ext cx="3932809" cy="48930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3119251" y="2873497"/>
            <a:ext cx="1944068" cy="12045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6"/>
          <p:cNvSpPr txBox="1">
            <a:spLocks/>
          </p:cNvSpPr>
          <p:nvPr/>
        </p:nvSpPr>
        <p:spPr>
          <a:xfrm>
            <a:off x="1099090" y="1278484"/>
            <a:ext cx="2787109" cy="561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Grafik Fungsi F(x) = x</a:t>
            </a:r>
            <a:r>
              <a:rPr lang="id-ID" baseline="30000" dirty="0" smtClean="0"/>
              <a:t>2</a:t>
            </a:r>
            <a:r>
              <a:rPr lang="id-ID" dirty="0" smtClean="0"/>
              <a:t>+1</a:t>
            </a:r>
          </a:p>
        </p:txBody>
      </p:sp>
      <p:sp>
        <p:nvSpPr>
          <p:cNvPr id="12" name="Oval 11"/>
          <p:cNvSpPr/>
          <p:nvPr/>
        </p:nvSpPr>
        <p:spPr>
          <a:xfrm flipH="1">
            <a:off x="2931394" y="4064049"/>
            <a:ext cx="125636" cy="851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322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Diferensiasi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25</a:t>
            </a:fld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48" y="1944695"/>
            <a:ext cx="4589565" cy="373997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 flipH="1">
            <a:off x="2962282" y="4053194"/>
            <a:ext cx="104462" cy="769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6"/>
              <p:cNvSpPr txBox="1">
                <a:spLocks/>
              </p:cNvSpPr>
              <p:nvPr/>
            </p:nvSpPr>
            <p:spPr>
              <a:xfrm>
                <a:off x="5172502" y="1495776"/>
                <a:ext cx="3671248" cy="1987609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d-ID" sz="1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d-ID" sz="18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d-ID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d-ID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d-ID" sz="1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id-ID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num>
                            <m:den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id-ID" sz="180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id-ID" sz="1800" dirty="0" smtClean="0"/>
                  <a:t> = </a:t>
                </a:r>
                <a:r>
                  <a:rPr lang="id-ID" sz="1800" dirty="0" smtClean="0">
                    <a:solidFill>
                      <a:srgbClr val="FF0000"/>
                    </a:solidFill>
                  </a:rPr>
                  <a:t>6</a:t>
                </a:r>
                <a:endParaRPr lang="id-ID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02" y="1495776"/>
                <a:ext cx="3671248" cy="1987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6"/>
          <p:cNvSpPr txBox="1">
            <a:spLocks/>
          </p:cNvSpPr>
          <p:nvPr/>
        </p:nvSpPr>
        <p:spPr>
          <a:xfrm>
            <a:off x="5172502" y="3800897"/>
            <a:ext cx="3671248" cy="198760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800" dirty="0" smtClean="0"/>
              <a:t>Diferensiasi menunjukan bahwa garis singgung terhadap titik </a:t>
            </a:r>
            <a:r>
              <a:rPr lang="id-ID" sz="1800" dirty="0" smtClean="0">
                <a:solidFill>
                  <a:srgbClr val="92D050"/>
                </a:solidFill>
              </a:rPr>
              <a:t>(3,10)</a:t>
            </a:r>
            <a:r>
              <a:rPr lang="id-ID" sz="1800" dirty="0" smtClean="0"/>
              <a:t> dapat dibentuk dengan titik bantu (4, (10+</a:t>
            </a:r>
            <a:r>
              <a:rPr lang="id-ID" sz="1800" dirty="0" smtClean="0">
                <a:solidFill>
                  <a:srgbClr val="FF0000"/>
                </a:solidFill>
              </a:rPr>
              <a:t>6</a:t>
            </a:r>
            <a:r>
              <a:rPr lang="id-ID" sz="1800" dirty="0" smtClean="0"/>
              <a:t>) ) dan (2, (10-</a:t>
            </a:r>
            <a:r>
              <a:rPr lang="id-ID" sz="1800" dirty="0" smtClean="0">
                <a:solidFill>
                  <a:srgbClr val="FF0000"/>
                </a:solidFill>
              </a:rPr>
              <a:t>6</a:t>
            </a:r>
            <a:r>
              <a:rPr lang="id-ID" sz="1800" dirty="0"/>
              <a:t>) </a:t>
            </a:r>
            <a:r>
              <a:rPr lang="id-ID" sz="1800" dirty="0" smtClean="0"/>
              <a:t>) atau </a:t>
            </a:r>
            <a:r>
              <a:rPr lang="id-ID" sz="1800" dirty="0" smtClean="0">
                <a:solidFill>
                  <a:srgbClr val="92D050"/>
                </a:solidFill>
              </a:rPr>
              <a:t>(4,16) </a:t>
            </a:r>
            <a:r>
              <a:rPr lang="id-ID" sz="1800" dirty="0" smtClean="0"/>
              <a:t>dan </a:t>
            </a:r>
            <a:r>
              <a:rPr lang="id-ID" sz="1800" dirty="0" smtClean="0">
                <a:solidFill>
                  <a:srgbClr val="92D050"/>
                </a:solidFill>
              </a:rPr>
              <a:t>(2,4)</a:t>
            </a:r>
            <a:r>
              <a:rPr lang="id-ID" sz="1800" dirty="0" smtClean="0">
                <a:solidFill>
                  <a:schemeClr val="tx1"/>
                </a:solidFill>
              </a:rPr>
              <a:t>.</a:t>
            </a:r>
            <a:endParaRPr lang="id-ID" sz="18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69994" y="3357349"/>
            <a:ext cx="1651379" cy="15558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6"/>
          <p:cNvSpPr txBox="1">
            <a:spLocks/>
          </p:cNvSpPr>
          <p:nvPr/>
        </p:nvSpPr>
        <p:spPr>
          <a:xfrm>
            <a:off x="1099090" y="1278484"/>
            <a:ext cx="2787109" cy="561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dirty="0" smtClean="0"/>
              <a:t>Grafik Fungsi F(x) = x</a:t>
            </a:r>
            <a:r>
              <a:rPr lang="id-ID" baseline="30000" dirty="0" smtClean="0"/>
              <a:t>2</a:t>
            </a:r>
            <a:r>
              <a:rPr lang="id-ID" dirty="0" smtClean="0"/>
              <a:t>+1</a:t>
            </a:r>
          </a:p>
        </p:txBody>
      </p:sp>
      <p:sp>
        <p:nvSpPr>
          <p:cNvPr id="13" name="Oval 12"/>
          <p:cNvSpPr/>
          <p:nvPr/>
        </p:nvSpPr>
        <p:spPr>
          <a:xfrm flipH="1">
            <a:off x="2983832" y="4064049"/>
            <a:ext cx="73198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/>
        </p:nvSpPr>
        <p:spPr>
          <a:xfrm flipH="1">
            <a:off x="2113262" y="4822041"/>
            <a:ext cx="125636" cy="851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 flipH="1">
            <a:off x="3757576" y="3302050"/>
            <a:ext cx="125636" cy="851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371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Aturan Derivasi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26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6"/>
              <p:cNvSpPr txBox="1">
                <a:spLocks/>
              </p:cNvSpPr>
              <p:nvPr/>
            </p:nvSpPr>
            <p:spPr>
              <a:xfrm>
                <a:off x="1618762" y="1743907"/>
                <a:ext cx="1471245" cy="131021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3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id-ID" b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0" indent="0" algn="ct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762" y="1743907"/>
                <a:ext cx="1471245" cy="1310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6"/>
              <p:cNvSpPr txBox="1">
                <a:spLocks/>
              </p:cNvSpPr>
              <p:nvPr/>
            </p:nvSpPr>
            <p:spPr>
              <a:xfrm>
                <a:off x="5505037" y="1678609"/>
                <a:ext cx="2301483" cy="131021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3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id-ID" b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id-ID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37" y="1678609"/>
                <a:ext cx="2301483" cy="1310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6"/>
              <p:cNvSpPr txBox="1">
                <a:spLocks/>
              </p:cNvSpPr>
              <p:nvPr/>
            </p:nvSpPr>
            <p:spPr>
              <a:xfrm>
                <a:off x="996546" y="3373768"/>
                <a:ext cx="2865770" cy="2385587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id-ID" b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Contoh: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id-ID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d-ID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id-ID" b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maka </a:t>
                </a:r>
                <a14:m>
                  <m:oMath xmlns:m="http://schemas.openxmlformats.org/officeDocument/2006/math">
                    <m:r>
                      <a:rPr lang="id-ID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𝐹</m:t>
                    </m:r>
                    <m:r>
                      <a:rPr lang="id-ID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d-ID" b="0" i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b="0" i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b="0" i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d-ID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46" y="3373768"/>
                <a:ext cx="2865770" cy="2385587"/>
              </a:xfrm>
              <a:prstGeom prst="rect">
                <a:avLst/>
              </a:prstGeom>
              <a:blipFill>
                <a:blip r:embed="rId5"/>
                <a:stretch>
                  <a:fillRect l="-2114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6"/>
              <p:cNvSpPr txBox="1">
                <a:spLocks/>
              </p:cNvSpPr>
              <p:nvPr/>
            </p:nvSpPr>
            <p:spPr>
              <a:xfrm>
                <a:off x="5130108" y="3394075"/>
                <a:ext cx="3051339" cy="2385587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id-ID" sz="1800" b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Contoh: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id-ID" sz="18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d-ID" sz="18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sz="18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8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8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8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d-ID" sz="1800" b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maka </a:t>
                </a:r>
                <a14:m>
                  <m:oMath xmlns:m="http://schemas.openxmlformats.org/officeDocument/2006/math">
                    <m:r>
                      <a:rPr lang="id-ID" sz="18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id-ID" sz="18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sz="18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sz="18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8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d-ID" sz="18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8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d-ID" sz="1800" b="0" i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8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d-ID" sz="18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8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d-ID" sz="18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d-ID" sz="18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.(1)</m:t>
                          </m:r>
                        </m:e>
                        <m:sup>
                          <m: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8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d-ID" sz="1800" b="0" i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sz="18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3.(</m:t>
                          </m:r>
                          <m:r>
                            <a:rPr lang="id-ID" sz="18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8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8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id-ID" sz="1800" b="0" i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d-ID" sz="18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3.(</m:t>
                          </m:r>
                          <m:r>
                            <a:rPr lang="id-ID" sz="1800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d-ID" sz="18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8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800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id-ID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108" y="3394075"/>
                <a:ext cx="3051339" cy="2385587"/>
              </a:xfrm>
              <a:prstGeom prst="rect">
                <a:avLst/>
              </a:prstGeom>
              <a:blipFill>
                <a:blip r:embed="rId6"/>
                <a:stretch>
                  <a:fillRect l="-1793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25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Derivasi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27</a:t>
            </a:fld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6"/>
              <p:cNvSpPr txBox="1">
                <a:spLocks/>
              </p:cNvSpPr>
              <p:nvPr/>
            </p:nvSpPr>
            <p:spPr>
              <a:xfrm>
                <a:off x="545910" y="1567519"/>
                <a:ext cx="3448574" cy="437467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u="sng" dirty="0" smtClean="0">
                    <a:solidFill>
                      <a:schemeClr val="tx1"/>
                    </a:solidFill>
                    <a:latin typeface="+mj-lt"/>
                  </a:rPr>
                  <a:t>Hitung derivasi dari fungsi</a:t>
                </a:r>
                <a:r>
                  <a:rPr lang="id-ID" dirty="0" smtClean="0">
                    <a:solidFill>
                      <a:schemeClr val="tx1"/>
                    </a:solidFill>
                    <a:latin typeface="+mj-lt"/>
                  </a:rPr>
                  <a:t> :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d-ID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d-ID" dirty="0" smtClean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+3</m:t>
                    </m:r>
                    <m:r>
                      <a:rPr lang="id-ID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id-ID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d-ID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+2</m:t>
                    </m:r>
                    <m:r>
                      <a:rPr lang="id-ID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d-ID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=0.7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d-ID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id-ID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id-ID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endParaRPr lang="id-ID" dirty="0" smtClean="0"/>
              </a:p>
            </p:txBody>
          </p:sp>
        </mc:Choice>
        <mc:Fallback>
          <p:sp>
            <p:nvSpPr>
              <p:cNvPr id="16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0" y="1567519"/>
                <a:ext cx="3448574" cy="4374672"/>
              </a:xfrm>
              <a:prstGeom prst="rect">
                <a:avLst/>
              </a:prstGeom>
              <a:blipFill>
                <a:blip r:embed="rId3"/>
                <a:stretch>
                  <a:fillRect l="-21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 txBox="1">
                <a:spLocks/>
              </p:cNvSpPr>
              <p:nvPr/>
            </p:nvSpPr>
            <p:spPr>
              <a:xfrm>
                <a:off x="3957852" y="1565544"/>
                <a:ext cx="2610073" cy="437467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b="0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id-ID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id-ID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id-ID" b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id-ID" b="0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id-ID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d-ID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52" y="1565544"/>
                <a:ext cx="2610073" cy="4374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35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 smtClean="0"/>
              <a:t>Diferensiasi dan Derivasi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Praktikum Lab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28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72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 smtClean="0"/>
              <a:t>Multi Varian Diferensiasi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Bagian </a:t>
            </a:r>
            <a:r>
              <a:rPr lang="id-ID" dirty="0"/>
              <a:t>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29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657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0"/>
            <a:ext cx="8814723" cy="2383211"/>
          </a:xfrm>
        </p:spPr>
        <p:txBody>
          <a:bodyPr anchor="ctr">
            <a:normAutofit/>
          </a:bodyPr>
          <a:lstStyle/>
          <a:p>
            <a:r>
              <a:rPr lang="id-ID" dirty="0" smtClean="0"/>
              <a:t>Fungsi merupakan pemetaan setiap anggota himpunan kepada anggota himpunan yang lain. </a:t>
            </a:r>
          </a:p>
          <a:p>
            <a:r>
              <a:rPr lang="id-ID" dirty="0" smtClean="0"/>
              <a:t>Misalkan, nilai ujian seorang siswa memberikan pengaruh sebanyak 70% dalam pemberian total nilai akhir.</a:t>
            </a:r>
          </a:p>
          <a:p>
            <a:r>
              <a:rPr lang="id-ID" dirty="0" smtClean="0"/>
              <a:t>Jika seorang siswa mendapatkan nilai 10 maka total nilai akhir yang didapatkan oleh siswa tersebut adalah 7.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54547" y="4240658"/>
                <a:ext cx="2222921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)=0.7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547" y="4240658"/>
                <a:ext cx="222292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6"/>
          <p:cNvSpPr txBox="1">
            <a:spLocks/>
          </p:cNvSpPr>
          <p:nvPr/>
        </p:nvSpPr>
        <p:spPr>
          <a:xfrm>
            <a:off x="1939548" y="5139731"/>
            <a:ext cx="1799939" cy="561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 smtClean="0"/>
              <a:t>Total nilai akhir</a:t>
            </a: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5402460" y="5139731"/>
            <a:ext cx="1344161" cy="561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 smtClean="0"/>
              <a:t>Nilai ujian</a:t>
            </a:r>
          </a:p>
        </p:txBody>
      </p:sp>
      <p:cxnSp>
        <p:nvCxnSpPr>
          <p:cNvPr id="20" name="Straight Arrow Connector 19"/>
          <p:cNvCxnSpPr>
            <a:endCxn id="11" idx="0"/>
          </p:cNvCxnSpPr>
          <p:nvPr/>
        </p:nvCxnSpPr>
        <p:spPr>
          <a:xfrm flipH="1">
            <a:off x="2839518" y="4557748"/>
            <a:ext cx="763491" cy="58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0"/>
          </p:cNvCxnSpPr>
          <p:nvPr/>
        </p:nvCxnSpPr>
        <p:spPr>
          <a:xfrm>
            <a:off x="5513696" y="4557748"/>
            <a:ext cx="560845" cy="58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93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Multi Varian Diferensiasi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84897" y="1451811"/>
                <a:ext cx="8814723" cy="4321191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d-ID" dirty="0" smtClean="0"/>
                  <a:t>Multi varian diferensiasi dibutuhkan ketika suatu fungsi memiliki lebih dari satu variabel input. </a:t>
                </a:r>
              </a:p>
              <a:p>
                <a:pPr>
                  <a:lnSpc>
                    <a:spcPct val="150000"/>
                  </a:lnSpc>
                </a:pPr>
                <a:r>
                  <a:rPr lang="id-ID" dirty="0" smtClean="0"/>
                  <a:t>Diferensiasi untuk fungsi dengan multi variabel input yaitu melakukan diferensiasi terhadap masing-masing variabel input.</a:t>
                </a:r>
                <a:endParaRPr lang="id-ID" dirty="0"/>
              </a:p>
              <a:p>
                <a:pPr>
                  <a:lnSpc>
                    <a:spcPct val="150000"/>
                  </a:lnSpc>
                </a:pPr>
                <a:r>
                  <a:rPr lang="id-ID" dirty="0"/>
                  <a:t>Misalkan suatu fungsi F memiliki dua variabel input x dan 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  <a:p>
                <a:pPr>
                  <a:lnSpc>
                    <a:spcPct val="150000"/>
                  </a:lnSpc>
                </a:pPr>
                <a:r>
                  <a:rPr lang="id-ID" dirty="0" smtClean="0"/>
                  <a:t>Maka diferensiasi untuk fungsi F(x,y) adalah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sz="24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 smtClean="0"/>
                  <a:t>dan 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id-ID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97" y="1451811"/>
                <a:ext cx="8814723" cy="4321191"/>
              </a:xfrm>
              <a:blipFill>
                <a:blip r:embed="rId3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30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433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Multi Varian Diferensiasi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84897" y="1451811"/>
                <a:ext cx="8814723" cy="1494857"/>
              </a:xfrm>
            </p:spPr>
            <p:txBody>
              <a:bodyPr anchor="ctr"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  <a:p>
                <a:pPr>
                  <a:lnSpc>
                    <a:spcPct val="150000"/>
                  </a:lnSpc>
                </a:pPr>
                <a:r>
                  <a:rPr lang="id-ID" dirty="0" smtClean="0"/>
                  <a:t>Diferensiasi untuk fungsi F(x,y) adalah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sz="24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id-ID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 smtClean="0"/>
                  <a:t>dan 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id-ID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97" y="1451811"/>
                <a:ext cx="8814723" cy="1494857"/>
              </a:xfrm>
              <a:blipFill>
                <a:blip r:embed="rId3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31</a:t>
            </a:fld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6"/>
              <p:cNvSpPr txBox="1">
                <a:spLocks/>
              </p:cNvSpPr>
              <p:nvPr/>
            </p:nvSpPr>
            <p:spPr>
              <a:xfrm>
                <a:off x="329277" y="2946668"/>
                <a:ext cx="3533039" cy="33024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24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24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id-ID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id-ID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d-ID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8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77" y="2946668"/>
                <a:ext cx="3533039" cy="3302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6"/>
              <p:cNvSpPr txBox="1">
                <a:spLocks/>
              </p:cNvSpPr>
              <p:nvPr/>
            </p:nvSpPr>
            <p:spPr>
              <a:xfrm>
                <a:off x="4592258" y="2946668"/>
                <a:ext cx="3533039" cy="33024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8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8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8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id-ID" sz="16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id-ID" sz="16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d-ID" sz="16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d-ID" sz="1600" dirty="0"/>
              </a:p>
            </p:txBody>
          </p:sp>
        </mc:Choice>
        <mc:Fallback>
          <p:sp>
            <p:nvSpPr>
              <p:cNvPr id="9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258" y="2946668"/>
                <a:ext cx="3533039" cy="3302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24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Multi Varian Diferensiasi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2095796" y="4932750"/>
                <a:ext cx="3936514" cy="1032645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𝑥𝑑𝑥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𝑦𝑑𝑦</m:t>
                      </m:r>
                    </m:oMath>
                  </m:oMathPara>
                </a14:m>
                <a:endParaRPr lang="id-ID" dirty="0" smtClean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5796" y="4932750"/>
                <a:ext cx="3936514" cy="103264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32</a:t>
            </a:fld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6"/>
              <p:cNvSpPr txBox="1">
                <a:spLocks/>
              </p:cNvSpPr>
              <p:nvPr/>
            </p:nvSpPr>
            <p:spPr>
              <a:xfrm>
                <a:off x="329277" y="1445412"/>
                <a:ext cx="3533039" cy="33024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24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24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id-ID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id-ID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d-ID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8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77" y="1445412"/>
                <a:ext cx="3533039" cy="3302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6"/>
              <p:cNvSpPr txBox="1">
                <a:spLocks/>
              </p:cNvSpPr>
              <p:nvPr/>
            </p:nvSpPr>
            <p:spPr>
              <a:xfrm>
                <a:off x="4592258" y="1445412"/>
                <a:ext cx="3533039" cy="33024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8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8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8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id-ID" sz="16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id-ID" sz="16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d-ID" sz="16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d-ID" sz="1600" dirty="0"/>
              </a:p>
            </p:txBody>
          </p:sp>
        </mc:Choice>
        <mc:Fallback>
          <p:sp>
            <p:nvSpPr>
              <p:cNvPr id="9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258" y="1445412"/>
                <a:ext cx="3533039" cy="3302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6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</a:t>
            </a:r>
            <a:r>
              <a:rPr lang="id-ID" dirty="0" smtClean="0"/>
              <a:t>Multi Varian Derivasi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33</a:t>
            </a:fld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6"/>
              <p:cNvSpPr txBox="1">
                <a:spLocks/>
              </p:cNvSpPr>
              <p:nvPr/>
            </p:nvSpPr>
            <p:spPr>
              <a:xfrm>
                <a:off x="545910" y="1567519"/>
                <a:ext cx="3448574" cy="437467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id-ID" u="sng" dirty="0" smtClean="0">
                    <a:solidFill>
                      <a:schemeClr val="tx1"/>
                    </a:solidFill>
                    <a:latin typeface="+mj-lt"/>
                  </a:rPr>
                  <a:t>Hitung derivasi dari fungsi</a:t>
                </a:r>
                <a:r>
                  <a:rPr lang="id-ID" dirty="0" smtClean="0">
                    <a:solidFill>
                      <a:schemeClr val="tx1"/>
                    </a:solidFill>
                    <a:latin typeface="+mj-lt"/>
                  </a:rPr>
                  <a:t> :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d-ID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id-ID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d-ID" dirty="0" smtClean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d-ID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d-ID" i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d-ID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d-ID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+2</m:t>
                    </m:r>
                    <m:r>
                      <a:rPr lang="id-ID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d-ID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=7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id-ID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id-ID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d-ID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id-ID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id-ID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endParaRPr lang="id-ID" dirty="0" smtClean="0"/>
              </a:p>
            </p:txBody>
          </p:sp>
        </mc:Choice>
        <mc:Fallback>
          <p:sp>
            <p:nvSpPr>
              <p:cNvPr id="16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0" y="1567519"/>
                <a:ext cx="3448574" cy="4374672"/>
              </a:xfrm>
              <a:prstGeom prst="rect">
                <a:avLst/>
              </a:prstGeom>
              <a:blipFill>
                <a:blip r:embed="rId3"/>
                <a:stretch>
                  <a:fillRect l="-21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 txBox="1">
                <a:spLocks/>
              </p:cNvSpPr>
              <p:nvPr/>
            </p:nvSpPr>
            <p:spPr>
              <a:xfrm>
                <a:off x="3712191" y="2033262"/>
                <a:ext cx="4135272" cy="325211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+ 2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id-ID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id-ID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+2)</m:t>
                      </m:r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id-ID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i="1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id-ID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𝑥𝑑𝑦</m:t>
                      </m:r>
                    </m:oMath>
                  </m:oMathPara>
                </a14:m>
                <a:endParaRPr lang="id-ID" b="0" i="1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(4</m:t>
                          </m:r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id-ID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id-ID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191" y="2033262"/>
                <a:ext cx="4135272" cy="3252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72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 smtClean="0"/>
              <a:t>Multi Varian Diferensiasi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Praktikum Lab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34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773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</a:t>
            </a:fld>
            <a:endParaRPr lang="id-ID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31215"/>
              </p:ext>
            </p:extLst>
          </p:nvPr>
        </p:nvGraphicFramePr>
        <p:xfrm>
          <a:off x="2011810" y="1752931"/>
          <a:ext cx="4975844" cy="3583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22">
                  <a:extLst>
                    <a:ext uri="{9D8B030D-6E8A-4147-A177-3AD203B41FA5}">
                      <a16:colId xmlns:a16="http://schemas.microsoft.com/office/drawing/2014/main" val="1923185422"/>
                    </a:ext>
                  </a:extLst>
                </a:gridCol>
                <a:gridCol w="2487922">
                  <a:extLst>
                    <a:ext uri="{9D8B030D-6E8A-4147-A177-3AD203B41FA5}">
                      <a16:colId xmlns:a16="http://schemas.microsoft.com/office/drawing/2014/main" val="3773648795"/>
                    </a:ext>
                  </a:extLst>
                </a:gridCol>
              </a:tblGrid>
              <a:tr h="597224">
                <a:tc gridSpan="2">
                  <a:txBody>
                    <a:bodyPr/>
                    <a:lstStyle/>
                    <a:p>
                      <a:pPr algn="ctr"/>
                      <a:r>
                        <a:rPr lang="id-ID" sz="2800" b="1" dirty="0" smtClean="0"/>
                        <a:t>f(x) = 0.7x</a:t>
                      </a:r>
                      <a:endParaRPr lang="id-ID" sz="2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471"/>
                  </a:ext>
                </a:extLst>
              </a:tr>
              <a:tr h="597224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x</a:t>
                      </a:r>
                      <a:endParaRPr lang="id-ID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f(x)</a:t>
                      </a:r>
                      <a:endParaRPr lang="id-ID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363526"/>
                  </a:ext>
                </a:extLst>
              </a:tr>
              <a:tr h="59722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761"/>
                  </a:ext>
                </a:extLst>
              </a:tr>
              <a:tr h="59722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1.4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915334"/>
                  </a:ext>
                </a:extLst>
              </a:tr>
              <a:tr h="59722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2.8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85004"/>
                  </a:ext>
                </a:extLst>
              </a:tr>
              <a:tr h="597224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4.2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313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6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1496105"/>
          </a:xfrm>
        </p:spPr>
        <p:txBody>
          <a:bodyPr anchor="ctr">
            <a:normAutofit/>
          </a:bodyPr>
          <a:lstStyle/>
          <a:p>
            <a:r>
              <a:rPr lang="id-ID" dirty="0" smtClean="0"/>
              <a:t>Fungsi biasanya digambarkan sebagai sebuah garis atau kurva pada grafik.</a:t>
            </a:r>
          </a:p>
          <a:p>
            <a:r>
              <a:rPr lang="id-ID" dirty="0" smtClean="0"/>
              <a:t>Garis pada grafik fungsi menggambarkan perubahan output dari suatu fungsi berdasarkan input yang berbeda.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  <p:pic>
        <p:nvPicPr>
          <p:cNvPr id="8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963" y="2667494"/>
            <a:ext cx="4287058" cy="370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82069" y="2527682"/>
            <a:ext cx="1597936" cy="383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solidFill>
                  <a:schemeClr val="tx1"/>
                </a:solidFill>
              </a:rPr>
              <a:t>f(x)</a:t>
            </a:r>
            <a:endParaRPr lang="id-ID" sz="24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783909"/>
              </p:ext>
            </p:extLst>
          </p:nvPr>
        </p:nvGraphicFramePr>
        <p:xfrm>
          <a:off x="769864" y="3122293"/>
          <a:ext cx="2086988" cy="2768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494">
                  <a:extLst>
                    <a:ext uri="{9D8B030D-6E8A-4147-A177-3AD203B41FA5}">
                      <a16:colId xmlns:a16="http://schemas.microsoft.com/office/drawing/2014/main" val="1923185422"/>
                    </a:ext>
                  </a:extLst>
                </a:gridCol>
                <a:gridCol w="1043494">
                  <a:extLst>
                    <a:ext uri="{9D8B030D-6E8A-4147-A177-3AD203B41FA5}">
                      <a16:colId xmlns:a16="http://schemas.microsoft.com/office/drawing/2014/main" val="3773648795"/>
                    </a:ext>
                  </a:extLst>
                </a:gridCol>
              </a:tblGrid>
              <a:tr h="461438">
                <a:tc gridSpan="2">
                  <a:txBody>
                    <a:bodyPr/>
                    <a:lstStyle/>
                    <a:p>
                      <a:pPr algn="ctr"/>
                      <a:r>
                        <a:rPr lang="id-ID" sz="2000" b="1" dirty="0" smtClean="0"/>
                        <a:t>f(x) = 0.7x</a:t>
                      </a:r>
                      <a:endParaRPr lang="id-ID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471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x</a:t>
                      </a:r>
                      <a:endParaRPr lang="id-ID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f(x)</a:t>
                      </a:r>
                      <a:endParaRPr lang="id-ID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363526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761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1.4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915334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2.8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85004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4.2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313035"/>
                  </a:ext>
                </a:extLst>
              </a:tr>
            </a:tbl>
          </a:graphicData>
        </a:graphic>
      </p:graphicFrame>
      <p:sp>
        <p:nvSpPr>
          <p:cNvPr id="12" name="Flowchart: Connector 11"/>
          <p:cNvSpPr/>
          <p:nvPr/>
        </p:nvSpPr>
        <p:spPr>
          <a:xfrm>
            <a:off x="5794137" y="4585650"/>
            <a:ext cx="95534" cy="9553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Flowchart: Connector 12"/>
          <p:cNvSpPr/>
          <p:nvPr/>
        </p:nvSpPr>
        <p:spPr>
          <a:xfrm>
            <a:off x="6355970" y="4219424"/>
            <a:ext cx="95534" cy="9553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lowchart: Connector 13"/>
          <p:cNvSpPr/>
          <p:nvPr/>
        </p:nvSpPr>
        <p:spPr>
          <a:xfrm>
            <a:off x="6931456" y="3812260"/>
            <a:ext cx="95534" cy="9553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lowchart: Connector 14"/>
          <p:cNvSpPr/>
          <p:nvPr/>
        </p:nvSpPr>
        <p:spPr>
          <a:xfrm>
            <a:off x="7479640" y="3391446"/>
            <a:ext cx="95534" cy="9553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5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>
            <a:stCxn id="12" idx="2"/>
            <a:endCxn id="15" idx="7"/>
          </p:cNvCxnSpPr>
          <p:nvPr/>
        </p:nvCxnSpPr>
        <p:spPr>
          <a:xfrm flipV="1">
            <a:off x="5794137" y="3405437"/>
            <a:ext cx="1767046" cy="122798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1496105"/>
          </a:xfrm>
        </p:spPr>
        <p:txBody>
          <a:bodyPr anchor="ctr">
            <a:normAutofit/>
          </a:bodyPr>
          <a:lstStyle/>
          <a:p>
            <a:r>
              <a:rPr lang="id-ID" dirty="0" smtClean="0"/>
              <a:t>Fungsi biasanya digambarkan sebagai sebuah garis atau kurva pada grafik.</a:t>
            </a:r>
          </a:p>
          <a:p>
            <a:r>
              <a:rPr lang="id-ID" dirty="0" smtClean="0"/>
              <a:t>Garis pada grafik fungsi menggambarkan perubahan output dari suatu fungsi berdasarkan input yang berbeda.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  <p:pic>
        <p:nvPicPr>
          <p:cNvPr id="8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963" y="2667494"/>
            <a:ext cx="4287058" cy="370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82069" y="2527682"/>
            <a:ext cx="1597936" cy="383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solidFill>
                  <a:schemeClr val="tx1"/>
                </a:solidFill>
              </a:rPr>
              <a:t>f(x)</a:t>
            </a:r>
            <a:endParaRPr lang="id-ID" sz="24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783909"/>
              </p:ext>
            </p:extLst>
          </p:nvPr>
        </p:nvGraphicFramePr>
        <p:xfrm>
          <a:off x="769864" y="3122293"/>
          <a:ext cx="2086988" cy="2768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494">
                  <a:extLst>
                    <a:ext uri="{9D8B030D-6E8A-4147-A177-3AD203B41FA5}">
                      <a16:colId xmlns:a16="http://schemas.microsoft.com/office/drawing/2014/main" val="1923185422"/>
                    </a:ext>
                  </a:extLst>
                </a:gridCol>
                <a:gridCol w="1043494">
                  <a:extLst>
                    <a:ext uri="{9D8B030D-6E8A-4147-A177-3AD203B41FA5}">
                      <a16:colId xmlns:a16="http://schemas.microsoft.com/office/drawing/2014/main" val="3773648795"/>
                    </a:ext>
                  </a:extLst>
                </a:gridCol>
              </a:tblGrid>
              <a:tr h="461438">
                <a:tc gridSpan="2">
                  <a:txBody>
                    <a:bodyPr/>
                    <a:lstStyle/>
                    <a:p>
                      <a:pPr algn="ctr"/>
                      <a:r>
                        <a:rPr lang="id-ID" sz="2000" b="1" dirty="0" smtClean="0"/>
                        <a:t>f(x) = 0.7x</a:t>
                      </a:r>
                      <a:endParaRPr lang="id-ID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471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x</a:t>
                      </a:r>
                      <a:endParaRPr lang="id-ID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 smtClean="0"/>
                        <a:t>f(x)</a:t>
                      </a:r>
                      <a:endParaRPr lang="id-ID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363526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761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1.4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915334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2.8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85004"/>
                  </a:ext>
                </a:extLst>
              </a:tr>
              <a:tr h="46143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4.2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313035"/>
                  </a:ext>
                </a:extLst>
              </a:tr>
            </a:tbl>
          </a:graphicData>
        </a:graphic>
      </p:graphicFrame>
      <p:sp>
        <p:nvSpPr>
          <p:cNvPr id="12" name="Flowchart: Connector 11"/>
          <p:cNvSpPr/>
          <p:nvPr/>
        </p:nvSpPr>
        <p:spPr>
          <a:xfrm>
            <a:off x="5794137" y="4585650"/>
            <a:ext cx="95534" cy="9553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Flowchart: Connector 12"/>
          <p:cNvSpPr/>
          <p:nvPr/>
        </p:nvSpPr>
        <p:spPr>
          <a:xfrm>
            <a:off x="6355970" y="4219424"/>
            <a:ext cx="95534" cy="9553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lowchart: Connector 13"/>
          <p:cNvSpPr/>
          <p:nvPr/>
        </p:nvSpPr>
        <p:spPr>
          <a:xfrm>
            <a:off x="6931456" y="3812260"/>
            <a:ext cx="95534" cy="9553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lowchart: Connector 14"/>
          <p:cNvSpPr/>
          <p:nvPr/>
        </p:nvSpPr>
        <p:spPr>
          <a:xfrm>
            <a:off x="7479640" y="3391446"/>
            <a:ext cx="95534" cy="9553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236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id-ID" dirty="0" smtClean="0"/>
              <a:t>Gradient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Bagian 1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97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s://upload.wikimedia.org/wikipedia/commons/thumb/5/59/2D_Cartesian_Coordinates.svg/889px-2D_Cartesian_Coordinat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413" y="2667494"/>
            <a:ext cx="4287058" cy="370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Gradient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2"/>
            <a:ext cx="8814723" cy="1345980"/>
          </a:xfrm>
        </p:spPr>
        <p:txBody>
          <a:bodyPr anchor="ctr">
            <a:normAutofit/>
          </a:bodyPr>
          <a:lstStyle/>
          <a:p>
            <a:r>
              <a:rPr lang="id-ID" dirty="0" smtClean="0"/>
              <a:t>Gradien merupakan kemiringan suatu garis fungsi.</a:t>
            </a:r>
          </a:p>
          <a:p>
            <a:r>
              <a:rPr lang="id-ID" dirty="0" smtClean="0"/>
              <a:t>Untuk menghitung gradien dibutuhkan minimal dua titik yang berada pada garis fungsi.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8</a:t>
            </a:fld>
            <a:endParaRPr lang="id-ID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65587" y="3405437"/>
            <a:ext cx="1767046" cy="122798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53519" y="2527682"/>
            <a:ext cx="1597936" cy="383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solidFill>
                  <a:schemeClr val="tx1"/>
                </a:solidFill>
              </a:rPr>
              <a:t>f(x)</a:t>
            </a:r>
            <a:endParaRPr lang="id-ID" sz="2400" dirty="0">
              <a:solidFill>
                <a:schemeClr val="tx1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4827420" y="4219424"/>
            <a:ext cx="95534" cy="9553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lowchart: Connector 13"/>
          <p:cNvSpPr/>
          <p:nvPr/>
        </p:nvSpPr>
        <p:spPr>
          <a:xfrm>
            <a:off x="5402906" y="3812260"/>
            <a:ext cx="95534" cy="95534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661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Gradient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1673525"/>
          </a:xfrm>
        </p:spPr>
        <p:txBody>
          <a:bodyPr anchor="ctr">
            <a:normAutofit/>
          </a:bodyPr>
          <a:lstStyle/>
          <a:p>
            <a:r>
              <a:rPr lang="id-ID" dirty="0" smtClean="0"/>
              <a:t>Gradient pada umumnya dilambangkan dengan m.</a:t>
            </a:r>
          </a:p>
          <a:p>
            <a:r>
              <a:rPr lang="id-ID" dirty="0" smtClean="0"/>
              <a:t>Jika diketahui dua buah titik pada garis dengan titik pertama (x</a:t>
            </a:r>
            <a:r>
              <a:rPr lang="id-ID" baseline="-25000" dirty="0" smtClean="0"/>
              <a:t>1</a:t>
            </a:r>
            <a:r>
              <a:rPr lang="id-ID" dirty="0" smtClean="0"/>
              <a:t>, y</a:t>
            </a:r>
            <a:r>
              <a:rPr lang="id-ID" baseline="-25000" dirty="0" smtClean="0"/>
              <a:t>1</a:t>
            </a:r>
            <a:r>
              <a:rPr lang="id-ID" dirty="0" smtClean="0"/>
              <a:t>) dan titik kedua (x</a:t>
            </a:r>
            <a:r>
              <a:rPr lang="id-ID" baseline="-25000" dirty="0" smtClean="0"/>
              <a:t>2</a:t>
            </a:r>
            <a:r>
              <a:rPr lang="id-ID" dirty="0" smtClean="0"/>
              <a:t>, y</a:t>
            </a:r>
            <a:r>
              <a:rPr lang="id-ID" baseline="-25000" dirty="0" smtClean="0"/>
              <a:t>2</a:t>
            </a:r>
            <a:r>
              <a:rPr lang="id-ID" dirty="0" smtClean="0"/>
              <a:t>) maka perhitungan gradien dapat dihitung dengan rumus berikut: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1EF-1133-4287-8FB2-E868C4D182CC}" type="datetime1">
              <a:rPr lang="id-ID" smtClean="0"/>
              <a:t>06/07/2019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9</a:t>
            </a:fld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6"/>
              <p:cNvSpPr txBox="1">
                <a:spLocks/>
              </p:cNvSpPr>
              <p:nvPr/>
            </p:nvSpPr>
            <p:spPr>
              <a:xfrm>
                <a:off x="3619370" y="3747918"/>
                <a:ext cx="1553132" cy="133517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id-ID" sz="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d-ID" sz="240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4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sz="24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40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sz="24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d-ID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70" y="3747918"/>
                <a:ext cx="1553132" cy="1335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6"/>
          <p:cNvSpPr txBox="1">
            <a:spLocks/>
          </p:cNvSpPr>
          <p:nvPr/>
        </p:nvSpPr>
        <p:spPr>
          <a:xfrm>
            <a:off x="6694953" y="2965086"/>
            <a:ext cx="1783359" cy="122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 smtClean="0"/>
              <a:t>(delta)</a:t>
            </a:r>
          </a:p>
          <a:p>
            <a:pPr marL="0" indent="0">
              <a:buNone/>
            </a:pPr>
            <a:r>
              <a:rPr lang="id-ID" dirty="0" smtClean="0"/>
              <a:t>Perbedaan / Perubahan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667534" y="3465109"/>
            <a:ext cx="1910687" cy="64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3522</TotalTime>
  <Words>942</Words>
  <Application>Microsoft Office PowerPoint</Application>
  <PresentationFormat>On-screen Show (4:3)</PresentationFormat>
  <Paragraphs>360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Courier New</vt:lpstr>
      <vt:lpstr>Product Sans</vt:lpstr>
      <vt:lpstr>Segoe UI Light</vt:lpstr>
      <vt:lpstr>Office Theme</vt:lpstr>
      <vt:lpstr>Matematika untuk Machine Learning</vt:lpstr>
      <vt:lpstr>Fungsi</vt:lpstr>
      <vt:lpstr>Fungsi</vt:lpstr>
      <vt:lpstr>Fungsi</vt:lpstr>
      <vt:lpstr>Fungsi</vt:lpstr>
      <vt:lpstr>Fungsi</vt:lpstr>
      <vt:lpstr>Gradient</vt:lpstr>
      <vt:lpstr>Gradient</vt:lpstr>
      <vt:lpstr>Gradient</vt:lpstr>
      <vt:lpstr>Gradient</vt:lpstr>
      <vt:lpstr>Gradient</vt:lpstr>
      <vt:lpstr>Gradient</vt:lpstr>
      <vt:lpstr>Penerapan Gradien</vt:lpstr>
      <vt:lpstr>Penerapan Gradien</vt:lpstr>
      <vt:lpstr>Penerapan Gradien</vt:lpstr>
      <vt:lpstr>Fungsi dan Gradient</vt:lpstr>
      <vt:lpstr>Diferensiasi</vt:lpstr>
      <vt:lpstr>Pendahuluan Diferensiasi</vt:lpstr>
      <vt:lpstr>Pendahuluan Diferensiasi</vt:lpstr>
      <vt:lpstr>Pendahuluan Diferensiasi</vt:lpstr>
      <vt:lpstr>Pendahuluan Diferensiasi</vt:lpstr>
      <vt:lpstr>Pendahuluan Diferensiasi</vt:lpstr>
      <vt:lpstr>Diferensiasi</vt:lpstr>
      <vt:lpstr>Diferensiasi</vt:lpstr>
      <vt:lpstr>Diferensiasi</vt:lpstr>
      <vt:lpstr>Aturan Derivasi</vt:lpstr>
      <vt:lpstr>Latihan Derivasi</vt:lpstr>
      <vt:lpstr>Diferensiasi dan Derivasi</vt:lpstr>
      <vt:lpstr>Multi Varian Diferensiasi</vt:lpstr>
      <vt:lpstr>Multi Varian Diferensiasi</vt:lpstr>
      <vt:lpstr>Multi Varian Diferensiasi</vt:lpstr>
      <vt:lpstr>Multi Varian Diferensiasi</vt:lpstr>
      <vt:lpstr>Latihan Multi Varian Derivasi</vt:lpstr>
      <vt:lpstr>Multi Varian Diferensiasi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user</cp:lastModifiedBy>
  <cp:revision>303</cp:revision>
  <dcterms:created xsi:type="dcterms:W3CDTF">2019-04-17T03:34:48Z</dcterms:created>
  <dcterms:modified xsi:type="dcterms:W3CDTF">2019-07-06T17:03:46Z</dcterms:modified>
</cp:coreProperties>
</file>