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321" r:id="rId2"/>
    <p:sldId id="256" r:id="rId3"/>
    <p:sldId id="258" r:id="rId4"/>
    <p:sldId id="309" r:id="rId5"/>
    <p:sldId id="308" r:id="rId6"/>
    <p:sldId id="259" r:id="rId7"/>
    <p:sldId id="310" r:id="rId8"/>
    <p:sldId id="331" r:id="rId9"/>
    <p:sldId id="322" r:id="rId10"/>
    <p:sldId id="332" r:id="rId11"/>
    <p:sldId id="313" r:id="rId12"/>
    <p:sldId id="333" r:id="rId13"/>
    <p:sldId id="312" r:id="rId14"/>
    <p:sldId id="329" r:id="rId15"/>
    <p:sldId id="328" r:id="rId16"/>
    <p:sldId id="334" r:id="rId17"/>
    <p:sldId id="311" r:id="rId18"/>
    <p:sldId id="340" r:id="rId19"/>
    <p:sldId id="314" r:id="rId20"/>
    <p:sldId id="335" r:id="rId21"/>
    <p:sldId id="315" r:id="rId22"/>
    <p:sldId id="316" r:id="rId23"/>
    <p:sldId id="319" r:id="rId24"/>
    <p:sldId id="317" r:id="rId25"/>
    <p:sldId id="318" r:id="rId26"/>
    <p:sldId id="320"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5" autoAdjust="0"/>
    <p:restoredTop sz="88099" autoAdjust="0"/>
  </p:normalViewPr>
  <p:slideViewPr>
    <p:cSldViewPr snapToGrid="0">
      <p:cViewPr varScale="1">
        <p:scale>
          <a:sx n="61" d="100"/>
          <a:sy n="61" d="100"/>
        </p:scale>
        <p:origin x="1782" y="42"/>
      </p:cViewPr>
      <p:guideLst>
        <p:guide orient="horz" pos="2160"/>
        <p:guide pos="2880"/>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30/06/2019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30/06/2019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Cloud Pribadi</a:t>
            </a:r>
            <a:br>
              <a:rPr lang="id-ID" dirty="0" smtClean="0"/>
            </a:br>
            <a:r>
              <a:rPr lang="id-ID" dirty="0" smtClean="0"/>
              <a:t>Infrastruktur cloud disediakan untuk penggunaan eksklusif oleh satu organisasi yang terdiri dari banyak konsumen (mis., Unit bisnis). </a:t>
            </a:r>
            <a:br>
              <a:rPr lang="id-ID" dirty="0" smtClean="0"/>
            </a:br>
            <a:r>
              <a:rPr lang="id-ID" dirty="0" smtClean="0"/>
              <a:t/>
            </a:r>
            <a:br>
              <a:rPr lang="id-ID" dirty="0" smtClean="0"/>
            </a:br>
            <a:r>
              <a:rPr lang="id-ID" dirty="0" smtClean="0"/>
              <a:t>Cloud Komunitas</a:t>
            </a:r>
            <a:br>
              <a:rPr lang="id-ID" dirty="0" smtClean="0"/>
            </a:br>
            <a:r>
              <a:rPr lang="id-ID" dirty="0" smtClean="0"/>
              <a:t>Infrastruktur cloud disediakan untuk penggunaan eksklusif oleh komunitas konsumen tertentu dari organisasi yang memiliki keprihatinan bersama</a:t>
            </a:r>
            <a:br>
              <a:rPr lang="id-ID" dirty="0" smtClean="0"/>
            </a:br>
            <a:r>
              <a:rPr lang="id-ID" dirty="0" smtClean="0"/>
              <a:t/>
            </a:r>
            <a:br>
              <a:rPr lang="id-ID" dirty="0" smtClean="0"/>
            </a:br>
            <a:r>
              <a:rPr lang="id-ID" dirty="0" smtClean="0"/>
              <a:t>Cloud Publik</a:t>
            </a:r>
            <a:br>
              <a:rPr lang="id-ID" dirty="0" smtClean="0"/>
            </a:br>
            <a:r>
              <a:rPr lang="id-ID" dirty="0" smtClean="0"/>
              <a:t>Infrastruktur cloud disediakan untuk penggunaan terbuka oleh masyarakat umum</a:t>
            </a:r>
            <a:br>
              <a:rPr lang="id-ID" dirty="0" smtClean="0"/>
            </a:br>
            <a:r>
              <a:rPr lang="id-ID" dirty="0" smtClean="0"/>
              <a:t/>
            </a:r>
            <a:br>
              <a:rPr lang="id-ID" dirty="0" smtClean="0"/>
            </a:br>
            <a:r>
              <a:rPr lang="id-ID" dirty="0" smtClean="0"/>
              <a:t>Cloud Hibrid</a:t>
            </a:r>
            <a:br>
              <a:rPr lang="id-ID" dirty="0" smtClean="0"/>
            </a:br>
            <a:r>
              <a:rPr lang="id-ID" dirty="0" smtClean="0"/>
              <a:t>Infrastruktur cloud adalah komposisi dua atau lebih infrastruktur cloud yang berbeda (pribadi, komunitas, atau publik)</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a:t>
            </a:fld>
            <a:endParaRPr lang="id-ID"/>
          </a:p>
        </p:txBody>
      </p:sp>
    </p:spTree>
    <p:extLst>
      <p:ext uri="{BB962C8B-B14F-4D97-AF65-F5344CB8AC3E}">
        <p14:creationId xmlns:p14="http://schemas.microsoft.com/office/powerpoint/2010/main" val="1072570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Lanjutan</a:t>
            </a:r>
            <a:r>
              <a:rPr lang="en-US" baseline="0" smtClean="0"/>
              <a:t> pengertian: </a:t>
            </a:r>
            <a:r>
              <a:rPr lang="en-US" sz="1200" smtClean="0"/>
              <a:t>Pengguna bisa langsung mendaftar ataupun memakai layanan yang ada. Banyak layanan Public Cloud yang gratis, dan ada juga yang perlu membayar untuk bisa menikmati layanannya</a:t>
            </a:r>
            <a:r>
              <a:rPr lang="en-US" smtClean="0"/>
              <a:t>. </a:t>
            </a:r>
          </a:p>
          <a:p>
            <a:pPr marL="0" indent="0">
              <a:buNone/>
            </a:pPr>
            <a:endParaRPr lang="en-US" smtClean="0"/>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16</a:t>
            </a:fld>
            <a:endParaRPr lang="id-ID"/>
          </a:p>
        </p:txBody>
      </p:sp>
    </p:spTree>
    <p:extLst>
      <p:ext uri="{BB962C8B-B14F-4D97-AF65-F5344CB8AC3E}">
        <p14:creationId xmlns:p14="http://schemas.microsoft.com/office/powerpoint/2010/main" val="152788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Sederhana dan Mudah :</a:t>
            </a:r>
            <a:r>
              <a:rPr lang="id-ID" baseline="0" dirty="0" smtClean="0"/>
              <a:t> </a:t>
            </a:r>
            <a:r>
              <a:rPr lang="id-ID" dirty="0" smtClean="0"/>
              <a:t>Cloud publik tersedia sebagai layanan di internet, mereka mudah digunakan.</a:t>
            </a:r>
            <a:br>
              <a:rPr lang="id-ID" dirty="0" smtClean="0"/>
            </a:br>
            <a:r>
              <a:rPr lang="id-ID" dirty="0" smtClean="0"/>
              <a:t>Biaya : Investasi awal sangat rendah atau nol.</a:t>
            </a:r>
            <a:br>
              <a:rPr lang="id-ID" dirty="0" smtClean="0"/>
            </a:br>
            <a:r>
              <a:rPr lang="id-ID" dirty="0" smtClean="0"/>
              <a:t>Lebih sedikit waktu : Sumber daya dan layanan TI tersedia segera menghemat waktu untuk perusahaan.</a:t>
            </a:r>
          </a:p>
          <a:p>
            <a:r>
              <a:rPr lang="id-ID" dirty="0" smtClean="0"/>
              <a:t>Tidak Ada Pemeliharaan : Perangkat keras dan jaringan dikelola oleh penyedia layanan cloud. Staf TI internal tidak bertanggung jawab dalam memelihara infrastruktur.</a:t>
            </a:r>
            <a:br>
              <a:rPr lang="id-ID" dirty="0" smtClean="0"/>
            </a:br>
            <a:r>
              <a:rPr lang="id-ID" dirty="0" smtClean="0"/>
              <a:t>Tidak ada kontrak : Tidak ada komitmen jangka panjang dengan penyedia layanan karena cloud publik biasanya merupakan model pay-as-you-go</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17</a:t>
            </a:fld>
            <a:endParaRPr lang="id-ID"/>
          </a:p>
        </p:txBody>
      </p:sp>
    </p:spTree>
    <p:extLst>
      <p:ext uri="{BB962C8B-B14F-4D97-AF65-F5344CB8AC3E}">
        <p14:creationId xmlns:p14="http://schemas.microsoft.com/office/powerpoint/2010/main" val="309446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Tidak memiliki kontrol yang tepat : Klien tidak memiliki kendali atas data atau infrastruktur.</a:t>
            </a:r>
          </a:p>
          <a:p>
            <a:r>
              <a:rPr lang="id-ID" dirty="0" smtClean="0"/>
              <a:t>Lemah pada Keamanan : Karena sumber daya perangkat keras dibagi di antara banyak pengguna, masalah keamanan TI lebih mendalam dan data rentan terhadap pencurian.</a:t>
            </a:r>
            <a:br>
              <a:rPr lang="id-ID" dirty="0" smtClean="0"/>
            </a:br>
            <a:r>
              <a:rPr lang="id-ID" dirty="0" smtClean="0"/>
              <a:t/>
            </a:r>
            <a:br>
              <a:rPr lang="id-ID" dirty="0" smtClean="0"/>
            </a:b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18</a:t>
            </a:fld>
            <a:endParaRPr lang="id-ID"/>
          </a:p>
        </p:txBody>
      </p:sp>
    </p:spTree>
    <p:extLst>
      <p:ext uri="{BB962C8B-B14F-4D97-AF65-F5344CB8AC3E}">
        <p14:creationId xmlns:p14="http://schemas.microsoft.com/office/powerpoint/2010/main" val="3094460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dirty="0" smtClean="0"/>
              <a:t>A </a:t>
            </a:r>
            <a:r>
              <a:rPr lang="en-US" sz="1200" i="1" dirty="0" smtClean="0"/>
              <a:t>hybrid cloud</a:t>
            </a:r>
            <a:r>
              <a:rPr lang="en-US" sz="1200" dirty="0" smtClean="0"/>
              <a:t> environment consists of some portion of computing resources on-site (on premise) and off-site (</a:t>
            </a:r>
            <a:r>
              <a:rPr lang="en-US" sz="1200" i="1" dirty="0" smtClean="0"/>
              <a:t>public cloud)</a:t>
            </a:r>
            <a:r>
              <a:rPr lang="en-US" sz="1200" dirty="0" smtClean="0"/>
              <a:t>. By integrating public cloud services, users can leverage cloud solutions for specific functions that are too costly to maintain on-premise such as virtual server disaster recovery, backups and test/development environments</a:t>
            </a:r>
            <a:r>
              <a:rPr lang="en-US" dirty="0" smtClean="0"/>
              <a:t>.</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19</a:t>
            </a:fld>
            <a:endParaRPr lang="id-ID"/>
          </a:p>
        </p:txBody>
      </p:sp>
    </p:spTree>
    <p:extLst>
      <p:ext uri="{BB962C8B-B14F-4D97-AF65-F5344CB8AC3E}">
        <p14:creationId xmlns:p14="http://schemas.microsoft.com/office/powerpoint/2010/main" val="40501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Keamanan : Memiliki data paling penting yang disimpan di cloud pribadi tidak hanya memastikan bahwa mereka terlindungi dengan baik tetapi juga menyediakan bahwa informasi perusahaan disimpan sesuai dengan parameter yang ditetapkan oleh peraturan perlindungan data saat ini.</a:t>
            </a:r>
          </a:p>
          <a:p>
            <a:endParaRPr lang="id-ID" dirty="0" smtClean="0"/>
          </a:p>
          <a:p>
            <a:r>
              <a:rPr lang="id-ID" dirty="0" smtClean="0"/>
              <a:t>Skalabilitas : Cloud hybrid adalah sistem yang mampu beradaptasi dengan tuntutan yang dibutuhkan setiap perusahaan, untuk ruang, memori, dan kecepatan.</a:t>
            </a:r>
          </a:p>
          <a:p>
            <a:endParaRPr lang="id-ID" dirty="0" smtClean="0"/>
          </a:p>
          <a:p>
            <a:r>
              <a:rPr lang="id-ID" dirty="0" smtClean="0"/>
              <a:t>Penghematan : Cloud hybrid membantu organisasi menghemat biaya, baik dalam infrastruktur maupun dukungan aplikasi. Ini menyajikan investasi awal yang lebih moderat.</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21</a:t>
            </a:fld>
            <a:endParaRPr lang="id-ID"/>
          </a:p>
        </p:txBody>
      </p:sp>
    </p:spTree>
    <p:extLst>
      <p:ext uri="{BB962C8B-B14F-4D97-AF65-F5344CB8AC3E}">
        <p14:creationId xmlns:p14="http://schemas.microsoft.com/office/powerpoint/2010/main" val="251559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Reliability</a:t>
            </a:r>
            <a:r>
              <a:rPr lang="id-ID" sz="1200" baseline="0" dirty="0" smtClean="0"/>
              <a:t> : </a:t>
            </a:r>
            <a:r>
              <a:rPr lang="id-ID" dirty="0" smtClean="0"/>
              <a:t>Keandalan layanan tergantung pada kapasitas teknologi dan keuangan penyedia layanan cloud.</a:t>
            </a:r>
            <a:br>
              <a:rPr lang="id-ID" dirty="0" smtClean="0"/>
            </a:br>
            <a:r>
              <a:rPr lang="id-ID" dirty="0" smtClean="0"/>
              <a:t/>
            </a:r>
            <a:br>
              <a:rPr lang="id-ID" dirty="0" smtClean="0"/>
            </a:br>
            <a:r>
              <a:rPr lang="id-ID" dirty="0" smtClean="0"/>
              <a:t>Informasi : Informasi yang terpisah dari perusahaan harus melalui node yang berbeda untuk mencapai tujuan mereka, masing-masing merupakan sumber rasa tidak aman.</a:t>
            </a:r>
            <a:br>
              <a:rPr lang="id-ID" dirty="0" smtClean="0"/>
            </a:br>
            <a:endParaRPr lang="id-ID"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Centralization</a:t>
            </a:r>
            <a:r>
              <a:rPr lang="id-ID" sz="2400" dirty="0" smtClean="0"/>
              <a:t> </a:t>
            </a:r>
            <a:r>
              <a:rPr lang="id-ID" dirty="0" smtClean="0"/>
              <a:t>: Sentralisasi aplikasi dan penyimpanan data menciptakan saling ketergantungan penyedia layanan.</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22</a:t>
            </a:fld>
            <a:endParaRPr lang="id-ID"/>
          </a:p>
        </p:txBody>
      </p:sp>
    </p:spTree>
    <p:extLst>
      <p:ext uri="{BB962C8B-B14F-4D97-AF65-F5344CB8AC3E}">
        <p14:creationId xmlns:p14="http://schemas.microsoft.com/office/powerpoint/2010/main" val="1135030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Contoh</a:t>
            </a:r>
            <a:r>
              <a:rPr lang="id-ID" baseline="0" dirty="0" smtClean="0"/>
              <a:t> lain :</a:t>
            </a:r>
          </a:p>
          <a:p>
            <a:r>
              <a:rPr lang="id-ID" dirty="0" smtClean="0"/>
              <a:t>Perusahaan B, menyewa layanan dari </a:t>
            </a:r>
            <a:r>
              <a:rPr lang="id-ID" b="1" dirty="0" smtClean="0"/>
              <a:t>Office 365</a:t>
            </a:r>
            <a:r>
              <a:rPr lang="id-ID" dirty="0" smtClean="0"/>
              <a:t> (</a:t>
            </a:r>
            <a:r>
              <a:rPr lang="id-ID" i="1" dirty="0" smtClean="0"/>
              <a:t>Public Cloud), </a:t>
            </a:r>
            <a:r>
              <a:rPr lang="id-ID" dirty="0" smtClean="0"/>
              <a:t>karena perusahaan B tersebut sudah punya </a:t>
            </a:r>
            <a:r>
              <a:rPr lang="id-ID" b="1" dirty="0" smtClean="0"/>
              <a:t>Active Directory</a:t>
            </a:r>
            <a:r>
              <a:rPr lang="id-ID" dirty="0" smtClean="0"/>
              <a:t> yang berjalan diatas Windows Server mereka (</a:t>
            </a:r>
            <a:r>
              <a:rPr lang="id-ID" i="1" dirty="0" smtClean="0"/>
              <a:t>Private Cloud) </a:t>
            </a:r>
            <a:r>
              <a:rPr lang="id-ID" dirty="0" smtClean="0"/>
              <a:t>maka kita bisa konfigurasikan Active Directory tersebut sebagai identity untuk login di Office 365.</a:t>
            </a: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23</a:t>
            </a:fld>
            <a:endParaRPr lang="id-ID"/>
          </a:p>
        </p:txBody>
      </p:sp>
    </p:spTree>
    <p:extLst>
      <p:ext uri="{BB962C8B-B14F-4D97-AF65-F5344CB8AC3E}">
        <p14:creationId xmlns:p14="http://schemas.microsoft.com/office/powerpoint/2010/main" val="569343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Community Cloud ini bisa dimiliki, dipelihara, dan dioperasikan oleh satu atau lebih organisasi dari komunitas tersebut, pihak ketiga, ataupun kombinasi dari keduanya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24</a:t>
            </a:fld>
            <a:endParaRPr lang="id-ID"/>
          </a:p>
        </p:txBody>
      </p:sp>
    </p:spTree>
    <p:extLst>
      <p:ext uri="{BB962C8B-B14F-4D97-AF65-F5344CB8AC3E}">
        <p14:creationId xmlns:p14="http://schemas.microsoft.com/office/powerpoint/2010/main" val="3171258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25</a:t>
            </a:fld>
            <a:endParaRPr lang="id-ID"/>
          </a:p>
        </p:txBody>
      </p:sp>
    </p:spTree>
    <p:extLst>
      <p:ext uri="{BB962C8B-B14F-4D97-AF65-F5344CB8AC3E}">
        <p14:creationId xmlns:p14="http://schemas.microsoft.com/office/powerpoint/2010/main" val="278435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Private Cloud</a:t>
            </a:r>
            <a:r>
              <a:rPr lang="en-US" sz="1200" b="0" i="0" kern="1200" smtClean="0">
                <a:solidFill>
                  <a:schemeClr val="tx1"/>
                </a:solidFill>
                <a:effectLst/>
                <a:latin typeface="+mn-lt"/>
                <a:ea typeface="+mn-ea"/>
                <a:cs typeface="+mn-cs"/>
              </a:rPr>
              <a:t>: The cloud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infrastructure is owned by a service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provider who makes it available to the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general public</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for commercial purposes.</a:t>
            </a:r>
            <a:br>
              <a:rPr lang="en-US" sz="1200" b="0" i="0" kern="1200" smtClean="0">
                <a:solidFill>
                  <a:schemeClr val="tx1"/>
                </a:solidFill>
                <a:effectLst/>
                <a:latin typeface="+mn-lt"/>
                <a:ea typeface="+mn-ea"/>
                <a:cs typeface="+mn-cs"/>
              </a:rPr>
            </a:br>
            <a:r>
              <a:rPr lang="en-US" sz="1200" b="1" i="0" kern="1200" smtClean="0">
                <a:solidFill>
                  <a:schemeClr val="tx1"/>
                </a:solidFill>
                <a:effectLst/>
                <a:latin typeface="+mn-lt"/>
                <a:ea typeface="+mn-ea"/>
                <a:cs typeface="+mn-cs"/>
              </a:rPr>
              <a:t>Public Cloud</a:t>
            </a:r>
            <a:r>
              <a:rPr lang="en-US" sz="1200" b="0" i="0" kern="1200" smtClean="0">
                <a:solidFill>
                  <a:schemeClr val="tx1"/>
                </a:solidFill>
                <a:effectLst/>
                <a:latin typeface="+mn-lt"/>
                <a:ea typeface="+mn-ea"/>
                <a:cs typeface="+mn-cs"/>
              </a:rPr>
              <a:t>: The cloud infrastructure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is owned by an organization which</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operates it only for its internal use.</a:t>
            </a:r>
            <a:br>
              <a:rPr lang="en-US" sz="1200" b="0" i="0" kern="1200" smtClean="0">
                <a:solidFill>
                  <a:schemeClr val="tx1"/>
                </a:solidFill>
                <a:effectLst/>
                <a:latin typeface="+mn-lt"/>
                <a:ea typeface="+mn-ea"/>
                <a:cs typeface="+mn-cs"/>
              </a:rPr>
            </a:br>
            <a:r>
              <a:rPr lang="en-US" sz="1200" b="1" i="0" kern="1200" smtClean="0">
                <a:solidFill>
                  <a:schemeClr val="tx1"/>
                </a:solidFill>
                <a:effectLst/>
                <a:latin typeface="+mn-lt"/>
                <a:ea typeface="+mn-ea"/>
                <a:cs typeface="+mn-cs"/>
              </a:rPr>
              <a:t>Hybrid Cloud</a:t>
            </a:r>
            <a:r>
              <a:rPr lang="en-US" sz="1200" b="0" i="0" kern="1200" smtClean="0">
                <a:solidFill>
                  <a:schemeClr val="tx1"/>
                </a:solidFill>
                <a:effectLst/>
                <a:latin typeface="+mn-lt"/>
                <a:ea typeface="+mn-ea"/>
                <a:cs typeface="+mn-cs"/>
              </a:rPr>
              <a:t>: Combination of private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and public clouds. E.g. resources</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sourced from public clouds whenever</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demand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exceeds the capacity of a private cloud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(cloud bursting)</a:t>
            </a:r>
            <a:r>
              <a:rPr lang="en-US" smtClean="0"/>
              <a:t> </a:t>
            </a:r>
            <a:br>
              <a:rPr lang="en-US" smtClean="0"/>
            </a:br>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6</a:t>
            </a:fld>
            <a:endParaRPr lang="id-ID"/>
          </a:p>
        </p:txBody>
      </p:sp>
    </p:spTree>
    <p:extLst>
      <p:ext uri="{BB962C8B-B14F-4D97-AF65-F5344CB8AC3E}">
        <p14:creationId xmlns:p14="http://schemas.microsoft.com/office/powerpoint/2010/main" val="344719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Biasanya departemen IT akan berperan sebagai service provider (penyedia layanan) dan departemen lain menjadi service consumer. Sebagai service provider, tentu saja Departemen IT harus bertanggung jawab agar layanan bisa berjalan dengan baik sesuai dengan standar kualitas layanan yang telah ditentukan oleh perusahaan, baik infrastruktur, platform, maupun aplikasi yang ada.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189074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355825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189074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50000"/>
              </a:lnSpc>
              <a:buFontTx/>
              <a:buChar char="-"/>
            </a:pPr>
            <a:r>
              <a:rPr lang="id-ID" sz="1200" dirty="0" smtClean="0"/>
              <a:t>P</a:t>
            </a:r>
            <a:r>
              <a:rPr lang="en-US" sz="1200" dirty="0" smtClean="0"/>
              <a:t>roses </a:t>
            </a:r>
            <a:r>
              <a:rPr lang="en-US" sz="1200" dirty="0" err="1" smtClean="0"/>
              <a:t>bisnis</a:t>
            </a:r>
            <a:r>
              <a:rPr lang="en-US" sz="1200" dirty="0" smtClean="0"/>
              <a:t> </a:t>
            </a:r>
            <a:r>
              <a:rPr lang="en-US" sz="1200" dirty="0" err="1" smtClean="0"/>
              <a:t>tidak</a:t>
            </a:r>
            <a:r>
              <a:rPr lang="en-US" sz="1200" dirty="0" smtClean="0"/>
              <a:t> </a:t>
            </a:r>
            <a:r>
              <a:rPr lang="en-US" sz="1200" dirty="0" err="1" smtClean="0"/>
              <a:t>tergantung</a:t>
            </a:r>
            <a:r>
              <a:rPr lang="en-US" sz="1200" dirty="0" smtClean="0"/>
              <a:t> </a:t>
            </a:r>
            <a:r>
              <a:rPr lang="en-US" sz="1200" dirty="0" err="1" smtClean="0"/>
              <a:t>dengan</a:t>
            </a:r>
            <a:r>
              <a:rPr lang="en-US" sz="1200" dirty="0" smtClean="0"/>
              <a:t> </a:t>
            </a:r>
            <a:r>
              <a:rPr lang="en-US" sz="1200" dirty="0" err="1" smtClean="0"/>
              <a:t>koneksi</a:t>
            </a:r>
            <a:r>
              <a:rPr lang="en-US" sz="1200" dirty="0" smtClean="0"/>
              <a:t> internet, </a:t>
            </a:r>
            <a:r>
              <a:rPr lang="en-US" sz="1200" dirty="0" err="1" smtClean="0"/>
              <a:t>tapi</a:t>
            </a:r>
            <a:r>
              <a:rPr lang="en-US" sz="1200" dirty="0" smtClean="0"/>
              <a:t> </a:t>
            </a:r>
            <a:r>
              <a:rPr lang="en-US" sz="1200" dirty="0" err="1" smtClean="0"/>
              <a:t>tetap</a:t>
            </a:r>
            <a:r>
              <a:rPr lang="en-US" sz="1200" dirty="0" smtClean="0"/>
              <a:t> </a:t>
            </a:r>
            <a:r>
              <a:rPr lang="en-US" sz="1200" dirty="0" err="1" smtClean="0"/>
              <a:t>saja</a:t>
            </a:r>
            <a:r>
              <a:rPr lang="en-US" sz="1200" dirty="0" smtClean="0"/>
              <a:t> </a:t>
            </a:r>
            <a:r>
              <a:rPr lang="en-US" sz="1200" dirty="0" err="1" smtClean="0"/>
              <a:t>tergantung</a:t>
            </a:r>
            <a:r>
              <a:rPr lang="en-US" sz="1200" dirty="0" smtClean="0"/>
              <a:t> </a:t>
            </a:r>
            <a:r>
              <a:rPr lang="en-US" sz="1200" dirty="0" err="1" smtClean="0"/>
              <a:t>dengan</a:t>
            </a:r>
            <a:r>
              <a:rPr lang="en-US" sz="1200" dirty="0" smtClean="0"/>
              <a:t> </a:t>
            </a:r>
            <a:r>
              <a:rPr lang="en-US" sz="1200" dirty="0" err="1" smtClean="0"/>
              <a:t>koneksi</a:t>
            </a:r>
            <a:r>
              <a:rPr lang="en-US" sz="1200" dirty="0" smtClean="0"/>
              <a:t> </a:t>
            </a:r>
            <a:r>
              <a:rPr lang="en-US" sz="1200" dirty="0" err="1" smtClean="0"/>
              <a:t>jaringan</a:t>
            </a:r>
            <a:r>
              <a:rPr lang="en-US" sz="1200" dirty="0" smtClean="0"/>
              <a:t> </a:t>
            </a:r>
            <a:r>
              <a:rPr lang="en-US" sz="1200" dirty="0" err="1" smtClean="0"/>
              <a:t>lokal</a:t>
            </a:r>
            <a:r>
              <a:rPr lang="en-US" sz="1200" dirty="0" smtClean="0"/>
              <a:t> (intranet).</a:t>
            </a:r>
            <a:endParaRPr lang="id-ID" sz="1200" dirty="0" smtClean="0"/>
          </a:p>
          <a:p>
            <a:pPr marL="171450" indent="-171450" algn="just">
              <a:lnSpc>
                <a:spcPct val="150000"/>
              </a:lnSpc>
              <a:buFontTx/>
              <a:buChar char="-"/>
            </a:pPr>
            <a:r>
              <a:rPr lang="id-ID" dirty="0" smtClean="0"/>
              <a:t>Performa Unggul : Perangkat keras dan sumber daya lainnya dapat dikustomisasi dengan mudah oleh</a:t>
            </a:r>
            <a:r>
              <a:rPr lang="id-ID" baseline="0" dirty="0" smtClean="0"/>
              <a:t> </a:t>
            </a:r>
            <a:r>
              <a:rPr lang="id-ID" dirty="0" smtClean="0"/>
              <a:t>perusahaan.</a:t>
            </a:r>
          </a:p>
          <a:p>
            <a:pPr marL="171450" indent="-171450" algn="just">
              <a:lnSpc>
                <a:spcPct val="150000"/>
              </a:lnSpc>
              <a:buFontTx/>
              <a:buChar char="-"/>
            </a:pPr>
            <a:r>
              <a:rPr lang="id-ID" dirty="0" smtClean="0"/>
              <a:t>Kustomisasi yang mudah : Kepatuhan dicapai dengan mudah di cloud pribadi.</a:t>
            </a:r>
            <a:endParaRPr lang="en-US" sz="1200" dirty="0" smtClean="0"/>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73111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Biaya : Biaya sangat besar dalam hal membangun cloud pribadi di lokasi. Biaya operasional akan mencakup biaya personil dan biaya peningkatan perangkat keras berkala.</a:t>
            </a:r>
            <a:br>
              <a:rPr lang="id-ID" dirty="0" smtClean="0"/>
            </a:br>
            <a:r>
              <a:rPr lang="id-ID" dirty="0" smtClean="0"/>
              <a:t/>
            </a:r>
            <a:br>
              <a:rPr lang="id-ID" dirty="0" smtClean="0"/>
            </a:br>
            <a:r>
              <a:rPr lang="en-US" sz="1200" dirty="0" smtClean="0"/>
              <a:t>Under-Utilization</a:t>
            </a:r>
            <a:r>
              <a:rPr lang="id-ID" sz="1200" baseline="0" dirty="0" smtClean="0"/>
              <a:t> : </a:t>
            </a:r>
            <a:r>
              <a:rPr lang="id-ID" dirty="0" smtClean="0"/>
              <a:t>Dalam beberapa kasus, sumber daya yang berlangganan dapat kurang dimanfaatkan. Karenanya, mengoptimalkan pemanfaatan semua sumber daya adalah sebuah tantangan.</a:t>
            </a:r>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a:p>
            <a:pPr algn="just">
              <a:lnSpc>
                <a:spcPct val="150000"/>
              </a:lnSpc>
            </a:pPr>
            <a:r>
              <a:rPr lang="en-US" sz="1200" dirty="0" smtClean="0"/>
              <a:t>Capacity </a:t>
            </a:r>
            <a:r>
              <a:rPr lang="en-US" sz="1200" dirty="0" err="1" smtClean="0"/>
              <a:t>Ceilin</a:t>
            </a:r>
            <a:r>
              <a:rPr lang="id-ID" sz="1200" dirty="0" smtClean="0"/>
              <a:t> : </a:t>
            </a:r>
            <a:r>
              <a:rPr lang="id-ID" dirty="0" smtClean="0"/>
              <a:t>Karena keterbatasan perangkat keras fisik dengan penyedia layanan, mungkin ada plafon kapasitas untuk menangani hanya sejumlah server atau penyimpanan.</a:t>
            </a:r>
            <a:endParaRPr lang="id-ID" sz="1200" dirty="0" smtClean="0"/>
          </a:p>
          <a:p>
            <a:pPr algn="just">
              <a:lnSpc>
                <a:spcPct val="150000"/>
              </a:lnSpc>
            </a:pPr>
            <a:endParaRPr lang="id-ID" sz="1200" dirty="0" smtClean="0"/>
          </a:p>
          <a:p>
            <a:pPr algn="just">
              <a:lnSpc>
                <a:spcPct val="150000"/>
              </a:lnSpc>
            </a:pPr>
            <a:r>
              <a:rPr lang="en-US" sz="1200" dirty="0" smtClean="0"/>
              <a:t>Vendor Lock-in</a:t>
            </a:r>
            <a:r>
              <a:rPr lang="id-ID" sz="1200" dirty="0" smtClean="0"/>
              <a:t> : </a:t>
            </a:r>
            <a:r>
              <a:rPr lang="id-ID" dirty="0" smtClean="0"/>
              <a:t>Ini bisa menjadi penghalang utama dalam adopsi cloud pribadi terutama ketika perangkat keras dan infrastruktur di-outsourcing-kan.</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48818C-C5E6-444A-A9F7-917A97CA3904}" type="slidenum">
              <a:rPr lang="id-ID" smtClean="0"/>
              <a:t>12</a:t>
            </a:fld>
            <a:endParaRPr lang="id-ID"/>
          </a:p>
        </p:txBody>
      </p:sp>
    </p:spTree>
    <p:extLst>
      <p:ext uri="{BB962C8B-B14F-4D97-AF65-F5344CB8AC3E}">
        <p14:creationId xmlns:p14="http://schemas.microsoft.com/office/powerpoint/2010/main" val="73111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Lanjutan</a:t>
            </a:r>
            <a:r>
              <a:rPr lang="en-US" baseline="0" smtClean="0"/>
              <a:t> pengertian: </a:t>
            </a:r>
            <a:r>
              <a:rPr lang="en-US" sz="1200" smtClean="0"/>
              <a:t>Pengguna bisa langsung mendaftar ataupun memakai layanan yang ada. Banyak layanan Public Cloud yang gratis, dan ada juga yang perlu membayar untuk bisa menikmati layanannya</a:t>
            </a:r>
            <a:r>
              <a:rPr lang="en-US" smtClean="0"/>
              <a:t>. </a:t>
            </a:r>
          </a:p>
          <a:p>
            <a:pPr marL="0" indent="0">
              <a:buNone/>
            </a:pPr>
            <a:endParaRPr lang="en-US" smtClean="0"/>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13</a:t>
            </a:fld>
            <a:endParaRPr lang="id-ID"/>
          </a:p>
        </p:txBody>
      </p:sp>
    </p:spTree>
    <p:extLst>
      <p:ext uri="{BB962C8B-B14F-4D97-AF65-F5344CB8AC3E}">
        <p14:creationId xmlns:p14="http://schemas.microsoft.com/office/powerpoint/2010/main" val="152788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15</a:t>
            </a:fld>
            <a:endParaRPr lang="id-ID"/>
          </a:p>
        </p:txBody>
      </p:sp>
    </p:spTree>
    <p:extLst>
      <p:ext uri="{BB962C8B-B14F-4D97-AF65-F5344CB8AC3E}">
        <p14:creationId xmlns:p14="http://schemas.microsoft.com/office/powerpoint/2010/main" val="2739654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smtClean="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3E6C6-4A65-4AAB-8B78-12C3E73D148C}"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Jenis Teknologi Cloud &amp; Deployment model</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CCC0C-6535-4F38-B1F9-04201FBE3C83}"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Jenis Teknologi Cloud &amp; Deployment model</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C2DD9-F66C-49AB-AB50-CFFFEB5D8E40}"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Jenis Teknologi Cloud &amp; Deployment model</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5724A-032C-4847-91F3-749243152593}"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Jenis Teknologi Cloud &amp; Deployment model</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3301">
                <a:solidFill>
                  <a:schemeClr val="tx1">
                    <a:lumMod val="65000"/>
                    <a:lumOff val="35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389436" y="1263501"/>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3289286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4897" y="1451811"/>
            <a:ext cx="8814723"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84897" y="6424196"/>
            <a:ext cx="1467440" cy="365125"/>
          </a:xfrm>
        </p:spPr>
        <p:txBody>
          <a:bodyPr/>
          <a:lstStyle/>
          <a:p>
            <a:fld id="{5BA9EF0A-B038-4BE7-B6C8-8365B49DDA44}" type="datetime1">
              <a:rPr lang="id-ID" smtClean="0"/>
              <a:t>30/06/2019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smtClean="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smtClean="0"/>
              <a:t>Bagian berapa</a:t>
            </a:r>
            <a:endParaRPr lang="en-US" dirty="0" smtClean="0"/>
          </a:p>
        </p:txBody>
      </p:sp>
      <p:sp>
        <p:nvSpPr>
          <p:cNvPr id="4" name="Date Placeholder 3"/>
          <p:cNvSpPr>
            <a:spLocks noGrp="1"/>
          </p:cNvSpPr>
          <p:nvPr>
            <p:ph type="dt" sz="half" idx="10"/>
          </p:nvPr>
        </p:nvSpPr>
        <p:spPr/>
        <p:txBody>
          <a:bodyPr/>
          <a:lstStyle/>
          <a:p>
            <a:fld id="{DD1C992E-B456-4BAF-97B7-0B77B142C318}"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Jenis Teknologi Cloud &amp; Deployment model</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F072486-46F4-4440-888C-2C7F1AB8E553}"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Jenis Teknologi Cloud &amp; Deployment model</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20219E7-9FF8-4A8B-BECF-73A5426B4DAC}"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Jenis Teknologi Cloud &amp; Deployment model</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D9C5A0F-4804-4EA9-A013-68A837A8AFFB}" type="datetime1">
              <a:rPr lang="id-ID" smtClean="0"/>
              <a:t>30/06/2019</a:t>
            </a:fld>
            <a:endParaRPr lang="id-ID"/>
          </a:p>
        </p:txBody>
      </p:sp>
      <p:sp>
        <p:nvSpPr>
          <p:cNvPr id="8" name="Footer Placeholder 7"/>
          <p:cNvSpPr>
            <a:spLocks noGrp="1"/>
          </p:cNvSpPr>
          <p:nvPr>
            <p:ph type="ftr" sz="quarter" idx="11"/>
          </p:nvPr>
        </p:nvSpPr>
        <p:spPr/>
        <p:txBody>
          <a:bodyPr/>
          <a:lstStyle/>
          <a:p>
            <a:r>
              <a:rPr lang="id-ID" smtClean="0"/>
              <a:t>Jenis Teknologi Cloud &amp; Deployment model</a:t>
            </a:r>
            <a:endParaRPr lang="id-ID"/>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F90C3EE-4B02-4370-80F8-07D6D9390B13}" type="datetime1">
              <a:rPr lang="id-ID" smtClean="0"/>
              <a:t>30/06/2019</a:t>
            </a:fld>
            <a:endParaRPr lang="id-ID"/>
          </a:p>
        </p:txBody>
      </p:sp>
      <p:sp>
        <p:nvSpPr>
          <p:cNvPr id="4" name="Footer Placeholder 3"/>
          <p:cNvSpPr>
            <a:spLocks noGrp="1"/>
          </p:cNvSpPr>
          <p:nvPr>
            <p:ph type="ftr" sz="quarter" idx="11"/>
          </p:nvPr>
        </p:nvSpPr>
        <p:spPr/>
        <p:txBody>
          <a:bodyPr/>
          <a:lstStyle/>
          <a:p>
            <a:r>
              <a:rPr lang="id-ID" smtClean="0"/>
              <a:t>Jenis Teknologi Cloud &amp; Deployment model</a:t>
            </a:r>
            <a:endParaRPr lang="id-ID"/>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B15FC-70DA-4D8D-A5EE-984A9F87CF14}" type="datetime1">
              <a:rPr lang="id-ID" smtClean="0"/>
              <a:t>30/06/2019</a:t>
            </a:fld>
            <a:endParaRPr lang="id-ID"/>
          </a:p>
        </p:txBody>
      </p:sp>
      <p:sp>
        <p:nvSpPr>
          <p:cNvPr id="3" name="Footer Placeholder 2"/>
          <p:cNvSpPr>
            <a:spLocks noGrp="1"/>
          </p:cNvSpPr>
          <p:nvPr>
            <p:ph type="ftr" sz="quarter" idx="11"/>
          </p:nvPr>
        </p:nvSpPr>
        <p:spPr/>
        <p:txBody>
          <a:bodyPr/>
          <a:lstStyle/>
          <a:p>
            <a:r>
              <a:rPr lang="id-ID" smtClean="0"/>
              <a:t>Jenis Teknologi Cloud &amp; Deployment model</a:t>
            </a:r>
            <a:endParaRPr lang="id-ID"/>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4324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639DEC2-8073-40F7-9B00-01938158475F}" type="datetime1">
              <a:rPr lang="id-ID" smtClean="0"/>
              <a:t>30/06/2019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smtClean="0"/>
              <a:t>Jenis Teknologi Cloud &amp; Deployment model</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smtClean="0"/>
              <a:t>Jenis Teknologi Cloud &amp; Deployment model</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E3096E48-4FE1-442F-8693-6CB88CBE6DAA}" type="datetime1">
              <a:rPr lang="id-ID" smtClean="0"/>
              <a:t>30/06/2019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7"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 id="2147483675" r:id="rId14"/>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sp>
        <p:nvSpPr>
          <p:cNvPr id="4" name="Slide Number Placeholder 3"/>
          <p:cNvSpPr>
            <a:spLocks noGrp="1"/>
          </p:cNvSpPr>
          <p:nvPr>
            <p:ph type="sldNum" sz="quarter" idx="4294967295"/>
          </p:nvPr>
        </p:nvSpPr>
        <p:spPr>
          <a:xfrm>
            <a:off x="7482031" y="6386848"/>
            <a:ext cx="2057400" cy="365125"/>
          </a:xfrm>
          <a:prstGeom prst="rect">
            <a:avLst/>
          </a:prstGeom>
        </p:spPr>
        <p:txBody>
          <a:bodyPr/>
          <a:lstStyle/>
          <a:p>
            <a:fld id="{48A2BCBC-50EF-4175-83E0-F618B60D4316}"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97630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a:t>
            </a:r>
            <a:endParaRPr lang="en-US" dirty="0"/>
          </a:p>
        </p:txBody>
      </p:sp>
      <p:sp>
        <p:nvSpPr>
          <p:cNvPr id="3" name="Content Placeholder 2"/>
          <p:cNvSpPr>
            <a:spLocks noGrp="1"/>
          </p:cNvSpPr>
          <p:nvPr>
            <p:ph idx="1"/>
          </p:nvPr>
        </p:nvSpPr>
        <p:spPr/>
        <p:txBody>
          <a:bodyPr anchor="ctr">
            <a:normAutofit/>
          </a:bodyPr>
          <a:lstStyle/>
          <a:p>
            <a:pPr marL="0" indent="0">
              <a:lnSpc>
                <a:spcPct val="150000"/>
              </a:lnSpc>
              <a:buNone/>
            </a:pPr>
            <a:r>
              <a:rPr lang="en-US" sz="2400" dirty="0" err="1" smtClean="0"/>
              <a:t>Contoh</a:t>
            </a:r>
            <a:r>
              <a:rPr lang="en-US" sz="2400" dirty="0" smtClean="0"/>
              <a:t> </a:t>
            </a:r>
            <a:r>
              <a:rPr lang="en-US" sz="2400" dirty="0" err="1" smtClean="0"/>
              <a:t>layanan</a:t>
            </a:r>
            <a:r>
              <a:rPr lang="id-ID" sz="2400" dirty="0" smtClean="0"/>
              <a:t> private cloud </a:t>
            </a:r>
            <a:r>
              <a:rPr lang="en-US" sz="2400" dirty="0" smtClean="0"/>
              <a:t>: </a:t>
            </a:r>
          </a:p>
          <a:p>
            <a:pPr lvl="1">
              <a:lnSpc>
                <a:spcPct val="150000"/>
              </a:lnSpc>
              <a:buFont typeface="Wingdings" panose="05000000000000000000" pitchFamily="2" charset="2"/>
              <a:buChar char="Ø"/>
            </a:pPr>
            <a:r>
              <a:rPr lang="en-US" sz="2400" dirty="0" err="1" smtClean="0"/>
              <a:t>SaaS</a:t>
            </a:r>
            <a:r>
              <a:rPr lang="en-US" sz="2400" dirty="0"/>
              <a:t>: Web Application, Mail Server, Database Server </a:t>
            </a:r>
            <a:r>
              <a:rPr lang="en-US" sz="2400" dirty="0" err="1"/>
              <a:t>untuk</a:t>
            </a:r>
            <a:r>
              <a:rPr lang="en-US" sz="2400" dirty="0"/>
              <a:t> </a:t>
            </a:r>
            <a:r>
              <a:rPr lang="en-US" sz="2400" dirty="0" err="1"/>
              <a:t>keperluan</a:t>
            </a:r>
            <a:r>
              <a:rPr lang="en-US" sz="2400" dirty="0"/>
              <a:t> </a:t>
            </a:r>
            <a:r>
              <a:rPr lang="en-US" sz="2400" dirty="0" smtClean="0"/>
              <a:t>internal.</a:t>
            </a:r>
          </a:p>
          <a:p>
            <a:pPr lvl="1">
              <a:lnSpc>
                <a:spcPct val="150000"/>
              </a:lnSpc>
              <a:buFont typeface="Wingdings" panose="05000000000000000000" pitchFamily="2" charset="2"/>
              <a:buChar char="Ø"/>
            </a:pPr>
            <a:r>
              <a:rPr lang="en-US" sz="2400" dirty="0" err="1" smtClean="0"/>
              <a:t>PaaS</a:t>
            </a:r>
            <a:r>
              <a:rPr lang="en-US" sz="2400" dirty="0"/>
              <a:t>: </a:t>
            </a:r>
            <a:r>
              <a:rPr lang="en-US" sz="2400" dirty="0" err="1"/>
              <a:t>Sistem</a:t>
            </a:r>
            <a:r>
              <a:rPr lang="en-US" sz="2400" dirty="0"/>
              <a:t> </a:t>
            </a:r>
            <a:r>
              <a:rPr lang="en-US" sz="2400" dirty="0" err="1"/>
              <a:t>Operasi</a:t>
            </a:r>
            <a:r>
              <a:rPr lang="en-US" sz="2400" dirty="0"/>
              <a:t> + Web Server + Framework + Database yang </a:t>
            </a:r>
            <a:r>
              <a:rPr lang="en-US" sz="2400" dirty="0" err="1"/>
              <a:t>untuk</a:t>
            </a:r>
            <a:r>
              <a:rPr lang="en-US" sz="2400" dirty="0"/>
              <a:t> </a:t>
            </a:r>
            <a:r>
              <a:rPr lang="en-US" sz="2400" dirty="0" smtClean="0"/>
              <a:t>internal</a:t>
            </a:r>
          </a:p>
          <a:p>
            <a:pPr lvl="1">
              <a:lnSpc>
                <a:spcPct val="150000"/>
              </a:lnSpc>
              <a:buFont typeface="Wingdings" panose="05000000000000000000" pitchFamily="2" charset="2"/>
              <a:buChar char="Ø"/>
            </a:pPr>
            <a:r>
              <a:rPr lang="en-US" sz="2400" dirty="0" err="1" smtClean="0"/>
              <a:t>IaaS</a:t>
            </a:r>
            <a:r>
              <a:rPr lang="en-US" sz="2400" dirty="0"/>
              <a:t>: Virtual machine yang </a:t>
            </a:r>
            <a:r>
              <a:rPr lang="en-US" sz="2400" dirty="0" err="1"/>
              <a:t>bisa</a:t>
            </a:r>
            <a:r>
              <a:rPr lang="en-US" sz="2400" dirty="0"/>
              <a:t> di-request </a:t>
            </a:r>
            <a:r>
              <a:rPr lang="en-US" sz="2400" dirty="0" err="1"/>
              <a:t>sesuai</a:t>
            </a:r>
            <a:r>
              <a:rPr lang="en-US" sz="2400" dirty="0"/>
              <a:t> </a:t>
            </a:r>
            <a:r>
              <a:rPr lang="en-US" sz="2400" dirty="0" err="1"/>
              <a:t>dengan</a:t>
            </a:r>
            <a:r>
              <a:rPr lang="en-US" sz="2400" dirty="0"/>
              <a:t> </a:t>
            </a:r>
            <a:r>
              <a:rPr lang="en-US" sz="2400" dirty="0" err="1"/>
              <a:t>kebutuhan</a:t>
            </a:r>
            <a:r>
              <a:rPr lang="en-US" sz="2400" dirty="0"/>
              <a:t> internal</a:t>
            </a:r>
          </a:p>
        </p:txBody>
      </p:sp>
      <p:sp>
        <p:nvSpPr>
          <p:cNvPr id="4" name="Date Placeholder 3"/>
          <p:cNvSpPr>
            <a:spLocks noGrp="1"/>
          </p:cNvSpPr>
          <p:nvPr>
            <p:ph type="dt" sz="half" idx="10"/>
          </p:nvPr>
        </p:nvSpPr>
        <p:spPr/>
        <p:txBody>
          <a:bodyPr/>
          <a:lstStyle/>
          <a:p>
            <a:fld id="{24418742-3C85-4E0E-8538-5F8564739B25}"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spTree>
    <p:extLst>
      <p:ext uri="{BB962C8B-B14F-4D97-AF65-F5344CB8AC3E}">
        <p14:creationId xmlns:p14="http://schemas.microsoft.com/office/powerpoint/2010/main" val="239920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Keuntungan </a:t>
            </a:r>
            <a:r>
              <a:rPr lang="en-US" dirty="0" smtClean="0"/>
              <a:t>Private Cloud</a:t>
            </a:r>
            <a:endParaRPr lang="en-US" dirty="0"/>
          </a:p>
        </p:txBody>
      </p:sp>
      <p:sp>
        <p:nvSpPr>
          <p:cNvPr id="3" name="Content Placeholder 2"/>
          <p:cNvSpPr>
            <a:spLocks noGrp="1"/>
          </p:cNvSpPr>
          <p:nvPr>
            <p:ph idx="1"/>
          </p:nvPr>
        </p:nvSpPr>
        <p:spPr/>
        <p:txBody>
          <a:bodyPr anchor="ctr">
            <a:normAutofit/>
          </a:bodyPr>
          <a:lstStyle/>
          <a:p>
            <a:pPr algn="just">
              <a:lnSpc>
                <a:spcPct val="150000"/>
              </a:lnSpc>
            </a:pPr>
            <a:r>
              <a:rPr lang="en-US" sz="2600" dirty="0" err="1" smtClean="0"/>
              <a:t>Keamanan</a:t>
            </a:r>
            <a:r>
              <a:rPr lang="en-US" sz="2600" dirty="0" smtClean="0"/>
              <a:t> </a:t>
            </a:r>
            <a:r>
              <a:rPr lang="en-US" sz="2600" dirty="0"/>
              <a:t>data </a:t>
            </a:r>
            <a:r>
              <a:rPr lang="en-US" sz="2600" dirty="0" err="1"/>
              <a:t>terjamin</a:t>
            </a:r>
            <a:r>
              <a:rPr lang="en-US" sz="2600" dirty="0"/>
              <a:t>, </a:t>
            </a:r>
            <a:r>
              <a:rPr lang="en-US" sz="2600" dirty="0" err="1"/>
              <a:t>karena</a:t>
            </a:r>
            <a:r>
              <a:rPr lang="en-US" sz="2600" dirty="0"/>
              <a:t> </a:t>
            </a:r>
            <a:r>
              <a:rPr lang="en-US" sz="2600" dirty="0" err="1"/>
              <a:t>dikelola</a:t>
            </a:r>
            <a:r>
              <a:rPr lang="en-US" sz="2600" dirty="0"/>
              <a:t> </a:t>
            </a:r>
            <a:r>
              <a:rPr lang="en-US" sz="2600" dirty="0" err="1" smtClean="0"/>
              <a:t>sendiri</a:t>
            </a:r>
            <a:endParaRPr lang="id-ID" sz="2600" dirty="0" smtClean="0"/>
          </a:p>
          <a:p>
            <a:pPr algn="just">
              <a:lnSpc>
                <a:spcPct val="150000"/>
              </a:lnSpc>
            </a:pPr>
            <a:r>
              <a:rPr lang="en-US" sz="2600" dirty="0" err="1" smtClean="0"/>
              <a:t>Menghemat</a:t>
            </a:r>
            <a:r>
              <a:rPr lang="en-US" sz="2600" dirty="0" smtClean="0"/>
              <a:t> </a:t>
            </a:r>
            <a:r>
              <a:rPr lang="en-US" sz="2600" dirty="0" err="1"/>
              <a:t>bandwith</a:t>
            </a:r>
            <a:r>
              <a:rPr lang="en-US" sz="2600" dirty="0"/>
              <a:t> internet </a:t>
            </a:r>
            <a:r>
              <a:rPr lang="en-US" sz="2600" dirty="0" err="1"/>
              <a:t>ketika</a:t>
            </a:r>
            <a:r>
              <a:rPr lang="en-US" sz="2600" dirty="0"/>
              <a:t> </a:t>
            </a:r>
            <a:r>
              <a:rPr lang="en-US" sz="2600" dirty="0" err="1"/>
              <a:t>layanan</a:t>
            </a:r>
            <a:r>
              <a:rPr lang="en-US" sz="2600" dirty="0"/>
              <a:t> </a:t>
            </a:r>
            <a:r>
              <a:rPr lang="en-US" sz="2600" dirty="0" err="1"/>
              <a:t>itu</a:t>
            </a:r>
            <a:r>
              <a:rPr lang="en-US" sz="2600" dirty="0"/>
              <a:t> </a:t>
            </a:r>
            <a:r>
              <a:rPr lang="en-US" sz="2600" dirty="0" err="1"/>
              <a:t>hanya</a:t>
            </a:r>
            <a:r>
              <a:rPr lang="en-US" sz="2600" dirty="0"/>
              <a:t> </a:t>
            </a:r>
            <a:r>
              <a:rPr lang="en-US" sz="2600" dirty="0" err="1"/>
              <a:t>diakses</a:t>
            </a:r>
            <a:r>
              <a:rPr lang="en-US" sz="2600" dirty="0"/>
              <a:t> </a:t>
            </a:r>
            <a:r>
              <a:rPr lang="en-US" sz="2600" dirty="0" err="1"/>
              <a:t>dari</a:t>
            </a:r>
            <a:r>
              <a:rPr lang="en-US" sz="2600" dirty="0"/>
              <a:t> </a:t>
            </a:r>
            <a:r>
              <a:rPr lang="en-US" sz="2600" dirty="0" err="1"/>
              <a:t>jaringan</a:t>
            </a:r>
            <a:r>
              <a:rPr lang="en-US" sz="2600" dirty="0"/>
              <a:t> </a:t>
            </a:r>
            <a:r>
              <a:rPr lang="en-US" sz="2600" dirty="0" smtClean="0"/>
              <a:t>internal</a:t>
            </a:r>
            <a:endParaRPr lang="id-ID" sz="2600" dirty="0" smtClean="0"/>
          </a:p>
          <a:p>
            <a:pPr algn="just">
              <a:lnSpc>
                <a:spcPct val="150000"/>
              </a:lnSpc>
            </a:pPr>
            <a:r>
              <a:rPr lang="id-ID" sz="2600" dirty="0" smtClean="0"/>
              <a:t>P</a:t>
            </a:r>
            <a:r>
              <a:rPr lang="en-US" sz="2600" dirty="0" smtClean="0"/>
              <a:t>roses </a:t>
            </a:r>
            <a:r>
              <a:rPr lang="en-US" sz="2600" dirty="0" err="1"/>
              <a:t>bisnis</a:t>
            </a:r>
            <a:r>
              <a:rPr lang="en-US" sz="2600" dirty="0"/>
              <a:t> </a:t>
            </a:r>
            <a:r>
              <a:rPr lang="en-US" sz="2600" dirty="0" err="1"/>
              <a:t>tidak</a:t>
            </a:r>
            <a:r>
              <a:rPr lang="en-US" sz="2600" dirty="0"/>
              <a:t> </a:t>
            </a:r>
            <a:r>
              <a:rPr lang="en-US" sz="2600" dirty="0" err="1"/>
              <a:t>tergantung</a:t>
            </a:r>
            <a:r>
              <a:rPr lang="en-US" sz="2600" dirty="0"/>
              <a:t> </a:t>
            </a:r>
            <a:r>
              <a:rPr lang="en-US" sz="2600" dirty="0" err="1"/>
              <a:t>dengan</a:t>
            </a:r>
            <a:r>
              <a:rPr lang="en-US" sz="2600" dirty="0"/>
              <a:t> </a:t>
            </a:r>
            <a:r>
              <a:rPr lang="en-US" sz="2600" dirty="0" err="1"/>
              <a:t>koneksi</a:t>
            </a:r>
            <a:r>
              <a:rPr lang="en-US" sz="2600" dirty="0"/>
              <a:t> </a:t>
            </a:r>
            <a:r>
              <a:rPr lang="en-US" sz="2600" dirty="0" smtClean="0"/>
              <a:t>internet</a:t>
            </a:r>
            <a:endParaRPr lang="id-ID" sz="2600" dirty="0" smtClean="0"/>
          </a:p>
          <a:p>
            <a:pPr algn="just">
              <a:lnSpc>
                <a:spcPct val="150000"/>
              </a:lnSpc>
            </a:pPr>
            <a:r>
              <a:rPr lang="id-ID" sz="2600" dirty="0" smtClean="0"/>
              <a:t>Performa unggul</a:t>
            </a:r>
          </a:p>
          <a:p>
            <a:pPr algn="just">
              <a:lnSpc>
                <a:spcPct val="150000"/>
              </a:lnSpc>
            </a:pPr>
            <a:r>
              <a:rPr lang="id-ID" sz="2600" dirty="0" smtClean="0"/>
              <a:t>Kustomisasi yang mudah</a:t>
            </a:r>
            <a:endParaRPr lang="en-US" sz="2600" dirty="0" smtClean="0"/>
          </a:p>
        </p:txBody>
      </p:sp>
      <p:sp>
        <p:nvSpPr>
          <p:cNvPr id="4" name="Date Placeholder 3"/>
          <p:cNvSpPr>
            <a:spLocks noGrp="1"/>
          </p:cNvSpPr>
          <p:nvPr>
            <p:ph type="dt" sz="half" idx="10"/>
          </p:nvPr>
        </p:nvSpPr>
        <p:spPr/>
        <p:txBody>
          <a:bodyPr/>
          <a:lstStyle/>
          <a:p>
            <a:fld id="{7E429879-5173-42D8-8E56-04AD27930E0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Tree>
    <p:extLst>
      <p:ext uri="{BB962C8B-B14F-4D97-AF65-F5344CB8AC3E}">
        <p14:creationId xmlns:p14="http://schemas.microsoft.com/office/powerpoint/2010/main" val="147983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Kerugian </a:t>
            </a:r>
            <a:r>
              <a:rPr lang="en-US" dirty="0" smtClean="0"/>
              <a:t>Private Cloud</a:t>
            </a:r>
            <a:endParaRPr lang="en-US" dirty="0"/>
          </a:p>
        </p:txBody>
      </p:sp>
      <p:sp>
        <p:nvSpPr>
          <p:cNvPr id="3" name="Content Placeholder 2"/>
          <p:cNvSpPr>
            <a:spLocks noGrp="1"/>
          </p:cNvSpPr>
          <p:nvPr>
            <p:ph idx="1"/>
          </p:nvPr>
        </p:nvSpPr>
        <p:spPr/>
        <p:txBody>
          <a:bodyPr anchor="ctr">
            <a:normAutofit/>
          </a:bodyPr>
          <a:lstStyle/>
          <a:p>
            <a:pPr algn="just">
              <a:lnSpc>
                <a:spcPct val="150000"/>
              </a:lnSpc>
            </a:pPr>
            <a:r>
              <a:rPr lang="en-US" sz="2400" dirty="0" err="1" smtClean="0"/>
              <a:t>Membutuhkan</a:t>
            </a:r>
            <a:r>
              <a:rPr lang="en-US" sz="2400" dirty="0" smtClean="0"/>
              <a:t> </a:t>
            </a:r>
            <a:r>
              <a:rPr lang="en-US" sz="2400" dirty="0" err="1" smtClean="0"/>
              <a:t>Investasi</a:t>
            </a:r>
            <a:r>
              <a:rPr lang="en-US" sz="2400" dirty="0" smtClean="0"/>
              <a:t> </a:t>
            </a:r>
            <a:r>
              <a:rPr lang="en-US" sz="2400" dirty="0" err="1" smtClean="0"/>
              <a:t>besar</a:t>
            </a:r>
            <a:r>
              <a:rPr lang="en-US" sz="2400" dirty="0" smtClean="0"/>
              <a:t> </a:t>
            </a:r>
            <a:r>
              <a:rPr lang="en-US" sz="2400" dirty="0" err="1" smtClean="0"/>
              <a:t>untuk</a:t>
            </a:r>
            <a:r>
              <a:rPr lang="en-US" sz="2400" dirty="0" smtClean="0"/>
              <a:t> </a:t>
            </a:r>
            <a:r>
              <a:rPr lang="en-US" sz="2400" dirty="0" err="1" smtClean="0"/>
              <a:t>menyiapkan</a:t>
            </a:r>
            <a:r>
              <a:rPr lang="en-US" sz="2400" dirty="0" smtClean="0"/>
              <a:t> </a:t>
            </a:r>
            <a:r>
              <a:rPr lang="en-US" sz="2400" dirty="0" err="1" smtClean="0"/>
              <a:t>infrastrukturnya</a:t>
            </a:r>
            <a:endParaRPr lang="id-ID" sz="2400" dirty="0"/>
          </a:p>
          <a:p>
            <a:pPr algn="just">
              <a:lnSpc>
                <a:spcPct val="150000"/>
              </a:lnSpc>
            </a:pPr>
            <a:r>
              <a:rPr lang="id-ID" sz="2400" dirty="0" smtClean="0"/>
              <a:t>Membutuhkan biaya besar pula </a:t>
            </a:r>
            <a:r>
              <a:rPr lang="en-US" sz="2400" dirty="0" err="1" smtClean="0"/>
              <a:t>untuk</a:t>
            </a:r>
            <a:r>
              <a:rPr lang="en-US" sz="2400" dirty="0" smtClean="0"/>
              <a:t> </a:t>
            </a:r>
            <a:r>
              <a:rPr lang="en-US" sz="2400" dirty="0" err="1" smtClean="0"/>
              <a:t>biaya</a:t>
            </a:r>
            <a:r>
              <a:rPr lang="en-US" sz="2400" dirty="0" smtClean="0"/>
              <a:t> </a:t>
            </a:r>
            <a:r>
              <a:rPr lang="en-US" sz="2400" dirty="0" err="1" smtClean="0"/>
              <a:t>pemeliharaannya</a:t>
            </a:r>
            <a:endParaRPr lang="id-ID" sz="2400" dirty="0" smtClean="0"/>
          </a:p>
          <a:p>
            <a:pPr algn="just">
              <a:lnSpc>
                <a:spcPct val="150000"/>
              </a:lnSpc>
            </a:pPr>
            <a:r>
              <a:rPr lang="en-US" sz="2400" dirty="0" smtClean="0"/>
              <a:t>Under-Utilization</a:t>
            </a:r>
            <a:endParaRPr lang="id-ID" sz="2400" dirty="0" smtClean="0"/>
          </a:p>
          <a:p>
            <a:pPr algn="just">
              <a:lnSpc>
                <a:spcPct val="150000"/>
              </a:lnSpc>
            </a:pPr>
            <a:r>
              <a:rPr lang="en-US" sz="2400" dirty="0"/>
              <a:t>Capacity </a:t>
            </a:r>
            <a:r>
              <a:rPr lang="en-US" sz="2400" dirty="0" err="1" smtClean="0"/>
              <a:t>Ceilin</a:t>
            </a:r>
            <a:endParaRPr lang="id-ID" sz="2400" dirty="0" smtClean="0"/>
          </a:p>
          <a:p>
            <a:pPr algn="just">
              <a:lnSpc>
                <a:spcPct val="150000"/>
              </a:lnSpc>
            </a:pPr>
            <a:r>
              <a:rPr lang="en-US" sz="2400" dirty="0"/>
              <a:t>Vendor </a:t>
            </a:r>
            <a:r>
              <a:rPr lang="en-US" sz="2400" dirty="0" smtClean="0"/>
              <a:t>Lock-in</a:t>
            </a:r>
            <a:endParaRPr lang="en-US" sz="2400" dirty="0"/>
          </a:p>
        </p:txBody>
      </p:sp>
      <p:sp>
        <p:nvSpPr>
          <p:cNvPr id="4" name="Date Placeholder 3"/>
          <p:cNvSpPr>
            <a:spLocks noGrp="1"/>
          </p:cNvSpPr>
          <p:nvPr>
            <p:ph type="dt" sz="half" idx="10"/>
          </p:nvPr>
        </p:nvSpPr>
        <p:spPr/>
        <p:txBody>
          <a:bodyPr/>
          <a:lstStyle/>
          <a:p>
            <a:fld id="{8154F260-B004-4164-910A-9B9048B5CE6F}"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spTree>
    <p:extLst>
      <p:ext uri="{BB962C8B-B14F-4D97-AF65-F5344CB8AC3E}">
        <p14:creationId xmlns:p14="http://schemas.microsoft.com/office/powerpoint/2010/main" val="15563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a:t>
            </a:r>
            <a:endParaRPr lang="en-US" dirty="0"/>
          </a:p>
        </p:txBody>
      </p:sp>
      <p:sp>
        <p:nvSpPr>
          <p:cNvPr id="3" name="Content Placeholder 2"/>
          <p:cNvSpPr>
            <a:spLocks noGrp="1"/>
          </p:cNvSpPr>
          <p:nvPr>
            <p:ph idx="1"/>
          </p:nvPr>
        </p:nvSpPr>
        <p:spPr/>
        <p:txBody>
          <a:bodyPr anchor="ctr">
            <a:normAutofit fontScale="85000" lnSpcReduction="20000"/>
          </a:bodyPr>
          <a:lstStyle/>
          <a:p>
            <a:pPr algn="just">
              <a:lnSpc>
                <a:spcPct val="150000"/>
              </a:lnSpc>
            </a:pPr>
            <a:r>
              <a:rPr lang="en-US" sz="2600" dirty="0"/>
              <a:t>Public Cloud </a:t>
            </a:r>
            <a:r>
              <a:rPr lang="en-US" sz="2600" dirty="0" err="1"/>
              <a:t>Adalah</a:t>
            </a:r>
            <a:r>
              <a:rPr lang="en-US" sz="2600" dirty="0"/>
              <a:t> </a:t>
            </a:r>
            <a:r>
              <a:rPr lang="en-US" sz="2600" dirty="0" err="1"/>
              <a:t>layanan</a:t>
            </a:r>
            <a:r>
              <a:rPr lang="en-US" sz="2600" dirty="0"/>
              <a:t> Cloud Computing </a:t>
            </a:r>
            <a:r>
              <a:rPr lang="en-US" sz="2600" dirty="0" smtClean="0"/>
              <a:t>yang</a:t>
            </a:r>
            <a:r>
              <a:rPr lang="id-ID" sz="2600" dirty="0" smtClean="0"/>
              <a:t> </a:t>
            </a:r>
            <a:r>
              <a:rPr lang="en-US" sz="2600" dirty="0" err="1" smtClean="0"/>
              <a:t>disediakan</a:t>
            </a:r>
            <a:r>
              <a:rPr lang="en-US" sz="2600" dirty="0" smtClean="0"/>
              <a:t> </a:t>
            </a:r>
            <a:r>
              <a:rPr lang="en-US" sz="2600" dirty="0" err="1"/>
              <a:t>untuk</a:t>
            </a:r>
            <a:r>
              <a:rPr lang="en-US" sz="2600" dirty="0"/>
              <a:t> </a:t>
            </a:r>
            <a:r>
              <a:rPr lang="en-US" sz="2600" dirty="0" err="1"/>
              <a:t>masyarakat</a:t>
            </a:r>
            <a:r>
              <a:rPr lang="en-US" sz="2600" dirty="0"/>
              <a:t> </a:t>
            </a:r>
            <a:r>
              <a:rPr lang="en-US" sz="2600" dirty="0" err="1"/>
              <a:t>umum</a:t>
            </a:r>
            <a:r>
              <a:rPr lang="en-US" sz="2600" dirty="0"/>
              <a:t>. </a:t>
            </a:r>
            <a:endParaRPr lang="en-US" sz="2600" dirty="0" smtClean="0"/>
          </a:p>
          <a:p>
            <a:pPr algn="just">
              <a:lnSpc>
                <a:spcPct val="150000"/>
              </a:lnSpc>
            </a:pPr>
            <a:r>
              <a:rPr lang="id-ID" sz="2800" dirty="0" smtClean="0"/>
              <a:t>Menggambarkan </a:t>
            </a:r>
            <a:r>
              <a:rPr lang="id-ID" sz="2800" dirty="0"/>
              <a:t>komputasi awan di mana sumber daya disediakan secara dinamis </a:t>
            </a:r>
            <a:r>
              <a:rPr lang="id-ID" sz="2800" dirty="0" smtClean="0"/>
              <a:t>berdasarkan :</a:t>
            </a:r>
          </a:p>
          <a:p>
            <a:pPr lvl="1" algn="just">
              <a:lnSpc>
                <a:spcPct val="150000"/>
              </a:lnSpc>
              <a:buFont typeface="Wingdings" pitchFamily="2" charset="2"/>
              <a:buChar char="ü"/>
            </a:pPr>
            <a:r>
              <a:rPr lang="id-ID" sz="2600" dirty="0" smtClean="0"/>
              <a:t>Permintaan</a:t>
            </a:r>
          </a:p>
          <a:p>
            <a:pPr lvl="1" algn="just">
              <a:lnSpc>
                <a:spcPct val="150000"/>
              </a:lnSpc>
              <a:buFont typeface="Wingdings" pitchFamily="2" charset="2"/>
              <a:buChar char="ü"/>
            </a:pPr>
            <a:r>
              <a:rPr lang="id-ID" sz="2600" dirty="0" smtClean="0"/>
              <a:t>layanan </a:t>
            </a:r>
            <a:r>
              <a:rPr lang="id-ID" sz="2600" dirty="0"/>
              <a:t>mandiri melalui </a:t>
            </a:r>
            <a:r>
              <a:rPr lang="id-ID" sz="2600" dirty="0" smtClean="0"/>
              <a:t>Internet</a:t>
            </a:r>
          </a:p>
          <a:p>
            <a:pPr lvl="1" algn="just">
              <a:lnSpc>
                <a:spcPct val="150000"/>
              </a:lnSpc>
              <a:buFont typeface="Wingdings" pitchFamily="2" charset="2"/>
              <a:buChar char="ü"/>
            </a:pPr>
            <a:r>
              <a:rPr lang="id-ID" sz="2600" dirty="0" smtClean="0"/>
              <a:t>melalui </a:t>
            </a:r>
            <a:r>
              <a:rPr lang="id-ID" sz="2600" dirty="0"/>
              <a:t>aplikasi web / layanan </a:t>
            </a:r>
            <a:r>
              <a:rPr lang="id-ID" sz="2600" dirty="0" smtClean="0"/>
              <a:t>web</a:t>
            </a:r>
          </a:p>
          <a:p>
            <a:pPr lvl="1" algn="just">
              <a:lnSpc>
                <a:spcPct val="150000"/>
              </a:lnSpc>
              <a:buFont typeface="Wingdings" pitchFamily="2" charset="2"/>
              <a:buChar char="ü"/>
            </a:pPr>
            <a:r>
              <a:rPr lang="id-ID" sz="2600" dirty="0" smtClean="0"/>
              <a:t>API terbuka dari </a:t>
            </a:r>
            <a:r>
              <a:rPr lang="id-ID" sz="2600" dirty="0"/>
              <a:t>penyedia pihak ketiga yang menagih dasar komputasi utilitas</a:t>
            </a:r>
            <a:r>
              <a:rPr lang="id-ID" sz="2600" dirty="0" smtClean="0"/>
              <a:t>.</a:t>
            </a:r>
          </a:p>
        </p:txBody>
      </p:sp>
      <p:sp>
        <p:nvSpPr>
          <p:cNvPr id="4" name="Date Placeholder 3"/>
          <p:cNvSpPr>
            <a:spLocks noGrp="1"/>
          </p:cNvSpPr>
          <p:nvPr>
            <p:ph type="dt" sz="half" idx="10"/>
          </p:nvPr>
        </p:nvSpPr>
        <p:spPr/>
        <p:txBody>
          <a:bodyPr/>
          <a:lstStyle/>
          <a:p>
            <a:fld id="{575961DF-D99E-40EB-826B-8B7A71252F2E}"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spTree>
    <p:extLst>
      <p:ext uri="{BB962C8B-B14F-4D97-AF65-F5344CB8AC3E}">
        <p14:creationId xmlns:p14="http://schemas.microsoft.com/office/powerpoint/2010/main" val="21013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287-1AE7-479E-862E-9BE23999EF2F}"/>
              </a:ext>
            </a:extLst>
          </p:cNvPr>
          <p:cNvSpPr>
            <a:spLocks noGrp="1"/>
          </p:cNvSpPr>
          <p:nvPr>
            <p:ph type="title"/>
          </p:nvPr>
        </p:nvSpPr>
        <p:spPr/>
        <p:txBody>
          <a:bodyPr/>
          <a:lstStyle/>
          <a:p>
            <a:r>
              <a:rPr lang="id-ID" smtClean="0"/>
              <a:t>				</a:t>
            </a:r>
            <a:r>
              <a:rPr lang="en-US" smtClean="0"/>
              <a:t>Public </a:t>
            </a:r>
            <a:r>
              <a:rPr lang="en-US"/>
              <a:t>Cloud</a:t>
            </a:r>
          </a:p>
        </p:txBody>
      </p:sp>
      <p:pic>
        <p:nvPicPr>
          <p:cNvPr id="8" name="Content Placeholder 7">
            <a:extLst>
              <a:ext uri="{FF2B5EF4-FFF2-40B4-BE49-F238E27FC236}">
                <a16:creationId xmlns:a16="http://schemas.microsoft.com/office/drawing/2014/main" id="{EFEA4E79-10B6-4456-B1B8-DA3138D0E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355" y="1424338"/>
            <a:ext cx="5440680" cy="4150927"/>
          </a:xfrm>
        </p:spPr>
      </p:pic>
      <p:sp>
        <p:nvSpPr>
          <p:cNvPr id="4" name="Date Placeholder 3">
            <a:extLst>
              <a:ext uri="{FF2B5EF4-FFF2-40B4-BE49-F238E27FC236}">
                <a16:creationId xmlns:a16="http://schemas.microsoft.com/office/drawing/2014/main" id="{72FC649C-2C68-43E4-8259-D50079B1AD26}"/>
              </a:ext>
            </a:extLst>
          </p:cNvPr>
          <p:cNvSpPr>
            <a:spLocks noGrp="1"/>
          </p:cNvSpPr>
          <p:nvPr>
            <p:ph type="dt" sz="half" idx="10"/>
          </p:nvPr>
        </p:nvSpPr>
        <p:spPr/>
        <p:txBody>
          <a:bodyPr/>
          <a:lstStyle/>
          <a:p>
            <a:fld id="{0FF6AAEB-24A6-4534-87EC-A55AE59B6FF0}" type="datetime1">
              <a:rPr lang="id-ID" smtClean="0"/>
              <a:t>30/06/2019</a:t>
            </a:fld>
            <a:endParaRPr lang="id-ID" dirty="0"/>
          </a:p>
        </p:txBody>
      </p:sp>
      <p:sp>
        <p:nvSpPr>
          <p:cNvPr id="5" name="Footer Placeholder 4">
            <a:extLst>
              <a:ext uri="{FF2B5EF4-FFF2-40B4-BE49-F238E27FC236}">
                <a16:creationId xmlns:a16="http://schemas.microsoft.com/office/drawing/2014/main" id="{44D87E87-0FF0-4977-985C-4D58E49B0F4E}"/>
              </a:ext>
            </a:extLst>
          </p:cNvPr>
          <p:cNvSpPr>
            <a:spLocks noGrp="1"/>
          </p:cNvSpPr>
          <p:nvPr>
            <p:ph type="ftr" sz="quarter" idx="11"/>
          </p:nvPr>
        </p:nvSpPr>
        <p:spPr/>
        <p:txBody>
          <a:bodyPr/>
          <a:lstStyle/>
          <a:p>
            <a:r>
              <a:rPr lang="en-US" smtClean="0"/>
              <a:t>Jenis Teknologi Cloud &amp; Deployment model</a:t>
            </a:r>
            <a:endParaRPr lang="id-ID" dirty="0"/>
          </a:p>
        </p:txBody>
      </p:sp>
      <p:sp>
        <p:nvSpPr>
          <p:cNvPr id="6" name="Slide Number Placeholder 5">
            <a:extLst>
              <a:ext uri="{FF2B5EF4-FFF2-40B4-BE49-F238E27FC236}">
                <a16:creationId xmlns:a16="http://schemas.microsoft.com/office/drawing/2014/main" id="{1471EF57-AC57-4E1E-8BEB-F4C7E8901F34}"/>
              </a:ext>
            </a:extLst>
          </p:cNvPr>
          <p:cNvSpPr>
            <a:spLocks noGrp="1"/>
          </p:cNvSpPr>
          <p:nvPr>
            <p:ph type="sldNum" sz="quarter" idx="12"/>
          </p:nvPr>
        </p:nvSpPr>
        <p:spPr>
          <a:xfrm>
            <a:off x="8034728" y="6249153"/>
            <a:ext cx="964892" cy="539502"/>
          </a:xfrm>
        </p:spPr>
        <p:txBody>
          <a:bodyPr/>
          <a:lstStyle/>
          <a:p>
            <a:fld id="{DF0E258F-04D6-46E9-8B77-0866F5CD991D}" type="slidenum">
              <a:rPr lang="id-ID" smtClean="0"/>
              <a:pPr/>
              <a:t>14</a:t>
            </a:fld>
            <a:endParaRPr lang="id-ID" dirty="0"/>
          </a:p>
        </p:txBody>
      </p:sp>
      <p:sp>
        <p:nvSpPr>
          <p:cNvPr id="9" name="TextBox 8">
            <a:extLst>
              <a:ext uri="{FF2B5EF4-FFF2-40B4-BE49-F238E27FC236}">
                <a16:creationId xmlns:a16="http://schemas.microsoft.com/office/drawing/2014/main" id="{C079D35F-66AB-42FA-9408-9A22BD1F89CA}"/>
              </a:ext>
            </a:extLst>
          </p:cNvPr>
          <p:cNvSpPr txBox="1"/>
          <p:nvPr/>
        </p:nvSpPr>
        <p:spPr>
          <a:xfrm>
            <a:off x="2768578" y="5739045"/>
            <a:ext cx="2960234" cy="461665"/>
          </a:xfrm>
          <a:prstGeom prst="rect">
            <a:avLst/>
          </a:prstGeom>
          <a:noFill/>
        </p:spPr>
        <p:txBody>
          <a:bodyPr wrap="none" rtlCol="0">
            <a:spAutoFit/>
          </a:bodyPr>
          <a:lstStyle/>
          <a:p>
            <a:r>
              <a:rPr lang="en-US" sz="2400" dirty="0"/>
              <a:t>Public Cloud Structure</a:t>
            </a:r>
          </a:p>
        </p:txBody>
      </p:sp>
    </p:spTree>
    <p:extLst>
      <p:ext uri="{BB962C8B-B14F-4D97-AF65-F5344CB8AC3E}">
        <p14:creationId xmlns:p14="http://schemas.microsoft.com/office/powerpoint/2010/main" val="215588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78E8-607F-4C5A-9E9E-1016ECC15C5E}"/>
              </a:ext>
            </a:extLst>
          </p:cNvPr>
          <p:cNvSpPr>
            <a:spLocks noGrp="1"/>
          </p:cNvSpPr>
          <p:nvPr>
            <p:ph type="title"/>
          </p:nvPr>
        </p:nvSpPr>
        <p:spPr>
          <a:xfrm>
            <a:off x="1652337" y="474919"/>
            <a:ext cx="7347283" cy="854074"/>
          </a:xfrm>
        </p:spPr>
        <p:txBody>
          <a:bodyPr/>
          <a:lstStyle/>
          <a:p>
            <a:r>
              <a:rPr lang="id-ID" smtClean="0"/>
              <a:t>				</a:t>
            </a:r>
            <a:r>
              <a:rPr lang="en-US" smtClean="0"/>
              <a:t>Public </a:t>
            </a:r>
            <a:r>
              <a:rPr lang="en-US" dirty="0"/>
              <a:t>Cloud</a:t>
            </a:r>
          </a:p>
        </p:txBody>
      </p:sp>
      <p:sp>
        <p:nvSpPr>
          <p:cNvPr id="3" name="Content Placeholder 2">
            <a:extLst>
              <a:ext uri="{FF2B5EF4-FFF2-40B4-BE49-F238E27FC236}">
                <a16:creationId xmlns:a16="http://schemas.microsoft.com/office/drawing/2014/main" id="{2CA6545D-F901-47B0-8100-E2E054765B2C}"/>
              </a:ext>
            </a:extLst>
          </p:cNvPr>
          <p:cNvSpPr>
            <a:spLocks noGrp="1"/>
          </p:cNvSpPr>
          <p:nvPr>
            <p:ph idx="1"/>
          </p:nvPr>
        </p:nvSpPr>
        <p:spPr>
          <a:xfrm>
            <a:off x="184897" y="1658983"/>
            <a:ext cx="8814723" cy="4764546"/>
          </a:xfrm>
        </p:spPr>
        <p:txBody>
          <a:bodyPr anchor="ctr">
            <a:normAutofit lnSpcReduction="10000"/>
          </a:bodyPr>
          <a:lstStyle/>
          <a:p>
            <a:pPr>
              <a:lnSpc>
                <a:spcPct val="150000"/>
              </a:lnSpc>
            </a:pPr>
            <a:r>
              <a:rPr lang="en-US" sz="2400" dirty="0"/>
              <a:t>Public cloud </a:t>
            </a:r>
            <a:r>
              <a:rPr lang="id-ID" sz="2400" dirty="0" smtClean="0"/>
              <a:t>atau </a:t>
            </a:r>
            <a:r>
              <a:rPr lang="en-US" sz="2400" dirty="0" smtClean="0"/>
              <a:t>external </a:t>
            </a:r>
            <a:r>
              <a:rPr lang="id-ID" sz="2400" dirty="0" smtClean="0"/>
              <a:t>yang menggambarkan </a:t>
            </a:r>
            <a:r>
              <a:rPr lang="en-US" sz="2400" dirty="0" smtClean="0"/>
              <a:t>cloud </a:t>
            </a:r>
            <a:r>
              <a:rPr lang="en-US" sz="2400" dirty="0"/>
              <a:t>computing </a:t>
            </a:r>
            <a:r>
              <a:rPr lang="id-ID" sz="2400" dirty="0" smtClean="0"/>
              <a:t>dalam </a:t>
            </a:r>
            <a:r>
              <a:rPr lang="en-US" sz="2400" dirty="0" smtClean="0"/>
              <a:t>traditional </a:t>
            </a:r>
            <a:r>
              <a:rPr lang="en-US" sz="2400" dirty="0"/>
              <a:t>mainstream sense</a:t>
            </a:r>
          </a:p>
          <a:p>
            <a:pPr>
              <a:lnSpc>
                <a:spcPct val="150000"/>
              </a:lnSpc>
            </a:pPr>
            <a:r>
              <a:rPr lang="id-ID" sz="2400" dirty="0"/>
              <a:t>Sumber daya disediakan secara dinamis dengan halus</a:t>
            </a:r>
          </a:p>
          <a:p>
            <a:pPr>
              <a:lnSpc>
                <a:spcPct val="150000"/>
              </a:lnSpc>
            </a:pPr>
            <a:r>
              <a:rPr lang="id-ID" sz="2400" dirty="0"/>
              <a:t>Basis layanan mandiri melalui Internet</a:t>
            </a:r>
          </a:p>
          <a:p>
            <a:pPr>
              <a:lnSpc>
                <a:spcPct val="150000"/>
              </a:lnSpc>
            </a:pPr>
            <a:r>
              <a:rPr lang="id-ID" sz="2400" dirty="0"/>
              <a:t>Infrastruktur cloud tersedia untuk masyarakat umum atau kelompok industri </a:t>
            </a:r>
            <a:r>
              <a:rPr lang="id-ID" sz="2400" dirty="0" smtClean="0"/>
              <a:t>besar</a:t>
            </a:r>
            <a:endParaRPr lang="en-US" sz="2400" dirty="0"/>
          </a:p>
          <a:p>
            <a:pPr>
              <a:lnSpc>
                <a:spcPct val="150000"/>
              </a:lnSpc>
            </a:pPr>
            <a:r>
              <a:rPr lang="id-ID" sz="2400" dirty="0" smtClean="0"/>
              <a:t>P</a:t>
            </a:r>
            <a:r>
              <a:rPr lang="en-US" sz="2400" dirty="0" err="1" smtClean="0"/>
              <a:t>ublic</a:t>
            </a:r>
            <a:r>
              <a:rPr lang="en-US" sz="2400" dirty="0" smtClean="0"/>
              <a:t> cloud</a:t>
            </a:r>
            <a:r>
              <a:rPr lang="id-ID" sz="2400" dirty="0"/>
              <a:t> </a:t>
            </a:r>
            <a:r>
              <a:rPr lang="id-ID" sz="2400" dirty="0" smtClean="0"/>
              <a:t>paling populer :</a:t>
            </a:r>
            <a:r>
              <a:rPr lang="en-US" sz="2400" dirty="0" smtClean="0"/>
              <a:t> </a:t>
            </a:r>
            <a:r>
              <a:rPr lang="en-US" sz="2400" dirty="0"/>
              <a:t>Amazon Web Services, Google Cloud Platform, Microsoft Azure</a:t>
            </a:r>
          </a:p>
        </p:txBody>
      </p:sp>
      <p:sp>
        <p:nvSpPr>
          <p:cNvPr id="4" name="Date Placeholder 3">
            <a:extLst>
              <a:ext uri="{FF2B5EF4-FFF2-40B4-BE49-F238E27FC236}">
                <a16:creationId xmlns:a16="http://schemas.microsoft.com/office/drawing/2014/main" id="{C9F2FDE3-CC85-4A59-ACAF-E92FEFCCA96B}"/>
              </a:ext>
            </a:extLst>
          </p:cNvPr>
          <p:cNvSpPr>
            <a:spLocks noGrp="1"/>
          </p:cNvSpPr>
          <p:nvPr>
            <p:ph type="dt" sz="half" idx="10"/>
          </p:nvPr>
        </p:nvSpPr>
        <p:spPr/>
        <p:txBody>
          <a:bodyPr/>
          <a:lstStyle/>
          <a:p>
            <a:fld id="{A9D22551-A30F-4693-84B7-BC49AB25A7E1}" type="datetime1">
              <a:rPr lang="id-ID" smtClean="0"/>
              <a:t>30/06/2019</a:t>
            </a:fld>
            <a:endParaRPr lang="id-ID" dirty="0"/>
          </a:p>
        </p:txBody>
      </p:sp>
      <p:sp>
        <p:nvSpPr>
          <p:cNvPr id="5" name="Footer Placeholder 4">
            <a:extLst>
              <a:ext uri="{FF2B5EF4-FFF2-40B4-BE49-F238E27FC236}">
                <a16:creationId xmlns:a16="http://schemas.microsoft.com/office/drawing/2014/main" id="{A1355B5E-18E0-45B8-B782-3625EAAB7818}"/>
              </a:ext>
            </a:extLst>
          </p:cNvPr>
          <p:cNvSpPr>
            <a:spLocks noGrp="1"/>
          </p:cNvSpPr>
          <p:nvPr>
            <p:ph type="ftr" sz="quarter" idx="11"/>
          </p:nvPr>
        </p:nvSpPr>
        <p:spPr/>
        <p:txBody>
          <a:bodyPr/>
          <a:lstStyle/>
          <a:p>
            <a:r>
              <a:rPr lang="en-US" smtClean="0"/>
              <a:t>Jenis Teknologi Cloud &amp; Deployment model</a:t>
            </a:r>
            <a:endParaRPr lang="id-ID" dirty="0"/>
          </a:p>
        </p:txBody>
      </p:sp>
      <p:sp>
        <p:nvSpPr>
          <p:cNvPr id="6" name="Slide Number Placeholder 5">
            <a:extLst>
              <a:ext uri="{FF2B5EF4-FFF2-40B4-BE49-F238E27FC236}">
                <a16:creationId xmlns:a16="http://schemas.microsoft.com/office/drawing/2014/main" id="{11DE2D4A-096D-4E91-9D32-169BB547716A}"/>
              </a:ext>
            </a:extLst>
          </p:cNvPr>
          <p:cNvSpPr>
            <a:spLocks noGrp="1"/>
          </p:cNvSpPr>
          <p:nvPr>
            <p:ph type="sldNum" sz="quarter" idx="12"/>
          </p:nvPr>
        </p:nvSpPr>
        <p:spPr>
          <a:xfrm>
            <a:off x="8034728" y="6250898"/>
            <a:ext cx="964892" cy="542767"/>
          </a:xfrm>
        </p:spPr>
        <p:txBody>
          <a:bodyPr/>
          <a:lstStyle/>
          <a:p>
            <a:fld id="{DF0E258F-04D6-46E9-8B77-0866F5CD991D}" type="slidenum">
              <a:rPr lang="id-ID" smtClean="0"/>
              <a:pPr/>
              <a:t>15</a:t>
            </a:fld>
            <a:endParaRPr lang="id-ID" dirty="0"/>
          </a:p>
        </p:txBody>
      </p:sp>
    </p:spTree>
    <p:extLst>
      <p:ext uri="{BB962C8B-B14F-4D97-AF65-F5344CB8AC3E}">
        <p14:creationId xmlns:p14="http://schemas.microsoft.com/office/powerpoint/2010/main" val="34164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a:t>
            </a:r>
            <a:endParaRPr lang="en-US" dirty="0"/>
          </a:p>
        </p:txBody>
      </p:sp>
      <p:sp>
        <p:nvSpPr>
          <p:cNvPr id="3" name="Content Placeholder 2"/>
          <p:cNvSpPr>
            <a:spLocks noGrp="1"/>
          </p:cNvSpPr>
          <p:nvPr>
            <p:ph idx="1"/>
          </p:nvPr>
        </p:nvSpPr>
        <p:spPr>
          <a:xfrm>
            <a:off x="184897" y="1451811"/>
            <a:ext cx="8814723" cy="4129182"/>
          </a:xfrm>
        </p:spPr>
        <p:txBody>
          <a:bodyPr numCol="2" anchor="ctr">
            <a:normAutofit/>
          </a:bodyPr>
          <a:lstStyle/>
          <a:p>
            <a:pPr>
              <a:lnSpc>
                <a:spcPct val="150000"/>
              </a:lnSpc>
            </a:pPr>
            <a:r>
              <a:rPr lang="en-US" sz="2600" dirty="0" err="1" smtClean="0"/>
              <a:t>Contoh</a:t>
            </a:r>
            <a:r>
              <a:rPr lang="en-US" sz="2600" dirty="0" smtClean="0"/>
              <a:t> </a:t>
            </a:r>
            <a:r>
              <a:rPr lang="en-US" sz="2600" dirty="0"/>
              <a:t>Public </a:t>
            </a:r>
            <a:r>
              <a:rPr lang="en-US" sz="2600" dirty="0" smtClean="0"/>
              <a:t>Cloud </a:t>
            </a:r>
            <a:r>
              <a:rPr lang="en-US" sz="2600" dirty="0"/>
              <a:t>yang </a:t>
            </a:r>
            <a:r>
              <a:rPr lang="en-US" sz="2600" dirty="0" smtClean="0"/>
              <a:t>gratis</a:t>
            </a:r>
            <a:r>
              <a:rPr lang="id-ID" sz="2600" dirty="0" smtClean="0"/>
              <a:t> </a:t>
            </a:r>
            <a:r>
              <a:rPr lang="en-US" sz="2600" dirty="0" smtClean="0"/>
              <a:t>: </a:t>
            </a:r>
            <a:endParaRPr lang="id-ID" sz="2600" dirty="0" smtClean="0"/>
          </a:p>
          <a:p>
            <a:pPr lvl="1">
              <a:lnSpc>
                <a:spcPct val="150000"/>
              </a:lnSpc>
              <a:buFont typeface="Wingdings" pitchFamily="2" charset="2"/>
              <a:buChar char="ü"/>
            </a:pPr>
            <a:r>
              <a:rPr lang="en-US" sz="2400" dirty="0" err="1" smtClean="0"/>
              <a:t>GoogleMail</a:t>
            </a:r>
            <a:endParaRPr lang="id-ID" sz="2400" dirty="0" smtClean="0"/>
          </a:p>
          <a:p>
            <a:pPr lvl="1">
              <a:lnSpc>
                <a:spcPct val="150000"/>
              </a:lnSpc>
              <a:buFont typeface="Wingdings" pitchFamily="2" charset="2"/>
              <a:buChar char="ü"/>
            </a:pPr>
            <a:r>
              <a:rPr lang="en-US" sz="2400" dirty="0" smtClean="0"/>
              <a:t>Facebook</a:t>
            </a:r>
            <a:endParaRPr lang="id-ID" sz="2400" dirty="0" smtClean="0"/>
          </a:p>
          <a:p>
            <a:pPr lvl="1">
              <a:lnSpc>
                <a:spcPct val="150000"/>
              </a:lnSpc>
              <a:buFont typeface="Wingdings" pitchFamily="2" charset="2"/>
              <a:buChar char="ü"/>
            </a:pPr>
            <a:r>
              <a:rPr lang="en-US" sz="2400" dirty="0" smtClean="0"/>
              <a:t>Twitter</a:t>
            </a:r>
            <a:endParaRPr lang="id-ID" sz="2400" dirty="0" smtClean="0"/>
          </a:p>
          <a:p>
            <a:pPr lvl="1">
              <a:lnSpc>
                <a:spcPct val="150000"/>
              </a:lnSpc>
              <a:buFont typeface="Wingdings" pitchFamily="2" charset="2"/>
              <a:buChar char="ü"/>
            </a:pPr>
            <a:r>
              <a:rPr lang="en-US" sz="2400" dirty="0" smtClean="0"/>
              <a:t>Live </a:t>
            </a:r>
            <a:r>
              <a:rPr lang="en-US" sz="2400" dirty="0"/>
              <a:t>Mail, </a:t>
            </a:r>
            <a:r>
              <a:rPr lang="en-US" sz="2400" dirty="0" err="1"/>
              <a:t>dsb</a:t>
            </a:r>
            <a:r>
              <a:rPr lang="en-US" sz="2400" dirty="0"/>
              <a:t>. </a:t>
            </a:r>
            <a:endParaRPr lang="id-ID" sz="2400" dirty="0" smtClean="0"/>
          </a:p>
          <a:p>
            <a:pPr>
              <a:lnSpc>
                <a:spcPct val="150000"/>
              </a:lnSpc>
            </a:pPr>
            <a:r>
              <a:rPr lang="en-US" sz="2600" dirty="0" err="1" smtClean="0"/>
              <a:t>Contoh</a:t>
            </a:r>
            <a:r>
              <a:rPr lang="id-ID" sz="2600" dirty="0" smtClean="0"/>
              <a:t> </a:t>
            </a:r>
            <a:r>
              <a:rPr lang="en-US" sz="2600" dirty="0" smtClean="0"/>
              <a:t>Public </a:t>
            </a:r>
            <a:r>
              <a:rPr lang="en-US" sz="2600" dirty="0"/>
              <a:t>Cloud yang </a:t>
            </a:r>
            <a:r>
              <a:rPr lang="en-US" sz="2600" dirty="0" err="1" smtClean="0"/>
              <a:t>berbayar</a:t>
            </a:r>
            <a:r>
              <a:rPr lang="id-ID" sz="2600" dirty="0" smtClean="0"/>
              <a:t> </a:t>
            </a:r>
            <a:r>
              <a:rPr lang="en-US" sz="2600" dirty="0" smtClean="0"/>
              <a:t>: </a:t>
            </a:r>
            <a:endParaRPr lang="id-ID" sz="2600" dirty="0" smtClean="0"/>
          </a:p>
          <a:p>
            <a:pPr lvl="1">
              <a:lnSpc>
                <a:spcPct val="150000"/>
              </a:lnSpc>
              <a:buFont typeface="Wingdings" pitchFamily="2" charset="2"/>
              <a:buChar char="ü"/>
            </a:pPr>
            <a:r>
              <a:rPr lang="en-US" sz="2400" dirty="0" smtClean="0"/>
              <a:t>Sales Force</a:t>
            </a:r>
            <a:endParaRPr lang="id-ID" sz="2400" dirty="0" smtClean="0"/>
          </a:p>
          <a:p>
            <a:pPr lvl="1">
              <a:lnSpc>
                <a:spcPct val="150000"/>
              </a:lnSpc>
              <a:buFont typeface="Wingdings" pitchFamily="2" charset="2"/>
              <a:buChar char="ü"/>
            </a:pPr>
            <a:r>
              <a:rPr lang="en-US" sz="2400" dirty="0" smtClean="0"/>
              <a:t>Office365</a:t>
            </a:r>
            <a:endParaRPr lang="id-ID" sz="2400" dirty="0" smtClean="0"/>
          </a:p>
          <a:p>
            <a:pPr lvl="1">
              <a:lnSpc>
                <a:spcPct val="150000"/>
              </a:lnSpc>
              <a:buFont typeface="Wingdings" pitchFamily="2" charset="2"/>
              <a:buChar char="ü"/>
            </a:pPr>
            <a:r>
              <a:rPr lang="en-US" sz="2400" dirty="0" err="1" smtClean="0"/>
              <a:t>GoogleApps</a:t>
            </a:r>
            <a:r>
              <a:rPr lang="en-US" sz="2400" dirty="0"/>
              <a:t>, </a:t>
            </a:r>
            <a:r>
              <a:rPr lang="en-US" sz="2400" dirty="0" err="1"/>
              <a:t>dsb</a:t>
            </a:r>
            <a:r>
              <a:rPr lang="en-US" sz="2400" dirty="0"/>
              <a:t>.</a:t>
            </a:r>
          </a:p>
        </p:txBody>
      </p:sp>
      <p:sp>
        <p:nvSpPr>
          <p:cNvPr id="4" name="Date Placeholder 3"/>
          <p:cNvSpPr>
            <a:spLocks noGrp="1"/>
          </p:cNvSpPr>
          <p:nvPr>
            <p:ph type="dt" sz="half" idx="10"/>
          </p:nvPr>
        </p:nvSpPr>
        <p:spPr/>
        <p:txBody>
          <a:bodyPr/>
          <a:lstStyle/>
          <a:p>
            <a:fld id="{575961DF-D99E-40EB-826B-8B7A71252F2E}"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16</a:t>
            </a:fld>
            <a:endParaRPr lang="id-ID" dirty="0"/>
          </a:p>
        </p:txBody>
      </p:sp>
    </p:spTree>
    <p:extLst>
      <p:ext uri="{BB962C8B-B14F-4D97-AF65-F5344CB8AC3E}">
        <p14:creationId xmlns:p14="http://schemas.microsoft.com/office/powerpoint/2010/main" val="253657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Keuntungan </a:t>
            </a:r>
            <a:r>
              <a:rPr lang="en-US" dirty="0" smtClean="0"/>
              <a:t>Public Cloud</a:t>
            </a:r>
            <a:endParaRPr lang="en-US" dirty="0"/>
          </a:p>
        </p:txBody>
      </p:sp>
      <p:sp>
        <p:nvSpPr>
          <p:cNvPr id="3" name="Content Placeholder 2"/>
          <p:cNvSpPr>
            <a:spLocks noGrp="1"/>
          </p:cNvSpPr>
          <p:nvPr>
            <p:ph idx="1"/>
          </p:nvPr>
        </p:nvSpPr>
        <p:spPr/>
        <p:txBody>
          <a:bodyPr anchor="ctr">
            <a:noAutofit/>
          </a:bodyPr>
          <a:lstStyle/>
          <a:p>
            <a:pPr>
              <a:lnSpc>
                <a:spcPct val="150000"/>
              </a:lnSpc>
            </a:pPr>
            <a:r>
              <a:rPr lang="en-US" sz="2400" b="1" dirty="0" err="1"/>
              <a:t>Keuntungan</a:t>
            </a:r>
            <a:r>
              <a:rPr lang="en-US" sz="2400" b="1" dirty="0"/>
              <a:t>:</a:t>
            </a:r>
            <a:r>
              <a:rPr lang="en-US" sz="2400" dirty="0"/>
              <a:t> </a:t>
            </a:r>
            <a:endParaRPr lang="id-ID" sz="2400" dirty="0" smtClean="0"/>
          </a:p>
          <a:p>
            <a:pPr lvl="1">
              <a:lnSpc>
                <a:spcPct val="150000"/>
              </a:lnSpc>
            </a:pPr>
            <a:r>
              <a:rPr lang="en-US" sz="2200" dirty="0" err="1" smtClean="0"/>
              <a:t>Pengguna</a:t>
            </a:r>
            <a:r>
              <a:rPr lang="en-US" sz="2200" dirty="0" smtClean="0"/>
              <a:t> </a:t>
            </a:r>
            <a:r>
              <a:rPr lang="en-US" sz="2200" dirty="0" err="1"/>
              <a:t>tidak</a:t>
            </a:r>
            <a:r>
              <a:rPr lang="en-US" sz="2200" dirty="0"/>
              <a:t> </a:t>
            </a:r>
            <a:r>
              <a:rPr lang="en-US" sz="2200" dirty="0" err="1"/>
              <a:t>perlu</a:t>
            </a:r>
            <a:r>
              <a:rPr lang="en-US" sz="2200" dirty="0"/>
              <a:t> </a:t>
            </a:r>
            <a:r>
              <a:rPr lang="en-US" sz="2200" dirty="0" err="1"/>
              <a:t>berinvestasi</a:t>
            </a:r>
            <a:r>
              <a:rPr lang="en-US" sz="2200" dirty="0"/>
              <a:t> </a:t>
            </a:r>
            <a:r>
              <a:rPr lang="en-US" sz="2200" dirty="0" err="1"/>
              <a:t>untuk</a:t>
            </a:r>
            <a:r>
              <a:rPr lang="en-US" sz="2200" dirty="0"/>
              <a:t> </a:t>
            </a:r>
            <a:r>
              <a:rPr lang="en-US" sz="2200" dirty="0" err="1"/>
              <a:t>merawat</a:t>
            </a:r>
            <a:r>
              <a:rPr lang="en-US" sz="2200" dirty="0"/>
              <a:t> </a:t>
            </a:r>
            <a:r>
              <a:rPr lang="en-US" sz="2200" dirty="0" err="1"/>
              <a:t>serta</a:t>
            </a:r>
            <a:r>
              <a:rPr lang="en-US" sz="2200" dirty="0"/>
              <a:t> </a:t>
            </a:r>
            <a:r>
              <a:rPr lang="en-US" sz="2200" dirty="0" err="1"/>
              <a:t>membangun</a:t>
            </a:r>
            <a:r>
              <a:rPr lang="en-US" sz="2200" dirty="0"/>
              <a:t> </a:t>
            </a:r>
            <a:r>
              <a:rPr lang="en-US" sz="2200" dirty="0" err="1"/>
              <a:t>infrastruktur</a:t>
            </a:r>
            <a:r>
              <a:rPr lang="en-US" sz="2200" dirty="0"/>
              <a:t>, platform, </a:t>
            </a:r>
            <a:r>
              <a:rPr lang="en-US" sz="2200" dirty="0" err="1"/>
              <a:t>ataupun</a:t>
            </a:r>
            <a:r>
              <a:rPr lang="en-US" sz="2200" dirty="0"/>
              <a:t> </a:t>
            </a:r>
            <a:r>
              <a:rPr lang="en-US" sz="2200" dirty="0" err="1"/>
              <a:t>aplikasi</a:t>
            </a:r>
            <a:r>
              <a:rPr lang="en-US" sz="2200" dirty="0"/>
              <a:t>. </a:t>
            </a:r>
            <a:endParaRPr lang="id-ID" sz="2200" dirty="0" smtClean="0"/>
          </a:p>
          <a:p>
            <a:pPr lvl="1">
              <a:lnSpc>
                <a:spcPct val="150000"/>
              </a:lnSpc>
            </a:pPr>
            <a:r>
              <a:rPr lang="id-ID" sz="2200" dirty="0" smtClean="0"/>
              <a:t>Sederhana dan mudah</a:t>
            </a:r>
          </a:p>
          <a:p>
            <a:pPr lvl="1">
              <a:lnSpc>
                <a:spcPct val="150000"/>
              </a:lnSpc>
            </a:pPr>
            <a:r>
              <a:rPr lang="id-ID" sz="2200" dirty="0" smtClean="0"/>
              <a:t>Lebih sedikit waktu</a:t>
            </a:r>
          </a:p>
          <a:p>
            <a:pPr lvl="1">
              <a:lnSpc>
                <a:spcPct val="150000"/>
              </a:lnSpc>
            </a:pPr>
            <a:r>
              <a:rPr lang="id-ID" sz="2200" dirty="0" smtClean="0"/>
              <a:t>Tidak ada kontrak</a:t>
            </a:r>
          </a:p>
          <a:p>
            <a:pPr lvl="1">
              <a:lnSpc>
                <a:spcPct val="150000"/>
              </a:lnSpc>
            </a:pPr>
            <a:endParaRPr lang="id-ID" sz="2200" dirty="0" smtClean="0"/>
          </a:p>
        </p:txBody>
      </p:sp>
      <p:sp>
        <p:nvSpPr>
          <p:cNvPr id="4" name="Date Placeholder 3"/>
          <p:cNvSpPr>
            <a:spLocks noGrp="1"/>
          </p:cNvSpPr>
          <p:nvPr>
            <p:ph type="dt" sz="half" idx="10"/>
          </p:nvPr>
        </p:nvSpPr>
        <p:spPr/>
        <p:txBody>
          <a:bodyPr/>
          <a:lstStyle/>
          <a:p>
            <a:fld id="{91B4D319-2848-457B-825B-C319E04930F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spTree>
    <p:extLst>
      <p:ext uri="{BB962C8B-B14F-4D97-AF65-F5344CB8AC3E}">
        <p14:creationId xmlns:p14="http://schemas.microsoft.com/office/powerpoint/2010/main" val="236558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Kerugian </a:t>
            </a:r>
            <a:r>
              <a:rPr lang="en-US" dirty="0" smtClean="0"/>
              <a:t>Public Cloud</a:t>
            </a:r>
            <a:endParaRPr lang="en-US" dirty="0"/>
          </a:p>
        </p:txBody>
      </p:sp>
      <p:sp>
        <p:nvSpPr>
          <p:cNvPr id="3" name="Content Placeholder 2"/>
          <p:cNvSpPr>
            <a:spLocks noGrp="1"/>
          </p:cNvSpPr>
          <p:nvPr>
            <p:ph idx="1"/>
          </p:nvPr>
        </p:nvSpPr>
        <p:spPr/>
        <p:txBody>
          <a:bodyPr anchor="ctr">
            <a:noAutofit/>
          </a:bodyPr>
          <a:lstStyle/>
          <a:p>
            <a:pPr>
              <a:lnSpc>
                <a:spcPct val="150000"/>
              </a:lnSpc>
            </a:pPr>
            <a:r>
              <a:rPr lang="en-US" sz="2400" b="1" dirty="0" err="1" smtClean="0"/>
              <a:t>Kerugian</a:t>
            </a:r>
            <a:r>
              <a:rPr lang="en-US" sz="2400" b="1" dirty="0"/>
              <a:t>:</a:t>
            </a:r>
            <a:r>
              <a:rPr lang="en-US" sz="2400" dirty="0"/>
              <a:t> </a:t>
            </a:r>
            <a:endParaRPr lang="id-ID" sz="2400" dirty="0" smtClean="0"/>
          </a:p>
          <a:p>
            <a:pPr marL="536575" lvl="1" indent="-268288">
              <a:lnSpc>
                <a:spcPct val="150000"/>
              </a:lnSpc>
              <a:buFont typeface="Wingdings" pitchFamily="2" charset="2"/>
              <a:buChar char="ü"/>
            </a:pPr>
            <a:r>
              <a:rPr lang="en-US" sz="2400" dirty="0" err="1" smtClean="0"/>
              <a:t>Sangat</a:t>
            </a:r>
            <a:r>
              <a:rPr lang="en-US" sz="2400" dirty="0" smtClean="0"/>
              <a:t> </a:t>
            </a:r>
            <a:r>
              <a:rPr lang="en-US" sz="2400" dirty="0" err="1"/>
              <a:t>tergantung</a:t>
            </a:r>
            <a:r>
              <a:rPr lang="en-US" sz="2400" dirty="0"/>
              <a:t> </a:t>
            </a:r>
            <a:r>
              <a:rPr lang="en-US" sz="2400" dirty="0" err="1"/>
              <a:t>dengan</a:t>
            </a:r>
            <a:r>
              <a:rPr lang="en-US" sz="2400" dirty="0"/>
              <a:t> </a:t>
            </a:r>
            <a:r>
              <a:rPr lang="en-US" sz="2400" dirty="0" err="1"/>
              <a:t>kualitas</a:t>
            </a:r>
            <a:r>
              <a:rPr lang="en-US" sz="2400" dirty="0"/>
              <a:t> </a:t>
            </a:r>
            <a:r>
              <a:rPr lang="en-US" sz="2400" dirty="0" err="1"/>
              <a:t>layanan</a:t>
            </a:r>
            <a:r>
              <a:rPr lang="en-US" sz="2400" dirty="0"/>
              <a:t> internet (</a:t>
            </a:r>
            <a:r>
              <a:rPr lang="en-US" sz="2400" dirty="0" err="1"/>
              <a:t>koneksi</a:t>
            </a:r>
            <a:r>
              <a:rPr lang="en-US" sz="2400" dirty="0"/>
              <a:t>) </a:t>
            </a:r>
            <a:endParaRPr lang="id-ID" sz="2400" dirty="0" smtClean="0"/>
          </a:p>
          <a:p>
            <a:pPr marL="536575" lvl="1" indent="-268288">
              <a:lnSpc>
                <a:spcPct val="150000"/>
              </a:lnSpc>
              <a:buFont typeface="Wingdings" pitchFamily="2" charset="2"/>
              <a:buChar char="ü"/>
            </a:pPr>
            <a:r>
              <a:rPr lang="id-ID" sz="2400" dirty="0" smtClean="0"/>
              <a:t>Tidak semua penyedia layanan, menjamin keamanan data kita</a:t>
            </a:r>
          </a:p>
          <a:p>
            <a:pPr marL="536575" lvl="1" indent="-268288">
              <a:lnSpc>
                <a:spcPct val="150000"/>
              </a:lnSpc>
              <a:buFont typeface="Wingdings" pitchFamily="2" charset="2"/>
              <a:buChar char="ü"/>
            </a:pPr>
            <a:r>
              <a:rPr lang="id-ID" sz="2400" dirty="0" smtClean="0"/>
              <a:t>Tidak memiliki kontrol yang tepat</a:t>
            </a:r>
          </a:p>
          <a:p>
            <a:pPr marL="536575" lvl="1" indent="-268288">
              <a:lnSpc>
                <a:spcPct val="150000"/>
              </a:lnSpc>
              <a:buFont typeface="Wingdings" pitchFamily="2" charset="2"/>
              <a:buChar char="ü"/>
            </a:pPr>
            <a:r>
              <a:rPr lang="id-ID" sz="2400" dirty="0"/>
              <a:t>Kustomisasi sumber daya atau layanan tidak </a:t>
            </a:r>
            <a:r>
              <a:rPr lang="id-ID" sz="2400" dirty="0" smtClean="0"/>
              <a:t>dimungkinkan</a:t>
            </a:r>
            <a:endParaRPr lang="en-US" sz="2400" dirty="0" smtClean="0"/>
          </a:p>
        </p:txBody>
      </p:sp>
      <p:sp>
        <p:nvSpPr>
          <p:cNvPr id="4" name="Date Placeholder 3"/>
          <p:cNvSpPr>
            <a:spLocks noGrp="1"/>
          </p:cNvSpPr>
          <p:nvPr>
            <p:ph type="dt" sz="half" idx="10"/>
          </p:nvPr>
        </p:nvSpPr>
        <p:spPr/>
        <p:txBody>
          <a:bodyPr/>
          <a:lstStyle/>
          <a:p>
            <a:fld id="{91B4D319-2848-457B-825B-C319E04930F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18</a:t>
            </a:fld>
            <a:endParaRPr lang="id-ID" dirty="0"/>
          </a:p>
        </p:txBody>
      </p:sp>
    </p:spTree>
    <p:extLst>
      <p:ext uri="{BB962C8B-B14F-4D97-AF65-F5344CB8AC3E}">
        <p14:creationId xmlns:p14="http://schemas.microsoft.com/office/powerpoint/2010/main" val="16720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US" dirty="0"/>
          </a:p>
        </p:txBody>
      </p:sp>
      <p:sp>
        <p:nvSpPr>
          <p:cNvPr id="3" name="Content Placeholder 2"/>
          <p:cNvSpPr>
            <a:spLocks noGrp="1"/>
          </p:cNvSpPr>
          <p:nvPr>
            <p:ph idx="1"/>
          </p:nvPr>
        </p:nvSpPr>
        <p:spPr/>
        <p:txBody>
          <a:bodyPr anchor="ctr">
            <a:normAutofit/>
          </a:bodyPr>
          <a:lstStyle/>
          <a:p>
            <a:pPr>
              <a:lnSpc>
                <a:spcPct val="150000"/>
              </a:lnSpc>
            </a:pPr>
            <a:r>
              <a:rPr lang="id-ID" sz="2400" dirty="0" smtClean="0"/>
              <a:t>G</a:t>
            </a:r>
            <a:r>
              <a:rPr lang="en-US" sz="2400" dirty="0" err="1" smtClean="0"/>
              <a:t>abungan</a:t>
            </a:r>
            <a:r>
              <a:rPr lang="en-US" sz="2400" dirty="0" smtClean="0"/>
              <a:t> </a:t>
            </a:r>
            <a:r>
              <a:rPr lang="en-US" sz="2400" dirty="0" err="1"/>
              <a:t>dari</a:t>
            </a:r>
            <a:r>
              <a:rPr lang="en-US" sz="2400" dirty="0"/>
              <a:t> </a:t>
            </a:r>
            <a:r>
              <a:rPr lang="en-US" sz="2400" dirty="0" err="1"/>
              <a:t>layanan</a:t>
            </a:r>
            <a:r>
              <a:rPr lang="en-US" sz="2400" dirty="0"/>
              <a:t> Public Cloud </a:t>
            </a:r>
            <a:r>
              <a:rPr lang="en-US" sz="2400" dirty="0" err="1"/>
              <a:t>dan</a:t>
            </a:r>
            <a:r>
              <a:rPr lang="en-US" sz="2400" dirty="0"/>
              <a:t> Private Cloud yang </a:t>
            </a:r>
            <a:r>
              <a:rPr lang="en-US" sz="2400" dirty="0" err="1"/>
              <a:t>diimplementasikan</a:t>
            </a:r>
            <a:r>
              <a:rPr lang="en-US" sz="2400" dirty="0"/>
              <a:t> </a:t>
            </a:r>
            <a:r>
              <a:rPr lang="en-US" sz="2400" dirty="0" err="1"/>
              <a:t>oleh</a:t>
            </a:r>
            <a:r>
              <a:rPr lang="en-US" sz="2400" dirty="0"/>
              <a:t> </a:t>
            </a:r>
            <a:r>
              <a:rPr lang="en-US" sz="2400" dirty="0" err="1"/>
              <a:t>suatu</a:t>
            </a:r>
            <a:r>
              <a:rPr lang="en-US" sz="2400" dirty="0"/>
              <a:t> </a:t>
            </a:r>
            <a:r>
              <a:rPr lang="en-US" sz="2400" dirty="0" err="1" smtClean="0"/>
              <a:t>organisasi</a:t>
            </a:r>
            <a:r>
              <a:rPr lang="en-US" sz="2400" dirty="0" smtClean="0"/>
              <a:t>/</a:t>
            </a:r>
            <a:r>
              <a:rPr lang="en-US" sz="2400" dirty="0" err="1" smtClean="0"/>
              <a:t>perusahaan</a:t>
            </a:r>
            <a:endParaRPr lang="id-ID" sz="2400" dirty="0" smtClean="0"/>
          </a:p>
          <a:p>
            <a:pPr>
              <a:lnSpc>
                <a:spcPct val="150000"/>
              </a:lnSpc>
            </a:pPr>
            <a:r>
              <a:rPr lang="id-ID" sz="2400" dirty="0" smtClean="0"/>
              <a:t>Perusahaan </a:t>
            </a:r>
            <a:r>
              <a:rPr lang="id-ID" sz="2400" dirty="0"/>
              <a:t>dapat memanfaatkan sumber daya </a:t>
            </a:r>
            <a:r>
              <a:rPr lang="id-ID" sz="2400" dirty="0" smtClean="0"/>
              <a:t>eternal private pribadi tanpa </a:t>
            </a:r>
            <a:r>
              <a:rPr lang="id-ID" sz="2400" dirty="0"/>
              <a:t>membayar penyedia cloud pihak ketiga.</a:t>
            </a:r>
            <a:endParaRPr lang="id-ID" sz="2400" dirty="0" smtClean="0"/>
          </a:p>
          <a:p>
            <a:pPr>
              <a:lnSpc>
                <a:spcPct val="150000"/>
              </a:lnSpc>
            </a:pPr>
            <a:r>
              <a:rPr lang="id-ID" sz="2400" dirty="0" smtClean="0"/>
              <a:t>Dapat </a:t>
            </a:r>
            <a:r>
              <a:rPr lang="en-US" sz="2400" dirty="0" err="1" smtClean="0"/>
              <a:t>memilih</a:t>
            </a:r>
            <a:r>
              <a:rPr lang="en-US" sz="2400" dirty="0" smtClean="0"/>
              <a:t> </a:t>
            </a:r>
            <a:r>
              <a:rPr lang="en-US" sz="2400" dirty="0"/>
              <a:t>proses </a:t>
            </a:r>
            <a:r>
              <a:rPr lang="en-US" sz="2400" dirty="0" err="1"/>
              <a:t>bisnis</a:t>
            </a:r>
            <a:r>
              <a:rPr lang="en-US" sz="2400" dirty="0"/>
              <a:t> </a:t>
            </a:r>
            <a:r>
              <a:rPr lang="en-US" sz="2400" dirty="0" err="1"/>
              <a:t>mana</a:t>
            </a:r>
            <a:r>
              <a:rPr lang="en-US" sz="2400" dirty="0"/>
              <a:t> yang </a:t>
            </a:r>
            <a:r>
              <a:rPr lang="en-US" sz="2400" dirty="0" err="1"/>
              <a:t>bisa</a:t>
            </a:r>
            <a:r>
              <a:rPr lang="en-US" sz="2400" dirty="0"/>
              <a:t> </a:t>
            </a:r>
            <a:r>
              <a:rPr lang="en-US" sz="2400" dirty="0" err="1"/>
              <a:t>dipindahkan</a:t>
            </a:r>
            <a:r>
              <a:rPr lang="en-US" sz="2400" dirty="0"/>
              <a:t> </a:t>
            </a:r>
            <a:r>
              <a:rPr lang="en-US" sz="2400" dirty="0" err="1"/>
              <a:t>ke</a:t>
            </a:r>
            <a:r>
              <a:rPr lang="en-US" sz="2400" dirty="0"/>
              <a:t> Public Cloud </a:t>
            </a:r>
            <a:r>
              <a:rPr lang="en-US" sz="2400" dirty="0" err="1"/>
              <a:t>dan</a:t>
            </a:r>
            <a:r>
              <a:rPr lang="en-US" sz="2400" dirty="0"/>
              <a:t> </a:t>
            </a:r>
            <a:r>
              <a:rPr lang="en-US" sz="2400" dirty="0" smtClean="0"/>
              <a:t>yang </a:t>
            </a:r>
            <a:r>
              <a:rPr lang="en-US" sz="2400" dirty="0" err="1"/>
              <a:t>harus</a:t>
            </a:r>
            <a:r>
              <a:rPr lang="en-US" sz="2400" dirty="0"/>
              <a:t> </a:t>
            </a:r>
            <a:r>
              <a:rPr lang="en-US" sz="2400" dirty="0" err="1"/>
              <a:t>tetap</a:t>
            </a:r>
            <a:r>
              <a:rPr lang="en-US" sz="2400" dirty="0"/>
              <a:t> </a:t>
            </a:r>
            <a:r>
              <a:rPr lang="en-US" sz="2400" dirty="0" err="1"/>
              <a:t>berjalan</a:t>
            </a:r>
            <a:r>
              <a:rPr lang="en-US" sz="2400" dirty="0"/>
              <a:t> di Private </a:t>
            </a:r>
            <a:r>
              <a:rPr lang="en-US" sz="2400" dirty="0" smtClean="0"/>
              <a:t>Cloud</a:t>
            </a:r>
            <a:endParaRPr lang="id-ID" sz="2400" dirty="0"/>
          </a:p>
          <a:p>
            <a:pPr marL="228600" lvl="1">
              <a:lnSpc>
                <a:spcPct val="150000"/>
              </a:lnSpc>
              <a:spcBef>
                <a:spcPts val="1000"/>
              </a:spcBef>
            </a:pPr>
            <a:r>
              <a:rPr lang="id-ID" sz="2400" dirty="0" smtClean="0"/>
              <a:t>Memungkinkan </a:t>
            </a:r>
            <a:r>
              <a:rPr lang="id-ID" sz="2400" dirty="0"/>
              <a:t>portabilitas data dan </a:t>
            </a:r>
            <a:r>
              <a:rPr lang="id-ID" sz="2400" dirty="0" smtClean="0"/>
              <a:t>aplikasi</a:t>
            </a:r>
            <a:endParaRPr lang="id-ID" sz="2400" dirty="0"/>
          </a:p>
        </p:txBody>
      </p:sp>
      <p:sp>
        <p:nvSpPr>
          <p:cNvPr id="4" name="Date Placeholder 3"/>
          <p:cNvSpPr>
            <a:spLocks noGrp="1"/>
          </p:cNvSpPr>
          <p:nvPr>
            <p:ph type="dt" sz="half" idx="10"/>
          </p:nvPr>
        </p:nvSpPr>
        <p:spPr/>
        <p:txBody>
          <a:bodyPr/>
          <a:lstStyle/>
          <a:p>
            <a:fld id="{897C9F12-4601-45D8-A22D-52A09000640D}"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19</a:t>
            </a:fld>
            <a:endParaRPr lang="id-ID" dirty="0"/>
          </a:p>
        </p:txBody>
      </p:sp>
    </p:spTree>
    <p:extLst>
      <p:ext uri="{BB962C8B-B14F-4D97-AF65-F5344CB8AC3E}">
        <p14:creationId xmlns:p14="http://schemas.microsoft.com/office/powerpoint/2010/main" val="163519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id-ID" sz="4000" dirty="0" smtClean="0"/>
              <a:t>Jenis Teknologi Cloud &amp; Deployment model</a:t>
            </a:r>
            <a:endParaRPr lang="id-ID" sz="4000" dirty="0"/>
          </a:p>
        </p:txBody>
      </p:sp>
      <p:sp>
        <p:nvSpPr>
          <p:cNvPr id="8" name="Subtitle 7"/>
          <p:cNvSpPr>
            <a:spLocks noGrp="1"/>
          </p:cNvSpPr>
          <p:nvPr>
            <p:ph type="subTitle" idx="1"/>
          </p:nvPr>
        </p:nvSpPr>
        <p:spPr/>
        <p:txBody>
          <a:bodyPr/>
          <a:lstStyle/>
          <a:p>
            <a:r>
              <a:rPr lang="id-ID" dirty="0" smtClean="0"/>
              <a:t>Nama pembicara dengan gelar</a:t>
            </a:r>
            <a:endParaRPr lang="id-ID" dirty="0"/>
          </a:p>
        </p:txBody>
      </p:sp>
      <p:sp>
        <p:nvSpPr>
          <p:cNvPr id="4" name="Slide Number Placeholder 5"/>
          <p:cNvSpPr txBox="1">
            <a:spLocks/>
          </p:cNvSpPr>
          <p:nvPr/>
        </p:nvSpPr>
        <p:spPr>
          <a:xfrm>
            <a:off x="8093243" y="6241131"/>
            <a:ext cx="914400" cy="544513"/>
          </a:xfrm>
          <a:prstGeom prst="rect">
            <a:avLst/>
          </a:prstGeom>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chemeClr val="bg1"/>
                </a:solidFill>
              </a:rPr>
              <a:t>2</a:t>
            </a:r>
            <a:endParaRPr lang="id-ID" sz="3600" dirty="0">
              <a:solidFill>
                <a:schemeClr val="bg1"/>
              </a:solidFill>
            </a:endParaRPr>
          </a:p>
        </p:txBody>
      </p:sp>
    </p:spTree>
    <p:extLst>
      <p:ext uri="{BB962C8B-B14F-4D97-AF65-F5344CB8AC3E}">
        <p14:creationId xmlns:p14="http://schemas.microsoft.com/office/powerpoint/2010/main" val="414177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5171-D741-4E53-A545-9728BCA78AE9}"/>
              </a:ext>
            </a:extLst>
          </p:cNvPr>
          <p:cNvSpPr>
            <a:spLocks noGrp="1"/>
          </p:cNvSpPr>
          <p:nvPr>
            <p:ph type="title"/>
          </p:nvPr>
        </p:nvSpPr>
        <p:spPr/>
        <p:txBody>
          <a:bodyPr/>
          <a:lstStyle/>
          <a:p>
            <a:r>
              <a:rPr lang="id-ID" smtClean="0"/>
              <a:t>				</a:t>
            </a:r>
            <a:r>
              <a:rPr lang="en-US" smtClean="0"/>
              <a:t>Hybrid </a:t>
            </a:r>
            <a:r>
              <a:rPr lang="en-US"/>
              <a:t>Cloud</a:t>
            </a:r>
          </a:p>
        </p:txBody>
      </p:sp>
      <p:pic>
        <p:nvPicPr>
          <p:cNvPr id="8" name="Content Placeholder 7">
            <a:extLst>
              <a:ext uri="{FF2B5EF4-FFF2-40B4-BE49-F238E27FC236}">
                <a16:creationId xmlns:a16="http://schemas.microsoft.com/office/drawing/2014/main" id="{38B0DCE5-C86F-40DC-82AE-0B94E2117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617" y="1405707"/>
            <a:ext cx="6970359" cy="4236631"/>
          </a:xfrm>
        </p:spPr>
      </p:pic>
      <p:sp>
        <p:nvSpPr>
          <p:cNvPr id="4" name="Date Placeholder 3">
            <a:extLst>
              <a:ext uri="{FF2B5EF4-FFF2-40B4-BE49-F238E27FC236}">
                <a16:creationId xmlns:a16="http://schemas.microsoft.com/office/drawing/2014/main" id="{D24335F9-2C01-4B28-9875-4C7FA0A4C0CC}"/>
              </a:ext>
            </a:extLst>
          </p:cNvPr>
          <p:cNvSpPr>
            <a:spLocks noGrp="1"/>
          </p:cNvSpPr>
          <p:nvPr>
            <p:ph type="dt" sz="half" idx="10"/>
          </p:nvPr>
        </p:nvSpPr>
        <p:spPr/>
        <p:txBody>
          <a:bodyPr/>
          <a:lstStyle/>
          <a:p>
            <a:fld id="{7A9705CD-E0F1-415C-992A-44E638F14F8F}" type="datetime1">
              <a:rPr lang="id-ID" smtClean="0"/>
              <a:t>30/06/2019</a:t>
            </a:fld>
            <a:endParaRPr lang="id-ID" dirty="0"/>
          </a:p>
        </p:txBody>
      </p:sp>
      <p:sp>
        <p:nvSpPr>
          <p:cNvPr id="5" name="Footer Placeholder 4">
            <a:extLst>
              <a:ext uri="{FF2B5EF4-FFF2-40B4-BE49-F238E27FC236}">
                <a16:creationId xmlns:a16="http://schemas.microsoft.com/office/drawing/2014/main" id="{3000887D-4994-4D60-AEC1-44F477018E31}"/>
              </a:ext>
            </a:extLst>
          </p:cNvPr>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a:extLst>
              <a:ext uri="{FF2B5EF4-FFF2-40B4-BE49-F238E27FC236}">
                <a16:creationId xmlns:a16="http://schemas.microsoft.com/office/drawing/2014/main" id="{38459BED-C4ED-4FD1-AEB1-ECC47AC335CA}"/>
              </a:ext>
            </a:extLst>
          </p:cNvPr>
          <p:cNvSpPr>
            <a:spLocks noGrp="1"/>
          </p:cNvSpPr>
          <p:nvPr>
            <p:ph type="sldNum" sz="quarter" idx="12"/>
          </p:nvPr>
        </p:nvSpPr>
        <p:spPr>
          <a:xfrm>
            <a:off x="8019738" y="6249152"/>
            <a:ext cx="979882" cy="544513"/>
          </a:xfrm>
        </p:spPr>
        <p:txBody>
          <a:bodyPr/>
          <a:lstStyle/>
          <a:p>
            <a:fld id="{DF0E258F-04D6-46E9-8B77-0866F5CD991D}" type="slidenum">
              <a:rPr lang="id-ID" smtClean="0"/>
              <a:pPr/>
              <a:t>20</a:t>
            </a:fld>
            <a:endParaRPr lang="id-ID" dirty="0"/>
          </a:p>
        </p:txBody>
      </p:sp>
      <p:sp>
        <p:nvSpPr>
          <p:cNvPr id="9" name="TextBox 8">
            <a:extLst>
              <a:ext uri="{FF2B5EF4-FFF2-40B4-BE49-F238E27FC236}">
                <a16:creationId xmlns:a16="http://schemas.microsoft.com/office/drawing/2014/main" id="{57EC2CC4-9FC0-4BDE-AA29-C317788E88D5}"/>
              </a:ext>
            </a:extLst>
          </p:cNvPr>
          <p:cNvSpPr txBox="1"/>
          <p:nvPr/>
        </p:nvSpPr>
        <p:spPr>
          <a:xfrm>
            <a:off x="2901111" y="5787487"/>
            <a:ext cx="3040384" cy="461665"/>
          </a:xfrm>
          <a:prstGeom prst="rect">
            <a:avLst/>
          </a:prstGeom>
          <a:noFill/>
        </p:spPr>
        <p:txBody>
          <a:bodyPr wrap="none" rtlCol="0">
            <a:spAutoFit/>
          </a:bodyPr>
          <a:lstStyle/>
          <a:p>
            <a:r>
              <a:rPr lang="en-US" sz="2400" dirty="0"/>
              <a:t>Hybrid Cloud Structure</a:t>
            </a:r>
          </a:p>
        </p:txBody>
      </p:sp>
    </p:spTree>
    <p:extLst>
      <p:ext uri="{BB962C8B-B14F-4D97-AF65-F5344CB8AC3E}">
        <p14:creationId xmlns:p14="http://schemas.microsoft.com/office/powerpoint/2010/main" val="149871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Keuntungan </a:t>
            </a:r>
            <a:r>
              <a:rPr lang="en-US" dirty="0" smtClean="0"/>
              <a:t>Hybrid Cloud</a:t>
            </a:r>
            <a:endParaRPr lang="en-US" dirty="0"/>
          </a:p>
        </p:txBody>
      </p:sp>
      <p:sp>
        <p:nvSpPr>
          <p:cNvPr id="3" name="Content Placeholder 2"/>
          <p:cNvSpPr>
            <a:spLocks noGrp="1"/>
          </p:cNvSpPr>
          <p:nvPr>
            <p:ph idx="1"/>
          </p:nvPr>
        </p:nvSpPr>
        <p:spPr/>
        <p:txBody>
          <a:bodyPr anchor="ctr">
            <a:normAutofit lnSpcReduction="10000"/>
          </a:bodyPr>
          <a:lstStyle/>
          <a:p>
            <a:pPr>
              <a:lnSpc>
                <a:spcPct val="150000"/>
              </a:lnSpc>
            </a:pPr>
            <a:r>
              <a:rPr lang="en-US" sz="2400" b="1" dirty="0" err="1"/>
              <a:t>Keuntungan</a:t>
            </a:r>
            <a:r>
              <a:rPr lang="en-US" sz="2400" b="1" dirty="0"/>
              <a:t>: </a:t>
            </a:r>
            <a:endParaRPr lang="id-ID" sz="2400" b="1" dirty="0" smtClean="0"/>
          </a:p>
          <a:p>
            <a:pPr lvl="1">
              <a:lnSpc>
                <a:spcPct val="150000"/>
              </a:lnSpc>
              <a:buFont typeface="Wingdings" pitchFamily="2" charset="2"/>
              <a:buChar char="ü"/>
            </a:pPr>
            <a:r>
              <a:rPr lang="id-ID" sz="2400" dirty="0" smtClean="0"/>
              <a:t>Hemat biaya</a:t>
            </a:r>
          </a:p>
          <a:p>
            <a:pPr lvl="1">
              <a:lnSpc>
                <a:spcPct val="150000"/>
              </a:lnSpc>
              <a:buFont typeface="Wingdings" pitchFamily="2" charset="2"/>
              <a:buChar char="ü"/>
            </a:pPr>
            <a:r>
              <a:rPr lang="en-US" sz="2400" dirty="0" err="1" smtClean="0"/>
              <a:t>Keamanan</a:t>
            </a:r>
            <a:r>
              <a:rPr lang="en-US" sz="2400" dirty="0" smtClean="0"/>
              <a:t> </a:t>
            </a:r>
            <a:r>
              <a:rPr lang="en-US" sz="2400" dirty="0"/>
              <a:t>data </a:t>
            </a:r>
            <a:r>
              <a:rPr lang="en-US" sz="2400" dirty="0" err="1"/>
              <a:t>terjamin</a:t>
            </a:r>
            <a:r>
              <a:rPr lang="en-US" sz="2400" dirty="0"/>
              <a:t> </a:t>
            </a:r>
            <a:endParaRPr lang="id-ID" sz="2400" dirty="0" smtClean="0"/>
          </a:p>
          <a:p>
            <a:pPr lvl="1">
              <a:lnSpc>
                <a:spcPct val="150000"/>
              </a:lnSpc>
              <a:buFont typeface="Wingdings" pitchFamily="2" charset="2"/>
              <a:buChar char="ü"/>
            </a:pPr>
            <a:r>
              <a:rPr lang="en-US" sz="2400" dirty="0" err="1" smtClean="0"/>
              <a:t>Lebih</a:t>
            </a:r>
            <a:r>
              <a:rPr lang="en-US" sz="2400" dirty="0" smtClean="0"/>
              <a:t> </a:t>
            </a:r>
            <a:r>
              <a:rPr lang="en-US" sz="2400" dirty="0" err="1"/>
              <a:t>leluasa</a:t>
            </a:r>
            <a:r>
              <a:rPr lang="en-US" sz="2400" dirty="0"/>
              <a:t> </a:t>
            </a:r>
            <a:r>
              <a:rPr lang="en-US" sz="2400" dirty="0" err="1"/>
              <a:t>untuk</a:t>
            </a:r>
            <a:r>
              <a:rPr lang="en-US" sz="2400" dirty="0"/>
              <a:t> </a:t>
            </a:r>
            <a:r>
              <a:rPr lang="en-US" sz="2400" dirty="0" err="1"/>
              <a:t>memilih</a:t>
            </a:r>
            <a:r>
              <a:rPr lang="en-US" sz="2400" dirty="0"/>
              <a:t> </a:t>
            </a:r>
            <a:r>
              <a:rPr lang="en-US" sz="2400" dirty="0" err="1"/>
              <a:t>mana</a:t>
            </a:r>
            <a:r>
              <a:rPr lang="en-US" sz="2400" dirty="0"/>
              <a:t> proses </a:t>
            </a:r>
            <a:r>
              <a:rPr lang="en-US" sz="2400" dirty="0" err="1"/>
              <a:t>bisnis</a:t>
            </a:r>
            <a:r>
              <a:rPr lang="en-US" sz="2400" dirty="0"/>
              <a:t> yang </a:t>
            </a:r>
            <a:r>
              <a:rPr lang="en-US" sz="2400" dirty="0" err="1"/>
              <a:t>harus</a:t>
            </a:r>
            <a:r>
              <a:rPr lang="en-US" sz="2400" dirty="0"/>
              <a:t> </a:t>
            </a:r>
            <a:r>
              <a:rPr lang="en-US" sz="2400" dirty="0" err="1"/>
              <a:t>tetap</a:t>
            </a:r>
            <a:r>
              <a:rPr lang="en-US" sz="2400" dirty="0"/>
              <a:t> </a:t>
            </a:r>
            <a:r>
              <a:rPr lang="en-US" sz="2400" dirty="0" err="1"/>
              <a:t>berjalan</a:t>
            </a:r>
            <a:r>
              <a:rPr lang="en-US" sz="2400" dirty="0"/>
              <a:t> di private cloud </a:t>
            </a:r>
            <a:r>
              <a:rPr lang="en-US" sz="2400" dirty="0" err="1"/>
              <a:t>dan</a:t>
            </a:r>
            <a:r>
              <a:rPr lang="en-US" sz="2400" dirty="0"/>
              <a:t> </a:t>
            </a:r>
            <a:r>
              <a:rPr lang="en-US" sz="2400" dirty="0" err="1"/>
              <a:t>mana</a:t>
            </a:r>
            <a:r>
              <a:rPr lang="en-US" sz="2400" dirty="0"/>
              <a:t> proses </a:t>
            </a:r>
            <a:r>
              <a:rPr lang="en-US" sz="2400" dirty="0" err="1"/>
              <a:t>bisnis</a:t>
            </a:r>
            <a:r>
              <a:rPr lang="en-US" sz="2400" dirty="0"/>
              <a:t> yang </a:t>
            </a:r>
            <a:r>
              <a:rPr lang="en-US" sz="2400" dirty="0" err="1"/>
              <a:t>bisa</a:t>
            </a:r>
            <a:r>
              <a:rPr lang="en-US" sz="2400" dirty="0"/>
              <a:t> </a:t>
            </a:r>
            <a:r>
              <a:rPr lang="en-US" sz="2400" dirty="0" err="1"/>
              <a:t>dipindahkan</a:t>
            </a:r>
            <a:r>
              <a:rPr lang="en-US" sz="2400" dirty="0"/>
              <a:t> </a:t>
            </a:r>
            <a:r>
              <a:rPr lang="en-US" sz="2400" dirty="0" err="1"/>
              <a:t>ke</a:t>
            </a:r>
            <a:r>
              <a:rPr lang="en-US" sz="2400" dirty="0"/>
              <a:t> public cloud </a:t>
            </a:r>
            <a:r>
              <a:rPr lang="en-US" sz="2400" dirty="0" err="1"/>
              <a:t>dengan</a:t>
            </a:r>
            <a:r>
              <a:rPr lang="en-US" sz="2400" dirty="0"/>
              <a:t> </a:t>
            </a:r>
            <a:r>
              <a:rPr lang="en-US" sz="2400" dirty="0" err="1"/>
              <a:t>tetap</a:t>
            </a:r>
            <a:r>
              <a:rPr lang="en-US" sz="2400" dirty="0"/>
              <a:t> </a:t>
            </a:r>
            <a:r>
              <a:rPr lang="en-US" sz="2400" dirty="0" err="1"/>
              <a:t>menjamin</a:t>
            </a:r>
            <a:r>
              <a:rPr lang="en-US" sz="2400" dirty="0"/>
              <a:t> </a:t>
            </a:r>
            <a:r>
              <a:rPr lang="en-US" sz="2400" dirty="0" err="1"/>
              <a:t>integrasi</a:t>
            </a:r>
            <a:r>
              <a:rPr lang="en-US" sz="2400" dirty="0"/>
              <a:t> </a:t>
            </a:r>
            <a:r>
              <a:rPr lang="en-US" sz="2400" dirty="0" err="1"/>
              <a:t>dari</a:t>
            </a:r>
            <a:r>
              <a:rPr lang="en-US" sz="2400" dirty="0"/>
              <a:t> </a:t>
            </a:r>
            <a:r>
              <a:rPr lang="en-US" sz="2400" dirty="0" err="1" smtClean="0"/>
              <a:t>keduanya</a:t>
            </a:r>
            <a:r>
              <a:rPr lang="en-US" sz="2400" dirty="0" smtClean="0"/>
              <a:t>.</a:t>
            </a:r>
            <a:endParaRPr lang="id-ID" sz="2400" dirty="0" smtClean="0"/>
          </a:p>
          <a:p>
            <a:pPr lvl="1">
              <a:lnSpc>
                <a:spcPct val="150000"/>
              </a:lnSpc>
              <a:buFont typeface="Wingdings" pitchFamily="2" charset="2"/>
              <a:buChar char="ü"/>
            </a:pPr>
            <a:r>
              <a:rPr lang="en-US" sz="2400" dirty="0"/>
              <a:t>Scalability</a:t>
            </a:r>
            <a:endParaRPr lang="en-US" sz="2400" dirty="0" smtClean="0"/>
          </a:p>
        </p:txBody>
      </p:sp>
      <p:sp>
        <p:nvSpPr>
          <p:cNvPr id="4" name="Date Placeholder 3"/>
          <p:cNvSpPr>
            <a:spLocks noGrp="1"/>
          </p:cNvSpPr>
          <p:nvPr>
            <p:ph type="dt" sz="half" idx="10"/>
          </p:nvPr>
        </p:nvSpPr>
        <p:spPr/>
        <p:txBody>
          <a:bodyPr/>
          <a:lstStyle/>
          <a:p>
            <a:fld id="{09A3FCD4-EEEB-4E81-9FC6-F8219CA6B58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21</a:t>
            </a:fld>
            <a:endParaRPr lang="id-ID" dirty="0"/>
          </a:p>
        </p:txBody>
      </p:sp>
    </p:spTree>
    <p:extLst>
      <p:ext uri="{BB962C8B-B14F-4D97-AF65-F5344CB8AC3E}">
        <p14:creationId xmlns:p14="http://schemas.microsoft.com/office/powerpoint/2010/main" val="139542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Kerugian </a:t>
            </a:r>
            <a:r>
              <a:rPr lang="en-US" dirty="0" smtClean="0"/>
              <a:t>Hybrid Cloud</a:t>
            </a:r>
            <a:endParaRPr lang="en-US" dirty="0"/>
          </a:p>
        </p:txBody>
      </p:sp>
      <p:sp>
        <p:nvSpPr>
          <p:cNvPr id="3" name="Content Placeholder 2"/>
          <p:cNvSpPr>
            <a:spLocks noGrp="1"/>
          </p:cNvSpPr>
          <p:nvPr>
            <p:ph idx="1"/>
          </p:nvPr>
        </p:nvSpPr>
        <p:spPr/>
        <p:txBody>
          <a:bodyPr anchor="ctr">
            <a:normAutofit/>
          </a:bodyPr>
          <a:lstStyle/>
          <a:p>
            <a:pPr algn="just" fontAlgn="base">
              <a:lnSpc>
                <a:spcPct val="150000"/>
              </a:lnSpc>
            </a:pPr>
            <a:r>
              <a:rPr lang="en-US" sz="2400" b="1" dirty="0" err="1"/>
              <a:t>Kerugian</a:t>
            </a:r>
            <a:r>
              <a:rPr lang="en-US" sz="2400" b="1" dirty="0"/>
              <a:t>: </a:t>
            </a:r>
            <a:endParaRPr lang="id-ID" sz="2400" b="1" dirty="0" smtClean="0"/>
          </a:p>
          <a:p>
            <a:pPr lvl="1" algn="just" fontAlgn="base">
              <a:lnSpc>
                <a:spcPct val="150000"/>
              </a:lnSpc>
            </a:pPr>
            <a:r>
              <a:rPr lang="en-US" sz="2400" dirty="0" err="1" smtClean="0"/>
              <a:t>Untuk</a:t>
            </a:r>
            <a:r>
              <a:rPr lang="en-US" sz="2400" dirty="0" smtClean="0"/>
              <a:t> </a:t>
            </a:r>
            <a:r>
              <a:rPr lang="en-US" sz="2400" dirty="0" err="1"/>
              <a:t>aplikasi</a:t>
            </a:r>
            <a:r>
              <a:rPr lang="en-US" sz="2400" dirty="0"/>
              <a:t> yang </a:t>
            </a:r>
            <a:r>
              <a:rPr lang="en-US" sz="2400" dirty="0" err="1"/>
              <a:t>membutuhkan</a:t>
            </a:r>
            <a:r>
              <a:rPr lang="en-US" sz="2400" dirty="0"/>
              <a:t> </a:t>
            </a:r>
            <a:r>
              <a:rPr lang="en-US" sz="2400" dirty="0" err="1"/>
              <a:t>integrasi</a:t>
            </a:r>
            <a:r>
              <a:rPr lang="en-US" sz="2400" dirty="0"/>
              <a:t> </a:t>
            </a:r>
            <a:r>
              <a:rPr lang="en-US" sz="2400" dirty="0" err="1"/>
              <a:t>antara</a:t>
            </a:r>
            <a:r>
              <a:rPr lang="en-US" sz="2400" dirty="0"/>
              <a:t> public cloud </a:t>
            </a:r>
            <a:r>
              <a:rPr lang="en-US" sz="2400" dirty="0" err="1"/>
              <a:t>dan</a:t>
            </a:r>
            <a:r>
              <a:rPr lang="en-US" sz="2400" dirty="0"/>
              <a:t> private cloud, </a:t>
            </a:r>
            <a:r>
              <a:rPr lang="en-US" sz="2400" dirty="0" err="1"/>
              <a:t>maka</a:t>
            </a:r>
            <a:r>
              <a:rPr lang="en-US" sz="2400" dirty="0"/>
              <a:t> </a:t>
            </a:r>
            <a:r>
              <a:rPr lang="en-US" sz="2400" dirty="0" err="1"/>
              <a:t>perlu</a:t>
            </a:r>
            <a:r>
              <a:rPr lang="en-US" sz="2400" dirty="0"/>
              <a:t> </a:t>
            </a:r>
            <a:r>
              <a:rPr lang="en-US" sz="2400" dirty="0" err="1"/>
              <a:t>dipikirkan</a:t>
            </a:r>
            <a:r>
              <a:rPr lang="en-US" sz="2400" dirty="0"/>
              <a:t> </a:t>
            </a:r>
            <a:r>
              <a:rPr lang="en-US" sz="2400" dirty="0" err="1"/>
              <a:t>infrastruktur</a:t>
            </a:r>
            <a:r>
              <a:rPr lang="en-US" sz="2400" dirty="0"/>
              <a:t> internet </a:t>
            </a:r>
            <a:r>
              <a:rPr lang="en-US" sz="2400" dirty="0" err="1"/>
              <a:t>untuk</a:t>
            </a:r>
            <a:r>
              <a:rPr lang="en-US" sz="2400" dirty="0"/>
              <a:t> </a:t>
            </a:r>
            <a:r>
              <a:rPr lang="en-US" sz="2400" dirty="0" err="1"/>
              <a:t>menunjang</a:t>
            </a:r>
            <a:r>
              <a:rPr lang="en-US" sz="2400" dirty="0"/>
              <a:t> </a:t>
            </a:r>
            <a:r>
              <a:rPr lang="en-US" sz="2400" dirty="0" err="1"/>
              <a:t>hal</a:t>
            </a:r>
            <a:r>
              <a:rPr lang="en-US" sz="2400" dirty="0"/>
              <a:t> </a:t>
            </a:r>
            <a:r>
              <a:rPr lang="en-US" sz="2400" dirty="0" err="1"/>
              <a:t>tersebut</a:t>
            </a:r>
            <a:r>
              <a:rPr lang="en-US" sz="2400" dirty="0" smtClean="0"/>
              <a:t>.</a:t>
            </a:r>
            <a:endParaRPr lang="id-ID" sz="2400" dirty="0" smtClean="0"/>
          </a:p>
          <a:p>
            <a:pPr lvl="1" algn="just" fontAlgn="base">
              <a:lnSpc>
                <a:spcPct val="150000"/>
              </a:lnSpc>
            </a:pPr>
            <a:r>
              <a:rPr lang="en-US" sz="2400" dirty="0" smtClean="0"/>
              <a:t>Reliability</a:t>
            </a:r>
            <a:endParaRPr lang="id-ID" sz="2400" dirty="0" smtClean="0"/>
          </a:p>
          <a:p>
            <a:pPr lvl="1" algn="just" fontAlgn="base">
              <a:lnSpc>
                <a:spcPct val="150000"/>
              </a:lnSpc>
            </a:pPr>
            <a:r>
              <a:rPr lang="en-US" sz="2400" dirty="0" smtClean="0"/>
              <a:t>Centralization</a:t>
            </a:r>
            <a:endParaRPr lang="id-ID" sz="2400" dirty="0" smtClean="0"/>
          </a:p>
          <a:p>
            <a:pPr lvl="1" algn="just" fontAlgn="base">
              <a:lnSpc>
                <a:spcPct val="150000"/>
              </a:lnSpc>
            </a:pPr>
            <a:r>
              <a:rPr lang="id-ID" sz="2400" dirty="0" smtClean="0"/>
              <a:t>Informasi yang kurang aman</a:t>
            </a:r>
            <a:endParaRPr lang="en-US" sz="2400" dirty="0"/>
          </a:p>
        </p:txBody>
      </p:sp>
      <p:sp>
        <p:nvSpPr>
          <p:cNvPr id="4" name="Date Placeholder 3"/>
          <p:cNvSpPr>
            <a:spLocks noGrp="1"/>
          </p:cNvSpPr>
          <p:nvPr>
            <p:ph type="dt" sz="half" idx="10"/>
          </p:nvPr>
        </p:nvSpPr>
        <p:spPr/>
        <p:txBody>
          <a:bodyPr/>
          <a:lstStyle/>
          <a:p>
            <a:fld id="{93B7DC12-C835-475F-AAEB-0653A0C982CA}"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22</a:t>
            </a:fld>
            <a:endParaRPr lang="id-ID" dirty="0"/>
          </a:p>
        </p:txBody>
      </p:sp>
    </p:spTree>
    <p:extLst>
      <p:ext uri="{BB962C8B-B14F-4D97-AF65-F5344CB8AC3E}">
        <p14:creationId xmlns:p14="http://schemas.microsoft.com/office/powerpoint/2010/main" val="2320067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US" dirty="0"/>
          </a:p>
        </p:txBody>
      </p:sp>
      <p:sp>
        <p:nvSpPr>
          <p:cNvPr id="3" name="Content Placeholder 2"/>
          <p:cNvSpPr>
            <a:spLocks noGrp="1"/>
          </p:cNvSpPr>
          <p:nvPr>
            <p:ph idx="1"/>
          </p:nvPr>
        </p:nvSpPr>
        <p:spPr/>
        <p:txBody>
          <a:bodyPr anchor="ctr">
            <a:normAutofit fontScale="92500"/>
          </a:bodyPr>
          <a:lstStyle/>
          <a:p>
            <a:pPr marL="0" indent="0" algn="just">
              <a:lnSpc>
                <a:spcPct val="150000"/>
              </a:lnSpc>
              <a:buNone/>
            </a:pPr>
            <a:r>
              <a:rPr lang="en-US" sz="2400" dirty="0" err="1" smtClean="0"/>
              <a:t>Contoh</a:t>
            </a:r>
            <a:r>
              <a:rPr lang="id-ID" sz="2400" dirty="0" smtClean="0"/>
              <a:t> </a:t>
            </a:r>
            <a:r>
              <a:rPr lang="en-US" sz="2400" dirty="0" smtClean="0"/>
              <a:t>: </a:t>
            </a:r>
            <a:endParaRPr lang="id-ID" sz="2400" dirty="0" smtClean="0"/>
          </a:p>
          <a:p>
            <a:pPr marL="0" indent="0" algn="just">
              <a:lnSpc>
                <a:spcPct val="150000"/>
              </a:lnSpc>
              <a:buNone/>
            </a:pPr>
            <a:r>
              <a:rPr lang="id-ID" sz="2400" dirty="0"/>
              <a:t>Perusahaan A, menyewa layanan dari </a:t>
            </a:r>
            <a:r>
              <a:rPr lang="id-ID" sz="2400" b="1" i="1" dirty="0"/>
              <a:t>Windows Azure</a:t>
            </a:r>
            <a:r>
              <a:rPr lang="id-ID" sz="2400" dirty="0"/>
              <a:t> </a:t>
            </a:r>
            <a:r>
              <a:rPr lang="id-ID" sz="2400" i="1" dirty="0"/>
              <a:t>(Public Cloud) </a:t>
            </a:r>
            <a:r>
              <a:rPr lang="id-ID" sz="2400" dirty="0"/>
              <a:t>sebagai “rumah” yang dipakai untuk aplikasi yang mereka buat, tapi karena aturan undang-udang yang berlaku, data nasabah dari perusahaan A tidak boleh ditaruh di pihak ketiga, karena perusahaan A taat pada aturan yang ada, maka data dari nasabah tetap disimpan di database mereka sendiri (</a:t>
            </a:r>
            <a:r>
              <a:rPr lang="id-ID" sz="2400" i="1" dirty="0"/>
              <a:t>Private Cloud)</a:t>
            </a:r>
            <a:r>
              <a:rPr lang="id-ID" sz="2400" dirty="0"/>
              <a:t>, dan aplikasi akan melakukan koneksi ke database internal tersebut.</a:t>
            </a:r>
            <a:endParaRPr lang="en-US" sz="2400" dirty="0"/>
          </a:p>
        </p:txBody>
      </p:sp>
      <p:sp>
        <p:nvSpPr>
          <p:cNvPr id="4" name="Date Placeholder 3"/>
          <p:cNvSpPr>
            <a:spLocks noGrp="1"/>
          </p:cNvSpPr>
          <p:nvPr>
            <p:ph type="dt" sz="half" idx="10"/>
          </p:nvPr>
        </p:nvSpPr>
        <p:spPr/>
        <p:txBody>
          <a:bodyPr/>
          <a:lstStyle/>
          <a:p>
            <a:fld id="{08908A70-E249-46E8-9214-035078F5BC75}"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23</a:t>
            </a:fld>
            <a:endParaRPr lang="id-ID" dirty="0"/>
          </a:p>
        </p:txBody>
      </p:sp>
    </p:spTree>
    <p:extLst>
      <p:ext uri="{BB962C8B-B14F-4D97-AF65-F5344CB8AC3E}">
        <p14:creationId xmlns:p14="http://schemas.microsoft.com/office/powerpoint/2010/main" val="2911971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Community Cloud</a:t>
            </a:r>
            <a:endParaRPr lang="en-US" dirty="0"/>
          </a:p>
        </p:txBody>
      </p:sp>
      <p:sp>
        <p:nvSpPr>
          <p:cNvPr id="3" name="Content Placeholder 2"/>
          <p:cNvSpPr>
            <a:spLocks noGrp="1"/>
          </p:cNvSpPr>
          <p:nvPr>
            <p:ph idx="1"/>
          </p:nvPr>
        </p:nvSpPr>
        <p:spPr/>
        <p:txBody>
          <a:bodyPr anchor="ctr">
            <a:normAutofit/>
          </a:bodyPr>
          <a:lstStyle/>
          <a:p>
            <a:pPr algn="just">
              <a:lnSpc>
                <a:spcPct val="150000"/>
              </a:lnSpc>
            </a:pPr>
            <a:r>
              <a:rPr lang="id-ID" sz="2400" dirty="0" err="1"/>
              <a:t>L</a:t>
            </a:r>
            <a:r>
              <a:rPr lang="en-US" sz="2400" dirty="0" err="1" smtClean="0"/>
              <a:t>ayanan</a:t>
            </a:r>
            <a:r>
              <a:rPr lang="en-US" sz="2400" dirty="0" smtClean="0"/>
              <a:t> </a:t>
            </a:r>
            <a:r>
              <a:rPr lang="en-US" sz="2400" dirty="0"/>
              <a:t>Cloud Computing yang </a:t>
            </a:r>
            <a:r>
              <a:rPr lang="en-US" sz="2400" dirty="0" err="1"/>
              <a:t>dibangun</a:t>
            </a:r>
            <a:r>
              <a:rPr lang="en-US" sz="2400" dirty="0"/>
              <a:t> </a:t>
            </a:r>
            <a:r>
              <a:rPr lang="en-US" sz="2400" dirty="0" err="1"/>
              <a:t>eksklusif</a:t>
            </a:r>
            <a:r>
              <a:rPr lang="en-US" sz="2400" dirty="0"/>
              <a:t> </a:t>
            </a:r>
            <a:r>
              <a:rPr lang="en-US" sz="2400" dirty="0" err="1"/>
              <a:t>untuk</a:t>
            </a:r>
            <a:r>
              <a:rPr lang="en-US" sz="2400" dirty="0"/>
              <a:t> </a:t>
            </a:r>
            <a:r>
              <a:rPr lang="en-US" sz="2400" dirty="0" err="1"/>
              <a:t>komunitas</a:t>
            </a:r>
            <a:r>
              <a:rPr lang="en-US" sz="2400" dirty="0"/>
              <a:t> </a:t>
            </a:r>
            <a:r>
              <a:rPr lang="en-US" sz="2400" dirty="0" err="1" smtClean="0"/>
              <a:t>tertentu</a:t>
            </a:r>
            <a:endParaRPr lang="id-ID" sz="2400" dirty="0" smtClean="0"/>
          </a:p>
          <a:p>
            <a:pPr algn="just">
              <a:lnSpc>
                <a:spcPct val="150000"/>
              </a:lnSpc>
            </a:pPr>
            <a:r>
              <a:rPr lang="id-ID" sz="2400" dirty="0"/>
              <a:t>C</a:t>
            </a:r>
            <a:r>
              <a:rPr lang="en-US" sz="2400" dirty="0" err="1" smtClean="0"/>
              <a:t>onsumer-nya</a:t>
            </a:r>
            <a:r>
              <a:rPr lang="en-US" sz="2400" dirty="0" smtClean="0"/>
              <a:t> </a:t>
            </a:r>
            <a:r>
              <a:rPr lang="en-US" sz="2400" dirty="0" err="1"/>
              <a:t>berasal</a:t>
            </a:r>
            <a:r>
              <a:rPr lang="en-US" sz="2400" dirty="0"/>
              <a:t> </a:t>
            </a:r>
            <a:r>
              <a:rPr lang="en-US" sz="2400" dirty="0" err="1"/>
              <a:t>dari</a:t>
            </a:r>
            <a:r>
              <a:rPr lang="en-US" sz="2400" dirty="0"/>
              <a:t> </a:t>
            </a:r>
            <a:r>
              <a:rPr lang="en-US" sz="2400" dirty="0" err="1"/>
              <a:t>organisasi</a:t>
            </a:r>
            <a:r>
              <a:rPr lang="en-US" sz="2400" dirty="0"/>
              <a:t> yang </a:t>
            </a:r>
            <a:r>
              <a:rPr lang="en-US" sz="2400" dirty="0" err="1"/>
              <a:t>mempunyai</a:t>
            </a:r>
            <a:r>
              <a:rPr lang="en-US" sz="2400" dirty="0"/>
              <a:t> </a:t>
            </a:r>
            <a:r>
              <a:rPr lang="en-US" sz="2400" dirty="0" err="1"/>
              <a:t>perhatian</a:t>
            </a:r>
            <a:r>
              <a:rPr lang="en-US" sz="2400" dirty="0"/>
              <a:t> yang </a:t>
            </a:r>
            <a:r>
              <a:rPr lang="en-US" sz="2400" dirty="0" err="1"/>
              <a:t>sama</a:t>
            </a:r>
            <a:r>
              <a:rPr lang="en-US" sz="2400" dirty="0"/>
              <a:t> </a:t>
            </a:r>
            <a:r>
              <a:rPr lang="en-US" sz="2400" dirty="0" err="1"/>
              <a:t>atas</a:t>
            </a:r>
            <a:r>
              <a:rPr lang="en-US" sz="2400" dirty="0"/>
              <a:t> </a:t>
            </a:r>
            <a:r>
              <a:rPr lang="en-US" sz="2400" dirty="0" err="1"/>
              <a:t>sesuatu</a:t>
            </a:r>
            <a:r>
              <a:rPr lang="en-US" sz="2400" dirty="0"/>
              <a:t>/</a:t>
            </a:r>
            <a:r>
              <a:rPr lang="en-US" sz="2400" dirty="0" err="1"/>
              <a:t>beberapa</a:t>
            </a:r>
            <a:r>
              <a:rPr lang="en-US" sz="2400" dirty="0"/>
              <a:t> </a:t>
            </a:r>
            <a:r>
              <a:rPr lang="en-US" sz="2400" dirty="0" err="1"/>
              <a:t>hal</a:t>
            </a:r>
            <a:r>
              <a:rPr lang="en-US" sz="2400" dirty="0"/>
              <a:t>, </a:t>
            </a:r>
            <a:r>
              <a:rPr lang="en-US" sz="2400" dirty="0" err="1"/>
              <a:t>misalnya</a:t>
            </a:r>
            <a:r>
              <a:rPr lang="en-US" sz="2400" dirty="0"/>
              <a:t> </a:t>
            </a:r>
            <a:r>
              <a:rPr lang="en-US" sz="2400" dirty="0" err="1"/>
              <a:t>saja</a:t>
            </a:r>
            <a:r>
              <a:rPr lang="en-US" sz="2400" dirty="0"/>
              <a:t> </a:t>
            </a:r>
            <a:r>
              <a:rPr lang="en-US" sz="2400" dirty="0" err="1"/>
              <a:t>standar</a:t>
            </a:r>
            <a:r>
              <a:rPr lang="en-US" sz="2400" dirty="0"/>
              <a:t> </a:t>
            </a:r>
            <a:r>
              <a:rPr lang="en-US" sz="2400" dirty="0" err="1"/>
              <a:t>keamanan</a:t>
            </a:r>
            <a:r>
              <a:rPr lang="en-US" sz="2400" dirty="0"/>
              <a:t>, </a:t>
            </a:r>
            <a:r>
              <a:rPr lang="en-US" sz="2400" dirty="0" err="1"/>
              <a:t>aturan</a:t>
            </a:r>
            <a:r>
              <a:rPr lang="en-US" sz="2400" dirty="0"/>
              <a:t>, compliance, </a:t>
            </a:r>
            <a:r>
              <a:rPr lang="en-US" sz="2400" dirty="0" err="1" smtClean="0"/>
              <a:t>dsb</a:t>
            </a:r>
            <a:r>
              <a:rPr lang="en-US" sz="2400" dirty="0" smtClean="0"/>
              <a:t>.</a:t>
            </a:r>
            <a:endParaRPr lang="en-US" sz="2400" dirty="0"/>
          </a:p>
        </p:txBody>
      </p:sp>
      <p:sp>
        <p:nvSpPr>
          <p:cNvPr id="4" name="Date Placeholder 3"/>
          <p:cNvSpPr>
            <a:spLocks noGrp="1"/>
          </p:cNvSpPr>
          <p:nvPr>
            <p:ph type="dt" sz="half" idx="10"/>
          </p:nvPr>
        </p:nvSpPr>
        <p:spPr/>
        <p:txBody>
          <a:bodyPr/>
          <a:lstStyle/>
          <a:p>
            <a:fld id="{DCEC8460-3B97-41C9-80BD-1B7D74ED6072}"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24</a:t>
            </a:fld>
            <a:endParaRPr lang="id-ID" dirty="0"/>
          </a:p>
        </p:txBody>
      </p:sp>
    </p:spTree>
    <p:extLst>
      <p:ext uri="{BB962C8B-B14F-4D97-AF65-F5344CB8AC3E}">
        <p14:creationId xmlns:p14="http://schemas.microsoft.com/office/powerpoint/2010/main" val="303791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Keuntungan dan Kerugian</a:t>
            </a:r>
            <a:br>
              <a:rPr lang="id-ID" dirty="0" smtClean="0"/>
            </a:br>
            <a:r>
              <a:rPr lang="en-US" dirty="0" smtClean="0"/>
              <a:t>Community Cloud</a:t>
            </a:r>
            <a:endParaRPr lang="en-US" dirty="0"/>
          </a:p>
        </p:txBody>
      </p:sp>
      <p:sp>
        <p:nvSpPr>
          <p:cNvPr id="3" name="Content Placeholder 2"/>
          <p:cNvSpPr>
            <a:spLocks noGrp="1"/>
          </p:cNvSpPr>
          <p:nvPr>
            <p:ph idx="1"/>
          </p:nvPr>
        </p:nvSpPr>
        <p:spPr/>
        <p:txBody>
          <a:bodyPr anchor="ctr">
            <a:normAutofit/>
          </a:bodyPr>
          <a:lstStyle/>
          <a:p>
            <a:pPr algn="just">
              <a:lnSpc>
                <a:spcPct val="150000"/>
              </a:lnSpc>
            </a:pPr>
            <a:r>
              <a:rPr lang="en-US" sz="2400" b="1" dirty="0" err="1" smtClean="0"/>
              <a:t>Keuntungan</a:t>
            </a:r>
            <a:r>
              <a:rPr lang="en-US" sz="2400" b="1" dirty="0" smtClean="0"/>
              <a:t>: </a:t>
            </a:r>
            <a:endParaRPr lang="id-ID" sz="2400" b="1" dirty="0"/>
          </a:p>
          <a:p>
            <a:pPr marL="0" indent="0" algn="just">
              <a:lnSpc>
                <a:spcPct val="150000"/>
              </a:lnSpc>
              <a:buNone/>
            </a:pPr>
            <a:r>
              <a:rPr lang="en-US" sz="2400" dirty="0" err="1" smtClean="0"/>
              <a:t>Bisa</a:t>
            </a:r>
            <a:r>
              <a:rPr lang="en-US" sz="2400" dirty="0" smtClean="0"/>
              <a:t> </a:t>
            </a:r>
            <a:r>
              <a:rPr lang="en-US" sz="2400" dirty="0" err="1"/>
              <a:t>bekerja</a:t>
            </a:r>
            <a:r>
              <a:rPr lang="en-US" sz="2400" dirty="0"/>
              <a:t> </a:t>
            </a:r>
            <a:r>
              <a:rPr lang="en-US" sz="2400" dirty="0" err="1"/>
              <a:t>sama</a:t>
            </a:r>
            <a:r>
              <a:rPr lang="en-US" sz="2400" dirty="0"/>
              <a:t> </a:t>
            </a:r>
            <a:r>
              <a:rPr lang="en-US" sz="2400" dirty="0" err="1"/>
              <a:t>dengan</a:t>
            </a:r>
            <a:r>
              <a:rPr lang="en-US" sz="2400" dirty="0"/>
              <a:t> </a:t>
            </a:r>
            <a:r>
              <a:rPr lang="en-US" sz="2400" dirty="0" err="1"/>
              <a:t>organisasi</a:t>
            </a:r>
            <a:r>
              <a:rPr lang="en-US" sz="2400" dirty="0"/>
              <a:t> lain </a:t>
            </a:r>
            <a:r>
              <a:rPr lang="en-US" sz="2400" dirty="0" err="1"/>
              <a:t>dalam</a:t>
            </a:r>
            <a:r>
              <a:rPr lang="en-US" sz="2400" dirty="0"/>
              <a:t> </a:t>
            </a:r>
            <a:r>
              <a:rPr lang="en-US" sz="2400" dirty="0" err="1"/>
              <a:t>komunitas</a:t>
            </a:r>
            <a:r>
              <a:rPr lang="en-US" sz="2400" dirty="0"/>
              <a:t> yang </a:t>
            </a:r>
            <a:r>
              <a:rPr lang="en-US" sz="2400" dirty="0" err="1"/>
              <a:t>mempunyai</a:t>
            </a:r>
            <a:r>
              <a:rPr lang="en-US" sz="2400" dirty="0"/>
              <a:t> </a:t>
            </a:r>
            <a:r>
              <a:rPr lang="en-US" sz="2400" dirty="0" err="1"/>
              <a:t>kepentingan</a:t>
            </a:r>
            <a:r>
              <a:rPr lang="en-US" sz="2400" dirty="0"/>
              <a:t> yang </a:t>
            </a:r>
            <a:r>
              <a:rPr lang="en-US" sz="2400" dirty="0" err="1"/>
              <a:t>sama</a:t>
            </a:r>
            <a:r>
              <a:rPr lang="en-US" sz="2400" dirty="0"/>
              <a:t>. </a:t>
            </a:r>
            <a:endParaRPr lang="id-ID" sz="2400" dirty="0" smtClean="0"/>
          </a:p>
          <a:p>
            <a:pPr lvl="1" algn="just">
              <a:lnSpc>
                <a:spcPct val="150000"/>
              </a:lnSpc>
            </a:pPr>
            <a:endParaRPr lang="en-US" sz="2400" dirty="0"/>
          </a:p>
          <a:p>
            <a:pPr algn="just">
              <a:lnSpc>
                <a:spcPct val="150000"/>
              </a:lnSpc>
            </a:pPr>
            <a:r>
              <a:rPr lang="en-US" sz="2400" b="1" dirty="0" err="1" smtClean="0"/>
              <a:t>Kerugian</a:t>
            </a:r>
            <a:r>
              <a:rPr lang="en-US" sz="2400" b="1" dirty="0"/>
              <a:t>: </a:t>
            </a:r>
            <a:endParaRPr lang="id-ID" sz="2400" b="1" dirty="0" smtClean="0"/>
          </a:p>
          <a:p>
            <a:pPr marL="0" indent="0" algn="just">
              <a:lnSpc>
                <a:spcPct val="150000"/>
              </a:lnSpc>
              <a:buNone/>
            </a:pPr>
            <a:r>
              <a:rPr lang="en-US" sz="2400" dirty="0" err="1" smtClean="0"/>
              <a:t>Ketergantungan</a:t>
            </a:r>
            <a:r>
              <a:rPr lang="en-US" sz="2400" dirty="0" smtClean="0"/>
              <a:t> </a:t>
            </a:r>
            <a:r>
              <a:rPr lang="en-US" sz="2400" dirty="0" err="1"/>
              <a:t>antar</a:t>
            </a:r>
            <a:r>
              <a:rPr lang="en-US" sz="2400" dirty="0"/>
              <a:t> </a:t>
            </a:r>
            <a:r>
              <a:rPr lang="en-US" sz="2400" dirty="0" err="1"/>
              <a:t>organisasi</a:t>
            </a:r>
            <a:r>
              <a:rPr lang="en-US" sz="2400" dirty="0"/>
              <a:t> </a:t>
            </a:r>
            <a:r>
              <a:rPr lang="en-US" sz="2400" dirty="0" err="1"/>
              <a:t>jika</a:t>
            </a:r>
            <a:r>
              <a:rPr lang="en-US" sz="2400" dirty="0"/>
              <a:t> </a:t>
            </a:r>
            <a:r>
              <a:rPr lang="en-US" sz="2400" dirty="0" err="1"/>
              <a:t>tiap-tiap</a:t>
            </a:r>
            <a:r>
              <a:rPr lang="en-US" sz="2400" dirty="0"/>
              <a:t> </a:t>
            </a:r>
            <a:r>
              <a:rPr lang="en-US" sz="2400" dirty="0" err="1"/>
              <a:t>organisasi</a:t>
            </a:r>
            <a:r>
              <a:rPr lang="en-US" sz="2400" dirty="0"/>
              <a:t> </a:t>
            </a:r>
            <a:r>
              <a:rPr lang="en-US" sz="2400" dirty="0" err="1"/>
              <a:t>tersebut</a:t>
            </a:r>
            <a:r>
              <a:rPr lang="en-US" sz="2400" dirty="0"/>
              <a:t> </a:t>
            </a:r>
            <a:r>
              <a:rPr lang="en-US" sz="2400" dirty="0" err="1"/>
              <a:t>saling</a:t>
            </a:r>
            <a:r>
              <a:rPr lang="en-US" sz="2400" dirty="0"/>
              <a:t> </a:t>
            </a:r>
            <a:r>
              <a:rPr lang="en-US" sz="2400" dirty="0" err="1"/>
              <a:t>berbagi</a:t>
            </a:r>
            <a:r>
              <a:rPr lang="en-US" sz="2400" dirty="0"/>
              <a:t> </a:t>
            </a:r>
            <a:r>
              <a:rPr lang="en-US" sz="2400" dirty="0" err="1"/>
              <a:t>sumber</a:t>
            </a:r>
            <a:r>
              <a:rPr lang="en-US" sz="2400" dirty="0"/>
              <a:t> </a:t>
            </a:r>
            <a:r>
              <a:rPr lang="en-US" sz="2400" dirty="0" err="1"/>
              <a:t>daya</a:t>
            </a:r>
            <a:r>
              <a:rPr lang="en-US" sz="2400" dirty="0"/>
              <a:t>.</a:t>
            </a:r>
          </a:p>
        </p:txBody>
      </p:sp>
      <p:sp>
        <p:nvSpPr>
          <p:cNvPr id="4" name="Date Placeholder 3"/>
          <p:cNvSpPr>
            <a:spLocks noGrp="1"/>
          </p:cNvSpPr>
          <p:nvPr>
            <p:ph type="dt" sz="half" idx="10"/>
          </p:nvPr>
        </p:nvSpPr>
        <p:spPr/>
        <p:txBody>
          <a:bodyPr/>
          <a:lstStyle/>
          <a:p>
            <a:fld id="{E74B24E0-9011-4259-8778-28E376ECDA28}"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25</a:t>
            </a:fld>
            <a:endParaRPr lang="id-ID" dirty="0"/>
          </a:p>
        </p:txBody>
      </p:sp>
    </p:spTree>
    <p:extLst>
      <p:ext uri="{BB962C8B-B14F-4D97-AF65-F5344CB8AC3E}">
        <p14:creationId xmlns:p14="http://schemas.microsoft.com/office/powerpoint/2010/main" val="299380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2" name="Date Placeholder 1"/>
          <p:cNvSpPr>
            <a:spLocks noGrp="1"/>
          </p:cNvSpPr>
          <p:nvPr>
            <p:ph type="dt" sz="half" idx="10"/>
          </p:nvPr>
        </p:nvSpPr>
        <p:spPr/>
        <p:txBody>
          <a:bodyPr/>
          <a:lstStyle/>
          <a:p>
            <a:fld id="{FD205AA8-A03B-4815-8F7B-07D590DC873A}" type="datetime1">
              <a:rPr lang="id-ID" smtClean="0">
                <a:solidFill>
                  <a:prstClr val="black">
                    <a:tint val="75000"/>
                  </a:prstClr>
                </a:solidFill>
              </a:rPr>
              <a:t>30/06/2019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Jenis Teknologi Cloud &amp; Deployment model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7982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Deployment </a:t>
            </a:r>
            <a:r>
              <a:rPr lang="en-US" dirty="0">
                <a:solidFill>
                  <a:schemeClr val="tx1"/>
                </a:solidFill>
              </a:rPr>
              <a:t>Model</a:t>
            </a:r>
            <a:endParaRPr lang="en-ID" dirty="0">
              <a:solidFill>
                <a:schemeClr val="tx1"/>
              </a:solidFill>
            </a:endParaRPr>
          </a:p>
        </p:txBody>
      </p:sp>
      <p:sp>
        <p:nvSpPr>
          <p:cNvPr id="3" name="Text Placeholder 2"/>
          <p:cNvSpPr>
            <a:spLocks noGrp="1"/>
          </p:cNvSpPr>
          <p:nvPr>
            <p:ph type="body" idx="1"/>
          </p:nvPr>
        </p:nvSpPr>
        <p:spPr/>
        <p:txBody>
          <a:bodyPr>
            <a:normAutofit fontScale="92500" lnSpcReduction="20000"/>
          </a:bodyPr>
          <a:lstStyle/>
          <a:p>
            <a:r>
              <a:rPr lang="id-ID" dirty="0" smtClean="0"/>
              <a:t>Bagian 1</a:t>
            </a:r>
            <a:endParaRPr lang="id-ID" dirty="0"/>
          </a:p>
        </p:txBody>
      </p:sp>
      <p:sp>
        <p:nvSpPr>
          <p:cNvPr id="4" name="Date Placeholder 3"/>
          <p:cNvSpPr>
            <a:spLocks noGrp="1"/>
          </p:cNvSpPr>
          <p:nvPr>
            <p:ph type="dt" sz="half" idx="10"/>
          </p:nvPr>
        </p:nvSpPr>
        <p:spPr/>
        <p:txBody>
          <a:bodyPr/>
          <a:lstStyle/>
          <a:p>
            <a:fld id="{B74370F7-35DB-46B5-8582-6D6C36F3308B}"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Jenis Teknologi Cloud &amp; Deployment model</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3</a:t>
            </a:fld>
            <a:endParaRPr lang="id-ID" dirty="0"/>
          </a:p>
        </p:txBody>
      </p:sp>
    </p:spTree>
    <p:extLst>
      <p:ext uri="{BB962C8B-B14F-4D97-AF65-F5344CB8AC3E}">
        <p14:creationId xmlns:p14="http://schemas.microsoft.com/office/powerpoint/2010/main" val="1173487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Deployment Model</a:t>
            </a:r>
            <a:endParaRPr lang="en-US"/>
          </a:p>
        </p:txBody>
      </p:sp>
      <p:sp>
        <p:nvSpPr>
          <p:cNvPr id="3" name="Content Placeholder 2"/>
          <p:cNvSpPr>
            <a:spLocks noGrp="1"/>
          </p:cNvSpPr>
          <p:nvPr>
            <p:ph idx="1"/>
          </p:nvPr>
        </p:nvSpPr>
        <p:spPr/>
        <p:txBody>
          <a:bodyPr/>
          <a:lstStyle/>
          <a:p>
            <a:r>
              <a:rPr lang="en-US" b="1" dirty="0"/>
              <a:t>Private Cloud</a:t>
            </a:r>
            <a:r>
              <a:rPr lang="en-US" dirty="0"/>
              <a:t/>
            </a:r>
            <a:br>
              <a:rPr lang="en-US" dirty="0"/>
            </a:br>
            <a:r>
              <a:rPr lang="en-US" dirty="0"/>
              <a:t>The cloud infrastructure is provisioned for exclusive use by a single organization comprising multiple consumers (e.g., business units</a:t>
            </a:r>
            <a:r>
              <a:rPr lang="en-US" dirty="0" smtClean="0"/>
              <a:t>).</a:t>
            </a:r>
            <a:endParaRPr lang="en-US" dirty="0"/>
          </a:p>
          <a:p>
            <a:r>
              <a:rPr lang="en-US" b="1" dirty="0"/>
              <a:t>Community Cloud</a:t>
            </a:r>
            <a:r>
              <a:rPr lang="en-US" dirty="0"/>
              <a:t/>
            </a:r>
            <a:br>
              <a:rPr lang="en-US" dirty="0"/>
            </a:br>
            <a:r>
              <a:rPr lang="en-US" dirty="0"/>
              <a:t>The cloud infrastructure is provisioned for exclusive use by a specific community of consumers from organizations that have shared concerns</a:t>
            </a:r>
          </a:p>
          <a:p>
            <a:r>
              <a:rPr lang="en-US" b="1" dirty="0"/>
              <a:t>Public Cloud</a:t>
            </a:r>
            <a:r>
              <a:rPr lang="en-US" dirty="0"/>
              <a:t/>
            </a:r>
            <a:br>
              <a:rPr lang="en-US" dirty="0"/>
            </a:br>
            <a:r>
              <a:rPr lang="en-US" dirty="0"/>
              <a:t>The cloud infrastructure is provisioned for open use by the general public</a:t>
            </a:r>
          </a:p>
          <a:p>
            <a:r>
              <a:rPr lang="en-US" b="1" dirty="0"/>
              <a:t>Hybrid Cloud</a:t>
            </a:r>
            <a:r>
              <a:rPr lang="en-US" dirty="0"/>
              <a:t/>
            </a:r>
            <a:br>
              <a:rPr lang="en-US" dirty="0"/>
            </a:br>
            <a:r>
              <a:rPr lang="en-US" dirty="0"/>
              <a:t>The cloud infrastructure is a composition of two or more distinct cloud infrastructures (private, community, or public</a:t>
            </a:r>
            <a:r>
              <a:rPr lang="en-US" dirty="0" smtClean="0"/>
              <a:t>)</a:t>
            </a:r>
            <a:endParaRPr lang="en-US" dirty="0"/>
          </a:p>
        </p:txBody>
      </p:sp>
      <p:sp>
        <p:nvSpPr>
          <p:cNvPr id="4" name="Date Placeholder 3"/>
          <p:cNvSpPr>
            <a:spLocks noGrp="1"/>
          </p:cNvSpPr>
          <p:nvPr>
            <p:ph type="dt" sz="half" idx="10"/>
          </p:nvPr>
        </p:nvSpPr>
        <p:spPr/>
        <p:txBody>
          <a:bodyPr/>
          <a:lstStyle/>
          <a:p>
            <a:fld id="{6EFADEF8-ED70-43B9-AAB0-DD1065683EDC}"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spTree>
    <p:extLst>
      <p:ext uri="{BB962C8B-B14F-4D97-AF65-F5344CB8AC3E}">
        <p14:creationId xmlns:p14="http://schemas.microsoft.com/office/powerpoint/2010/main" val="36136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989FD7-3FEE-495F-BB1E-4891B95ED8CD}"/>
              </a:ext>
            </a:extLst>
          </p:cNvPr>
          <p:cNvSpPr>
            <a:spLocks noGrp="1"/>
          </p:cNvSpPr>
          <p:nvPr>
            <p:ph type="title"/>
          </p:nvPr>
        </p:nvSpPr>
        <p:spPr>
          <a:xfrm>
            <a:off x="2544073" y="449145"/>
            <a:ext cx="5316440" cy="622537"/>
          </a:xfrm>
        </p:spPr>
        <p:txBody>
          <a:bodyPr/>
          <a:lstStyle/>
          <a:p>
            <a:r>
              <a:rPr lang="en-US" sz="3601" dirty="0">
                <a:solidFill>
                  <a:schemeClr val="tx1"/>
                </a:solidFill>
              </a:rPr>
              <a:t>Deployment Model</a:t>
            </a:r>
            <a:endParaRPr lang="en-ID" sz="3376" dirty="0">
              <a:solidFill>
                <a:schemeClr val="tx1"/>
              </a:solidFill>
            </a:endParaRPr>
          </a:p>
        </p:txBody>
      </p:sp>
      <p:pic>
        <p:nvPicPr>
          <p:cNvPr id="7" name="Picture 6">
            <a:extLst>
              <a:ext uri="{FF2B5EF4-FFF2-40B4-BE49-F238E27FC236}">
                <a16:creationId xmlns:a16="http://schemas.microsoft.com/office/drawing/2014/main" id="{7186D0A9-43A1-4A15-AD5A-50B9CAC8002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1" b="15004"/>
          <a:stretch/>
        </p:blipFill>
        <p:spPr>
          <a:xfrm>
            <a:off x="741979" y="1839482"/>
            <a:ext cx="2187051" cy="1539569"/>
          </a:xfrm>
          <a:prstGeom prst="rect">
            <a:avLst/>
          </a:prstGeom>
        </p:spPr>
      </p:pic>
      <p:grpSp>
        <p:nvGrpSpPr>
          <p:cNvPr id="8" name="Group 7">
            <a:extLst>
              <a:ext uri="{FF2B5EF4-FFF2-40B4-BE49-F238E27FC236}">
                <a16:creationId xmlns:a16="http://schemas.microsoft.com/office/drawing/2014/main" id="{C86D7FE7-FFF4-4A47-93B8-0CA1B076B01C}"/>
              </a:ext>
            </a:extLst>
          </p:cNvPr>
          <p:cNvGrpSpPr/>
          <p:nvPr/>
        </p:nvGrpSpPr>
        <p:grpSpPr>
          <a:xfrm>
            <a:off x="584915" y="4354935"/>
            <a:ext cx="1105919" cy="977481"/>
            <a:chOff x="2816484" y="2060364"/>
            <a:chExt cx="1999986" cy="1767714"/>
          </a:xfrm>
        </p:grpSpPr>
        <p:grpSp>
          <p:nvGrpSpPr>
            <p:cNvPr id="9" name="Group 8">
              <a:extLst>
                <a:ext uri="{FF2B5EF4-FFF2-40B4-BE49-F238E27FC236}">
                  <a16:creationId xmlns:a16="http://schemas.microsoft.com/office/drawing/2014/main" id="{53C3D3A4-E37C-444D-8B2C-ACBCB313951C}"/>
                </a:ext>
              </a:extLst>
            </p:cNvPr>
            <p:cNvGrpSpPr/>
            <p:nvPr/>
          </p:nvGrpSpPr>
          <p:grpSpPr>
            <a:xfrm>
              <a:off x="2816484" y="2060364"/>
              <a:ext cx="1999986" cy="1767714"/>
              <a:chOff x="-6640356" y="8043955"/>
              <a:chExt cx="4395249" cy="4103150"/>
            </a:xfrm>
          </p:grpSpPr>
          <p:sp>
            <p:nvSpPr>
              <p:cNvPr id="13" name="Freeform 5">
                <a:extLst>
                  <a:ext uri="{FF2B5EF4-FFF2-40B4-BE49-F238E27FC236}">
                    <a16:creationId xmlns:a16="http://schemas.microsoft.com/office/drawing/2014/main" id="{69F3109F-F190-4321-99FB-53E2FE6A9506}"/>
                  </a:ext>
                </a:extLst>
              </p:cNvPr>
              <p:cNvSpPr>
                <a:spLocks/>
              </p:cNvSpPr>
              <p:nvPr/>
            </p:nvSpPr>
            <p:spPr bwMode="auto">
              <a:xfrm flipH="1">
                <a:off x="-5111377" y="9901000"/>
                <a:ext cx="2866270" cy="2246104"/>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4" name="Freeform 9">
                <a:extLst>
                  <a:ext uri="{FF2B5EF4-FFF2-40B4-BE49-F238E27FC236}">
                    <a16:creationId xmlns:a16="http://schemas.microsoft.com/office/drawing/2014/main" id="{08CBAC86-72D2-4945-8AF5-C74538166B3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5" name="Freeform 10">
                <a:extLst>
                  <a:ext uri="{FF2B5EF4-FFF2-40B4-BE49-F238E27FC236}">
                    <a16:creationId xmlns:a16="http://schemas.microsoft.com/office/drawing/2014/main" id="{30CC0F9F-014D-43FF-A07D-99800233FC01}"/>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6" name="Rectangle 15">
                <a:extLst>
                  <a:ext uri="{FF2B5EF4-FFF2-40B4-BE49-F238E27FC236}">
                    <a16:creationId xmlns:a16="http://schemas.microsoft.com/office/drawing/2014/main" id="{3CD964C6-15FF-4608-8364-8EFB8DBEBD1F}"/>
                  </a:ext>
                </a:extLst>
              </p:cNvPr>
              <p:cNvSpPr>
                <a:spLocks noChangeArrowheads="1"/>
              </p:cNvSpPr>
              <p:nvPr/>
            </p:nvSpPr>
            <p:spPr bwMode="auto">
              <a:xfrm>
                <a:off x="-5394350" y="8121545"/>
                <a:ext cx="1912369" cy="1592880"/>
              </a:xfrm>
              <a:prstGeom prst="rect">
                <a:avLst/>
              </a:prstGeom>
              <a:solidFill>
                <a:schemeClr val="tx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7" name="Rectangle 16">
                <a:extLst>
                  <a:ext uri="{FF2B5EF4-FFF2-40B4-BE49-F238E27FC236}">
                    <a16:creationId xmlns:a16="http://schemas.microsoft.com/office/drawing/2014/main" id="{581C198C-0CC8-472A-A8EE-79BD936F8318}"/>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8" name="Rectangle 17">
                <a:extLst>
                  <a:ext uri="{FF2B5EF4-FFF2-40B4-BE49-F238E27FC236}">
                    <a16:creationId xmlns:a16="http://schemas.microsoft.com/office/drawing/2014/main" id="{D14DDCD5-604A-4A61-B430-5D6DFBBE2071}"/>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9" name="Rectangle 18">
                <a:extLst>
                  <a:ext uri="{FF2B5EF4-FFF2-40B4-BE49-F238E27FC236}">
                    <a16:creationId xmlns:a16="http://schemas.microsoft.com/office/drawing/2014/main" id="{D1642752-7F1A-4CE9-8C4C-86132F9F97CB}"/>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0" name="Rectangle 19">
                <a:extLst>
                  <a:ext uri="{FF2B5EF4-FFF2-40B4-BE49-F238E27FC236}">
                    <a16:creationId xmlns:a16="http://schemas.microsoft.com/office/drawing/2014/main" id="{F7C6B6A5-3B19-43A1-AC88-63D9ABCAA3A4}"/>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1" name="Rectangle 20">
                <a:extLst>
                  <a:ext uri="{FF2B5EF4-FFF2-40B4-BE49-F238E27FC236}">
                    <a16:creationId xmlns:a16="http://schemas.microsoft.com/office/drawing/2014/main" id="{80B13E62-30C4-4533-A104-50EB885C5D40}"/>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2" name="Rectangle 21">
                <a:extLst>
                  <a:ext uri="{FF2B5EF4-FFF2-40B4-BE49-F238E27FC236}">
                    <a16:creationId xmlns:a16="http://schemas.microsoft.com/office/drawing/2014/main" id="{652589A4-7D71-4F97-9200-EA30BDA9E946}"/>
                  </a:ext>
                </a:extLst>
              </p:cNvPr>
              <p:cNvSpPr>
                <a:spLocks noChangeArrowheads="1"/>
              </p:cNvSpPr>
              <p:nvPr/>
            </p:nvSpPr>
            <p:spPr bwMode="auto">
              <a:xfrm>
                <a:off x="-5394350" y="9714426"/>
                <a:ext cx="1912369" cy="2432679"/>
              </a:xfrm>
              <a:prstGeom prst="rect">
                <a:avLst/>
              </a:prstGeom>
              <a:solidFill>
                <a:schemeClr val="tx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3" name="Rectangle 22">
                <a:extLst>
                  <a:ext uri="{FF2B5EF4-FFF2-40B4-BE49-F238E27FC236}">
                    <a16:creationId xmlns:a16="http://schemas.microsoft.com/office/drawing/2014/main" id="{EB0C2D7B-376B-4AD0-81DE-9FCCA30E5CF9}"/>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4" name="Rectangle 23">
                <a:extLst>
                  <a:ext uri="{FF2B5EF4-FFF2-40B4-BE49-F238E27FC236}">
                    <a16:creationId xmlns:a16="http://schemas.microsoft.com/office/drawing/2014/main" id="{68262722-0F5F-4530-B1F5-83AE2C08AC25}"/>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5" name="Rectangle 24">
                <a:extLst>
                  <a:ext uri="{FF2B5EF4-FFF2-40B4-BE49-F238E27FC236}">
                    <a16:creationId xmlns:a16="http://schemas.microsoft.com/office/drawing/2014/main" id="{67AB81B7-5695-4F03-BAC5-CE614ACF311F}"/>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6" name="Rectangle 25">
                <a:extLst>
                  <a:ext uri="{FF2B5EF4-FFF2-40B4-BE49-F238E27FC236}">
                    <a16:creationId xmlns:a16="http://schemas.microsoft.com/office/drawing/2014/main" id="{21E73996-955D-48F4-9DD0-DEADE14FAAAB}"/>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7" name="Rectangle 26">
                <a:extLst>
                  <a:ext uri="{FF2B5EF4-FFF2-40B4-BE49-F238E27FC236}">
                    <a16:creationId xmlns:a16="http://schemas.microsoft.com/office/drawing/2014/main" id="{DE24FE5A-5184-4D5F-BB8D-52EB2D5275B9}"/>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8" name="Rectangle 27">
                <a:extLst>
                  <a:ext uri="{FF2B5EF4-FFF2-40B4-BE49-F238E27FC236}">
                    <a16:creationId xmlns:a16="http://schemas.microsoft.com/office/drawing/2014/main" id="{2D603B55-47F5-4815-AEE3-52796ADC446B}"/>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29" name="Group 28">
                <a:extLst>
                  <a:ext uri="{FF2B5EF4-FFF2-40B4-BE49-F238E27FC236}">
                    <a16:creationId xmlns:a16="http://schemas.microsoft.com/office/drawing/2014/main" id="{DC38D92F-301F-444E-BFFF-D2A282C8422F}"/>
                  </a:ext>
                </a:extLst>
              </p:cNvPr>
              <p:cNvGrpSpPr/>
              <p:nvPr/>
            </p:nvGrpSpPr>
            <p:grpSpPr>
              <a:xfrm>
                <a:off x="-5490196" y="8043955"/>
                <a:ext cx="2104062" cy="4094021"/>
                <a:chOff x="9578543" y="2628131"/>
                <a:chExt cx="2104062" cy="4094021"/>
              </a:xfrm>
              <a:solidFill>
                <a:srgbClr val="686868"/>
              </a:solidFill>
            </p:grpSpPr>
            <p:sp>
              <p:nvSpPr>
                <p:cNvPr id="37" name="Rectangle 36">
                  <a:extLst>
                    <a:ext uri="{FF2B5EF4-FFF2-40B4-BE49-F238E27FC236}">
                      <a16:creationId xmlns:a16="http://schemas.microsoft.com/office/drawing/2014/main" id="{49CFC52B-6A4F-4C14-B879-E5B97A8E0A72}"/>
                    </a:ext>
                  </a:extLst>
                </p:cNvPr>
                <p:cNvSpPr>
                  <a:spLocks noChangeArrowheads="1"/>
                </p:cNvSpPr>
                <p:nvPr/>
              </p:nvSpPr>
              <p:spPr bwMode="auto">
                <a:xfrm>
                  <a:off x="9578543" y="2628131"/>
                  <a:ext cx="2104062" cy="77590"/>
                </a:xfrm>
                <a:prstGeom prst="rect">
                  <a:avLst/>
                </a:prstGeom>
                <a:solidFill>
                  <a:schemeClr val="bg1">
                    <a:lumMod val="50000"/>
                  </a:schemeClr>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8" name="Rectangle 37">
                  <a:extLst>
                    <a:ext uri="{FF2B5EF4-FFF2-40B4-BE49-F238E27FC236}">
                      <a16:creationId xmlns:a16="http://schemas.microsoft.com/office/drawing/2014/main" id="{7E6B7E9A-4F6B-4C1E-A150-48A9274F565B}"/>
                    </a:ext>
                  </a:extLst>
                </p:cNvPr>
                <p:cNvSpPr>
                  <a:spLocks noChangeArrowheads="1"/>
                </p:cNvSpPr>
                <p:nvPr/>
              </p:nvSpPr>
              <p:spPr bwMode="auto">
                <a:xfrm>
                  <a:off x="9866083" y="2915671"/>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9" name="Rectangle 38">
                  <a:extLst>
                    <a:ext uri="{FF2B5EF4-FFF2-40B4-BE49-F238E27FC236}">
                      <a16:creationId xmlns:a16="http://schemas.microsoft.com/office/drawing/2014/main" id="{3ABD69D2-18F8-40F8-B451-F32090A61702}"/>
                    </a:ext>
                  </a:extLst>
                </p:cNvPr>
                <p:cNvSpPr>
                  <a:spLocks noChangeArrowheads="1"/>
                </p:cNvSpPr>
                <p:nvPr/>
              </p:nvSpPr>
              <p:spPr bwMode="auto">
                <a:xfrm>
                  <a:off x="9866083" y="3349263"/>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0" name="Rectangle 39">
                  <a:extLst>
                    <a:ext uri="{FF2B5EF4-FFF2-40B4-BE49-F238E27FC236}">
                      <a16:creationId xmlns:a16="http://schemas.microsoft.com/office/drawing/2014/main" id="{28B9DC1B-8192-447E-B7F6-BCCC57F033A5}"/>
                    </a:ext>
                  </a:extLst>
                </p:cNvPr>
                <p:cNvSpPr>
                  <a:spLocks noChangeArrowheads="1"/>
                </p:cNvSpPr>
                <p:nvPr/>
              </p:nvSpPr>
              <p:spPr bwMode="auto">
                <a:xfrm>
                  <a:off x="9866083" y="3778291"/>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1" name="Rectangle 40">
                  <a:extLst>
                    <a:ext uri="{FF2B5EF4-FFF2-40B4-BE49-F238E27FC236}">
                      <a16:creationId xmlns:a16="http://schemas.microsoft.com/office/drawing/2014/main" id="{60889A2C-EBFC-4B94-A644-919D6DD3B59B}"/>
                    </a:ext>
                  </a:extLst>
                </p:cNvPr>
                <p:cNvSpPr>
                  <a:spLocks noChangeArrowheads="1"/>
                </p:cNvSpPr>
                <p:nvPr/>
              </p:nvSpPr>
              <p:spPr bwMode="auto">
                <a:xfrm>
                  <a:off x="9578543" y="4257524"/>
                  <a:ext cx="2104062" cy="77590"/>
                </a:xfrm>
                <a:prstGeom prst="rect">
                  <a:avLst/>
                </a:prstGeom>
                <a:solidFill>
                  <a:schemeClr val="bg1">
                    <a:lumMod val="50000"/>
                  </a:schemeClr>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2" name="Rectangle 41">
                  <a:extLst>
                    <a:ext uri="{FF2B5EF4-FFF2-40B4-BE49-F238E27FC236}">
                      <a16:creationId xmlns:a16="http://schemas.microsoft.com/office/drawing/2014/main" id="{92D7E48D-550B-4A8B-97FA-73D2500F2A62}"/>
                    </a:ext>
                  </a:extLst>
                </p:cNvPr>
                <p:cNvSpPr>
                  <a:spLocks noChangeArrowheads="1"/>
                </p:cNvSpPr>
                <p:nvPr/>
              </p:nvSpPr>
              <p:spPr bwMode="auto">
                <a:xfrm>
                  <a:off x="10728702" y="6242919"/>
                  <a:ext cx="246463" cy="47923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3" name="Rectangle 42">
                  <a:extLst>
                    <a:ext uri="{FF2B5EF4-FFF2-40B4-BE49-F238E27FC236}">
                      <a16:creationId xmlns:a16="http://schemas.microsoft.com/office/drawing/2014/main" id="{EBE5BC98-0EA7-432C-AF06-F0716F347F3B}"/>
                    </a:ext>
                  </a:extLst>
                </p:cNvPr>
                <p:cNvSpPr>
                  <a:spLocks noChangeArrowheads="1"/>
                </p:cNvSpPr>
                <p:nvPr/>
              </p:nvSpPr>
              <p:spPr bwMode="auto">
                <a:xfrm>
                  <a:off x="10290546" y="6242919"/>
                  <a:ext cx="251027" cy="47923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4" name="Rectangle 43">
                  <a:extLst>
                    <a:ext uri="{FF2B5EF4-FFF2-40B4-BE49-F238E27FC236}">
                      <a16:creationId xmlns:a16="http://schemas.microsoft.com/office/drawing/2014/main" id="{C6C28F43-F34D-4D48-821F-75457951CA24}"/>
                    </a:ext>
                  </a:extLst>
                </p:cNvPr>
                <p:cNvSpPr>
                  <a:spLocks noChangeArrowheads="1"/>
                </p:cNvSpPr>
                <p:nvPr/>
              </p:nvSpPr>
              <p:spPr bwMode="auto">
                <a:xfrm>
                  <a:off x="9866083" y="4554193"/>
                  <a:ext cx="1542675" cy="24646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5" name="Rectangle 44">
                  <a:extLst>
                    <a:ext uri="{FF2B5EF4-FFF2-40B4-BE49-F238E27FC236}">
                      <a16:creationId xmlns:a16="http://schemas.microsoft.com/office/drawing/2014/main" id="{86C469D7-F3EF-4FDD-AC3D-43C5EEF540DE}"/>
                    </a:ext>
                  </a:extLst>
                </p:cNvPr>
                <p:cNvSpPr>
                  <a:spLocks noChangeArrowheads="1"/>
                </p:cNvSpPr>
                <p:nvPr/>
              </p:nvSpPr>
              <p:spPr bwMode="auto">
                <a:xfrm>
                  <a:off x="9866083" y="4978656"/>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6" name="Rectangle 45">
                  <a:extLst>
                    <a:ext uri="{FF2B5EF4-FFF2-40B4-BE49-F238E27FC236}">
                      <a16:creationId xmlns:a16="http://schemas.microsoft.com/office/drawing/2014/main" id="{B21C5A37-3E08-44CE-80F1-C747A4640B43}"/>
                    </a:ext>
                  </a:extLst>
                </p:cNvPr>
                <p:cNvSpPr>
                  <a:spLocks noChangeArrowheads="1"/>
                </p:cNvSpPr>
                <p:nvPr/>
              </p:nvSpPr>
              <p:spPr bwMode="auto">
                <a:xfrm>
                  <a:off x="9866083" y="5407684"/>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7" name="Rectangle 46">
                  <a:extLst>
                    <a:ext uri="{FF2B5EF4-FFF2-40B4-BE49-F238E27FC236}">
                      <a16:creationId xmlns:a16="http://schemas.microsoft.com/office/drawing/2014/main" id="{8E4B34F8-4BB3-4D98-A170-2AEA8E02DC5B}"/>
                    </a:ext>
                  </a:extLst>
                </p:cNvPr>
                <p:cNvSpPr>
                  <a:spLocks noChangeArrowheads="1"/>
                </p:cNvSpPr>
                <p:nvPr/>
              </p:nvSpPr>
              <p:spPr bwMode="auto">
                <a:xfrm>
                  <a:off x="9866083" y="5841276"/>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30" name="Rectangle 29">
                <a:extLst>
                  <a:ext uri="{FF2B5EF4-FFF2-40B4-BE49-F238E27FC236}">
                    <a16:creationId xmlns:a16="http://schemas.microsoft.com/office/drawing/2014/main" id="{61074A47-98E6-4A59-A8A7-ACD19D12685C}"/>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1" name="Rectangle 30">
                <a:extLst>
                  <a:ext uri="{FF2B5EF4-FFF2-40B4-BE49-F238E27FC236}">
                    <a16:creationId xmlns:a16="http://schemas.microsoft.com/office/drawing/2014/main" id="{44C76863-F2C9-42A2-81C3-0E4601D6E9DB}"/>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2" name="Oval 31">
                <a:extLst>
                  <a:ext uri="{FF2B5EF4-FFF2-40B4-BE49-F238E27FC236}">
                    <a16:creationId xmlns:a16="http://schemas.microsoft.com/office/drawing/2014/main" id="{F36A0FD3-63EE-434A-9177-5747F4A945AE}"/>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3" name="Oval 32">
                <a:extLst>
                  <a:ext uri="{FF2B5EF4-FFF2-40B4-BE49-F238E27FC236}">
                    <a16:creationId xmlns:a16="http://schemas.microsoft.com/office/drawing/2014/main" id="{87FCD29E-84C3-4AE1-BF7D-D66725ECB892}"/>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4" name="Rectangle 33">
                <a:extLst>
                  <a:ext uri="{FF2B5EF4-FFF2-40B4-BE49-F238E27FC236}">
                    <a16:creationId xmlns:a16="http://schemas.microsoft.com/office/drawing/2014/main" id="{4289657F-8BAC-47BC-8420-A97F6D41E9C9}"/>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5" name="Oval 34">
                <a:extLst>
                  <a:ext uri="{FF2B5EF4-FFF2-40B4-BE49-F238E27FC236}">
                    <a16:creationId xmlns:a16="http://schemas.microsoft.com/office/drawing/2014/main" id="{5FAC28A4-7F10-4FCC-9B8C-6B189C76098D}"/>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6" name="Oval 35">
                <a:extLst>
                  <a:ext uri="{FF2B5EF4-FFF2-40B4-BE49-F238E27FC236}">
                    <a16:creationId xmlns:a16="http://schemas.microsoft.com/office/drawing/2014/main" id="{F72B29E2-13B3-493C-9858-D3061F24CB33}"/>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grpSp>
          <p:nvGrpSpPr>
            <p:cNvPr id="10" name="Group 9">
              <a:extLst>
                <a:ext uri="{FF2B5EF4-FFF2-40B4-BE49-F238E27FC236}">
                  <a16:creationId xmlns:a16="http://schemas.microsoft.com/office/drawing/2014/main" id="{58161AF7-A221-4B53-9C5A-0DFEF51A349F}"/>
                </a:ext>
              </a:extLst>
            </p:cNvPr>
            <p:cNvGrpSpPr/>
            <p:nvPr/>
          </p:nvGrpSpPr>
          <p:grpSpPr>
            <a:xfrm>
              <a:off x="3566386" y="2219175"/>
              <a:ext cx="508958" cy="508957"/>
              <a:chOff x="5901709" y="2177620"/>
              <a:chExt cx="784122" cy="784121"/>
            </a:xfrm>
          </p:grpSpPr>
          <p:sp>
            <p:nvSpPr>
              <p:cNvPr id="11" name="Oval 10">
                <a:extLst>
                  <a:ext uri="{FF2B5EF4-FFF2-40B4-BE49-F238E27FC236}">
                    <a16:creationId xmlns:a16="http://schemas.microsoft.com/office/drawing/2014/main" id="{8E6ED84B-9AE5-4D81-9AF7-D16287253F9F}"/>
                  </a:ext>
                </a:extLst>
              </p:cNvPr>
              <p:cNvSpPr>
                <a:spLocks noChangeArrowheads="1"/>
              </p:cNvSpPr>
              <p:nvPr/>
            </p:nvSpPr>
            <p:spPr bwMode="auto">
              <a:xfrm>
                <a:off x="5901709" y="2177620"/>
                <a:ext cx="784122" cy="784121"/>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12" name="Freeform 75">
                <a:extLst>
                  <a:ext uri="{FF2B5EF4-FFF2-40B4-BE49-F238E27FC236}">
                    <a16:creationId xmlns:a16="http://schemas.microsoft.com/office/drawing/2014/main" id="{EFF1DF38-E11C-4A09-8C04-5782AFF739E1}"/>
                  </a:ext>
                </a:extLst>
              </p:cNvPr>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grpSp>
      </p:grpSp>
      <p:sp>
        <p:nvSpPr>
          <p:cNvPr id="48" name="Rectangle 47">
            <a:extLst>
              <a:ext uri="{FF2B5EF4-FFF2-40B4-BE49-F238E27FC236}">
                <a16:creationId xmlns:a16="http://schemas.microsoft.com/office/drawing/2014/main" id="{5B0685CB-3764-4A02-825F-275946312EC4}"/>
              </a:ext>
            </a:extLst>
          </p:cNvPr>
          <p:cNvSpPr/>
          <p:nvPr/>
        </p:nvSpPr>
        <p:spPr>
          <a:xfrm>
            <a:off x="527562" y="5324610"/>
            <a:ext cx="2909372" cy="622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350"/>
          </a:p>
        </p:txBody>
      </p:sp>
      <p:grpSp>
        <p:nvGrpSpPr>
          <p:cNvPr id="49" name="Group 48">
            <a:extLst>
              <a:ext uri="{FF2B5EF4-FFF2-40B4-BE49-F238E27FC236}">
                <a16:creationId xmlns:a16="http://schemas.microsoft.com/office/drawing/2014/main" id="{4236F4F1-181F-45E5-AC56-CC9D5653AB54}"/>
              </a:ext>
            </a:extLst>
          </p:cNvPr>
          <p:cNvGrpSpPr/>
          <p:nvPr/>
        </p:nvGrpSpPr>
        <p:grpSpPr>
          <a:xfrm>
            <a:off x="2485223" y="4345937"/>
            <a:ext cx="818818" cy="977482"/>
            <a:chOff x="-6640356" y="8043955"/>
            <a:chExt cx="3254222" cy="4103150"/>
          </a:xfrm>
        </p:grpSpPr>
        <p:sp>
          <p:nvSpPr>
            <p:cNvPr id="50" name="Freeform 9">
              <a:extLst>
                <a:ext uri="{FF2B5EF4-FFF2-40B4-BE49-F238E27FC236}">
                  <a16:creationId xmlns:a16="http://schemas.microsoft.com/office/drawing/2014/main" id="{80BC31A6-D461-4482-A37F-7B98615DEFF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51" name="Freeform 10">
              <a:extLst>
                <a:ext uri="{FF2B5EF4-FFF2-40B4-BE49-F238E27FC236}">
                  <a16:creationId xmlns:a16="http://schemas.microsoft.com/office/drawing/2014/main" id="{8F1DC3CB-3C26-47FB-8BEB-DEA565016165}"/>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2" name="Rectangle 51">
              <a:extLst>
                <a:ext uri="{FF2B5EF4-FFF2-40B4-BE49-F238E27FC236}">
                  <a16:creationId xmlns:a16="http://schemas.microsoft.com/office/drawing/2014/main" id="{92C3CA78-B98F-4808-A0BE-EA7FF6AE4002}"/>
                </a:ext>
              </a:extLst>
            </p:cNvPr>
            <p:cNvSpPr>
              <a:spLocks noChangeArrowheads="1"/>
            </p:cNvSpPr>
            <p:nvPr/>
          </p:nvSpPr>
          <p:spPr bwMode="auto">
            <a:xfrm>
              <a:off x="-5394350" y="8121545"/>
              <a:ext cx="1912369" cy="1592880"/>
            </a:xfrm>
            <a:prstGeom prst="rect">
              <a:avLst/>
            </a:prstGeom>
            <a:solidFill>
              <a:schemeClr val="tx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3" name="Rectangle 52">
              <a:extLst>
                <a:ext uri="{FF2B5EF4-FFF2-40B4-BE49-F238E27FC236}">
                  <a16:creationId xmlns:a16="http://schemas.microsoft.com/office/drawing/2014/main" id="{51D54F9C-50B4-4194-A923-72510DFFABC7}"/>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4" name="Rectangle 53">
              <a:extLst>
                <a:ext uri="{FF2B5EF4-FFF2-40B4-BE49-F238E27FC236}">
                  <a16:creationId xmlns:a16="http://schemas.microsoft.com/office/drawing/2014/main" id="{DE05406B-1002-422F-BAB0-3435DD8643AD}"/>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5" name="Rectangle 54">
              <a:extLst>
                <a:ext uri="{FF2B5EF4-FFF2-40B4-BE49-F238E27FC236}">
                  <a16:creationId xmlns:a16="http://schemas.microsoft.com/office/drawing/2014/main" id="{60046B19-CCE2-4263-8EB2-ABC447408E33}"/>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6" name="Rectangle 55">
              <a:extLst>
                <a:ext uri="{FF2B5EF4-FFF2-40B4-BE49-F238E27FC236}">
                  <a16:creationId xmlns:a16="http://schemas.microsoft.com/office/drawing/2014/main" id="{F761721A-9F41-4219-8519-6D5A5B1C49C6}"/>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7" name="Rectangle 56">
              <a:extLst>
                <a:ext uri="{FF2B5EF4-FFF2-40B4-BE49-F238E27FC236}">
                  <a16:creationId xmlns:a16="http://schemas.microsoft.com/office/drawing/2014/main" id="{3598AE5F-192A-4401-B49D-F2379AFF6DCB}"/>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8" name="Rectangle 57">
              <a:extLst>
                <a:ext uri="{FF2B5EF4-FFF2-40B4-BE49-F238E27FC236}">
                  <a16:creationId xmlns:a16="http://schemas.microsoft.com/office/drawing/2014/main" id="{24932F56-C711-4144-AD4C-490546B12E75}"/>
                </a:ext>
              </a:extLst>
            </p:cNvPr>
            <p:cNvSpPr>
              <a:spLocks noChangeArrowheads="1"/>
            </p:cNvSpPr>
            <p:nvPr/>
          </p:nvSpPr>
          <p:spPr bwMode="auto">
            <a:xfrm>
              <a:off x="-5394350" y="9714426"/>
              <a:ext cx="1912369" cy="2432679"/>
            </a:xfrm>
            <a:prstGeom prst="rect">
              <a:avLst/>
            </a:prstGeom>
            <a:solidFill>
              <a:schemeClr val="tx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9" name="Rectangle 58">
              <a:extLst>
                <a:ext uri="{FF2B5EF4-FFF2-40B4-BE49-F238E27FC236}">
                  <a16:creationId xmlns:a16="http://schemas.microsoft.com/office/drawing/2014/main" id="{2E63006B-038B-4A02-B077-7A077DAA2BBA}"/>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0" name="Rectangle 59">
              <a:extLst>
                <a:ext uri="{FF2B5EF4-FFF2-40B4-BE49-F238E27FC236}">
                  <a16:creationId xmlns:a16="http://schemas.microsoft.com/office/drawing/2014/main" id="{C857AA30-EE15-469A-AF5B-550CFD5817DF}"/>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1" name="Rectangle 60">
              <a:extLst>
                <a:ext uri="{FF2B5EF4-FFF2-40B4-BE49-F238E27FC236}">
                  <a16:creationId xmlns:a16="http://schemas.microsoft.com/office/drawing/2014/main" id="{8939EA52-1B36-4E55-B8B1-E1C41A1F4BA8}"/>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2" name="Rectangle 61">
              <a:extLst>
                <a:ext uri="{FF2B5EF4-FFF2-40B4-BE49-F238E27FC236}">
                  <a16:creationId xmlns:a16="http://schemas.microsoft.com/office/drawing/2014/main" id="{992B9EE7-197A-4DBE-9526-716D068087C1}"/>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3" name="Rectangle 62">
              <a:extLst>
                <a:ext uri="{FF2B5EF4-FFF2-40B4-BE49-F238E27FC236}">
                  <a16:creationId xmlns:a16="http://schemas.microsoft.com/office/drawing/2014/main" id="{6148ECE1-4EB3-4F76-A331-F011A97C8DB7}"/>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4" name="Rectangle 63">
              <a:extLst>
                <a:ext uri="{FF2B5EF4-FFF2-40B4-BE49-F238E27FC236}">
                  <a16:creationId xmlns:a16="http://schemas.microsoft.com/office/drawing/2014/main" id="{C437F23E-BFB0-4D8D-AB0A-2B2F12F1A6A5}"/>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65" name="Group 64">
              <a:extLst>
                <a:ext uri="{FF2B5EF4-FFF2-40B4-BE49-F238E27FC236}">
                  <a16:creationId xmlns:a16="http://schemas.microsoft.com/office/drawing/2014/main" id="{86BF5405-A7EC-4B63-BE74-CBDE305C7702}"/>
                </a:ext>
              </a:extLst>
            </p:cNvPr>
            <p:cNvGrpSpPr/>
            <p:nvPr/>
          </p:nvGrpSpPr>
          <p:grpSpPr>
            <a:xfrm>
              <a:off x="-5490196" y="8043955"/>
              <a:ext cx="2104062" cy="4094021"/>
              <a:chOff x="9578543" y="2628131"/>
              <a:chExt cx="2104062" cy="4094021"/>
            </a:xfrm>
            <a:solidFill>
              <a:srgbClr val="686868"/>
            </a:solidFill>
          </p:grpSpPr>
          <p:sp>
            <p:nvSpPr>
              <p:cNvPr id="73" name="Rectangle 72">
                <a:extLst>
                  <a:ext uri="{FF2B5EF4-FFF2-40B4-BE49-F238E27FC236}">
                    <a16:creationId xmlns:a16="http://schemas.microsoft.com/office/drawing/2014/main" id="{9C751AE2-469A-4B1A-9503-203DDC40067B}"/>
                  </a:ext>
                </a:extLst>
              </p:cNvPr>
              <p:cNvSpPr>
                <a:spLocks noChangeArrowheads="1"/>
              </p:cNvSpPr>
              <p:nvPr/>
            </p:nvSpPr>
            <p:spPr bwMode="auto">
              <a:xfrm>
                <a:off x="9578543" y="2628131"/>
                <a:ext cx="2104062" cy="77590"/>
              </a:xfrm>
              <a:prstGeom prst="rect">
                <a:avLst/>
              </a:prstGeom>
              <a:solidFill>
                <a:schemeClr val="bg1">
                  <a:lumMod val="50000"/>
                </a:schemeClr>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4" name="Rectangle 73">
                <a:extLst>
                  <a:ext uri="{FF2B5EF4-FFF2-40B4-BE49-F238E27FC236}">
                    <a16:creationId xmlns:a16="http://schemas.microsoft.com/office/drawing/2014/main" id="{0E6198AD-4455-4588-AE34-B2F19B7926B1}"/>
                  </a:ext>
                </a:extLst>
              </p:cNvPr>
              <p:cNvSpPr>
                <a:spLocks noChangeArrowheads="1"/>
              </p:cNvSpPr>
              <p:nvPr/>
            </p:nvSpPr>
            <p:spPr bwMode="auto">
              <a:xfrm>
                <a:off x="9866083" y="2915671"/>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5" name="Rectangle 74">
                <a:extLst>
                  <a:ext uri="{FF2B5EF4-FFF2-40B4-BE49-F238E27FC236}">
                    <a16:creationId xmlns:a16="http://schemas.microsoft.com/office/drawing/2014/main" id="{71D7D0E3-2791-4D37-B7D7-83FA5B7CF90D}"/>
                  </a:ext>
                </a:extLst>
              </p:cNvPr>
              <p:cNvSpPr>
                <a:spLocks noChangeArrowheads="1"/>
              </p:cNvSpPr>
              <p:nvPr/>
            </p:nvSpPr>
            <p:spPr bwMode="auto">
              <a:xfrm>
                <a:off x="9866083" y="3349263"/>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6" name="Rectangle 75">
                <a:extLst>
                  <a:ext uri="{FF2B5EF4-FFF2-40B4-BE49-F238E27FC236}">
                    <a16:creationId xmlns:a16="http://schemas.microsoft.com/office/drawing/2014/main" id="{5AA81684-8F47-4677-8E4A-E49D5CB83E21}"/>
                  </a:ext>
                </a:extLst>
              </p:cNvPr>
              <p:cNvSpPr>
                <a:spLocks noChangeArrowheads="1"/>
              </p:cNvSpPr>
              <p:nvPr/>
            </p:nvSpPr>
            <p:spPr bwMode="auto">
              <a:xfrm>
                <a:off x="9866083" y="3778291"/>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7" name="Rectangle 76">
                <a:extLst>
                  <a:ext uri="{FF2B5EF4-FFF2-40B4-BE49-F238E27FC236}">
                    <a16:creationId xmlns:a16="http://schemas.microsoft.com/office/drawing/2014/main" id="{9A68BE43-E1BC-448C-B3AB-979A8C483B21}"/>
                  </a:ext>
                </a:extLst>
              </p:cNvPr>
              <p:cNvSpPr>
                <a:spLocks noChangeArrowheads="1"/>
              </p:cNvSpPr>
              <p:nvPr/>
            </p:nvSpPr>
            <p:spPr bwMode="auto">
              <a:xfrm>
                <a:off x="9578543" y="4257524"/>
                <a:ext cx="2104062" cy="77590"/>
              </a:xfrm>
              <a:prstGeom prst="rect">
                <a:avLst/>
              </a:prstGeom>
              <a:solidFill>
                <a:schemeClr val="bg1">
                  <a:lumMod val="50000"/>
                </a:schemeClr>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8" name="Rectangle 77">
                <a:extLst>
                  <a:ext uri="{FF2B5EF4-FFF2-40B4-BE49-F238E27FC236}">
                    <a16:creationId xmlns:a16="http://schemas.microsoft.com/office/drawing/2014/main" id="{87591D74-55FC-4DA8-9BBF-A5184EFE7090}"/>
                  </a:ext>
                </a:extLst>
              </p:cNvPr>
              <p:cNvSpPr>
                <a:spLocks noChangeArrowheads="1"/>
              </p:cNvSpPr>
              <p:nvPr/>
            </p:nvSpPr>
            <p:spPr bwMode="auto">
              <a:xfrm>
                <a:off x="10728702" y="6242919"/>
                <a:ext cx="246463" cy="47923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9" name="Rectangle 78">
                <a:extLst>
                  <a:ext uri="{FF2B5EF4-FFF2-40B4-BE49-F238E27FC236}">
                    <a16:creationId xmlns:a16="http://schemas.microsoft.com/office/drawing/2014/main" id="{D9EB5BDA-5C5E-4E17-993D-C96593630B73}"/>
                  </a:ext>
                </a:extLst>
              </p:cNvPr>
              <p:cNvSpPr>
                <a:spLocks noChangeArrowheads="1"/>
              </p:cNvSpPr>
              <p:nvPr/>
            </p:nvSpPr>
            <p:spPr bwMode="auto">
              <a:xfrm>
                <a:off x="10290546" y="6242919"/>
                <a:ext cx="251027" cy="47923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0" name="Rectangle 79">
                <a:extLst>
                  <a:ext uri="{FF2B5EF4-FFF2-40B4-BE49-F238E27FC236}">
                    <a16:creationId xmlns:a16="http://schemas.microsoft.com/office/drawing/2014/main" id="{646818D6-2ADA-4DAD-8074-FBBDD7C85AD0}"/>
                  </a:ext>
                </a:extLst>
              </p:cNvPr>
              <p:cNvSpPr>
                <a:spLocks noChangeArrowheads="1"/>
              </p:cNvSpPr>
              <p:nvPr/>
            </p:nvSpPr>
            <p:spPr bwMode="auto">
              <a:xfrm>
                <a:off x="9866083" y="4554193"/>
                <a:ext cx="1542675" cy="246463"/>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1" name="Rectangle 80">
                <a:extLst>
                  <a:ext uri="{FF2B5EF4-FFF2-40B4-BE49-F238E27FC236}">
                    <a16:creationId xmlns:a16="http://schemas.microsoft.com/office/drawing/2014/main" id="{9122C090-04AC-4D58-B1DC-19D079E14653}"/>
                  </a:ext>
                </a:extLst>
              </p:cNvPr>
              <p:cNvSpPr>
                <a:spLocks noChangeArrowheads="1"/>
              </p:cNvSpPr>
              <p:nvPr/>
            </p:nvSpPr>
            <p:spPr bwMode="auto">
              <a:xfrm>
                <a:off x="9866083" y="4978656"/>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2" name="Rectangle 81">
                <a:extLst>
                  <a:ext uri="{FF2B5EF4-FFF2-40B4-BE49-F238E27FC236}">
                    <a16:creationId xmlns:a16="http://schemas.microsoft.com/office/drawing/2014/main" id="{C13B4856-28E8-4263-800E-6CB69CD6062F}"/>
                  </a:ext>
                </a:extLst>
              </p:cNvPr>
              <p:cNvSpPr>
                <a:spLocks noChangeArrowheads="1"/>
              </p:cNvSpPr>
              <p:nvPr/>
            </p:nvSpPr>
            <p:spPr bwMode="auto">
              <a:xfrm>
                <a:off x="9866083" y="5407684"/>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3" name="Rectangle 82">
                <a:extLst>
                  <a:ext uri="{FF2B5EF4-FFF2-40B4-BE49-F238E27FC236}">
                    <a16:creationId xmlns:a16="http://schemas.microsoft.com/office/drawing/2014/main" id="{FEF1D248-63AD-49D7-A76D-C8A5192A6850}"/>
                  </a:ext>
                </a:extLst>
              </p:cNvPr>
              <p:cNvSpPr>
                <a:spLocks noChangeArrowheads="1"/>
              </p:cNvSpPr>
              <p:nvPr/>
            </p:nvSpPr>
            <p:spPr bwMode="auto">
              <a:xfrm>
                <a:off x="9866083" y="5841276"/>
                <a:ext cx="1542675" cy="251027"/>
              </a:xfrm>
              <a:prstGeom prst="rect">
                <a:avLst/>
              </a:prstGeom>
              <a:solidFill>
                <a:schemeClr val="bg1"/>
              </a:solidFill>
              <a:ln>
                <a:noFill/>
              </a:ln>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66" name="Rectangle 65">
              <a:extLst>
                <a:ext uri="{FF2B5EF4-FFF2-40B4-BE49-F238E27FC236}">
                  <a16:creationId xmlns:a16="http://schemas.microsoft.com/office/drawing/2014/main" id="{E6E9BC87-EF79-4E5C-91D6-F9FE099A714E}"/>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7" name="Rectangle 66">
              <a:extLst>
                <a:ext uri="{FF2B5EF4-FFF2-40B4-BE49-F238E27FC236}">
                  <a16:creationId xmlns:a16="http://schemas.microsoft.com/office/drawing/2014/main" id="{A77A58CC-F32E-46DD-AABB-F6C3AA4D4252}"/>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8" name="Oval 67">
              <a:extLst>
                <a:ext uri="{FF2B5EF4-FFF2-40B4-BE49-F238E27FC236}">
                  <a16:creationId xmlns:a16="http://schemas.microsoft.com/office/drawing/2014/main" id="{6DC6FECB-5183-4184-B14E-22FF45371BC0}"/>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9" name="Oval 68">
              <a:extLst>
                <a:ext uri="{FF2B5EF4-FFF2-40B4-BE49-F238E27FC236}">
                  <a16:creationId xmlns:a16="http://schemas.microsoft.com/office/drawing/2014/main" id="{D72D2B3C-9916-496B-909F-436F304969B7}"/>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0" name="Rectangle 69">
              <a:extLst>
                <a:ext uri="{FF2B5EF4-FFF2-40B4-BE49-F238E27FC236}">
                  <a16:creationId xmlns:a16="http://schemas.microsoft.com/office/drawing/2014/main" id="{6F6C38FA-2836-4CB6-9F96-685B3B5FC8F4}"/>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1" name="Oval 70">
              <a:extLst>
                <a:ext uri="{FF2B5EF4-FFF2-40B4-BE49-F238E27FC236}">
                  <a16:creationId xmlns:a16="http://schemas.microsoft.com/office/drawing/2014/main" id="{B5C5439A-4568-4F89-A32B-ED163700A2B9}"/>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2" name="Oval 71">
              <a:extLst>
                <a:ext uri="{FF2B5EF4-FFF2-40B4-BE49-F238E27FC236}">
                  <a16:creationId xmlns:a16="http://schemas.microsoft.com/office/drawing/2014/main" id="{38C59CA8-068E-498C-B7E3-DF9499C88D55}"/>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cxnSp>
        <p:nvCxnSpPr>
          <p:cNvPr id="84" name="Straight Connector 83">
            <a:extLst>
              <a:ext uri="{FF2B5EF4-FFF2-40B4-BE49-F238E27FC236}">
                <a16:creationId xmlns:a16="http://schemas.microsoft.com/office/drawing/2014/main" id="{F8E974B8-8091-4D6C-9640-363762F17128}"/>
              </a:ext>
            </a:extLst>
          </p:cNvPr>
          <p:cNvCxnSpPr>
            <a:cxnSpLocks/>
          </p:cNvCxnSpPr>
          <p:nvPr/>
        </p:nvCxnSpPr>
        <p:spPr>
          <a:xfrm flipV="1">
            <a:off x="1666532" y="4740225"/>
            <a:ext cx="765694" cy="1"/>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97A1CC6-2EF3-4D3A-A306-A9DA1ED579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55" t="19430" r="6625" b="27349"/>
          <a:stretch/>
        </p:blipFill>
        <p:spPr>
          <a:xfrm>
            <a:off x="1984205" y="2495200"/>
            <a:ext cx="667161" cy="416646"/>
          </a:xfrm>
          <a:prstGeom prst="rect">
            <a:avLst/>
          </a:prstGeom>
        </p:spPr>
      </p:pic>
      <p:pic>
        <p:nvPicPr>
          <p:cNvPr id="86" name="Picture 85">
            <a:extLst>
              <a:ext uri="{FF2B5EF4-FFF2-40B4-BE49-F238E27FC236}">
                <a16:creationId xmlns:a16="http://schemas.microsoft.com/office/drawing/2014/main" id="{2D8BFA4D-C32E-4FE1-BA4C-AB35941048DA}"/>
              </a:ext>
            </a:extLst>
          </p:cNvPr>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l="8155" t="19430" r="6625" b="27349"/>
          <a:stretch/>
        </p:blipFill>
        <p:spPr>
          <a:xfrm>
            <a:off x="899353" y="2253548"/>
            <a:ext cx="1232825" cy="769907"/>
          </a:xfrm>
          <a:prstGeom prst="rect">
            <a:avLst/>
          </a:prstGeom>
        </p:spPr>
      </p:pic>
      <p:sp>
        <p:nvSpPr>
          <p:cNvPr id="87" name="Freeform 75">
            <a:extLst>
              <a:ext uri="{FF2B5EF4-FFF2-40B4-BE49-F238E27FC236}">
                <a16:creationId xmlns:a16="http://schemas.microsoft.com/office/drawing/2014/main" id="{A5A37B17-B72F-466F-B8C3-EB1B47F339BB}"/>
              </a:ext>
            </a:extLst>
          </p:cNvPr>
          <p:cNvSpPr>
            <a:spLocks/>
          </p:cNvSpPr>
          <p:nvPr/>
        </p:nvSpPr>
        <p:spPr bwMode="auto">
          <a:xfrm>
            <a:off x="844523" y="2786692"/>
            <a:ext cx="636817" cy="4004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8" name="Freeform 75">
            <a:extLst>
              <a:ext uri="{FF2B5EF4-FFF2-40B4-BE49-F238E27FC236}">
                <a16:creationId xmlns:a16="http://schemas.microsoft.com/office/drawing/2014/main" id="{C66E1D85-8ED4-4AB6-97E0-8E7200285A50}"/>
              </a:ext>
            </a:extLst>
          </p:cNvPr>
          <p:cNvSpPr>
            <a:spLocks/>
          </p:cNvSpPr>
          <p:nvPr/>
        </p:nvSpPr>
        <p:spPr bwMode="auto">
          <a:xfrm>
            <a:off x="1758985" y="2785722"/>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9" name="TextBox 127">
            <a:extLst>
              <a:ext uri="{FF2B5EF4-FFF2-40B4-BE49-F238E27FC236}">
                <a16:creationId xmlns:a16="http://schemas.microsoft.com/office/drawing/2014/main" id="{F935BED5-9BB8-4FBE-8E48-FDD566BDFF45}"/>
              </a:ext>
            </a:extLst>
          </p:cNvPr>
          <p:cNvSpPr txBox="1"/>
          <p:nvPr/>
        </p:nvSpPr>
        <p:spPr>
          <a:xfrm>
            <a:off x="2682602" y="5447875"/>
            <a:ext cx="762841" cy="6232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r>
              <a:rPr lang="en-AU" sz="900" b="1" dirty="0">
                <a:solidFill>
                  <a:srgbClr val="FF0000"/>
                </a:solidFill>
                <a:latin typeface="Segoe UI" panose="020B0502040204020203" pitchFamily="34" charset="0"/>
                <a:cs typeface="Segoe UI" panose="020B0502040204020203" pitchFamily="34" charset="0"/>
              </a:rPr>
              <a:t>On-premise</a:t>
            </a:r>
            <a:r>
              <a:rPr lang="id-ID" sz="900" b="1" dirty="0">
                <a:solidFill>
                  <a:srgbClr val="FF0000"/>
                </a:solidFill>
                <a:latin typeface="Segoe UI" panose="020B0502040204020203" pitchFamily="34" charset="0"/>
                <a:cs typeface="Segoe UI" panose="020B0502040204020203" pitchFamily="34" charset="0"/>
              </a:rPr>
              <a:t> </a:t>
            </a:r>
            <a:r>
              <a:rPr lang="en-AU" sz="750" i="1" dirty="0">
                <a:latin typeface="Segoe UI" panose="020B0502040204020203" pitchFamily="34" charset="0"/>
                <a:cs typeface="Segoe UI" panose="020B0502040204020203" pitchFamily="34" charset="0"/>
              </a:rPr>
              <a:t>(Customer)</a:t>
            </a:r>
          </a:p>
        </p:txBody>
      </p:sp>
      <p:sp>
        <p:nvSpPr>
          <p:cNvPr id="90" name="Rectangle 89">
            <a:extLst>
              <a:ext uri="{FF2B5EF4-FFF2-40B4-BE49-F238E27FC236}">
                <a16:creationId xmlns:a16="http://schemas.microsoft.com/office/drawing/2014/main" id="{30FFAD30-1ED0-4883-8D0D-1B29FE0085CB}"/>
              </a:ext>
            </a:extLst>
          </p:cNvPr>
          <p:cNvSpPr/>
          <p:nvPr/>
        </p:nvSpPr>
        <p:spPr>
          <a:xfrm>
            <a:off x="228612" y="2873590"/>
            <a:ext cx="6131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900" b="1" dirty="0">
                <a:solidFill>
                  <a:srgbClr val="FF0000"/>
                </a:solidFill>
                <a:latin typeface="Segoe UI" panose="020B0502040204020203" pitchFamily="34" charset="0"/>
                <a:cs typeface="Segoe UI" panose="020B0502040204020203" pitchFamily="34" charset="0"/>
              </a:rPr>
              <a:t>Public </a:t>
            </a:r>
            <a:r>
              <a:rPr lang="id-ID" sz="900" b="1" dirty="0">
                <a:solidFill>
                  <a:srgbClr val="FF0000"/>
                </a:solidFill>
                <a:latin typeface="Segoe UI" panose="020B0502040204020203" pitchFamily="34" charset="0"/>
                <a:cs typeface="Segoe UI" panose="020B0502040204020203" pitchFamily="34" charset="0"/>
              </a:rPr>
              <a:t>External</a:t>
            </a:r>
            <a:endParaRPr lang="en-AU" sz="900" b="1" dirty="0">
              <a:solidFill>
                <a:srgbClr val="FF0000"/>
              </a:solidFill>
              <a:latin typeface="Segoe UI" panose="020B0502040204020203" pitchFamily="34" charset="0"/>
              <a:cs typeface="Segoe UI" panose="020B0502040204020203" pitchFamily="34" charset="0"/>
            </a:endParaRPr>
          </a:p>
        </p:txBody>
      </p:sp>
      <p:sp>
        <p:nvSpPr>
          <p:cNvPr id="91" name="TextBox 132">
            <a:extLst>
              <a:ext uri="{FF2B5EF4-FFF2-40B4-BE49-F238E27FC236}">
                <a16:creationId xmlns:a16="http://schemas.microsoft.com/office/drawing/2014/main" id="{F392F6F4-D879-4E6A-995E-1383A034F4B0}"/>
              </a:ext>
            </a:extLst>
          </p:cNvPr>
          <p:cNvSpPr txBox="1"/>
          <p:nvPr/>
        </p:nvSpPr>
        <p:spPr>
          <a:xfrm>
            <a:off x="785061" y="5392897"/>
            <a:ext cx="1053093" cy="3462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p>
          <a:p>
            <a:r>
              <a:rPr lang="en-AU" sz="750" i="1" dirty="0">
                <a:latin typeface="Segoe UI" panose="020B0502040204020203" pitchFamily="34" charset="0"/>
                <a:cs typeface="Segoe UI" panose="020B0502040204020203" pitchFamily="34" charset="0"/>
              </a:rPr>
              <a:t>(</a:t>
            </a:r>
            <a:r>
              <a:rPr lang="id-ID" sz="750" i="1" dirty="0">
                <a:latin typeface="Segoe UI" panose="020B0502040204020203" pitchFamily="34" charset="0"/>
                <a:cs typeface="Segoe UI" panose="020B0502040204020203" pitchFamily="34" charset="0"/>
              </a:rPr>
              <a:t>Service Provider)</a:t>
            </a:r>
            <a:endParaRPr lang="en-AU" sz="750" i="1" dirty="0">
              <a:latin typeface="Segoe UI" panose="020B0502040204020203" pitchFamily="34" charset="0"/>
              <a:cs typeface="Segoe UI" panose="020B0502040204020203" pitchFamily="34" charset="0"/>
            </a:endParaRPr>
          </a:p>
        </p:txBody>
      </p:sp>
      <p:cxnSp>
        <p:nvCxnSpPr>
          <p:cNvPr id="92" name="Straight Connector 91">
            <a:extLst>
              <a:ext uri="{FF2B5EF4-FFF2-40B4-BE49-F238E27FC236}">
                <a16:creationId xmlns:a16="http://schemas.microsoft.com/office/drawing/2014/main" id="{2E463AA1-B2E7-4B6D-83AC-F75A23E0BCE4}"/>
              </a:ext>
            </a:extLst>
          </p:cNvPr>
          <p:cNvCxnSpPr>
            <a:cxnSpLocks/>
          </p:cNvCxnSpPr>
          <p:nvPr/>
        </p:nvCxnSpPr>
        <p:spPr>
          <a:xfrm flipH="1">
            <a:off x="1134648" y="3285113"/>
            <a:ext cx="1" cy="981896"/>
          </a:xfrm>
          <a:prstGeom prst="line">
            <a:avLst/>
          </a:prstGeom>
          <a:ln w="28575">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135">
            <a:extLst>
              <a:ext uri="{FF2B5EF4-FFF2-40B4-BE49-F238E27FC236}">
                <a16:creationId xmlns:a16="http://schemas.microsoft.com/office/drawing/2014/main" id="{D9453B02-EAC2-4B88-9A51-F1754432DC24}"/>
              </a:ext>
            </a:extLst>
          </p:cNvPr>
          <p:cNvSpPr txBox="1"/>
          <p:nvPr/>
        </p:nvSpPr>
        <p:spPr>
          <a:xfrm>
            <a:off x="1170787" y="3776980"/>
            <a:ext cx="105309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Hybrid </a:t>
            </a:r>
          </a:p>
        </p:txBody>
      </p:sp>
      <p:sp>
        <p:nvSpPr>
          <p:cNvPr id="94" name="Freeform 75">
            <a:extLst>
              <a:ext uri="{FF2B5EF4-FFF2-40B4-BE49-F238E27FC236}">
                <a16:creationId xmlns:a16="http://schemas.microsoft.com/office/drawing/2014/main" id="{90E0CBFA-71A5-45F5-8E45-BAD85130E107}"/>
              </a:ext>
            </a:extLst>
          </p:cNvPr>
          <p:cNvSpPr>
            <a:spLocks/>
          </p:cNvSpPr>
          <p:nvPr/>
        </p:nvSpPr>
        <p:spPr bwMode="auto">
          <a:xfrm>
            <a:off x="1626299" y="2234945"/>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5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95" name="Rectangle 94">
            <a:extLst>
              <a:ext uri="{FF2B5EF4-FFF2-40B4-BE49-F238E27FC236}">
                <a16:creationId xmlns:a16="http://schemas.microsoft.com/office/drawing/2014/main" id="{D4F6B23E-7297-4420-96C5-408A392D92B8}"/>
              </a:ext>
            </a:extLst>
          </p:cNvPr>
          <p:cNvSpPr/>
          <p:nvPr/>
        </p:nvSpPr>
        <p:spPr>
          <a:xfrm>
            <a:off x="585109" y="1853012"/>
            <a:ext cx="1120536"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050" b="1" dirty="0">
                <a:latin typeface="Segoe UI" panose="020B0502040204020203" pitchFamily="34" charset="0"/>
                <a:cs typeface="Segoe UI" panose="020B0502040204020203" pitchFamily="34" charset="0"/>
              </a:rPr>
              <a:t>C</a:t>
            </a:r>
            <a:r>
              <a:rPr lang="id-ID" sz="1050" b="1" dirty="0">
                <a:latin typeface="Segoe UI" panose="020B0502040204020203" pitchFamily="34" charset="0"/>
                <a:cs typeface="Segoe UI" panose="020B0502040204020203" pitchFamily="34" charset="0"/>
              </a:rPr>
              <a:t>loud Provider</a:t>
            </a:r>
            <a:endParaRPr lang="en-AU" sz="1050" b="1" dirty="0">
              <a:latin typeface="Segoe UI" panose="020B0502040204020203" pitchFamily="34" charset="0"/>
              <a:cs typeface="Segoe UI" panose="020B0502040204020203" pitchFamily="34" charset="0"/>
            </a:endParaRPr>
          </a:p>
        </p:txBody>
      </p:sp>
      <p:grpSp>
        <p:nvGrpSpPr>
          <p:cNvPr id="96" name="Group 95">
            <a:extLst>
              <a:ext uri="{FF2B5EF4-FFF2-40B4-BE49-F238E27FC236}">
                <a16:creationId xmlns:a16="http://schemas.microsoft.com/office/drawing/2014/main" id="{4F970278-4148-4FAC-BDE5-155B989BFFCE}"/>
              </a:ext>
            </a:extLst>
          </p:cNvPr>
          <p:cNvGrpSpPr/>
          <p:nvPr/>
        </p:nvGrpSpPr>
        <p:grpSpPr>
          <a:xfrm>
            <a:off x="3706946" y="1866393"/>
            <a:ext cx="1642105" cy="3434268"/>
            <a:chOff x="4924152" y="1351262"/>
            <a:chExt cx="2230821" cy="4665499"/>
          </a:xfrm>
        </p:grpSpPr>
        <p:pic>
          <p:nvPicPr>
            <p:cNvPr id="97" name="Picture 96">
              <a:extLst>
                <a:ext uri="{FF2B5EF4-FFF2-40B4-BE49-F238E27FC236}">
                  <a16:creationId xmlns:a16="http://schemas.microsoft.com/office/drawing/2014/main" id="{6887852B-975F-4F10-B9EC-A94F841A7B02}"/>
                </a:ext>
              </a:extLst>
            </p:cNvPr>
            <p:cNvPicPr>
              <a:picLocks noChangeAspect="1"/>
            </p:cNvPicPr>
            <p:nvPr/>
          </p:nvPicPr>
          <p:blipFill rotWithShape="1">
            <a:blip r:embed="rId5">
              <a:extLst>
                <a:ext uri="{28A0092B-C50C-407E-A947-70E740481C1C}">
                  <a14:useLocalDpi xmlns:a14="http://schemas.microsoft.com/office/drawing/2010/main" val="0"/>
                </a:ext>
              </a:extLst>
            </a:blip>
            <a:srcRect r="67727" b="31836"/>
            <a:stretch/>
          </p:blipFill>
          <p:spPr>
            <a:xfrm>
              <a:off x="5198300" y="1351262"/>
              <a:ext cx="1727311" cy="2276475"/>
            </a:xfrm>
            <a:prstGeom prst="rect">
              <a:avLst/>
            </a:prstGeom>
          </p:spPr>
        </p:pic>
        <p:pic>
          <p:nvPicPr>
            <p:cNvPr id="98" name="Picture 97">
              <a:extLst>
                <a:ext uri="{FF2B5EF4-FFF2-40B4-BE49-F238E27FC236}">
                  <a16:creationId xmlns:a16="http://schemas.microsoft.com/office/drawing/2014/main" id="{AFD9A85F-2782-4FC8-A4B5-863461484978}"/>
                </a:ext>
              </a:extLst>
            </p:cNvPr>
            <p:cNvPicPr>
              <a:picLocks noChangeAspect="1"/>
            </p:cNvPicPr>
            <p:nvPr/>
          </p:nvPicPr>
          <p:blipFill rotWithShape="1">
            <a:blip r:embed="rId5">
              <a:extLst>
                <a:ext uri="{28A0092B-C50C-407E-A947-70E740481C1C}">
                  <a14:useLocalDpi xmlns:a14="http://schemas.microsoft.com/office/drawing/2010/main" val="0"/>
                </a:ext>
              </a:extLst>
            </a:blip>
            <a:srcRect t="69405" r="94332" b="21496"/>
            <a:stretch/>
          </p:blipFill>
          <p:spPr>
            <a:xfrm>
              <a:off x="4924153" y="4996665"/>
              <a:ext cx="462409" cy="463231"/>
            </a:xfrm>
            <a:prstGeom prst="rect">
              <a:avLst/>
            </a:prstGeom>
          </p:spPr>
        </p:pic>
        <p:sp>
          <p:nvSpPr>
            <p:cNvPr id="99" name="Rectangle 98">
              <a:extLst>
                <a:ext uri="{FF2B5EF4-FFF2-40B4-BE49-F238E27FC236}">
                  <a16:creationId xmlns:a16="http://schemas.microsoft.com/office/drawing/2014/main" id="{9274CCD0-799D-4449-A184-48835F78AB3E}"/>
                </a:ext>
              </a:extLst>
            </p:cNvPr>
            <p:cNvSpPr/>
            <p:nvPr/>
          </p:nvSpPr>
          <p:spPr>
            <a:xfrm>
              <a:off x="5386563" y="501020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Share infrastructure accross different users</a:t>
              </a:r>
            </a:p>
          </p:txBody>
        </p:sp>
        <p:pic>
          <p:nvPicPr>
            <p:cNvPr id="100" name="Picture 99">
              <a:extLst>
                <a:ext uri="{FF2B5EF4-FFF2-40B4-BE49-F238E27FC236}">
                  <a16:creationId xmlns:a16="http://schemas.microsoft.com/office/drawing/2014/main" id="{7C91D6C5-905A-47B7-A866-B560CAF73E88}"/>
                </a:ext>
              </a:extLst>
            </p:cNvPr>
            <p:cNvPicPr>
              <a:picLocks noChangeAspect="1"/>
            </p:cNvPicPr>
            <p:nvPr/>
          </p:nvPicPr>
          <p:blipFill rotWithShape="1">
            <a:blip r:embed="rId5">
              <a:extLst>
                <a:ext uri="{28A0092B-C50C-407E-A947-70E740481C1C}">
                  <a14:useLocalDpi xmlns:a14="http://schemas.microsoft.com/office/drawing/2010/main" val="0"/>
                </a:ext>
              </a:extLst>
            </a:blip>
            <a:srcRect l="-160" t="79668" r="94492" b="11233"/>
            <a:stretch/>
          </p:blipFill>
          <p:spPr>
            <a:xfrm>
              <a:off x="4924152" y="5553530"/>
              <a:ext cx="462409" cy="463231"/>
            </a:xfrm>
            <a:prstGeom prst="rect">
              <a:avLst/>
            </a:prstGeom>
          </p:spPr>
        </p:pic>
        <p:sp>
          <p:nvSpPr>
            <p:cNvPr id="101" name="Rectangle 100">
              <a:extLst>
                <a:ext uri="{FF2B5EF4-FFF2-40B4-BE49-F238E27FC236}">
                  <a16:creationId xmlns:a16="http://schemas.microsoft.com/office/drawing/2014/main" id="{9C15963A-72D8-4E66-9647-6CA23AC43474}"/>
                </a:ext>
              </a:extLst>
            </p:cNvPr>
            <p:cNvSpPr/>
            <p:nvPr/>
          </p:nvSpPr>
          <p:spPr>
            <a:xfrm>
              <a:off x="5386562" y="556706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Inexpensive and easy to setup</a:t>
              </a:r>
            </a:p>
          </p:txBody>
        </p:sp>
        <p:sp>
          <p:nvSpPr>
            <p:cNvPr id="102" name="Rectangle 101">
              <a:extLst>
                <a:ext uri="{FF2B5EF4-FFF2-40B4-BE49-F238E27FC236}">
                  <a16:creationId xmlns:a16="http://schemas.microsoft.com/office/drawing/2014/main" id="{74FDE4DC-F81C-4202-BC52-E3B2C147F62A}"/>
                </a:ext>
              </a:extLst>
            </p:cNvPr>
            <p:cNvSpPr/>
            <p:nvPr/>
          </p:nvSpPr>
          <p:spPr>
            <a:xfrm>
              <a:off x="4924152" y="3687948"/>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Service &amp; infrastructure provided publlicly for multiple client. Most economical solution, but security and compliance concerns.</a:t>
              </a:r>
            </a:p>
          </p:txBody>
        </p:sp>
      </p:grpSp>
      <p:grpSp>
        <p:nvGrpSpPr>
          <p:cNvPr id="103" name="Group 102">
            <a:extLst>
              <a:ext uri="{FF2B5EF4-FFF2-40B4-BE49-F238E27FC236}">
                <a16:creationId xmlns:a16="http://schemas.microsoft.com/office/drawing/2014/main" id="{E683E8C8-72B3-4857-A300-A5DD2EC48826}"/>
              </a:ext>
            </a:extLst>
          </p:cNvPr>
          <p:cNvGrpSpPr/>
          <p:nvPr/>
        </p:nvGrpSpPr>
        <p:grpSpPr>
          <a:xfrm>
            <a:off x="5445994" y="1866641"/>
            <a:ext cx="1642105" cy="3441541"/>
            <a:chOff x="7242278" y="1351407"/>
            <a:chExt cx="2230821" cy="4675379"/>
          </a:xfrm>
        </p:grpSpPr>
        <p:pic>
          <p:nvPicPr>
            <p:cNvPr id="104" name="Picture 103">
              <a:extLst>
                <a:ext uri="{FF2B5EF4-FFF2-40B4-BE49-F238E27FC236}">
                  <a16:creationId xmlns:a16="http://schemas.microsoft.com/office/drawing/2014/main" id="{0828613D-9E48-48E7-8D82-3A802E0036E3}"/>
                </a:ext>
              </a:extLst>
            </p:cNvPr>
            <p:cNvPicPr>
              <a:picLocks noChangeAspect="1"/>
            </p:cNvPicPr>
            <p:nvPr/>
          </p:nvPicPr>
          <p:blipFill rotWithShape="1">
            <a:blip r:embed="rId5">
              <a:extLst>
                <a:ext uri="{28A0092B-C50C-407E-A947-70E740481C1C}">
                  <a14:useLocalDpi xmlns:a14="http://schemas.microsoft.com/office/drawing/2010/main" val="0"/>
                </a:ext>
              </a:extLst>
            </a:blip>
            <a:srcRect l="34935" r="34455" b="30976"/>
            <a:stretch/>
          </p:blipFill>
          <p:spPr>
            <a:xfrm>
              <a:off x="7546391" y="1351407"/>
              <a:ext cx="1638300" cy="2305208"/>
            </a:xfrm>
            <a:prstGeom prst="rect">
              <a:avLst/>
            </a:prstGeom>
          </p:spPr>
        </p:pic>
        <p:pic>
          <p:nvPicPr>
            <p:cNvPr id="105" name="Picture 104">
              <a:extLst>
                <a:ext uri="{FF2B5EF4-FFF2-40B4-BE49-F238E27FC236}">
                  <a16:creationId xmlns:a16="http://schemas.microsoft.com/office/drawing/2014/main" id="{803C5C39-C6DD-49A4-989E-7CC8D4D49D3F}"/>
                </a:ext>
              </a:extLst>
            </p:cNvPr>
            <p:cNvPicPr>
              <a:picLocks noChangeAspect="1"/>
            </p:cNvPicPr>
            <p:nvPr/>
          </p:nvPicPr>
          <p:blipFill rotWithShape="1">
            <a:blip r:embed="rId5">
              <a:extLst>
                <a:ext uri="{28A0092B-C50C-407E-A947-70E740481C1C}">
                  <a14:useLocalDpi xmlns:a14="http://schemas.microsoft.com/office/drawing/2010/main" val="0"/>
                </a:ext>
              </a:extLst>
            </a:blip>
            <a:srcRect l="33785" t="69662" r="60547" b="21239"/>
            <a:stretch/>
          </p:blipFill>
          <p:spPr>
            <a:xfrm>
              <a:off x="7242279" y="5006690"/>
              <a:ext cx="462409" cy="463231"/>
            </a:xfrm>
            <a:prstGeom prst="rect">
              <a:avLst/>
            </a:prstGeom>
          </p:spPr>
        </p:pic>
        <p:sp>
          <p:nvSpPr>
            <p:cNvPr id="106" name="Rectangle 105">
              <a:extLst>
                <a:ext uri="{FF2B5EF4-FFF2-40B4-BE49-F238E27FC236}">
                  <a16:creationId xmlns:a16="http://schemas.microsoft.com/office/drawing/2014/main" id="{2FA6FED4-942D-4C9F-8F59-75B2C746C928}"/>
                </a:ext>
              </a:extLst>
            </p:cNvPr>
            <p:cNvSpPr/>
            <p:nvPr/>
          </p:nvSpPr>
          <p:spPr>
            <a:xfrm>
              <a:off x="7704689"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Does not share infrastructure</a:t>
              </a:r>
            </a:p>
          </p:txBody>
        </p:sp>
        <p:pic>
          <p:nvPicPr>
            <p:cNvPr id="107" name="Picture 106">
              <a:extLst>
                <a:ext uri="{FF2B5EF4-FFF2-40B4-BE49-F238E27FC236}">
                  <a16:creationId xmlns:a16="http://schemas.microsoft.com/office/drawing/2014/main" id="{17E4A689-E28F-4BFD-87AF-16BCA08319CD}"/>
                </a:ext>
              </a:extLst>
            </p:cNvPr>
            <p:cNvPicPr>
              <a:picLocks noChangeAspect="1"/>
            </p:cNvPicPr>
            <p:nvPr/>
          </p:nvPicPr>
          <p:blipFill rotWithShape="1">
            <a:blip r:embed="rId5">
              <a:extLst>
                <a:ext uri="{28A0092B-C50C-407E-A947-70E740481C1C}">
                  <a14:useLocalDpi xmlns:a14="http://schemas.microsoft.com/office/drawing/2010/main" val="0"/>
                </a:ext>
              </a:extLst>
            </a:blip>
            <a:srcRect l="33945" t="80182" r="60387" b="10719"/>
            <a:stretch/>
          </p:blipFill>
          <p:spPr>
            <a:xfrm>
              <a:off x="7242278" y="5563555"/>
              <a:ext cx="462409" cy="463231"/>
            </a:xfrm>
            <a:prstGeom prst="rect">
              <a:avLst/>
            </a:prstGeom>
          </p:spPr>
        </p:pic>
        <p:sp>
          <p:nvSpPr>
            <p:cNvPr id="108" name="Rectangle 107">
              <a:extLst>
                <a:ext uri="{FF2B5EF4-FFF2-40B4-BE49-F238E27FC236}">
                  <a16:creationId xmlns:a16="http://schemas.microsoft.com/office/drawing/2014/main" id="{0F7B990C-B61F-4038-BFB9-D0DAA55ABD7D}"/>
                </a:ext>
              </a:extLst>
            </p:cNvPr>
            <p:cNvSpPr/>
            <p:nvPr/>
          </p:nvSpPr>
          <p:spPr>
            <a:xfrm>
              <a:off x="7704688"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Mission critical workload, security, uptime, etc</a:t>
              </a:r>
            </a:p>
          </p:txBody>
        </p:sp>
        <p:sp>
          <p:nvSpPr>
            <p:cNvPr id="109" name="Rectangle 108">
              <a:extLst>
                <a:ext uri="{FF2B5EF4-FFF2-40B4-BE49-F238E27FC236}">
                  <a16:creationId xmlns:a16="http://schemas.microsoft.com/office/drawing/2014/main" id="{3EB4ECD0-803A-48F8-ACCC-9D593CA9B94D}"/>
                </a:ext>
              </a:extLst>
            </p:cNvPr>
            <p:cNvSpPr/>
            <p:nvPr/>
          </p:nvSpPr>
          <p:spPr>
            <a:xfrm>
              <a:off x="7242278"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The hosting infrastructure is provided exclusively for one customer (either locally or at en external provider). Most expensive solution for security requirements.</a:t>
              </a:r>
            </a:p>
          </p:txBody>
        </p:sp>
      </p:grpSp>
      <p:grpSp>
        <p:nvGrpSpPr>
          <p:cNvPr id="110" name="Group 109">
            <a:extLst>
              <a:ext uri="{FF2B5EF4-FFF2-40B4-BE49-F238E27FC236}">
                <a16:creationId xmlns:a16="http://schemas.microsoft.com/office/drawing/2014/main" id="{D868526B-8E7F-405E-A89C-880F34CB60A5}"/>
              </a:ext>
            </a:extLst>
          </p:cNvPr>
          <p:cNvGrpSpPr/>
          <p:nvPr/>
        </p:nvGrpSpPr>
        <p:grpSpPr>
          <a:xfrm>
            <a:off x="7214208" y="1866533"/>
            <a:ext cx="1642105" cy="3441648"/>
            <a:chOff x="9599283" y="1351262"/>
            <a:chExt cx="2230821" cy="4675524"/>
          </a:xfrm>
        </p:grpSpPr>
        <p:pic>
          <p:nvPicPr>
            <p:cNvPr id="111" name="Picture 110">
              <a:extLst>
                <a:ext uri="{FF2B5EF4-FFF2-40B4-BE49-F238E27FC236}">
                  <a16:creationId xmlns:a16="http://schemas.microsoft.com/office/drawing/2014/main" id="{7FCE9FEB-014C-467D-A201-1006C35AF9A4}"/>
                </a:ext>
              </a:extLst>
            </p:cNvPr>
            <p:cNvPicPr>
              <a:picLocks noChangeAspect="1"/>
            </p:cNvPicPr>
            <p:nvPr/>
          </p:nvPicPr>
          <p:blipFill rotWithShape="1">
            <a:blip r:embed="rId5">
              <a:extLst>
                <a:ext uri="{28A0092B-C50C-407E-A947-70E740481C1C}">
                  <a14:useLocalDpi xmlns:a14="http://schemas.microsoft.com/office/drawing/2010/main" val="0"/>
                </a:ext>
              </a:extLst>
            </a:blip>
            <a:srcRect l="68653" b="30972"/>
            <a:stretch/>
          </p:blipFill>
          <p:spPr>
            <a:xfrm>
              <a:off x="9830488" y="1351262"/>
              <a:ext cx="1677745" cy="2305353"/>
            </a:xfrm>
            <a:prstGeom prst="rect">
              <a:avLst/>
            </a:prstGeom>
          </p:spPr>
        </p:pic>
        <p:pic>
          <p:nvPicPr>
            <p:cNvPr id="112" name="Picture 111">
              <a:extLst>
                <a:ext uri="{FF2B5EF4-FFF2-40B4-BE49-F238E27FC236}">
                  <a16:creationId xmlns:a16="http://schemas.microsoft.com/office/drawing/2014/main" id="{1D628BF2-E665-4D30-8E7F-1F158F83E79C}"/>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69405" r="26442" b="21496"/>
            <a:stretch/>
          </p:blipFill>
          <p:spPr>
            <a:xfrm>
              <a:off x="9599284" y="5006690"/>
              <a:ext cx="462409" cy="463231"/>
            </a:xfrm>
            <a:prstGeom prst="rect">
              <a:avLst/>
            </a:prstGeom>
          </p:spPr>
        </p:pic>
        <p:sp>
          <p:nvSpPr>
            <p:cNvPr id="113" name="Rectangle 112">
              <a:extLst>
                <a:ext uri="{FF2B5EF4-FFF2-40B4-BE49-F238E27FC236}">
                  <a16:creationId xmlns:a16="http://schemas.microsoft.com/office/drawing/2014/main" id="{56FB89D3-ACD3-455E-A928-27CA95E6BEB5}"/>
                </a:ext>
              </a:extLst>
            </p:cNvPr>
            <p:cNvSpPr/>
            <p:nvPr/>
          </p:nvSpPr>
          <p:spPr>
            <a:xfrm>
              <a:off x="10061694"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Data residence based on classificaiton</a:t>
              </a:r>
            </a:p>
          </p:txBody>
        </p:sp>
        <p:pic>
          <p:nvPicPr>
            <p:cNvPr id="114" name="Picture 113">
              <a:extLst>
                <a:ext uri="{FF2B5EF4-FFF2-40B4-BE49-F238E27FC236}">
                  <a16:creationId xmlns:a16="http://schemas.microsoft.com/office/drawing/2014/main" id="{9FC0D222-941D-42C3-A628-ABF45B4C0873}"/>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79925" r="26442" b="10976"/>
            <a:stretch/>
          </p:blipFill>
          <p:spPr>
            <a:xfrm>
              <a:off x="9599283" y="5563555"/>
              <a:ext cx="462409" cy="463231"/>
            </a:xfrm>
            <a:prstGeom prst="rect">
              <a:avLst/>
            </a:prstGeom>
          </p:spPr>
        </p:pic>
        <p:sp>
          <p:nvSpPr>
            <p:cNvPr id="115" name="Rectangle 114">
              <a:extLst>
                <a:ext uri="{FF2B5EF4-FFF2-40B4-BE49-F238E27FC236}">
                  <a16:creationId xmlns:a16="http://schemas.microsoft.com/office/drawing/2014/main" id="{BC0FCDB4-0DBA-45E4-B797-845FEB7A049B}"/>
                </a:ext>
              </a:extLst>
            </p:cNvPr>
            <p:cNvSpPr/>
            <p:nvPr/>
          </p:nvSpPr>
          <p:spPr>
            <a:xfrm>
              <a:off x="10061693"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Dynamic and highly changeable workload</a:t>
              </a:r>
            </a:p>
          </p:txBody>
        </p:sp>
        <p:sp>
          <p:nvSpPr>
            <p:cNvPr id="116" name="Rectangle 115">
              <a:extLst>
                <a:ext uri="{FF2B5EF4-FFF2-40B4-BE49-F238E27FC236}">
                  <a16:creationId xmlns:a16="http://schemas.microsoft.com/office/drawing/2014/main" id="{CE4CC4DF-0BCA-401A-A808-1428D6900E6C}"/>
                </a:ext>
              </a:extLst>
            </p:cNvPr>
            <p:cNvSpPr/>
            <p:nvPr/>
          </p:nvSpPr>
          <p:spPr>
            <a:xfrm>
              <a:off x="9599283"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Customized combination of private and public cloud services. Most flexible system, but difficult to implement.</a:t>
              </a:r>
            </a:p>
          </p:txBody>
        </p:sp>
      </p:grpSp>
      <p:sp>
        <p:nvSpPr>
          <p:cNvPr id="2" name="Slide Number Placeholder 1"/>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9370606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a:t>Cloud Computing – Deployment Models </a:t>
            </a:r>
          </a:p>
        </p:txBody>
      </p:sp>
      <p:sp>
        <p:nvSpPr>
          <p:cNvPr id="3" name="Content Placeholder 2"/>
          <p:cNvSpPr>
            <a:spLocks noGrp="1"/>
          </p:cNvSpPr>
          <p:nvPr>
            <p:ph idx="1"/>
          </p:nvPr>
        </p:nvSpPr>
        <p:spPr>
          <a:xfrm>
            <a:off x="184897" y="1924333"/>
            <a:ext cx="10218277" cy="4641359"/>
          </a:xfrm>
        </p:spPr>
        <p:txBody>
          <a:bodyPr>
            <a:normAutofit fontScale="62500" lnSpcReduction="20000"/>
          </a:bodyPr>
          <a:lstStyle/>
          <a:p>
            <a:r>
              <a:rPr lang="id-ID" sz="4400"/>
              <a:t>Private Cloud </a:t>
            </a:r>
            <a:endParaRPr lang="id-ID" sz="4400" smtClean="0"/>
          </a:p>
          <a:p>
            <a:r>
              <a:rPr lang="id-ID" sz="4400" smtClean="0"/>
              <a:t>Public </a:t>
            </a:r>
            <a:r>
              <a:rPr lang="id-ID" sz="4400"/>
              <a:t>Cloud </a:t>
            </a:r>
            <a:endParaRPr lang="id-ID" sz="4400" smtClean="0"/>
          </a:p>
          <a:p>
            <a:r>
              <a:rPr lang="id-ID" sz="4400" smtClean="0"/>
              <a:t>Hybrid Cloud</a:t>
            </a:r>
          </a:p>
          <a:p>
            <a:pPr marL="0" indent="0">
              <a:buNone/>
            </a:pPr>
            <a:endParaRPr lang="id-ID" sz="2400"/>
          </a:p>
          <a:p>
            <a:endParaRPr lang="id-ID" sz="2400" smtClean="0"/>
          </a:p>
          <a:p>
            <a:endParaRPr lang="id-ID" sz="2400" smtClean="0"/>
          </a:p>
          <a:p>
            <a:endParaRPr lang="id-ID" sz="2400"/>
          </a:p>
          <a:p>
            <a:endParaRPr lang="id-ID" sz="1700" smtClean="0"/>
          </a:p>
          <a:p>
            <a:endParaRPr lang="id-ID" sz="1700"/>
          </a:p>
          <a:p>
            <a:pPr marL="0" indent="0">
              <a:buNone/>
            </a:pPr>
            <a:endParaRPr lang="id-ID" sz="1700" smtClean="0"/>
          </a:p>
          <a:p>
            <a:endParaRPr lang="id-ID" sz="1700"/>
          </a:p>
          <a:p>
            <a:endParaRPr lang="id-ID" sz="1700" smtClean="0"/>
          </a:p>
          <a:p>
            <a:pPr marL="0" indent="0" algn="ctr">
              <a:buNone/>
            </a:pPr>
            <a:r>
              <a:rPr lang="id-ID" sz="1700" smtClean="0"/>
              <a:t>		https</a:t>
            </a:r>
            <a:r>
              <a:rPr lang="id-ID" sz="1700"/>
              <a:t>://commons.wikimedia.org/w/index.php?curid=6089457 </a:t>
            </a:r>
            <a:br>
              <a:rPr lang="id-ID" sz="1700"/>
            </a:br>
            <a:r>
              <a:rPr lang="id-ID" sz="1700"/>
              <a:t> </a:t>
            </a:r>
            <a:r>
              <a:rPr lang="id-ID" sz="2400"/>
              <a:t/>
            </a:r>
            <a:br>
              <a:rPr lang="id-ID" sz="2400"/>
            </a:br>
            <a:endParaRPr lang="id-ID" sz="2400"/>
          </a:p>
        </p:txBody>
      </p:sp>
      <p:sp>
        <p:nvSpPr>
          <p:cNvPr id="4" name="Date Placeholder 3"/>
          <p:cNvSpPr>
            <a:spLocks noGrp="1"/>
          </p:cNvSpPr>
          <p:nvPr>
            <p:ph type="dt" sz="half" idx="10"/>
          </p:nvPr>
        </p:nvSpPr>
        <p:spPr/>
        <p:txBody>
          <a:bodyPr/>
          <a:lstStyle/>
          <a:p>
            <a:fld id="{BEFD8513-36D4-4906-B782-B2F3CAD4C60A}"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a:xfrm>
            <a:off x="7929797" y="6249152"/>
            <a:ext cx="1069823" cy="544513"/>
          </a:xfrm>
        </p:spPr>
        <p:txBody>
          <a:bodyPr/>
          <a:lstStyle/>
          <a:p>
            <a:fld id="{DF0E258F-04D6-46E9-8B77-0866F5CD991D}" type="slidenum">
              <a:rPr lang="id-ID" smtClean="0"/>
              <a:pPr/>
              <a:t>6</a:t>
            </a:fld>
            <a:endParaRPr lang="id-ID"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357" y="1507877"/>
            <a:ext cx="6084643" cy="4077500"/>
          </a:xfrm>
          <a:prstGeom prst="rect">
            <a:avLst/>
          </a:prstGeom>
        </p:spPr>
      </p:pic>
    </p:spTree>
    <p:extLst>
      <p:ext uri="{BB962C8B-B14F-4D97-AF65-F5344CB8AC3E}">
        <p14:creationId xmlns:p14="http://schemas.microsoft.com/office/powerpoint/2010/main" val="4075973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a:t>
            </a:r>
            <a:endParaRPr lang="en-US" dirty="0"/>
          </a:p>
        </p:txBody>
      </p:sp>
      <p:sp>
        <p:nvSpPr>
          <p:cNvPr id="3" name="Content Placeholder 2"/>
          <p:cNvSpPr>
            <a:spLocks noGrp="1"/>
          </p:cNvSpPr>
          <p:nvPr>
            <p:ph idx="1"/>
          </p:nvPr>
        </p:nvSpPr>
        <p:spPr/>
        <p:txBody>
          <a:bodyPr anchor="ctr">
            <a:normAutofit/>
          </a:bodyPr>
          <a:lstStyle/>
          <a:p>
            <a:pPr algn="just"/>
            <a:r>
              <a:rPr lang="en-US" sz="2400" dirty="0" err="1"/>
              <a:t>Adalah</a:t>
            </a:r>
            <a:r>
              <a:rPr lang="en-US" sz="2400" dirty="0"/>
              <a:t> </a:t>
            </a:r>
            <a:r>
              <a:rPr lang="en-US" sz="2400" dirty="0" err="1"/>
              <a:t>layanan</a:t>
            </a:r>
            <a:r>
              <a:rPr lang="en-US" sz="2400" dirty="0"/>
              <a:t> cloud computing yang </a:t>
            </a:r>
            <a:r>
              <a:rPr lang="en-US" sz="2400" dirty="0" err="1"/>
              <a:t>disediakan</a:t>
            </a:r>
            <a:r>
              <a:rPr lang="en-US" sz="2400" dirty="0"/>
              <a:t> </a:t>
            </a:r>
            <a:r>
              <a:rPr lang="en-US" sz="2400" dirty="0" err="1"/>
              <a:t>untuk</a:t>
            </a:r>
            <a:r>
              <a:rPr lang="en-US" sz="2400" dirty="0"/>
              <a:t> </a:t>
            </a:r>
            <a:r>
              <a:rPr lang="en-US" sz="2400" dirty="0" err="1"/>
              <a:t>memenuhi</a:t>
            </a:r>
            <a:r>
              <a:rPr lang="en-US" sz="2400" dirty="0"/>
              <a:t> </a:t>
            </a:r>
            <a:r>
              <a:rPr lang="en-US" sz="2400" dirty="0" err="1"/>
              <a:t>kebutuhan</a:t>
            </a:r>
            <a:r>
              <a:rPr lang="en-US" sz="2400" dirty="0"/>
              <a:t> internal </a:t>
            </a:r>
            <a:r>
              <a:rPr lang="en-US" sz="2400" dirty="0" err="1"/>
              <a:t>dari</a:t>
            </a:r>
            <a:r>
              <a:rPr lang="en-US" sz="2400" dirty="0"/>
              <a:t> </a:t>
            </a:r>
            <a:r>
              <a:rPr lang="en-US" sz="2400" dirty="0" err="1" smtClean="0"/>
              <a:t>organisasi</a:t>
            </a:r>
            <a:r>
              <a:rPr lang="en-US" sz="2400" dirty="0" smtClean="0"/>
              <a:t>/</a:t>
            </a:r>
            <a:r>
              <a:rPr lang="en-US" sz="2400" dirty="0" err="1" smtClean="0"/>
              <a:t>perusahaan</a:t>
            </a:r>
            <a:r>
              <a:rPr lang="en-US" sz="2400" dirty="0" smtClean="0"/>
              <a:t>.</a:t>
            </a:r>
          </a:p>
          <a:p>
            <a:pPr algn="just"/>
            <a:endParaRPr lang="id-ID" sz="2400" dirty="0" smtClean="0"/>
          </a:p>
          <a:p>
            <a:pPr algn="just"/>
            <a:r>
              <a:rPr lang="id-ID" sz="2400" dirty="0" smtClean="0"/>
              <a:t>Merupakan </a:t>
            </a:r>
            <a:r>
              <a:rPr lang="id-ID" sz="2400" dirty="0"/>
              <a:t>langkah pertama bagi perusahaan sebelum mengadopsi inisiatif </a:t>
            </a:r>
            <a:r>
              <a:rPr lang="id-ID" sz="2400" dirty="0" smtClean="0"/>
              <a:t>public cloud. </a:t>
            </a:r>
            <a:r>
              <a:rPr lang="id-ID" sz="2400" dirty="0"/>
              <a:t>Perusahaan telah menemukan manfaat mengkonsolidasikan layanan bersama pada perangkat keras virtual yang digunakan dari pusat data utama untuk melayani pengguna lokal dan jarak jauh</a:t>
            </a:r>
            <a:r>
              <a:rPr lang="id-ID" sz="2400" dirty="0" smtClean="0"/>
              <a:t>.</a:t>
            </a:r>
            <a:endParaRPr lang="en-US" sz="2400" dirty="0" smtClean="0"/>
          </a:p>
        </p:txBody>
      </p:sp>
      <p:sp>
        <p:nvSpPr>
          <p:cNvPr id="4" name="Date Placeholder 3"/>
          <p:cNvSpPr>
            <a:spLocks noGrp="1"/>
          </p:cNvSpPr>
          <p:nvPr>
            <p:ph type="dt" sz="half" idx="10"/>
          </p:nvPr>
        </p:nvSpPr>
        <p:spPr/>
        <p:txBody>
          <a:bodyPr/>
          <a:lstStyle/>
          <a:p>
            <a:fld id="{DF301CF9-34CD-4427-BE7F-DF9301EF9A6A}"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Jenis Teknologi Cloud &amp; Deployment model</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spTree>
    <p:extLst>
      <p:ext uri="{BB962C8B-B14F-4D97-AF65-F5344CB8AC3E}">
        <p14:creationId xmlns:p14="http://schemas.microsoft.com/office/powerpoint/2010/main" val="65722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86D9-79C3-4A94-9631-6C7C64FF1E39}"/>
              </a:ext>
            </a:extLst>
          </p:cNvPr>
          <p:cNvSpPr>
            <a:spLocks noGrp="1"/>
          </p:cNvSpPr>
          <p:nvPr>
            <p:ph type="title"/>
          </p:nvPr>
        </p:nvSpPr>
        <p:spPr/>
        <p:txBody>
          <a:bodyPr/>
          <a:lstStyle/>
          <a:p>
            <a:r>
              <a:rPr lang="en-US" dirty="0" smtClean="0"/>
              <a:t>Private </a:t>
            </a:r>
            <a:r>
              <a:rPr lang="en-US" dirty="0"/>
              <a:t>Cloud</a:t>
            </a:r>
          </a:p>
        </p:txBody>
      </p:sp>
      <p:pic>
        <p:nvPicPr>
          <p:cNvPr id="8" name="Content Placeholder 7">
            <a:extLst>
              <a:ext uri="{FF2B5EF4-FFF2-40B4-BE49-F238E27FC236}">
                <a16:creationId xmlns:a16="http://schemas.microsoft.com/office/drawing/2014/main" id="{145EFD69-F959-4C34-AE19-B4E66FB41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177" y="1260558"/>
            <a:ext cx="5149737" cy="4405197"/>
          </a:xfrm>
        </p:spPr>
      </p:pic>
      <p:sp>
        <p:nvSpPr>
          <p:cNvPr id="4" name="Date Placeholder 3">
            <a:extLst>
              <a:ext uri="{FF2B5EF4-FFF2-40B4-BE49-F238E27FC236}">
                <a16:creationId xmlns:a16="http://schemas.microsoft.com/office/drawing/2014/main" id="{FC3ACF3C-BE07-4719-8CDE-50E913A14362}"/>
              </a:ext>
            </a:extLst>
          </p:cNvPr>
          <p:cNvSpPr>
            <a:spLocks noGrp="1"/>
          </p:cNvSpPr>
          <p:nvPr>
            <p:ph type="dt" sz="half" idx="10"/>
          </p:nvPr>
        </p:nvSpPr>
        <p:spPr/>
        <p:txBody>
          <a:bodyPr/>
          <a:lstStyle/>
          <a:p>
            <a:fld id="{DE0EC2E7-B367-436B-8726-B14B1EAF3608}" type="datetime1">
              <a:rPr lang="id-ID" smtClean="0"/>
              <a:t>30/06/2019</a:t>
            </a:fld>
            <a:endParaRPr lang="id-ID" dirty="0"/>
          </a:p>
        </p:txBody>
      </p:sp>
      <p:sp>
        <p:nvSpPr>
          <p:cNvPr id="5" name="Footer Placeholder 4">
            <a:extLst>
              <a:ext uri="{FF2B5EF4-FFF2-40B4-BE49-F238E27FC236}">
                <a16:creationId xmlns:a16="http://schemas.microsoft.com/office/drawing/2014/main" id="{D2183AA4-D75F-4255-9CBC-A26591FC8E80}"/>
              </a:ext>
            </a:extLst>
          </p:cNvPr>
          <p:cNvSpPr>
            <a:spLocks noGrp="1"/>
          </p:cNvSpPr>
          <p:nvPr>
            <p:ph type="ftr" sz="quarter" idx="11"/>
          </p:nvPr>
        </p:nvSpPr>
        <p:spPr/>
        <p:txBody>
          <a:bodyPr/>
          <a:lstStyle/>
          <a:p>
            <a:r>
              <a:rPr lang="en-US" smtClean="0"/>
              <a:t>Jenis Teknologi Cloud &amp; Deployment model</a:t>
            </a:r>
            <a:endParaRPr lang="id-ID" dirty="0"/>
          </a:p>
        </p:txBody>
      </p:sp>
      <p:sp>
        <p:nvSpPr>
          <p:cNvPr id="6" name="Slide Number Placeholder 5">
            <a:extLst>
              <a:ext uri="{FF2B5EF4-FFF2-40B4-BE49-F238E27FC236}">
                <a16:creationId xmlns:a16="http://schemas.microsoft.com/office/drawing/2014/main" id="{083E549F-E55C-4B75-A536-9BB5B1C7CAF0}"/>
              </a:ext>
            </a:extLst>
          </p:cNvPr>
          <p:cNvSpPr>
            <a:spLocks noGrp="1"/>
          </p:cNvSpPr>
          <p:nvPr>
            <p:ph type="sldNum" sz="quarter" idx="12"/>
          </p:nvPr>
        </p:nvSpPr>
        <p:spPr>
          <a:xfrm>
            <a:off x="7676559" y="6249152"/>
            <a:ext cx="1467441" cy="539502"/>
          </a:xfrm>
        </p:spPr>
        <p:txBody>
          <a:bodyPr/>
          <a:lstStyle/>
          <a:p>
            <a:fld id="{DF0E258F-04D6-46E9-8B77-0866F5CD991D}" type="slidenum">
              <a:rPr lang="id-ID" smtClean="0"/>
              <a:pPr/>
              <a:t>8</a:t>
            </a:fld>
            <a:endParaRPr lang="id-ID" dirty="0"/>
          </a:p>
        </p:txBody>
      </p:sp>
      <p:sp>
        <p:nvSpPr>
          <p:cNvPr id="9" name="TextBox 8">
            <a:extLst>
              <a:ext uri="{FF2B5EF4-FFF2-40B4-BE49-F238E27FC236}">
                <a16:creationId xmlns:a16="http://schemas.microsoft.com/office/drawing/2014/main" id="{7A94D3B1-FE34-43E9-92BC-CC20C50337E7}"/>
              </a:ext>
            </a:extLst>
          </p:cNvPr>
          <p:cNvSpPr txBox="1"/>
          <p:nvPr/>
        </p:nvSpPr>
        <p:spPr>
          <a:xfrm>
            <a:off x="3054176" y="5787487"/>
            <a:ext cx="3076163" cy="461665"/>
          </a:xfrm>
          <a:prstGeom prst="rect">
            <a:avLst/>
          </a:prstGeom>
          <a:noFill/>
        </p:spPr>
        <p:txBody>
          <a:bodyPr wrap="none" rtlCol="0">
            <a:spAutoFit/>
          </a:bodyPr>
          <a:lstStyle/>
          <a:p>
            <a:r>
              <a:rPr lang="en-US" sz="2400" dirty="0"/>
              <a:t>Private Cloud Structure</a:t>
            </a:r>
          </a:p>
        </p:txBody>
      </p:sp>
    </p:spTree>
    <p:extLst>
      <p:ext uri="{BB962C8B-B14F-4D97-AF65-F5344CB8AC3E}">
        <p14:creationId xmlns:p14="http://schemas.microsoft.com/office/powerpoint/2010/main" val="258305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16E5-9A50-4224-AFC0-CF724C1C045A}"/>
              </a:ext>
            </a:extLst>
          </p:cNvPr>
          <p:cNvSpPr>
            <a:spLocks noGrp="1"/>
          </p:cNvSpPr>
          <p:nvPr>
            <p:ph type="title"/>
          </p:nvPr>
        </p:nvSpPr>
        <p:spPr>
          <a:xfrm>
            <a:off x="1652337" y="566700"/>
            <a:ext cx="7347283" cy="854074"/>
          </a:xfrm>
        </p:spPr>
        <p:txBody>
          <a:bodyPr/>
          <a:lstStyle/>
          <a:p>
            <a:r>
              <a:rPr lang="en-US" dirty="0" smtClean="0"/>
              <a:t>Private </a:t>
            </a:r>
            <a:r>
              <a:rPr lang="en-US" dirty="0"/>
              <a:t>Cloud</a:t>
            </a:r>
          </a:p>
        </p:txBody>
      </p:sp>
      <p:sp>
        <p:nvSpPr>
          <p:cNvPr id="3" name="Content Placeholder 2">
            <a:extLst>
              <a:ext uri="{FF2B5EF4-FFF2-40B4-BE49-F238E27FC236}">
                <a16:creationId xmlns:a16="http://schemas.microsoft.com/office/drawing/2014/main" id="{16BD130E-5164-4CDE-9B42-931BFE1576C7}"/>
              </a:ext>
            </a:extLst>
          </p:cNvPr>
          <p:cNvSpPr>
            <a:spLocks noGrp="1"/>
          </p:cNvSpPr>
          <p:nvPr>
            <p:ph idx="1"/>
          </p:nvPr>
        </p:nvSpPr>
        <p:spPr>
          <a:xfrm>
            <a:off x="184897" y="1699129"/>
            <a:ext cx="8814723" cy="4724400"/>
          </a:xfrm>
        </p:spPr>
        <p:txBody>
          <a:bodyPr anchor="ctr">
            <a:normAutofit fontScale="92500" lnSpcReduction="20000"/>
          </a:bodyPr>
          <a:lstStyle/>
          <a:p>
            <a:pPr algn="just">
              <a:lnSpc>
                <a:spcPct val="150000"/>
              </a:lnSpc>
            </a:pPr>
            <a:r>
              <a:rPr lang="en-US" sz="2400" dirty="0"/>
              <a:t>Particular model of cloud computing </a:t>
            </a:r>
            <a:r>
              <a:rPr lang="id-ID" sz="2400" dirty="0" smtClean="0"/>
              <a:t>yang melibatkan lingkungan berbasis cloud yang berbeda dan aman</a:t>
            </a:r>
            <a:endParaRPr lang="en-US" sz="2400" dirty="0"/>
          </a:p>
          <a:p>
            <a:pPr algn="just">
              <a:lnSpc>
                <a:spcPct val="150000"/>
              </a:lnSpc>
            </a:pPr>
            <a:r>
              <a:rPr lang="id-ID" sz="2400" dirty="0" smtClean="0"/>
              <a:t>Hanya klien yang ditentukan yang dapat mengoperasikan</a:t>
            </a:r>
            <a:endParaRPr lang="en-US" sz="2400" dirty="0"/>
          </a:p>
          <a:p>
            <a:pPr algn="just">
              <a:lnSpc>
                <a:spcPct val="150000"/>
              </a:lnSpc>
            </a:pPr>
            <a:r>
              <a:rPr lang="id-ID" sz="2400" dirty="0" smtClean="0"/>
              <a:t>Memberikan </a:t>
            </a:r>
            <a:r>
              <a:rPr lang="en-US" sz="2400" dirty="0" smtClean="0"/>
              <a:t>computer </a:t>
            </a:r>
            <a:r>
              <a:rPr lang="en-US" sz="2400" dirty="0"/>
              <a:t>power </a:t>
            </a:r>
            <a:r>
              <a:rPr lang="id-ID" sz="2400" dirty="0" smtClean="0"/>
              <a:t>sebagai layanan dalam lingkungan virtualisasi menggunakan kumpulan sumber daya fisik yang mendasarinya</a:t>
            </a:r>
            <a:endParaRPr lang="en-US" sz="2400" dirty="0"/>
          </a:p>
          <a:p>
            <a:pPr algn="just">
              <a:lnSpc>
                <a:spcPct val="150000"/>
              </a:lnSpc>
            </a:pPr>
            <a:r>
              <a:rPr lang="id-ID" sz="2400" dirty="0" smtClean="0"/>
              <a:t>Mengizinkan organisasi meng-host aplikasi</a:t>
            </a:r>
            <a:endParaRPr lang="en-US" sz="2400" dirty="0"/>
          </a:p>
          <a:p>
            <a:pPr algn="just">
              <a:lnSpc>
                <a:spcPct val="150000"/>
              </a:lnSpc>
            </a:pPr>
            <a:r>
              <a:rPr lang="id-ID" sz="2400" dirty="0" smtClean="0"/>
              <a:t>Cloud computing dengan titik awal yang baik untuk banyak perusahaan</a:t>
            </a:r>
            <a:endParaRPr lang="en-US" sz="2400" dirty="0"/>
          </a:p>
        </p:txBody>
      </p:sp>
      <p:sp>
        <p:nvSpPr>
          <p:cNvPr id="4" name="Date Placeholder 3">
            <a:extLst>
              <a:ext uri="{FF2B5EF4-FFF2-40B4-BE49-F238E27FC236}">
                <a16:creationId xmlns:a16="http://schemas.microsoft.com/office/drawing/2014/main" id="{27B9E8C0-1EAC-42F3-8764-286F350E4B42}"/>
              </a:ext>
            </a:extLst>
          </p:cNvPr>
          <p:cNvSpPr>
            <a:spLocks noGrp="1"/>
          </p:cNvSpPr>
          <p:nvPr>
            <p:ph type="dt" sz="half" idx="10"/>
          </p:nvPr>
        </p:nvSpPr>
        <p:spPr/>
        <p:txBody>
          <a:bodyPr/>
          <a:lstStyle/>
          <a:p>
            <a:fld id="{AA4A7579-C67B-4F12-8011-EAAAC6295146}" type="datetime1">
              <a:rPr lang="id-ID" smtClean="0"/>
              <a:t>30/06/2019</a:t>
            </a:fld>
            <a:endParaRPr lang="id-ID" dirty="0"/>
          </a:p>
        </p:txBody>
      </p:sp>
      <p:sp>
        <p:nvSpPr>
          <p:cNvPr id="5" name="Footer Placeholder 4">
            <a:extLst>
              <a:ext uri="{FF2B5EF4-FFF2-40B4-BE49-F238E27FC236}">
                <a16:creationId xmlns:a16="http://schemas.microsoft.com/office/drawing/2014/main" id="{21A433F2-DF16-47A9-9D95-E66CD2DEC195}"/>
              </a:ext>
            </a:extLst>
          </p:cNvPr>
          <p:cNvSpPr>
            <a:spLocks noGrp="1"/>
          </p:cNvSpPr>
          <p:nvPr>
            <p:ph type="ftr" sz="quarter" idx="11"/>
          </p:nvPr>
        </p:nvSpPr>
        <p:spPr/>
        <p:txBody>
          <a:bodyPr/>
          <a:lstStyle/>
          <a:p>
            <a:r>
              <a:rPr lang="en-US" smtClean="0"/>
              <a:t>Jenis Teknologi Cloud &amp; Deployment model</a:t>
            </a:r>
            <a:endParaRPr lang="id-ID" dirty="0"/>
          </a:p>
        </p:txBody>
      </p:sp>
      <p:sp>
        <p:nvSpPr>
          <p:cNvPr id="6" name="Slide Number Placeholder 5">
            <a:extLst>
              <a:ext uri="{FF2B5EF4-FFF2-40B4-BE49-F238E27FC236}">
                <a16:creationId xmlns:a16="http://schemas.microsoft.com/office/drawing/2014/main" id="{5E6AA9EF-32AD-4EBE-B62C-3290C55C7600}"/>
              </a:ext>
            </a:extLst>
          </p:cNvPr>
          <p:cNvSpPr>
            <a:spLocks noGrp="1"/>
          </p:cNvSpPr>
          <p:nvPr>
            <p:ph type="sldNum" sz="quarter" idx="12"/>
          </p:nvPr>
        </p:nvSpPr>
        <p:spPr>
          <a:xfrm>
            <a:off x="8034728" y="6205928"/>
            <a:ext cx="964892" cy="587737"/>
          </a:xfrm>
        </p:spPr>
        <p:txBody>
          <a:bodyPr/>
          <a:lstStyle/>
          <a:p>
            <a:fld id="{DF0E258F-04D6-46E9-8B77-0866F5CD991D}" type="slidenum">
              <a:rPr lang="id-ID" smtClean="0"/>
              <a:pPr/>
              <a:t>9</a:t>
            </a:fld>
            <a:endParaRPr lang="id-ID" dirty="0"/>
          </a:p>
        </p:txBody>
      </p:sp>
    </p:spTree>
    <p:extLst>
      <p:ext uri="{BB962C8B-B14F-4D97-AF65-F5344CB8AC3E}">
        <p14:creationId xmlns:p14="http://schemas.microsoft.com/office/powerpoint/2010/main" val="3282568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6013</TotalTime>
  <Words>1430</Words>
  <Application>Microsoft Office PowerPoint</Application>
  <PresentationFormat>On-screen Show (4:3)</PresentationFormat>
  <Paragraphs>269</Paragraphs>
  <Slides>26</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HP Simplified</vt:lpstr>
      <vt:lpstr>Product Sans</vt:lpstr>
      <vt:lpstr>Segoe UI</vt:lpstr>
      <vt:lpstr>Segoe UI Light</vt:lpstr>
      <vt:lpstr>Wingdings</vt:lpstr>
      <vt:lpstr>Office Theme</vt:lpstr>
      <vt:lpstr>PowerPoint Presentation</vt:lpstr>
      <vt:lpstr>Jenis Teknologi Cloud &amp; Deployment model</vt:lpstr>
      <vt:lpstr>Deployment Model</vt:lpstr>
      <vt:lpstr>Deployment Model</vt:lpstr>
      <vt:lpstr>Deployment Model</vt:lpstr>
      <vt:lpstr>Cloud Computing – Deployment Models </vt:lpstr>
      <vt:lpstr>Private Cloud</vt:lpstr>
      <vt:lpstr>Private Cloud</vt:lpstr>
      <vt:lpstr>Private Cloud</vt:lpstr>
      <vt:lpstr>Private Cloud</vt:lpstr>
      <vt:lpstr>Keuntungan Private Cloud</vt:lpstr>
      <vt:lpstr>Kerugian Private Cloud</vt:lpstr>
      <vt:lpstr>Public Cloud</vt:lpstr>
      <vt:lpstr>    Public Cloud</vt:lpstr>
      <vt:lpstr>    Public Cloud</vt:lpstr>
      <vt:lpstr>Public Cloud</vt:lpstr>
      <vt:lpstr>Keuntungan Public Cloud</vt:lpstr>
      <vt:lpstr>Kerugian Public Cloud</vt:lpstr>
      <vt:lpstr>Hybrid Cloud</vt:lpstr>
      <vt:lpstr>    Hybrid Cloud</vt:lpstr>
      <vt:lpstr>Keuntungan Hybrid Cloud</vt:lpstr>
      <vt:lpstr>Kerugian Hybrid Cloud</vt:lpstr>
      <vt:lpstr>Hybrid Cloud</vt:lpstr>
      <vt:lpstr>Community Cloud</vt:lpstr>
      <vt:lpstr>Keuntungan dan Kerugian Community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I Komang Sugiartha</cp:lastModifiedBy>
  <cp:revision>535</cp:revision>
  <dcterms:created xsi:type="dcterms:W3CDTF">2019-04-17T03:34:48Z</dcterms:created>
  <dcterms:modified xsi:type="dcterms:W3CDTF">2019-06-30T09:31:13Z</dcterms:modified>
</cp:coreProperties>
</file>