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handoutMasterIdLst>
    <p:handoutMasterId r:id="rId69"/>
  </p:handoutMasterIdLst>
  <p:sldIdLst>
    <p:sldId id="364" r:id="rId2"/>
    <p:sldId id="256" r:id="rId3"/>
    <p:sldId id="257" r:id="rId4"/>
    <p:sldId id="258" r:id="rId5"/>
    <p:sldId id="259" r:id="rId6"/>
    <p:sldId id="260" r:id="rId7"/>
    <p:sldId id="261" r:id="rId8"/>
    <p:sldId id="315" r:id="rId9"/>
    <p:sldId id="262" r:id="rId10"/>
    <p:sldId id="263" r:id="rId11"/>
    <p:sldId id="264" r:id="rId12"/>
    <p:sldId id="265" r:id="rId13"/>
    <p:sldId id="266" r:id="rId14"/>
    <p:sldId id="267" r:id="rId15"/>
    <p:sldId id="268" r:id="rId16"/>
    <p:sldId id="269" r:id="rId17"/>
    <p:sldId id="270"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366" r:id="rId31"/>
    <p:sldId id="330" r:id="rId32"/>
    <p:sldId id="331" r:id="rId33"/>
    <p:sldId id="332" r:id="rId34"/>
    <p:sldId id="333" r:id="rId35"/>
    <p:sldId id="334" r:id="rId36"/>
    <p:sldId id="335" r:id="rId37"/>
    <p:sldId id="336" r:id="rId38"/>
    <p:sldId id="337" r:id="rId39"/>
    <p:sldId id="338" r:id="rId40"/>
    <p:sldId id="339" r:id="rId41"/>
    <p:sldId id="340" r:id="rId42"/>
    <p:sldId id="341" r:id="rId43"/>
    <p:sldId id="342" r:id="rId44"/>
    <p:sldId id="343" r:id="rId45"/>
    <p:sldId id="367" r:id="rId46"/>
    <p:sldId id="368" r:id="rId47"/>
    <p:sldId id="369" r:id="rId48"/>
    <p:sldId id="370" r:id="rId49"/>
    <p:sldId id="344" r:id="rId50"/>
    <p:sldId id="345" r:id="rId51"/>
    <p:sldId id="346" r:id="rId52"/>
    <p:sldId id="347" r:id="rId53"/>
    <p:sldId id="348" r:id="rId54"/>
    <p:sldId id="349" r:id="rId55"/>
    <p:sldId id="350" r:id="rId56"/>
    <p:sldId id="351" r:id="rId57"/>
    <p:sldId id="352" r:id="rId58"/>
    <p:sldId id="353" r:id="rId59"/>
    <p:sldId id="354" r:id="rId60"/>
    <p:sldId id="355" r:id="rId61"/>
    <p:sldId id="356" r:id="rId62"/>
    <p:sldId id="357" r:id="rId63"/>
    <p:sldId id="358" r:id="rId64"/>
    <p:sldId id="359" r:id="rId65"/>
    <p:sldId id="363" r:id="rId66"/>
    <p:sldId id="365" r:id="rId6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2" autoAdjust="0"/>
    <p:restoredTop sz="92832" autoAdjust="0"/>
  </p:normalViewPr>
  <p:slideViewPr>
    <p:cSldViewPr snapToGrid="0">
      <p:cViewPr varScale="1">
        <p:scale>
          <a:sx n="84" d="100"/>
          <a:sy n="84" d="100"/>
        </p:scale>
        <p:origin x="1435" y="4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2707"/>
    </p:cViewPr>
  </p:sorterViewPr>
  <p:notesViewPr>
    <p:cSldViewPr snapToGrid="0">
      <p:cViewPr varScale="1">
        <p:scale>
          <a:sx n="90" d="100"/>
          <a:sy n="90" d="100"/>
        </p:scale>
        <p:origin x="369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0DD337-6DA0-443D-B66A-851E4657E454}" type="datetimeFigureOut">
              <a:rPr lang="id-ID" smtClean="0"/>
              <a:t>05/07/2019</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866E5B-5AB9-40A0-ACF2-7BF32295F0B3}" type="slidenum">
              <a:rPr lang="id-ID" smtClean="0"/>
              <a:t>‹#›</a:t>
            </a:fld>
            <a:endParaRPr lang="id-ID"/>
          </a:p>
        </p:txBody>
      </p:sp>
    </p:spTree>
    <p:extLst>
      <p:ext uri="{BB962C8B-B14F-4D97-AF65-F5344CB8AC3E}">
        <p14:creationId xmlns:p14="http://schemas.microsoft.com/office/powerpoint/2010/main" val="1488506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ABA3FA-A0AA-4211-8CAF-F15B104CC6F9}" type="datetimeFigureOut">
              <a:rPr lang="id-ID" smtClean="0"/>
              <a:t>05/07/2019</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48818C-C5E6-444A-A9F7-917A97CA3904}" type="slidenum">
              <a:rPr lang="id-ID" smtClean="0"/>
              <a:t>‹#›</a:t>
            </a:fld>
            <a:endParaRPr lang="id-ID"/>
          </a:p>
        </p:txBody>
      </p:sp>
    </p:spTree>
    <p:extLst>
      <p:ext uri="{BB962C8B-B14F-4D97-AF65-F5344CB8AC3E}">
        <p14:creationId xmlns:p14="http://schemas.microsoft.com/office/powerpoint/2010/main" val="2117206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onsole.aws.amazon.com/iam/home"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docs.aws.amazon.com/IAM/latest/UserGuide/IAMBestPractices.htm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Keamanan</a:t>
            </a:r>
            <a:r>
              <a:rPr lang="en-US" sz="1200" b="0" i="0" kern="1200" dirty="0" smtClean="0">
                <a:solidFill>
                  <a:schemeClr val="tx1"/>
                </a:solidFill>
                <a:effectLst/>
                <a:latin typeface="+mn-lt"/>
                <a:ea typeface="+mn-ea"/>
                <a:cs typeface="+mn-cs"/>
              </a:rPr>
              <a:t> cloud di AWS </a:t>
            </a:r>
            <a:r>
              <a:rPr lang="en-US" sz="1200" b="0" i="0" kern="1200" dirty="0" err="1" smtClean="0">
                <a:solidFill>
                  <a:schemeClr val="tx1"/>
                </a:solidFill>
                <a:effectLst/>
                <a:latin typeface="+mn-lt"/>
                <a:ea typeface="+mn-ea"/>
                <a:cs typeface="+mn-cs"/>
              </a:rPr>
              <a:t>merupakan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prioritas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tertinggi</a:t>
            </a:r>
            <a:r>
              <a:rPr lang="en-US" sz="1200" b="0" i="0" kern="1200" dirty="0" smtClean="0">
                <a:solidFill>
                  <a:schemeClr val="tx1"/>
                </a:solidFill>
                <a:effectLst/>
                <a:latin typeface="+mn-lt"/>
                <a:ea typeface="+mn-ea"/>
                <a:cs typeface="+mn-cs"/>
              </a:rPr>
              <a:t>. Akan</a:t>
            </a:r>
            <a:r>
              <a:rPr lang="en-US" sz="1200" b="0" i="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mendapatkan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keuntungan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pembuatan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arsitektur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jaringan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pusat</a:t>
            </a:r>
            <a:r>
              <a:rPr lang="en-US" sz="1200" b="0" i="0" kern="1200" dirty="0" smtClean="0">
                <a:solidFill>
                  <a:schemeClr val="tx1"/>
                </a:solidFill>
                <a:effectLst/>
                <a:latin typeface="+mn-lt"/>
                <a:ea typeface="+mn-ea"/>
                <a:cs typeface="+mn-cs"/>
              </a:rPr>
              <a:t> data </a:t>
            </a:r>
            <a:r>
              <a:rPr lang="en-US" sz="1200" b="0" i="0" kern="1200" dirty="0" err="1" smtClean="0">
                <a:solidFill>
                  <a:schemeClr val="tx1"/>
                </a:solidFill>
                <a:effectLst/>
                <a:latin typeface="+mn-lt"/>
                <a:ea typeface="+mn-ea"/>
                <a:cs typeface="+mn-cs"/>
              </a:rPr>
              <a:t>untuk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memenuhi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kebutuhan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organisasi</a:t>
            </a:r>
            <a:r>
              <a:rPr lang="en-US" sz="1200" b="0" i="0" kern="1200" dirty="0" smtClean="0">
                <a:solidFill>
                  <a:schemeClr val="tx1"/>
                </a:solidFill>
                <a:effectLst/>
                <a:latin typeface="+mn-lt"/>
                <a:ea typeface="+mn-ea"/>
                <a:cs typeface="+mn-cs"/>
              </a:rPr>
              <a:t> yang paling </a:t>
            </a:r>
            <a:r>
              <a:rPr lang="en-US" sz="1200" b="0" i="0" kern="1200" dirty="0" err="1" smtClean="0">
                <a:solidFill>
                  <a:schemeClr val="tx1"/>
                </a:solidFill>
                <a:effectLst/>
                <a:latin typeface="+mn-lt"/>
                <a:ea typeface="+mn-ea"/>
                <a:cs typeface="+mn-cs"/>
              </a:rPr>
              <a:t>memerlukan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keamanan</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F48818C-C5E6-444A-A9F7-917A97CA3904}" type="slidenum">
              <a:rPr lang="id-ID" smtClean="0"/>
              <a:t>6</a:t>
            </a:fld>
            <a:endParaRPr lang="id-ID"/>
          </a:p>
        </p:txBody>
      </p:sp>
    </p:spTree>
    <p:extLst>
      <p:ext uri="{BB962C8B-B14F-4D97-AF65-F5344CB8AC3E}">
        <p14:creationId xmlns:p14="http://schemas.microsoft.com/office/powerpoint/2010/main" val="3120330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Identity information for assurance</a:t>
            </a:r>
          </a:p>
          <a:p>
            <a:r>
              <a:rPr lang="en-US" smtClean="0"/>
              <a:t>If you use AWS CloudTrail, you receive log records that include information about those who made requests for resources in your account. That information is based on IAM identities. </a:t>
            </a:r>
          </a:p>
          <a:p>
            <a:r>
              <a:rPr lang="en-US" b="1" smtClean="0"/>
              <a:t>PCI DSS Compliance </a:t>
            </a:r>
          </a:p>
          <a:p>
            <a:r>
              <a:rPr lang="en-US" smtClean="0"/>
              <a:t>IAM supports the processing, storage, and transmission of credit card data by a merchant or service provider, and has been validated as being compliant with Payment Card Industry (PCI) Data Security Standard (DSS). For more information about PCI DSS, including how to request a copy of the AWS PCI Compliance Package, see PCI DSS Level 1.</a:t>
            </a:r>
            <a:endParaRPr lang="en-US" b="1" smtClean="0"/>
          </a:p>
          <a:p>
            <a:r>
              <a:rPr lang="en-US" b="1" smtClean="0"/>
              <a:t>Integrated with many AWS services</a:t>
            </a:r>
          </a:p>
          <a:p>
            <a:r>
              <a:rPr lang="en-US" smtClean="0"/>
              <a:t>For a list of AWS services that work with IAM, see AWS Services That Work with IAM (p. 521).</a:t>
            </a:r>
          </a:p>
          <a:p>
            <a:r>
              <a:rPr lang="en-US" b="1" smtClean="0"/>
              <a:t>Eventually Consistent</a:t>
            </a:r>
          </a:p>
          <a:p>
            <a:r>
              <a:rPr lang="en-US" smtClean="0"/>
              <a:t>IAM, like many other AWS services, is eventually consistent. IAM achieves high availability by replicating data across multiple servers within Amazon's data centers around the world. If a request to change some data is successful, the change is committed and safely stored. However, the change must be replicated across IAM, which can take some time. Such changes include creating or updating users, groups, roles, or policies. We recommend that you do not include such IAM changes in the critical, high-availability code paths of your application. Instead, make IAM changes in a separate initialization or setup routine that you run less frequently. Also, be sure to verify that the changes have been propagated before production workflows depend on them. For more information, see Changes That I Make Are Not Always Immediately Visible (p. 484). </a:t>
            </a:r>
          </a:p>
          <a:p>
            <a:r>
              <a:rPr lang="en-US" b="1" smtClean="0"/>
              <a:t>Free to use</a:t>
            </a:r>
          </a:p>
          <a:p>
            <a:r>
              <a:rPr lang="en-US" smtClean="0"/>
              <a:t> AWS Identity and Access Management (IAM) and AWS Security Token Service (AWS STS) are features of your AWS account offered at no additional charge. You are charged only when you access other AWS services using your IAM users or AWS STS temporary security credentials. For information about the pricing of other AWS products, see the Amazon Web Services pricing page.</a:t>
            </a:r>
            <a:endParaRPr lang="en-US" b="1" smtClean="0"/>
          </a:p>
          <a:p>
            <a:pPr marL="0" indent="0">
              <a:buNone/>
            </a:pPr>
            <a:endParaRPr lang="en-US" smtClean="0"/>
          </a:p>
          <a:p>
            <a:endParaRPr lang="en-US" b="1" smtClean="0"/>
          </a:p>
          <a:p>
            <a:endParaRPr lang="en-US" b="1" smtClean="0"/>
          </a:p>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46</a:t>
            </a:fld>
            <a:endParaRPr lang="id-ID"/>
          </a:p>
        </p:txBody>
      </p:sp>
    </p:spTree>
    <p:extLst>
      <p:ext uri="{BB962C8B-B14F-4D97-AF65-F5344CB8AC3E}">
        <p14:creationId xmlns:p14="http://schemas.microsoft.com/office/powerpoint/2010/main" val="1464585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Before you create users, you should understand how IAM works. IAM provides the infrastructure necessary to control authentication and authorization for your account. </a:t>
            </a:r>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47</a:t>
            </a:fld>
            <a:endParaRPr lang="id-ID"/>
          </a:p>
        </p:txBody>
      </p:sp>
    </p:spTree>
    <p:extLst>
      <p:ext uri="{BB962C8B-B14F-4D97-AF65-F5344CB8AC3E}">
        <p14:creationId xmlns:p14="http://schemas.microsoft.com/office/powerpoint/2010/main" val="2729827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Termasuk kebijakan, proses, kegiatan kontrol</a:t>
            </a:r>
            <a:br>
              <a:rPr lang="id-ID" dirty="0" smtClean="0"/>
            </a:br>
            <a:r>
              <a:rPr lang="id-ID" dirty="0" smtClean="0"/>
              <a:t/>
            </a:r>
            <a:br>
              <a:rPr lang="id-ID" dirty="0" smtClean="0"/>
            </a:br>
            <a:r>
              <a:rPr lang="id-ID" dirty="0" smtClean="0"/>
              <a:t>Pengiriman aman penawaran layanan AWS</a:t>
            </a:r>
            <a:br>
              <a:rPr lang="id-ID" dirty="0" smtClean="0"/>
            </a:br>
            <a:r>
              <a:rPr lang="id-ID" dirty="0" smtClean="0"/>
              <a:t/>
            </a:r>
            <a:br>
              <a:rPr lang="id-ID" dirty="0" smtClean="0"/>
            </a:br>
            <a:r>
              <a:rPr lang="id-ID" dirty="0" smtClean="0"/>
              <a:t>Mendukung efektivitas operasi kerangka kontrol AWS</a:t>
            </a:r>
            <a:br>
              <a:rPr lang="id-ID" dirty="0" smtClean="0"/>
            </a:br>
            <a:r>
              <a:rPr lang="id-ID" dirty="0" smtClean="0"/>
              <a:t/>
            </a:r>
            <a:br>
              <a:rPr lang="id-ID" dirty="0" smtClean="0"/>
            </a:br>
            <a:r>
              <a:rPr lang="id-ID" dirty="0" smtClean="0"/>
              <a:t>Mengintegrasikan kontrol</a:t>
            </a:r>
            <a:br>
              <a:rPr lang="id-ID" dirty="0" smtClean="0"/>
            </a:br>
            <a:r>
              <a:rPr lang="id-ID" dirty="0" smtClean="0"/>
              <a:t/>
            </a:r>
            <a:br>
              <a:rPr lang="id-ID" dirty="0" smtClean="0"/>
            </a:br>
            <a:r>
              <a:rPr lang="id-ID" dirty="0" smtClean="0"/>
              <a:t>Monitor untuk praktik kerja unggulan</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60</a:t>
            </a:fld>
            <a:endParaRPr lang="id-ID"/>
          </a:p>
        </p:txBody>
      </p:sp>
    </p:spTree>
    <p:extLst>
      <p:ext uri="{BB962C8B-B14F-4D97-AF65-F5344CB8AC3E}">
        <p14:creationId xmlns:p14="http://schemas.microsoft.com/office/powerpoint/2010/main" val="660864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infrastruktur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tersebut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terus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dipantau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untuk</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melindungi</a:t>
            </a:r>
            <a:r>
              <a:rPr lang="en-US" sz="1200" b="1" i="0" kern="1200" dirty="0" smtClean="0">
                <a:solidFill>
                  <a:schemeClr val="tx1"/>
                </a:solidFill>
                <a:effectLst/>
                <a:latin typeface="+mn-lt"/>
                <a:ea typeface="+mn-ea"/>
                <a:cs typeface="+mn-cs"/>
              </a:rPr>
              <a:t> data</a:t>
            </a:r>
          </a:p>
          <a:p>
            <a:pPr marL="171450" indent="-171450">
              <a:buFont typeface="Arial" pitchFamily="34" charset="0"/>
              <a:buChar char="•"/>
            </a:pPr>
            <a:r>
              <a:rPr lang="nn-NO" sz="1200" b="0" i="0" kern="1200" dirty="0" smtClean="0">
                <a:solidFill>
                  <a:schemeClr val="tx1"/>
                </a:solidFill>
                <a:effectLst/>
                <a:latin typeface="+mn-lt"/>
                <a:ea typeface="+mn-ea"/>
                <a:cs typeface="+mn-cs"/>
              </a:rPr>
              <a:t> memberikan tingkat keamanan dan privasi yang lebih tinggi untuk layanan keamanan data</a:t>
            </a:r>
          </a:p>
          <a:p>
            <a:pPr marL="171450" indent="-171450">
              <a:buFont typeface="Arial" pitchFamily="34" charset="0"/>
              <a:buChar char="•"/>
            </a:pP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memantau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layanan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infrastruktur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dasar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untuk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melindunginya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ancaman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termasuk</a:t>
            </a:r>
            <a:r>
              <a:rPr lang="en-US" sz="1200" b="0" i="0" kern="1200" dirty="0" smtClean="0">
                <a:solidFill>
                  <a:schemeClr val="tx1"/>
                </a:solidFill>
                <a:effectLst/>
                <a:latin typeface="+mn-lt"/>
                <a:ea typeface="+mn-ea"/>
                <a:cs typeface="+mn-cs"/>
              </a:rPr>
              <a:t> spam, </a:t>
            </a:r>
            <a:r>
              <a:rPr lang="en-US" sz="1200" b="0" i="0" kern="1200" dirty="0" err="1" smtClean="0">
                <a:solidFill>
                  <a:schemeClr val="tx1"/>
                </a:solidFill>
                <a:effectLst/>
                <a:latin typeface="+mn-lt"/>
                <a:ea typeface="+mn-ea"/>
                <a:cs typeface="+mn-cs"/>
              </a:rPr>
              <a:t>perangkat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lunak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perusak</a:t>
            </a:r>
            <a:r>
              <a:rPr lang="en-US" sz="1200" b="0" i="0" kern="1200" dirty="0" smtClean="0">
                <a:solidFill>
                  <a:schemeClr val="tx1"/>
                </a:solidFill>
                <a:effectLst/>
                <a:latin typeface="+mn-lt"/>
                <a:ea typeface="+mn-ea"/>
                <a:cs typeface="+mn-cs"/>
              </a:rPr>
              <a:t>, virus, </a:t>
            </a:r>
            <a:r>
              <a:rPr lang="en-US" sz="1200" b="0" i="0" kern="1200" dirty="0" err="1" smtClean="0">
                <a:solidFill>
                  <a:schemeClr val="tx1"/>
                </a:solidFill>
                <a:effectLst/>
                <a:latin typeface="+mn-lt"/>
                <a:ea typeface="+mn-ea"/>
                <a:cs typeface="+mn-cs"/>
              </a:rPr>
              <a:t>dan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bentuk-bentuk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kode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berbahaya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lainnya</a:t>
            </a:r>
            <a:r>
              <a:rPr lang="en-US" sz="1200" b="0" i="0" kern="1200" dirty="0" smtClean="0">
                <a:solidFill>
                  <a:schemeClr val="tx1"/>
                </a:solidFill>
                <a:effectLst/>
                <a:latin typeface="+mn-lt"/>
                <a:ea typeface="+mn-ea"/>
                <a:cs typeface="+mn-cs"/>
              </a:rPr>
              <a:t>.</a:t>
            </a:r>
            <a:r>
              <a:rPr lang="nn-NO" sz="1200" b="0" i="0" kern="1200" dirty="0" smtClean="0">
                <a:solidFill>
                  <a:schemeClr val="tx1"/>
                </a:solidFill>
                <a:effectLst/>
                <a:latin typeface="+mn-lt"/>
                <a:ea typeface="+mn-ea"/>
                <a:cs typeface="+mn-cs"/>
              </a:rPr>
              <a:t> </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CF48818C-C5E6-444A-A9F7-917A97CA3904}" type="slidenum">
              <a:rPr lang="id-ID" smtClean="0"/>
              <a:t>7</a:t>
            </a:fld>
            <a:endParaRPr lang="id-ID"/>
          </a:p>
        </p:txBody>
      </p:sp>
    </p:spTree>
    <p:extLst>
      <p:ext uri="{BB962C8B-B14F-4D97-AF65-F5344CB8AC3E}">
        <p14:creationId xmlns:p14="http://schemas.microsoft.com/office/powerpoint/2010/main" val="2814622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Opsi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layanan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harga</a:t>
            </a:r>
            <a:r>
              <a:rPr lang="en-US" sz="1200" b="0" i="0" kern="1200" dirty="0" smtClean="0">
                <a:solidFill>
                  <a:schemeClr val="tx1"/>
                </a:solidFill>
                <a:effectLst/>
                <a:latin typeface="+mn-lt"/>
                <a:ea typeface="+mn-ea"/>
                <a:cs typeface="+mn-cs"/>
              </a:rPr>
              <a:t> AWS yang </a:t>
            </a:r>
            <a:r>
              <a:rPr lang="en-US" sz="1200" b="0" i="0" kern="1200" dirty="0" err="1" smtClean="0">
                <a:solidFill>
                  <a:schemeClr val="tx1"/>
                </a:solidFill>
                <a:effectLst/>
                <a:latin typeface="+mn-lt"/>
                <a:ea typeface="+mn-ea"/>
                <a:cs typeface="+mn-cs"/>
              </a:rPr>
              <a:t>beragam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menawarkan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fleksibilitas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untuk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mengelola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biaya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secara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efektif</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tetap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mempertahankan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kinerja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kapasitas</a:t>
            </a:r>
            <a:r>
              <a:rPr lang="en-US" sz="1200" b="0" i="0" kern="1200" dirty="0" smtClean="0">
                <a:solidFill>
                  <a:schemeClr val="tx1"/>
                </a:solidFill>
                <a:effectLst/>
                <a:latin typeface="+mn-lt"/>
                <a:ea typeface="+mn-ea"/>
                <a:cs typeface="+mn-cs"/>
              </a:rPr>
              <a:t> yang </a:t>
            </a:r>
            <a:r>
              <a:rPr lang="en-US" sz="1200" b="0" i="0" kern="1200" dirty="0" err="1" smtClean="0">
                <a:solidFill>
                  <a:schemeClr val="tx1"/>
                </a:solidFill>
                <a:effectLst/>
                <a:latin typeface="+mn-lt"/>
                <a:ea typeface="+mn-ea"/>
                <a:cs typeface="+mn-cs"/>
              </a:rPr>
              <a:t>dibutuhkan</a:t>
            </a:r>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CF48818C-C5E6-444A-A9F7-917A97CA3904}" type="slidenum">
              <a:rPr lang="id-ID" smtClean="0"/>
              <a:t>10</a:t>
            </a:fld>
            <a:endParaRPr lang="id-ID"/>
          </a:p>
        </p:txBody>
      </p:sp>
    </p:spTree>
    <p:extLst>
      <p:ext uri="{BB962C8B-B14F-4D97-AF65-F5344CB8AC3E}">
        <p14:creationId xmlns:p14="http://schemas.microsoft.com/office/powerpoint/2010/main" val="1966686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i="0" kern="1200" dirty="0" err="1" smtClean="0">
                <a:solidFill>
                  <a:schemeClr val="tx1"/>
                </a:solidFill>
                <a:effectLst/>
                <a:latin typeface="+mn-lt"/>
                <a:ea typeface="+mn-ea"/>
                <a:cs typeface="+mn-cs"/>
              </a:rPr>
              <a:t>Sertifikasi</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Pengesahan</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Sertifikasi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pengesahan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kepatuhan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dinilai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oleh</a:t>
            </a:r>
            <a:r>
              <a:rPr lang="en-US" sz="1200" b="0" i="0" kern="1200" dirty="0" smtClean="0">
                <a:solidFill>
                  <a:schemeClr val="tx1"/>
                </a:solidFill>
                <a:effectLst/>
                <a:latin typeface="+mn-lt"/>
                <a:ea typeface="+mn-ea"/>
                <a:cs typeface="+mn-cs"/>
              </a:rPr>
              <a:t> auditor </a:t>
            </a:r>
            <a:r>
              <a:rPr lang="en-US" sz="1200" b="0" i="0" kern="1200" dirty="0" err="1" smtClean="0">
                <a:solidFill>
                  <a:schemeClr val="tx1"/>
                </a:solidFill>
                <a:effectLst/>
                <a:latin typeface="+mn-lt"/>
                <a:ea typeface="+mn-ea"/>
                <a:cs typeface="+mn-cs"/>
              </a:rPr>
              <a:t>independen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pihak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ketiga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menghasilkan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sertifikasi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laporan</a:t>
            </a:r>
            <a:r>
              <a:rPr lang="en-US" sz="1200" b="0" i="0" kern="1200" dirty="0" smtClean="0">
                <a:solidFill>
                  <a:schemeClr val="tx1"/>
                </a:solidFill>
                <a:effectLst/>
                <a:latin typeface="+mn-lt"/>
                <a:ea typeface="+mn-ea"/>
                <a:cs typeface="+mn-cs"/>
              </a:rPr>
              <a:t> audit, </a:t>
            </a:r>
            <a:r>
              <a:rPr lang="en-US" sz="1200" b="0" i="0" kern="1200" dirty="0" err="1" smtClean="0">
                <a:solidFill>
                  <a:schemeClr val="tx1"/>
                </a:solidFill>
                <a:effectLst/>
                <a:latin typeface="+mn-lt"/>
                <a:ea typeface="+mn-ea"/>
                <a:cs typeface="+mn-cs"/>
              </a:rPr>
              <a:t>atau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pengesahan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kepatuhan</a:t>
            </a:r>
            <a:r>
              <a:rPr lang="en-US" sz="1200" b="0" i="0" kern="1200" dirty="0" smtClean="0">
                <a:solidFill>
                  <a:schemeClr val="tx1"/>
                </a:solidFill>
                <a:effectLst/>
                <a:latin typeface="+mn-lt"/>
                <a:ea typeface="+mn-ea"/>
                <a:cs typeface="+mn-cs"/>
              </a:rPr>
              <a:t>.</a:t>
            </a:r>
          </a:p>
          <a:p>
            <a:pPr marL="171450" indent="-171450">
              <a:buFont typeface="Arial" pitchFamily="34" charset="0"/>
              <a:buChar char="•"/>
            </a:pPr>
            <a:r>
              <a:rPr lang="en-US" sz="1200" b="0" i="0" kern="1200" dirty="0" err="1" smtClean="0">
                <a:solidFill>
                  <a:schemeClr val="tx1"/>
                </a:solidFill>
                <a:effectLst/>
                <a:latin typeface="+mn-lt"/>
                <a:ea typeface="+mn-ea"/>
                <a:cs typeface="+mn-cs"/>
              </a:rPr>
              <a:t>Undang-Undang</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Regulasi</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Privasi</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Pelanggan</a:t>
            </a:r>
            <a:r>
              <a:rPr lang="en-US" sz="1200" b="0" i="0" kern="1200" dirty="0" smtClean="0">
                <a:solidFill>
                  <a:schemeClr val="tx1"/>
                </a:solidFill>
                <a:effectLst/>
                <a:latin typeface="+mn-lt"/>
                <a:ea typeface="+mn-ea"/>
                <a:cs typeface="+mn-cs"/>
              </a:rPr>
              <a:t> AWS </a:t>
            </a:r>
            <a:r>
              <a:rPr lang="en-US" sz="1200" b="0" i="0" kern="1200" dirty="0" err="1" smtClean="0">
                <a:solidFill>
                  <a:schemeClr val="tx1"/>
                </a:solidFill>
                <a:effectLst/>
                <a:latin typeface="+mn-lt"/>
                <a:ea typeface="+mn-ea"/>
                <a:cs typeface="+mn-cs"/>
              </a:rPr>
              <a:t>tetap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bertanggung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jawab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untuk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mematuhi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hukum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regulasi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kepatuhan</a:t>
            </a:r>
            <a:r>
              <a:rPr lang="en-US" sz="1200" b="0" i="0" kern="1200" dirty="0" smtClean="0">
                <a:solidFill>
                  <a:schemeClr val="tx1"/>
                </a:solidFill>
                <a:effectLst/>
                <a:latin typeface="+mn-lt"/>
                <a:ea typeface="+mn-ea"/>
                <a:cs typeface="+mn-cs"/>
              </a:rPr>
              <a:t> yang </a:t>
            </a:r>
            <a:r>
              <a:rPr lang="en-US" sz="1200" b="0" i="0" kern="1200" dirty="0" err="1" smtClean="0">
                <a:solidFill>
                  <a:schemeClr val="tx1"/>
                </a:solidFill>
                <a:effectLst/>
                <a:latin typeface="+mn-lt"/>
                <a:ea typeface="+mn-ea"/>
                <a:cs typeface="+mn-cs"/>
              </a:rPr>
              <a:t>berlaku</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Keselarasan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Kerangka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Kerja</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Kerangka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kerja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keselarasan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kepatuhan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mencakup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keamanan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atau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persyaratan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kepatuhan</a:t>
            </a:r>
            <a:r>
              <a:rPr lang="en-US" sz="1200" b="0" i="0" kern="1200" dirty="0" smtClean="0">
                <a:solidFill>
                  <a:schemeClr val="tx1"/>
                </a:solidFill>
                <a:effectLst/>
                <a:latin typeface="+mn-lt"/>
                <a:ea typeface="+mn-ea"/>
                <a:cs typeface="+mn-cs"/>
              </a:rPr>
              <a:t> yang </a:t>
            </a:r>
            <a:r>
              <a:rPr lang="en-US" sz="1200" b="0" i="0" kern="1200" dirty="0" err="1" smtClean="0">
                <a:solidFill>
                  <a:schemeClr val="tx1"/>
                </a:solidFill>
                <a:effectLst/>
                <a:latin typeface="+mn-lt"/>
                <a:ea typeface="+mn-ea"/>
                <a:cs typeface="+mn-cs"/>
              </a:rPr>
              <a:t>dikeluarkan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untuk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tujuan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tertentu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seperti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fungsi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atau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industri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spesifik</a:t>
            </a:r>
            <a:endParaRPr lang="en-US" sz="1200" b="0" i="0" kern="1200" dirty="0" smtClean="0">
              <a:solidFill>
                <a:schemeClr val="tx1"/>
              </a:solidFill>
              <a:effectLst/>
              <a:latin typeface="+mn-lt"/>
              <a:ea typeface="+mn-ea"/>
              <a:cs typeface="+mn-cs"/>
            </a:endParaRPr>
          </a:p>
          <a:p>
            <a:pPr marL="0" indent="0">
              <a:buFont typeface="Arial" pitchFamily="34" charset="0"/>
              <a:buNone/>
            </a:pP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171450" indent="-171450">
              <a:buFont typeface="Arial" pitchFamily="34" charset="0"/>
              <a:buChar char="•"/>
            </a:pP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11</a:t>
            </a:fld>
            <a:endParaRPr lang="id-ID"/>
          </a:p>
        </p:txBody>
      </p:sp>
    </p:spTree>
    <p:extLst>
      <p:ext uri="{BB962C8B-B14F-4D97-AF65-F5344CB8AC3E}">
        <p14:creationId xmlns:p14="http://schemas.microsoft.com/office/powerpoint/2010/main" val="862557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Model </a:t>
            </a:r>
            <a:r>
              <a:rPr lang="en-US" sz="1200" b="0" i="0" kern="1200" dirty="0" err="1" smtClean="0">
                <a:solidFill>
                  <a:schemeClr val="tx1"/>
                </a:solidFill>
                <a:effectLst/>
                <a:latin typeface="+mn-lt"/>
                <a:ea typeface="+mn-ea"/>
                <a:cs typeface="+mn-cs"/>
              </a:rPr>
              <a:t>Tanggung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Jawab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Bersama</a:t>
            </a:r>
            <a:r>
              <a:rPr lang="en-US" sz="1200" b="0" i="0" kern="1200" dirty="0" smtClean="0">
                <a:solidFill>
                  <a:schemeClr val="tx1"/>
                </a:solidFill>
                <a:effectLst/>
                <a:latin typeface="+mn-lt"/>
                <a:ea typeface="+mn-ea"/>
                <a:cs typeface="+mn-cs"/>
              </a:rPr>
              <a:t> (SRM) </a:t>
            </a:r>
            <a:r>
              <a:rPr lang="en-US" sz="1200" b="0" i="0" kern="1200" dirty="0" err="1" smtClean="0">
                <a:solidFill>
                  <a:schemeClr val="tx1"/>
                </a:solidFill>
                <a:effectLst/>
                <a:latin typeface="+mn-lt"/>
                <a:ea typeface="+mn-ea"/>
                <a:cs typeface="+mn-cs"/>
              </a:rPr>
              <a:t>memudahkan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pemahaman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terhadap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pilihan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untuk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melindungi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lingkungan</a:t>
            </a:r>
            <a:r>
              <a:rPr lang="en-US" sz="1200" b="0" i="0" kern="1200" dirty="0" smtClean="0">
                <a:solidFill>
                  <a:schemeClr val="tx1"/>
                </a:solidFill>
                <a:effectLst/>
                <a:latin typeface="+mn-lt"/>
                <a:ea typeface="+mn-ea"/>
                <a:cs typeface="+mn-cs"/>
              </a:rPr>
              <a:t> AWS </a:t>
            </a:r>
            <a:r>
              <a:rPr lang="en-US" sz="1200" b="0" i="0" kern="1200" dirty="0" err="1" smtClean="0">
                <a:solidFill>
                  <a:schemeClr val="tx1"/>
                </a:solidFill>
                <a:effectLst/>
                <a:latin typeface="+mn-lt"/>
                <a:ea typeface="+mn-ea"/>
                <a:cs typeface="+mn-cs"/>
              </a:rPr>
              <a:t>Anda</a:t>
            </a:r>
            <a:r>
              <a:rPr lang="en-US" sz="1200" b="0" i="0" kern="1200" dirty="0" smtClean="0">
                <a:solidFill>
                  <a:schemeClr val="tx1"/>
                </a:solidFill>
                <a:effectLst/>
                <a:latin typeface="+mn-lt"/>
                <a:ea typeface="+mn-ea"/>
                <a:cs typeface="+mn-cs"/>
              </a:rPr>
              <a:t> yang </a:t>
            </a:r>
            <a:r>
              <a:rPr lang="en-US" sz="1200" b="0" i="0" kern="1200" dirty="0" err="1" smtClean="0">
                <a:solidFill>
                  <a:schemeClr val="tx1"/>
                </a:solidFill>
                <a:effectLst/>
                <a:latin typeface="+mn-lt"/>
                <a:ea typeface="+mn-ea"/>
                <a:cs typeface="+mn-cs"/>
              </a:rPr>
              <a:t>unik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serta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memberikan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akses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sumber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daya</a:t>
            </a:r>
            <a:r>
              <a:rPr lang="en-US" sz="1200" b="0" i="0" kern="1200" dirty="0" smtClean="0">
                <a:solidFill>
                  <a:schemeClr val="tx1"/>
                </a:solidFill>
                <a:effectLst/>
                <a:latin typeface="+mn-lt"/>
                <a:ea typeface="+mn-ea"/>
                <a:cs typeface="+mn-cs"/>
              </a:rPr>
              <a:t> yang </a:t>
            </a:r>
            <a:r>
              <a:rPr lang="en-US" sz="1200" b="0" i="0" kern="1200" dirty="0" err="1" smtClean="0">
                <a:solidFill>
                  <a:schemeClr val="tx1"/>
                </a:solidFill>
                <a:effectLst/>
                <a:latin typeface="+mn-lt"/>
                <a:ea typeface="+mn-ea"/>
                <a:cs typeface="+mn-cs"/>
              </a:rPr>
              <a:t>dapat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membantu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mengimplementasikan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keamanan</a:t>
            </a:r>
            <a:r>
              <a:rPr lang="en-US" sz="1200" b="0" i="0" kern="1200" dirty="0" smtClean="0">
                <a:solidFill>
                  <a:schemeClr val="tx1"/>
                </a:solidFill>
                <a:effectLst/>
                <a:latin typeface="+mn-lt"/>
                <a:ea typeface="+mn-ea"/>
                <a:cs typeface="+mn-cs"/>
              </a:rPr>
              <a:t> end-to-end </a:t>
            </a:r>
            <a:r>
              <a:rPr lang="en-US" sz="1200" b="0" i="0" kern="1200" dirty="0" err="1" smtClean="0">
                <a:solidFill>
                  <a:schemeClr val="tx1"/>
                </a:solidFill>
                <a:effectLst/>
                <a:latin typeface="+mn-lt"/>
                <a:ea typeface="+mn-ea"/>
                <a:cs typeface="+mn-cs"/>
              </a:rPr>
              <a:t>secara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cepat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mudah</a:t>
            </a:r>
            <a:r>
              <a:rPr lang="en-US" sz="1200" b="0" i="0" kern="1200" dirty="0" smtClean="0">
                <a:solidFill>
                  <a:schemeClr val="tx1"/>
                </a:solidFill>
                <a:effectLst/>
                <a:latin typeface="+mn-lt"/>
                <a:ea typeface="+mn-ea"/>
                <a:cs typeface="+mn-cs"/>
              </a:rPr>
              <a:t>.</a:t>
            </a:r>
          </a:p>
          <a:p>
            <a:pPr marL="171450" indent="-171450">
              <a:buFont typeface="Arial" pitchFamily="34" charset="0"/>
              <a:buChar char="•"/>
            </a:pPr>
            <a:r>
              <a:rPr lang="en-US" sz="1200" b="0" i="0" kern="1200" dirty="0" err="1" smtClean="0">
                <a:solidFill>
                  <a:schemeClr val="tx1"/>
                </a:solidFill>
                <a:effectLst/>
                <a:latin typeface="+mn-lt"/>
                <a:ea typeface="+mn-ea"/>
                <a:cs typeface="+mn-cs"/>
              </a:rPr>
              <a:t>Kontrol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Warisan</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Kontrol</a:t>
            </a:r>
            <a:r>
              <a:rPr lang="en-US" sz="1200" b="0" i="0" kern="1200" dirty="0" smtClean="0">
                <a:solidFill>
                  <a:schemeClr val="tx1"/>
                </a:solidFill>
                <a:effectLst/>
                <a:latin typeface="+mn-lt"/>
                <a:ea typeface="+mn-ea"/>
                <a:cs typeface="+mn-cs"/>
              </a:rPr>
              <a:t> yang </a:t>
            </a:r>
            <a:r>
              <a:rPr lang="en-US" sz="1200" b="0" i="0" kern="1200" dirty="0" err="1" smtClean="0">
                <a:solidFill>
                  <a:schemeClr val="tx1"/>
                </a:solidFill>
                <a:effectLst/>
                <a:latin typeface="+mn-lt"/>
                <a:ea typeface="+mn-ea"/>
                <a:cs typeface="+mn-cs"/>
              </a:rPr>
              <a:t>sepenuhnya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diwarisi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pelanggan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dari</a:t>
            </a:r>
            <a:r>
              <a:rPr lang="en-US" sz="1200" b="0" i="0" kern="1200" dirty="0" smtClean="0">
                <a:solidFill>
                  <a:schemeClr val="tx1"/>
                </a:solidFill>
                <a:effectLst/>
                <a:latin typeface="+mn-lt"/>
                <a:ea typeface="+mn-ea"/>
                <a:cs typeface="+mn-cs"/>
              </a:rPr>
              <a:t> AWS.</a:t>
            </a:r>
          </a:p>
          <a:p>
            <a:pPr marL="171450" indent="-171450">
              <a:buFont typeface="Arial" pitchFamily="34" charset="0"/>
              <a:buChar char="•"/>
            </a:pPr>
            <a:r>
              <a:rPr lang="en-US" sz="1200" b="0" i="0" kern="1200" dirty="0" err="1" smtClean="0">
                <a:solidFill>
                  <a:schemeClr val="tx1"/>
                </a:solidFill>
                <a:effectLst/>
                <a:latin typeface="+mn-lt"/>
                <a:ea typeface="+mn-ea"/>
                <a:cs typeface="+mn-cs"/>
              </a:rPr>
              <a:t>Kontrol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Bersama</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Kontrol</a:t>
            </a:r>
            <a:r>
              <a:rPr lang="en-US" sz="1200" b="0" i="0" kern="1200" dirty="0" smtClean="0">
                <a:solidFill>
                  <a:schemeClr val="tx1"/>
                </a:solidFill>
                <a:effectLst/>
                <a:latin typeface="+mn-lt"/>
                <a:ea typeface="+mn-ea"/>
                <a:cs typeface="+mn-cs"/>
              </a:rPr>
              <a:t> yang </a:t>
            </a:r>
            <a:r>
              <a:rPr lang="en-US" sz="1200" b="0" i="0" kern="1200" dirty="0" err="1" smtClean="0">
                <a:solidFill>
                  <a:schemeClr val="tx1"/>
                </a:solidFill>
                <a:effectLst/>
                <a:latin typeface="+mn-lt"/>
                <a:ea typeface="+mn-ea"/>
                <a:cs typeface="+mn-cs"/>
              </a:rPr>
              <a:t>berlaku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untuk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lapisan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infrastruktur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lapisan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pelanggan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namun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dalam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konteks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atau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perspektif</a:t>
            </a:r>
            <a:r>
              <a:rPr lang="en-US" sz="1200" b="0" i="0" kern="1200" dirty="0" smtClean="0">
                <a:solidFill>
                  <a:schemeClr val="tx1"/>
                </a:solidFill>
                <a:effectLst/>
                <a:latin typeface="+mn-lt"/>
                <a:ea typeface="+mn-ea"/>
                <a:cs typeface="+mn-cs"/>
              </a:rPr>
              <a:t> yang </a:t>
            </a:r>
            <a:r>
              <a:rPr lang="en-US" sz="1200" b="0" i="0" kern="1200" dirty="0" err="1" smtClean="0">
                <a:solidFill>
                  <a:schemeClr val="tx1"/>
                </a:solidFill>
                <a:effectLst/>
                <a:latin typeface="+mn-lt"/>
                <a:ea typeface="+mn-ea"/>
                <a:cs typeface="+mn-cs"/>
              </a:rPr>
              <a:t>benar-benar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terpisah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Dalam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kontrol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bersama</a:t>
            </a:r>
            <a:r>
              <a:rPr lang="en-US" sz="1200" b="0" i="0" kern="1200" dirty="0" smtClean="0">
                <a:solidFill>
                  <a:schemeClr val="tx1"/>
                </a:solidFill>
                <a:effectLst/>
                <a:latin typeface="+mn-lt"/>
                <a:ea typeface="+mn-ea"/>
                <a:cs typeface="+mn-cs"/>
              </a:rPr>
              <a:t>, AWS </a:t>
            </a:r>
            <a:r>
              <a:rPr lang="en-US" sz="1200" b="0" i="0" kern="1200" dirty="0" err="1" smtClean="0">
                <a:solidFill>
                  <a:schemeClr val="tx1"/>
                </a:solidFill>
                <a:effectLst/>
                <a:latin typeface="+mn-lt"/>
                <a:ea typeface="+mn-ea"/>
                <a:cs typeface="+mn-cs"/>
              </a:rPr>
              <a:t>memberikan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persyaratan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untuk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infrastruktur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pelanggan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harus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menyediakan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implementasi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kontrol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mereka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sendiri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dalam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penggunaan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layanan</a:t>
            </a:r>
            <a:r>
              <a:rPr lang="en-US" sz="1200" b="0" i="0" kern="1200" dirty="0" smtClean="0">
                <a:solidFill>
                  <a:schemeClr val="tx1"/>
                </a:solidFill>
                <a:effectLst/>
                <a:latin typeface="+mn-lt"/>
                <a:ea typeface="+mn-ea"/>
                <a:cs typeface="+mn-cs"/>
              </a:rPr>
              <a:t> AWS.</a:t>
            </a:r>
          </a:p>
          <a:p>
            <a:pPr marL="171450" indent="-171450">
              <a:buFont typeface="Arial" pitchFamily="34" charset="0"/>
              <a:buChar char="•"/>
            </a:pPr>
            <a:r>
              <a:rPr lang="en-US" sz="1200" b="0" i="0" kern="1200" dirty="0" err="1" smtClean="0">
                <a:solidFill>
                  <a:schemeClr val="tx1"/>
                </a:solidFill>
                <a:effectLst/>
                <a:latin typeface="+mn-lt"/>
                <a:ea typeface="+mn-ea"/>
                <a:cs typeface="+mn-cs"/>
              </a:rPr>
              <a:t>Khusus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Pelanggan</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Kontrol</a:t>
            </a:r>
            <a:r>
              <a:rPr lang="en-US" sz="1200" b="0" i="0" kern="1200" dirty="0" smtClean="0">
                <a:solidFill>
                  <a:schemeClr val="tx1"/>
                </a:solidFill>
                <a:effectLst/>
                <a:latin typeface="+mn-lt"/>
                <a:ea typeface="+mn-ea"/>
                <a:cs typeface="+mn-cs"/>
              </a:rPr>
              <a:t> yang </a:t>
            </a:r>
            <a:r>
              <a:rPr lang="en-US" sz="1200" b="0" i="0" kern="1200" dirty="0" err="1" smtClean="0">
                <a:solidFill>
                  <a:schemeClr val="tx1"/>
                </a:solidFill>
                <a:effectLst/>
                <a:latin typeface="+mn-lt"/>
                <a:ea typeface="+mn-ea"/>
                <a:cs typeface="+mn-cs"/>
              </a:rPr>
              <a:t>hanya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merupakan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tanggung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jawab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pelanggan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berdasarkan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aplikasi</a:t>
            </a:r>
            <a:r>
              <a:rPr lang="en-US" sz="1200" b="0" i="0" kern="1200" dirty="0" smtClean="0">
                <a:solidFill>
                  <a:schemeClr val="tx1"/>
                </a:solidFill>
                <a:effectLst/>
                <a:latin typeface="+mn-lt"/>
                <a:ea typeface="+mn-ea"/>
                <a:cs typeface="+mn-cs"/>
              </a:rPr>
              <a:t> yang </a:t>
            </a:r>
            <a:r>
              <a:rPr lang="en-US" sz="1200" b="0" i="0" kern="1200" dirty="0" err="1" smtClean="0">
                <a:solidFill>
                  <a:schemeClr val="tx1"/>
                </a:solidFill>
                <a:effectLst/>
                <a:latin typeface="+mn-lt"/>
                <a:ea typeface="+mn-ea"/>
                <a:cs typeface="+mn-cs"/>
              </a:rPr>
              <a:t>mereka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sebarkan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dalam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layanan</a:t>
            </a:r>
            <a:r>
              <a:rPr lang="en-US" sz="1200" b="0" i="0" kern="1200" dirty="0" smtClean="0">
                <a:solidFill>
                  <a:schemeClr val="tx1"/>
                </a:solidFill>
                <a:effectLst/>
                <a:latin typeface="+mn-lt"/>
                <a:ea typeface="+mn-ea"/>
                <a:cs typeface="+mn-cs"/>
              </a:rPr>
              <a:t> AWS</a:t>
            </a:r>
            <a:endParaRPr lang="en-ID"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F48818C-C5E6-444A-A9F7-917A97CA3904}" type="slidenum">
              <a:rPr lang="id-ID" smtClean="0"/>
              <a:t>12</a:t>
            </a:fld>
            <a:endParaRPr lang="id-ID"/>
          </a:p>
        </p:txBody>
      </p:sp>
    </p:spTree>
    <p:extLst>
      <p:ext uri="{BB962C8B-B14F-4D97-AF65-F5344CB8AC3E}">
        <p14:creationId xmlns:p14="http://schemas.microsoft.com/office/powerpoint/2010/main" val="1288424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IAM </a:t>
            </a:r>
            <a:r>
              <a:rPr lang="en-US" sz="1200" b="0" i="0" kern="1200" dirty="0" err="1" smtClean="0">
                <a:solidFill>
                  <a:schemeClr val="tx1"/>
                </a:solidFill>
                <a:effectLst/>
                <a:latin typeface="+mn-lt"/>
                <a:ea typeface="+mn-ea"/>
                <a:cs typeface="+mn-cs"/>
              </a:rPr>
              <a:t>adalah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fitur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akun</a:t>
            </a:r>
            <a:r>
              <a:rPr lang="en-US" sz="1200" b="0" i="0" kern="1200" dirty="0" smtClean="0">
                <a:solidFill>
                  <a:schemeClr val="tx1"/>
                </a:solidFill>
                <a:effectLst/>
                <a:latin typeface="+mn-lt"/>
                <a:ea typeface="+mn-ea"/>
                <a:cs typeface="+mn-cs"/>
              </a:rPr>
              <a:t> AWS yang </a:t>
            </a:r>
            <a:r>
              <a:rPr lang="en-US" sz="1200" b="0" i="0" kern="1200" dirty="0" err="1" smtClean="0">
                <a:solidFill>
                  <a:schemeClr val="tx1"/>
                </a:solidFill>
                <a:effectLst/>
                <a:latin typeface="+mn-lt"/>
                <a:ea typeface="+mn-ea"/>
                <a:cs typeface="+mn-cs"/>
              </a:rPr>
              <a:t>ditawarkan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tanpa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dikenai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biaya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tambahan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dikenai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biaya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untuk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penggunaan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layanan</a:t>
            </a:r>
            <a:r>
              <a:rPr lang="en-US" sz="1200" b="0" i="0" kern="1200" dirty="0" smtClean="0">
                <a:solidFill>
                  <a:schemeClr val="tx1"/>
                </a:solidFill>
                <a:effectLst/>
                <a:latin typeface="+mn-lt"/>
                <a:ea typeface="+mn-ea"/>
                <a:cs typeface="+mn-cs"/>
              </a:rPr>
              <a:t> AWS lain </a:t>
            </a:r>
            <a:r>
              <a:rPr lang="en-US" sz="1200" b="0" i="0" kern="1200" dirty="0" err="1" smtClean="0">
                <a:solidFill>
                  <a:schemeClr val="tx1"/>
                </a:solidFill>
                <a:effectLst/>
                <a:latin typeface="+mn-lt"/>
                <a:ea typeface="+mn-ea"/>
                <a:cs typeface="+mn-cs"/>
              </a:rPr>
              <a:t>oleh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pengguna</a:t>
            </a:r>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CF48818C-C5E6-444A-A9F7-917A97CA3904}" type="slidenum">
              <a:rPr lang="id-ID" smtClean="0"/>
              <a:t>17</a:t>
            </a:fld>
            <a:endParaRPr lang="id-ID"/>
          </a:p>
        </p:txBody>
      </p:sp>
    </p:spTree>
    <p:extLst>
      <p:ext uri="{BB962C8B-B14F-4D97-AF65-F5344CB8AC3E}">
        <p14:creationId xmlns:p14="http://schemas.microsoft.com/office/powerpoint/2010/main" val="2890171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smtClean="0"/>
              <a:t>T</a:t>
            </a:r>
            <a:r>
              <a:rPr lang="id-ID" dirty="0" smtClean="0"/>
              <a:t>anggung jawab AWS "Keamanan Cloud" - AWS bertanggung jawab untuk melindungi infrastruktur yang menjalankan semua layanan yang ditawarkan di AWS Cloud. Infrastruktur ini terdiri dari perangkat keras, perangkat lunak, jaringan, dan fasilitas yang menjalankan layanan AWS Cloud.</a:t>
            </a:r>
            <a:endParaRPr lang="en-US" dirty="0"/>
          </a:p>
        </p:txBody>
      </p:sp>
      <p:sp>
        <p:nvSpPr>
          <p:cNvPr id="4" name="Slide Number Placeholder 3"/>
          <p:cNvSpPr>
            <a:spLocks noGrp="1"/>
          </p:cNvSpPr>
          <p:nvPr>
            <p:ph type="sldNum" sz="quarter" idx="10"/>
          </p:nvPr>
        </p:nvSpPr>
        <p:spPr/>
        <p:txBody>
          <a:bodyPr/>
          <a:lstStyle/>
          <a:p>
            <a:fld id="{CF48818C-C5E6-444A-A9F7-917A97CA3904}" type="slidenum">
              <a:rPr lang="id-ID" smtClean="0"/>
              <a:t>20</a:t>
            </a:fld>
            <a:endParaRPr lang="id-ID"/>
          </a:p>
        </p:txBody>
      </p:sp>
    </p:spTree>
    <p:extLst>
      <p:ext uri="{BB962C8B-B14F-4D97-AF65-F5344CB8AC3E}">
        <p14:creationId xmlns:p14="http://schemas.microsoft.com/office/powerpoint/2010/main" val="1512749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AWS Identity and Access Management (IAM) memungkinkan Anda mengelola akses layanan AWS dan sumber daya secara aman. Dengan menggunakan IAM, Anda dapat membuat dan mengelola pengguna dan kelompok AWS, dan menggunakan izin untuk memperbolehkan atau menolak akses mereka ke sumber daya AWS. </a:t>
            </a:r>
          </a:p>
          <a:p>
            <a:r>
              <a:rPr lang="en-US" sz="1200" b="0" i="0" kern="1200" smtClean="0">
                <a:solidFill>
                  <a:schemeClr val="tx1"/>
                </a:solidFill>
                <a:effectLst/>
                <a:latin typeface="+mn-lt"/>
                <a:ea typeface="+mn-ea"/>
                <a:cs typeface="+mn-cs"/>
              </a:rPr>
              <a:t>IAM adalah fitur akun AWS yang ditawarkan tanpa dikenai biaya tambahan. Anda akan dikenai biaya hanya untuk penggunaan layanan AWS lain oleh pengguna Anda.</a:t>
            </a:r>
          </a:p>
          <a:p>
            <a:r>
              <a:rPr lang="en-US" sz="1200" b="0" i="0" kern="1200" smtClean="0">
                <a:solidFill>
                  <a:schemeClr val="tx1"/>
                </a:solidFill>
                <a:effectLst/>
                <a:latin typeface="+mn-lt"/>
                <a:ea typeface="+mn-ea"/>
                <a:cs typeface="+mn-cs"/>
              </a:rPr>
              <a:t>Untuk memulai IAM, atau jika Anda sudah mendaftar AWS, pergi ke </a:t>
            </a:r>
            <a:r>
              <a:rPr lang="en-US" sz="1200" b="0" i="0" u="none" strike="noStrike" kern="1200" smtClean="0">
                <a:solidFill>
                  <a:schemeClr val="tx1"/>
                </a:solidFill>
                <a:effectLst/>
                <a:latin typeface="+mn-lt"/>
                <a:ea typeface="+mn-ea"/>
                <a:cs typeface="+mn-cs"/>
                <a:hlinkClick r:id="rId3"/>
              </a:rPr>
              <a:t>AWS Management Console</a:t>
            </a:r>
            <a:r>
              <a:rPr lang="en-US" sz="1200" b="0" i="0" kern="1200" smtClean="0">
                <a:solidFill>
                  <a:schemeClr val="tx1"/>
                </a:solidFill>
                <a:effectLst/>
                <a:latin typeface="+mn-lt"/>
                <a:ea typeface="+mn-ea"/>
                <a:cs typeface="+mn-cs"/>
              </a:rPr>
              <a:t> dan mulai dengan </a:t>
            </a:r>
            <a:r>
              <a:rPr lang="en-US" sz="1200" b="0" i="0" u="none" strike="noStrike" kern="1200" smtClean="0">
                <a:solidFill>
                  <a:schemeClr val="tx1"/>
                </a:solidFill>
                <a:effectLst/>
                <a:latin typeface="+mn-lt"/>
                <a:ea typeface="+mn-ea"/>
                <a:cs typeface="+mn-cs"/>
                <a:hlinkClick r:id="rId4"/>
              </a:rPr>
              <a:t>IAM Best Practices</a:t>
            </a:r>
            <a:r>
              <a:rPr lang="en-US" sz="1200" b="0" i="0" kern="1200" smtClean="0">
                <a:solidFill>
                  <a:schemeClr val="tx1"/>
                </a:solidFill>
                <a:effectLst/>
                <a:latin typeface="+mn-lt"/>
                <a:ea typeface="+mn-ea"/>
                <a:cs typeface="+mn-cs"/>
              </a:rPr>
              <a:t>.</a:t>
            </a:r>
          </a:p>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31</a:t>
            </a:fld>
            <a:endParaRPr lang="id-ID"/>
          </a:p>
        </p:txBody>
      </p:sp>
    </p:spTree>
    <p:extLst>
      <p:ext uri="{BB962C8B-B14F-4D97-AF65-F5344CB8AC3E}">
        <p14:creationId xmlns:p14="http://schemas.microsoft.com/office/powerpoint/2010/main" val="3401614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Shared access to your AWS account</a:t>
            </a:r>
          </a:p>
          <a:p>
            <a:pPr marL="0" indent="0">
              <a:buNone/>
            </a:pPr>
            <a:r>
              <a:rPr lang="en-US" smtClean="0"/>
              <a:t>You can grant other people permission to administer and use resources in your AWS account without having to share your password or access key. </a:t>
            </a:r>
          </a:p>
          <a:p>
            <a:r>
              <a:rPr lang="en-US" b="1" smtClean="0"/>
              <a:t>Granular permissions</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You can grant different permissions to different people for different resources. For example, you might allow some users complete access to Amazon Elastic Compute Cloud (Amazon EC2), Amazon Simple Storage Service (Amazon S3), Amazon DynamoDB, Amazon Redshift, and other AWS services. For other users, you can allow read-only access to just some S3 buckets, or permission to administer just some EC2 instances, or to access your billing information but nothing else. </a:t>
            </a:r>
          </a:p>
          <a:p>
            <a:r>
              <a:rPr lang="en-US" b="1" smtClean="0"/>
              <a:t>Secure access to AWS resources for applications that run on Amazon EC2 </a:t>
            </a:r>
          </a:p>
          <a:p>
            <a:r>
              <a:rPr lang="en-US" smtClean="0"/>
              <a:t>You can use IAM features to securely provide credentials for applications that run on EC2 instances. These credentials provide permissions for your application to access other AWS resources. Examples include S3 buckets and DynamoDB tables. </a:t>
            </a:r>
          </a:p>
          <a:p>
            <a:r>
              <a:rPr lang="en-US" b="1" smtClean="0"/>
              <a:t>Multi-factor authentication (MFA) </a:t>
            </a:r>
          </a:p>
          <a:p>
            <a:r>
              <a:rPr lang="en-US" smtClean="0"/>
              <a:t>You can add two-factor authentication to your account and to individual users for extra security. With MFA you or your users must provide not only a password or access key to work with your account, but also a code from a specially configured device. </a:t>
            </a:r>
          </a:p>
          <a:p>
            <a:r>
              <a:rPr lang="en-US" b="1" smtClean="0"/>
              <a:t>Identity federation</a:t>
            </a:r>
          </a:p>
          <a:p>
            <a:r>
              <a:rPr lang="en-US" smtClean="0"/>
              <a:t>You can allow users who already have passwords elsewhere—for example, in your corporate network or with an internet identity provider—to get temporary access to your AWS account. </a:t>
            </a:r>
          </a:p>
        </p:txBody>
      </p:sp>
      <p:sp>
        <p:nvSpPr>
          <p:cNvPr id="4" name="Slide Number Placeholder 3"/>
          <p:cNvSpPr>
            <a:spLocks noGrp="1"/>
          </p:cNvSpPr>
          <p:nvPr>
            <p:ph type="sldNum" sz="quarter" idx="10"/>
          </p:nvPr>
        </p:nvSpPr>
        <p:spPr/>
        <p:txBody>
          <a:bodyPr/>
          <a:lstStyle/>
          <a:p>
            <a:fld id="{CF48818C-C5E6-444A-A9F7-917A97CA3904}" type="slidenum">
              <a:rPr lang="id-ID" smtClean="0"/>
              <a:t>45</a:t>
            </a:fld>
            <a:endParaRPr lang="id-ID"/>
          </a:p>
        </p:txBody>
      </p:sp>
    </p:spTree>
    <p:extLst>
      <p:ext uri="{BB962C8B-B14F-4D97-AF65-F5344CB8AC3E}">
        <p14:creationId xmlns:p14="http://schemas.microsoft.com/office/powerpoint/2010/main" val="25135908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19100" y="2476499"/>
            <a:ext cx="5419725" cy="1419226"/>
          </a:xfrm>
        </p:spPr>
        <p:txBody>
          <a:bodyPr anchor="ctr">
            <a:noAutofit/>
          </a:bodyPr>
          <a:lstStyle>
            <a:lvl1pPr algn="l">
              <a:lnSpc>
                <a:spcPct val="100000"/>
              </a:lnSpc>
              <a:spcBef>
                <a:spcPts val="0"/>
              </a:spcBef>
              <a:spcAft>
                <a:spcPts val="0"/>
              </a:spcAft>
              <a:defRPr sz="4000" baseline="0">
                <a:solidFill>
                  <a:schemeClr val="bg2">
                    <a:lumMod val="25000"/>
                  </a:schemeClr>
                </a:solidFill>
              </a:defRPr>
            </a:lvl1pPr>
          </a:lstStyle>
          <a:p>
            <a:r>
              <a:rPr lang="id-ID" dirty="0" smtClean="0"/>
              <a:t>Judul Pembahasan Pertemuan Disini</a:t>
            </a:r>
            <a:endParaRPr lang="en-US" dirty="0"/>
          </a:p>
        </p:txBody>
      </p:sp>
      <p:sp>
        <p:nvSpPr>
          <p:cNvPr id="3" name="Subtitle 2"/>
          <p:cNvSpPr>
            <a:spLocks noGrp="1"/>
          </p:cNvSpPr>
          <p:nvPr>
            <p:ph type="subTitle" idx="1" hasCustomPrompt="1"/>
          </p:nvPr>
        </p:nvSpPr>
        <p:spPr>
          <a:xfrm>
            <a:off x="419100" y="3927809"/>
            <a:ext cx="4143375" cy="381000"/>
          </a:xfrm>
        </p:spPr>
        <p:txBody>
          <a:bodyPr anchor="ctr">
            <a:normAutofit/>
          </a:bodyPr>
          <a:lstStyle>
            <a:lvl1pPr marL="0" indent="0" algn="l">
              <a:buNone/>
              <a:defRPr sz="1600" baseline="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dirty="0" smtClean="0"/>
              <a:t>Nama Pengajar Tulis Disini</a:t>
            </a:r>
            <a:endParaRPr lang="en-US" dirty="0"/>
          </a:p>
        </p:txBody>
      </p:sp>
      <p:sp>
        <p:nvSpPr>
          <p:cNvPr id="10" name="TextBox 9"/>
          <p:cNvSpPr txBox="1"/>
          <p:nvPr userDrawn="1"/>
        </p:nvSpPr>
        <p:spPr>
          <a:xfrm>
            <a:off x="419100" y="2181225"/>
            <a:ext cx="5419725" cy="261610"/>
          </a:xfrm>
          <a:prstGeom prst="rect">
            <a:avLst/>
          </a:prstGeom>
          <a:noFill/>
        </p:spPr>
        <p:txBody>
          <a:bodyPr wrap="square" rtlCol="0">
            <a:spAutoFit/>
          </a:bodyPr>
          <a:lstStyle/>
          <a:p>
            <a:r>
              <a:rPr lang="id-ID" sz="1075" dirty="0" smtClean="0">
                <a:solidFill>
                  <a:schemeClr val="bg2">
                    <a:lumMod val="25000"/>
                  </a:schemeClr>
                </a:solidFill>
                <a:latin typeface="Segoe UI Light" panose="020B0502040204020203" pitchFamily="34" charset="0"/>
                <a:cs typeface="Segoe UI Light" panose="020B0502040204020203" pitchFamily="34" charset="0"/>
              </a:rPr>
              <a:t>Program Fresh</a:t>
            </a:r>
            <a:r>
              <a:rPr lang="id-ID" sz="1075" baseline="0" dirty="0" smtClean="0">
                <a:solidFill>
                  <a:schemeClr val="bg2">
                    <a:lumMod val="25000"/>
                  </a:schemeClr>
                </a:solidFill>
                <a:latin typeface="Segoe UI Light" panose="020B0502040204020203" pitchFamily="34" charset="0"/>
                <a:cs typeface="Segoe UI Light" panose="020B0502040204020203" pitchFamily="34" charset="0"/>
              </a:rPr>
              <a:t> Graduate Academy Digital Talent Scholarship 2019 | Machine Learning</a:t>
            </a:r>
            <a:endParaRPr lang="id-ID" sz="1075" dirty="0">
              <a:solidFill>
                <a:schemeClr val="bg2">
                  <a:lumMod val="25000"/>
                </a:schemeClr>
              </a:solidFill>
              <a:latin typeface="Segoe UI Light" panose="020B0502040204020203" pitchFamily="34" charset="0"/>
              <a:cs typeface="Segoe UI Light" panose="020B0502040204020203" pitchFamily="34" charset="0"/>
            </a:endParaRP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42105" y="97208"/>
            <a:ext cx="1432672" cy="622623"/>
          </a:xfrm>
          <a:prstGeom prst="rect">
            <a:avLst/>
          </a:prstGeom>
        </p:spPr>
      </p:pic>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19100" y="5843925"/>
            <a:ext cx="666547" cy="686745"/>
          </a:xfrm>
          <a:prstGeom prst="rect">
            <a:avLst/>
          </a:prstGeom>
        </p:spPr>
      </p:pic>
      <p:pic>
        <p:nvPicPr>
          <p:cNvPr id="18" name="Picture 17"/>
          <p:cNvPicPr>
            <a:picLocks noChangeAspect="1"/>
          </p:cNvPicPr>
          <p:nvPr userDrawn="1"/>
        </p:nvPicPr>
        <p:blipFill rotWithShape="1">
          <a:blip r:embed="rId5" cstate="print">
            <a:extLst>
              <a:ext uri="{28A0092B-C50C-407E-A947-70E740481C1C}">
                <a14:useLocalDpi xmlns:a14="http://schemas.microsoft.com/office/drawing/2010/main" val="0"/>
              </a:ext>
            </a:extLst>
          </a:blip>
          <a:srcRect l="6852" r="5618" b="19924"/>
          <a:stretch/>
        </p:blipFill>
        <p:spPr>
          <a:xfrm>
            <a:off x="1220910" y="5854811"/>
            <a:ext cx="720077" cy="686745"/>
          </a:xfrm>
          <a:prstGeom prst="rect">
            <a:avLst/>
          </a:prstGeom>
        </p:spPr>
      </p:pic>
    </p:spTree>
    <p:extLst>
      <p:ext uri="{BB962C8B-B14F-4D97-AF65-F5344CB8AC3E}">
        <p14:creationId xmlns:p14="http://schemas.microsoft.com/office/powerpoint/2010/main" val="19002955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BC98E9-C880-4EA0-AEDA-7062BE66EE60}" type="datetime1">
              <a:rPr lang="id-ID" smtClean="0"/>
              <a:t>05/07/2019</a:t>
            </a:fld>
            <a:endParaRPr lang="id-ID"/>
          </a:p>
        </p:txBody>
      </p:sp>
      <p:sp>
        <p:nvSpPr>
          <p:cNvPr id="6" name="Footer Placeholder 5"/>
          <p:cNvSpPr>
            <a:spLocks noGrp="1"/>
          </p:cNvSpPr>
          <p:nvPr>
            <p:ph type="ftr" sz="quarter" idx="11"/>
          </p:nvPr>
        </p:nvSpPr>
        <p:spPr/>
        <p:txBody>
          <a:bodyPr/>
          <a:lstStyle/>
          <a:p>
            <a:r>
              <a:rPr lang="id-ID" smtClean="0"/>
              <a:t>Security</a:t>
            </a:r>
            <a:endParaRPr lang="id-ID"/>
          </a:p>
        </p:txBody>
      </p:sp>
      <p:sp>
        <p:nvSpPr>
          <p:cNvPr id="7" name="Slide Number Placeholder 6"/>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4135206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2CC4F9-8354-46A1-9EB7-FBB9EA586C61}" type="datetime1">
              <a:rPr lang="id-ID" smtClean="0"/>
              <a:t>05/07/2019</a:t>
            </a:fld>
            <a:endParaRPr lang="id-ID"/>
          </a:p>
        </p:txBody>
      </p:sp>
      <p:sp>
        <p:nvSpPr>
          <p:cNvPr id="6" name="Footer Placeholder 5"/>
          <p:cNvSpPr>
            <a:spLocks noGrp="1"/>
          </p:cNvSpPr>
          <p:nvPr>
            <p:ph type="ftr" sz="quarter" idx="11"/>
          </p:nvPr>
        </p:nvSpPr>
        <p:spPr/>
        <p:txBody>
          <a:bodyPr/>
          <a:lstStyle/>
          <a:p>
            <a:r>
              <a:rPr lang="id-ID" smtClean="0"/>
              <a:t>Security</a:t>
            </a:r>
            <a:endParaRPr lang="id-ID"/>
          </a:p>
        </p:txBody>
      </p:sp>
      <p:sp>
        <p:nvSpPr>
          <p:cNvPr id="7" name="Slide Number Placeholder 6"/>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2795775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8F1DA0-829C-4E86-852E-E2F50DB7F09B}" type="datetime1">
              <a:rPr lang="id-ID" smtClean="0"/>
              <a:t>05/07/2019</a:t>
            </a:fld>
            <a:endParaRPr lang="id-ID"/>
          </a:p>
        </p:txBody>
      </p:sp>
      <p:sp>
        <p:nvSpPr>
          <p:cNvPr id="5" name="Footer Placeholder 4"/>
          <p:cNvSpPr>
            <a:spLocks noGrp="1"/>
          </p:cNvSpPr>
          <p:nvPr>
            <p:ph type="ftr" sz="quarter" idx="11"/>
          </p:nvPr>
        </p:nvSpPr>
        <p:spPr/>
        <p:txBody>
          <a:bodyPr/>
          <a:lstStyle/>
          <a:p>
            <a:r>
              <a:rPr lang="id-ID" smtClean="0"/>
              <a:t>Security</a:t>
            </a:r>
            <a:endParaRPr lang="id-ID"/>
          </a:p>
        </p:txBody>
      </p:sp>
      <p:sp>
        <p:nvSpPr>
          <p:cNvPr id="6" name="Slide Number Placeholder 5"/>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1521518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EB5A88-2B8E-46D4-9003-A87CD9B82BA3}" type="datetime1">
              <a:rPr lang="id-ID" smtClean="0"/>
              <a:t>05/07/2019</a:t>
            </a:fld>
            <a:endParaRPr lang="id-ID"/>
          </a:p>
        </p:txBody>
      </p:sp>
      <p:sp>
        <p:nvSpPr>
          <p:cNvPr id="5" name="Footer Placeholder 4"/>
          <p:cNvSpPr>
            <a:spLocks noGrp="1"/>
          </p:cNvSpPr>
          <p:nvPr>
            <p:ph type="ftr" sz="quarter" idx="11"/>
          </p:nvPr>
        </p:nvSpPr>
        <p:spPr/>
        <p:txBody>
          <a:bodyPr/>
          <a:lstStyle/>
          <a:p>
            <a:r>
              <a:rPr lang="id-ID" smtClean="0"/>
              <a:t>Security</a:t>
            </a:r>
            <a:endParaRPr lang="id-ID"/>
          </a:p>
        </p:txBody>
      </p:sp>
      <p:sp>
        <p:nvSpPr>
          <p:cNvPr id="6" name="Slide Number Placeholder 5"/>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656585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52337" y="406484"/>
            <a:ext cx="7347283" cy="854074"/>
          </a:xfrm>
        </p:spPr>
        <p:txBody>
          <a:bodyPr/>
          <a:lstStyle>
            <a:lvl1pPr algn="ct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4897" y="1451811"/>
            <a:ext cx="8814723" cy="4724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84897" y="6424196"/>
            <a:ext cx="1467440" cy="365125"/>
          </a:xfrm>
        </p:spPr>
        <p:txBody>
          <a:bodyPr/>
          <a:lstStyle/>
          <a:p>
            <a:fld id="{50EE909B-B805-4D64-BBE4-002F022C8D3F}" type="datetime1">
              <a:rPr lang="id-ID" smtClean="0"/>
              <a:t>05/07/2019</a:t>
            </a:fld>
            <a:endParaRPr lang="id-ID" dirty="0"/>
          </a:p>
        </p:txBody>
      </p:sp>
      <p:sp>
        <p:nvSpPr>
          <p:cNvPr id="5" name="Footer Placeholder 4"/>
          <p:cNvSpPr>
            <a:spLocks noGrp="1"/>
          </p:cNvSpPr>
          <p:nvPr>
            <p:ph type="ftr" sz="quarter" idx="11"/>
          </p:nvPr>
        </p:nvSpPr>
        <p:spPr>
          <a:xfrm>
            <a:off x="2354385" y="6423529"/>
            <a:ext cx="4475746" cy="365125"/>
          </a:xfrm>
        </p:spPr>
        <p:txBody>
          <a:bodyPr/>
          <a:lstStyle/>
          <a:p>
            <a:r>
              <a:rPr lang="id-ID" smtClean="0"/>
              <a:t>Security</a:t>
            </a:r>
            <a:endParaRPr lang="id-ID" dirty="0"/>
          </a:p>
        </p:txBody>
      </p:sp>
      <p:sp>
        <p:nvSpPr>
          <p:cNvPr id="6" name="Slide Number Placeholder 5"/>
          <p:cNvSpPr>
            <a:spLocks noGrp="1"/>
          </p:cNvSpPr>
          <p:nvPr>
            <p:ph type="sldNum" sz="quarter" idx="12"/>
          </p:nvPr>
        </p:nvSpPr>
        <p:spPr>
          <a:xfrm>
            <a:off x="8093242" y="6249152"/>
            <a:ext cx="906378" cy="544513"/>
          </a:xfrm>
        </p:spPr>
        <p:txBody>
          <a:bodyPr/>
          <a:lstStyle>
            <a:lvl1pPr>
              <a:defRPr>
                <a:solidFill>
                  <a:schemeClr val="bg1"/>
                </a:solidFill>
              </a:defRPr>
            </a:lvl1pPr>
          </a:lstStyle>
          <a:p>
            <a:fld id="{DF0E258F-04D6-46E9-8B77-0866F5CD991D}" type="slidenum">
              <a:rPr lang="id-ID" smtClean="0"/>
              <a:pPr/>
              <a:t>‹#›</a:t>
            </a:fld>
            <a:endParaRPr lang="id-ID" dirty="0"/>
          </a:p>
        </p:txBody>
      </p:sp>
    </p:spTree>
    <p:extLst>
      <p:ext uri="{BB962C8B-B14F-4D97-AF65-F5344CB8AC3E}">
        <p14:creationId xmlns:p14="http://schemas.microsoft.com/office/powerpoint/2010/main" val="31829723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21843" y="2948156"/>
            <a:ext cx="6184483" cy="1315453"/>
          </a:xfrm>
          <a:noFill/>
        </p:spPr>
        <p:txBody>
          <a:bodyPr anchor="ctr">
            <a:normAutofit/>
          </a:bodyPr>
          <a:lstStyle>
            <a:lvl1pPr algn="l">
              <a:lnSpc>
                <a:spcPct val="100000"/>
              </a:lnSpc>
              <a:defRPr sz="4000" baseline="0">
                <a:solidFill>
                  <a:schemeClr val="bg2">
                    <a:lumMod val="25000"/>
                  </a:schemeClr>
                </a:solidFill>
              </a:defRPr>
            </a:lvl1pPr>
          </a:lstStyle>
          <a:p>
            <a:r>
              <a:rPr lang="id-ID" dirty="0" smtClean="0"/>
              <a:t>Judul Section / Bagian Klik Disini</a:t>
            </a:r>
            <a:endParaRPr lang="en-US" dirty="0"/>
          </a:p>
        </p:txBody>
      </p:sp>
      <p:sp>
        <p:nvSpPr>
          <p:cNvPr id="3" name="Text Placeholder 2"/>
          <p:cNvSpPr>
            <a:spLocks noGrp="1"/>
          </p:cNvSpPr>
          <p:nvPr>
            <p:ph type="body" idx="1" hasCustomPrompt="1"/>
          </p:nvPr>
        </p:nvSpPr>
        <p:spPr>
          <a:xfrm>
            <a:off x="2317581" y="2534653"/>
            <a:ext cx="6188745" cy="300078"/>
          </a:xfrm>
          <a:noFill/>
        </p:spPr>
        <p:txBody>
          <a:bodyPr anchor="ctr">
            <a:normAutofit/>
          </a:bodyPr>
          <a:lstStyle>
            <a:lvl1pPr marL="0" indent="0">
              <a:buNone/>
              <a:defRPr sz="1800" baseline="0">
                <a:solidFill>
                  <a:schemeClr val="bg2">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dirty="0" smtClean="0"/>
              <a:t>Bagian berapa</a:t>
            </a:r>
            <a:endParaRPr lang="en-US" dirty="0" smtClean="0"/>
          </a:p>
        </p:txBody>
      </p:sp>
      <p:sp>
        <p:nvSpPr>
          <p:cNvPr id="4" name="Date Placeholder 3"/>
          <p:cNvSpPr>
            <a:spLocks noGrp="1"/>
          </p:cNvSpPr>
          <p:nvPr>
            <p:ph type="dt" sz="half" idx="10"/>
          </p:nvPr>
        </p:nvSpPr>
        <p:spPr/>
        <p:txBody>
          <a:bodyPr/>
          <a:lstStyle/>
          <a:p>
            <a:fld id="{40629FEF-9C5B-4D38-8A1E-FE435811AFAE}" type="datetime1">
              <a:rPr lang="id-ID" smtClean="0"/>
              <a:t>05/07/2019</a:t>
            </a:fld>
            <a:endParaRPr lang="id-ID"/>
          </a:p>
        </p:txBody>
      </p:sp>
      <p:sp>
        <p:nvSpPr>
          <p:cNvPr id="5" name="Footer Placeholder 4"/>
          <p:cNvSpPr>
            <a:spLocks noGrp="1"/>
          </p:cNvSpPr>
          <p:nvPr>
            <p:ph type="ftr" sz="quarter" idx="11"/>
          </p:nvPr>
        </p:nvSpPr>
        <p:spPr/>
        <p:txBody>
          <a:bodyPr/>
          <a:lstStyle/>
          <a:p>
            <a:r>
              <a:rPr lang="id-ID" smtClean="0"/>
              <a:t>Security</a:t>
            </a:r>
            <a:endParaRPr lang="id-ID"/>
          </a:p>
        </p:txBody>
      </p:sp>
      <p:sp>
        <p:nvSpPr>
          <p:cNvPr id="6" name="Slide Number Placeholder 5"/>
          <p:cNvSpPr>
            <a:spLocks noGrp="1"/>
          </p:cNvSpPr>
          <p:nvPr>
            <p:ph type="sldNum" sz="quarter" idx="12"/>
          </p:nvPr>
        </p:nvSpPr>
        <p:spPr/>
        <p:txBody>
          <a:bodyPr/>
          <a:lstStyle/>
          <a:p>
            <a:fld id="{DF0E258F-04D6-46E9-8B77-0866F5CD991D}" type="slidenum">
              <a:rPr lang="id-ID" smtClean="0"/>
              <a:t>‹#›</a:t>
            </a:fld>
            <a:endParaRPr lang="id-ID"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9719" y="2582779"/>
            <a:ext cx="1471628" cy="1640725"/>
          </a:xfrm>
          <a:prstGeom prst="rect">
            <a:avLst/>
          </a:prstGeom>
        </p:spPr>
      </p:pic>
    </p:spTree>
    <p:extLst>
      <p:ext uri="{BB962C8B-B14F-4D97-AF65-F5344CB8AC3E}">
        <p14:creationId xmlns:p14="http://schemas.microsoft.com/office/powerpoint/2010/main" val="23095213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4898" y="1427747"/>
            <a:ext cx="4329952" cy="4749216"/>
          </a:xfrm>
        </p:spPr>
        <p:txBody>
          <a:bodyPr anchor="ct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1427747"/>
            <a:ext cx="4378492" cy="4749216"/>
          </a:xfrm>
        </p:spPr>
        <p:txBody>
          <a:bodyPr anchor="ct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AEDA758E-31CE-45F5-93F4-B168BB067E62}" type="datetime1">
              <a:rPr lang="id-ID" smtClean="0"/>
              <a:t>05/07/2019</a:t>
            </a:fld>
            <a:endParaRPr lang="id-ID"/>
          </a:p>
        </p:txBody>
      </p:sp>
      <p:sp>
        <p:nvSpPr>
          <p:cNvPr id="6" name="Footer Placeholder 5"/>
          <p:cNvSpPr>
            <a:spLocks noGrp="1"/>
          </p:cNvSpPr>
          <p:nvPr>
            <p:ph type="ftr" sz="quarter" idx="11"/>
          </p:nvPr>
        </p:nvSpPr>
        <p:spPr/>
        <p:txBody>
          <a:bodyPr/>
          <a:lstStyle/>
          <a:p>
            <a:r>
              <a:rPr lang="id-ID" smtClean="0"/>
              <a:t>Security</a:t>
            </a:r>
            <a:endParaRPr lang="id-ID"/>
          </a:p>
        </p:txBody>
      </p:sp>
      <p:sp>
        <p:nvSpPr>
          <p:cNvPr id="7" name="Slide Number Placeholder 6"/>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221992987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nippet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5486400" y="1427747"/>
            <a:ext cx="3521242" cy="4749216"/>
          </a:xfrm>
        </p:spPr>
        <p:txBody>
          <a:bodyPr anchor="ctr">
            <a:normAutofit/>
          </a:bodyPr>
          <a:lstStyle>
            <a:lvl1pPr>
              <a:defRPr sz="1600"/>
            </a:lvl1pPr>
            <a:lvl2pPr>
              <a:defRPr sz="1400"/>
            </a:lvl2pPr>
            <a:lvl3pPr>
              <a:defRPr sz="1200"/>
            </a:lvl3pPr>
            <a:lvl4pPr>
              <a:defRPr sz="1100"/>
            </a:lvl4pPr>
            <a:lvl5pP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3126A32-A7CA-44D7-906C-C0C2D7B7F788}" type="datetime1">
              <a:rPr lang="id-ID" smtClean="0"/>
              <a:t>05/07/2019</a:t>
            </a:fld>
            <a:endParaRPr lang="id-ID"/>
          </a:p>
        </p:txBody>
      </p:sp>
      <p:sp>
        <p:nvSpPr>
          <p:cNvPr id="6" name="Footer Placeholder 5"/>
          <p:cNvSpPr>
            <a:spLocks noGrp="1"/>
          </p:cNvSpPr>
          <p:nvPr>
            <p:ph type="ftr" sz="quarter" idx="11"/>
          </p:nvPr>
        </p:nvSpPr>
        <p:spPr/>
        <p:txBody>
          <a:bodyPr/>
          <a:lstStyle/>
          <a:p>
            <a:r>
              <a:rPr lang="id-ID" smtClean="0"/>
              <a:t>Security</a:t>
            </a:r>
            <a:endParaRPr lang="id-ID"/>
          </a:p>
        </p:txBody>
      </p:sp>
      <p:sp>
        <p:nvSpPr>
          <p:cNvPr id="7" name="Slide Number Placeholder 6"/>
          <p:cNvSpPr>
            <a:spLocks noGrp="1"/>
          </p:cNvSpPr>
          <p:nvPr>
            <p:ph type="sldNum" sz="quarter" idx="12"/>
          </p:nvPr>
        </p:nvSpPr>
        <p:spPr/>
        <p:txBody>
          <a:bodyPr/>
          <a:lstStyle/>
          <a:p>
            <a:fld id="{DF0E258F-04D6-46E9-8B77-0866F5CD991D}" type="slidenum">
              <a:rPr lang="id-ID" smtClean="0"/>
              <a:t>‹#›</a:t>
            </a:fld>
            <a:endParaRPr lang="id-ID"/>
          </a:p>
        </p:txBody>
      </p:sp>
      <p:sp>
        <p:nvSpPr>
          <p:cNvPr id="9" name="Text Placeholder 8"/>
          <p:cNvSpPr>
            <a:spLocks noGrp="1"/>
          </p:cNvSpPr>
          <p:nvPr>
            <p:ph type="body" sz="quarter" idx="13"/>
          </p:nvPr>
        </p:nvSpPr>
        <p:spPr>
          <a:xfrm>
            <a:off x="184898" y="1427747"/>
            <a:ext cx="5197228" cy="4749216"/>
          </a:xfrm>
          <a:ln>
            <a:solidFill>
              <a:schemeClr val="tx1"/>
            </a:solidFill>
            <a:prstDash val="lgDash"/>
          </a:ln>
        </p:spPr>
        <p:txBody>
          <a:bodyPr anchor="ctr">
            <a:normAutofit/>
          </a:bodyPr>
          <a:lstStyle>
            <a:lvl1pPr marL="88900" indent="0">
              <a:buNone/>
              <a:defRPr sz="1100" b="1">
                <a:solidFill>
                  <a:schemeClr val="tx1"/>
                </a:solidFill>
                <a:latin typeface="Courier New" panose="02070309020205020404" pitchFamily="49" charset="0"/>
                <a:cs typeface="Courier New" panose="02070309020205020404" pitchFamily="49" charset="0"/>
              </a:defRPr>
            </a:lvl1pPr>
          </a:lstStyle>
          <a:p>
            <a:pPr lvl="0"/>
            <a:endParaRPr lang="id-ID" dirty="0"/>
          </a:p>
        </p:txBody>
      </p:sp>
    </p:spTree>
    <p:extLst>
      <p:ext uri="{BB962C8B-B14F-4D97-AF65-F5344CB8AC3E}">
        <p14:creationId xmlns:p14="http://schemas.microsoft.com/office/powerpoint/2010/main" val="24378864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4898" y="1427747"/>
            <a:ext cx="4313284" cy="846472"/>
          </a:xfrm>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84898" y="2274219"/>
            <a:ext cx="4313284" cy="391544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29150" y="1427747"/>
            <a:ext cx="4378492" cy="846472"/>
          </a:xfrm>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29150" y="2274219"/>
            <a:ext cx="4378492" cy="391544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4CFE8F31-D590-49E2-8581-26FA42EACC6F}" type="datetime1">
              <a:rPr lang="id-ID" smtClean="0"/>
              <a:t>05/07/2019</a:t>
            </a:fld>
            <a:endParaRPr lang="id-ID"/>
          </a:p>
        </p:txBody>
      </p:sp>
      <p:sp>
        <p:nvSpPr>
          <p:cNvPr id="8" name="Footer Placeholder 7"/>
          <p:cNvSpPr>
            <a:spLocks noGrp="1"/>
          </p:cNvSpPr>
          <p:nvPr>
            <p:ph type="ftr" sz="quarter" idx="11"/>
          </p:nvPr>
        </p:nvSpPr>
        <p:spPr/>
        <p:txBody>
          <a:bodyPr/>
          <a:lstStyle/>
          <a:p>
            <a:r>
              <a:rPr lang="id-ID" smtClean="0"/>
              <a:t>Security</a:t>
            </a:r>
            <a:endParaRPr lang="id-ID"/>
          </a:p>
        </p:txBody>
      </p:sp>
      <p:sp>
        <p:nvSpPr>
          <p:cNvPr id="9" name="Slide Number Placeholder 8"/>
          <p:cNvSpPr>
            <a:spLocks noGrp="1"/>
          </p:cNvSpPr>
          <p:nvPr>
            <p:ph type="sldNum" sz="quarter" idx="12"/>
          </p:nvPr>
        </p:nvSpPr>
        <p:spPr/>
        <p:txBody>
          <a:bodyPr/>
          <a:lstStyle/>
          <a:p>
            <a:fld id="{DF0E258F-04D6-46E9-8B77-0866F5CD991D}" type="slidenum">
              <a:rPr lang="id-ID" smtClean="0"/>
              <a:t>‹#›</a:t>
            </a:fld>
            <a:endParaRPr lang="id-ID"/>
          </a:p>
        </p:txBody>
      </p:sp>
      <p:sp>
        <p:nvSpPr>
          <p:cNvPr id="11" name="Title 1"/>
          <p:cNvSpPr>
            <a:spLocks noGrp="1"/>
          </p:cNvSpPr>
          <p:nvPr>
            <p:ph type="title"/>
          </p:nvPr>
        </p:nvSpPr>
        <p:spPr>
          <a:xfrm>
            <a:off x="1652338" y="412469"/>
            <a:ext cx="7355304" cy="842804"/>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0600485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0237E74E-37E4-4851-A5E0-C906FEAAF30D}" type="datetime1">
              <a:rPr lang="id-ID" smtClean="0"/>
              <a:t>05/07/2019</a:t>
            </a:fld>
            <a:endParaRPr lang="id-ID"/>
          </a:p>
        </p:txBody>
      </p:sp>
      <p:sp>
        <p:nvSpPr>
          <p:cNvPr id="4" name="Footer Placeholder 3"/>
          <p:cNvSpPr>
            <a:spLocks noGrp="1"/>
          </p:cNvSpPr>
          <p:nvPr>
            <p:ph type="ftr" sz="quarter" idx="11"/>
          </p:nvPr>
        </p:nvSpPr>
        <p:spPr/>
        <p:txBody>
          <a:bodyPr/>
          <a:lstStyle/>
          <a:p>
            <a:r>
              <a:rPr lang="id-ID" smtClean="0"/>
              <a:t>Security</a:t>
            </a:r>
            <a:endParaRPr lang="id-ID"/>
          </a:p>
        </p:txBody>
      </p:sp>
      <p:sp>
        <p:nvSpPr>
          <p:cNvPr id="5" name="Slide Number Placeholder 4"/>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35371369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with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B24CB-3C30-4C20-A4DF-9A614ECC5132}" type="datetime1">
              <a:rPr lang="id-ID" smtClean="0"/>
              <a:t>05/07/2019</a:t>
            </a:fld>
            <a:endParaRPr lang="id-ID"/>
          </a:p>
        </p:txBody>
      </p:sp>
      <p:sp>
        <p:nvSpPr>
          <p:cNvPr id="3" name="Footer Placeholder 2"/>
          <p:cNvSpPr>
            <a:spLocks noGrp="1"/>
          </p:cNvSpPr>
          <p:nvPr>
            <p:ph type="ftr" sz="quarter" idx="11"/>
          </p:nvPr>
        </p:nvSpPr>
        <p:spPr/>
        <p:txBody>
          <a:bodyPr/>
          <a:lstStyle/>
          <a:p>
            <a:r>
              <a:rPr lang="id-ID" smtClean="0"/>
              <a:t>Security</a:t>
            </a:r>
            <a:endParaRPr lang="id-ID"/>
          </a:p>
        </p:txBody>
      </p:sp>
      <p:sp>
        <p:nvSpPr>
          <p:cNvPr id="4" name="Slide Number Placeholder 3"/>
          <p:cNvSpPr>
            <a:spLocks noGrp="1"/>
          </p:cNvSpPr>
          <p:nvPr>
            <p:ph type="sldNum" sz="quarter" idx="12"/>
          </p:nvPr>
        </p:nvSpPr>
        <p:spPr/>
        <p:txBody>
          <a:bodyPr/>
          <a:lstStyle/>
          <a:p>
            <a:fld id="{DF0E258F-04D6-46E9-8B77-0866F5CD991D}" type="slidenum">
              <a:rPr lang="id-ID" smtClean="0"/>
              <a:t>‹#›</a:t>
            </a:fld>
            <a:endParaRPr lang="id-ID"/>
          </a:p>
        </p:txBody>
      </p:sp>
      <p:sp>
        <p:nvSpPr>
          <p:cNvPr id="5" name="Picture Placeholder 11"/>
          <p:cNvSpPr>
            <a:spLocks noGrp="1"/>
          </p:cNvSpPr>
          <p:nvPr>
            <p:ph type="pic" sz="quarter" idx="13"/>
          </p:nvPr>
        </p:nvSpPr>
        <p:spPr>
          <a:xfrm>
            <a:off x="184897" y="1556084"/>
            <a:ext cx="8822577" cy="4122821"/>
          </a:xfrm>
        </p:spPr>
        <p:txBody>
          <a:bodyPr/>
          <a:lstStyle/>
          <a:p>
            <a:endParaRPr lang="id-ID" dirty="0"/>
          </a:p>
        </p:txBody>
      </p:sp>
      <p:sp>
        <p:nvSpPr>
          <p:cNvPr id="8" name="Title 1"/>
          <p:cNvSpPr>
            <a:spLocks noGrp="1"/>
          </p:cNvSpPr>
          <p:nvPr>
            <p:ph type="title"/>
          </p:nvPr>
        </p:nvSpPr>
        <p:spPr>
          <a:xfrm>
            <a:off x="2703094" y="412469"/>
            <a:ext cx="6304548" cy="842804"/>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26432436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59AF5D7B-EA36-4E49-930C-31A49D72049D}" type="datetime1">
              <a:rPr lang="id-ID" smtClean="0"/>
              <a:t>05/07/2019</a:t>
            </a:fld>
            <a:endParaRPr lang="id-ID"/>
          </a:p>
        </p:txBody>
      </p:sp>
      <p:sp>
        <p:nvSpPr>
          <p:cNvPr id="3" name="Footer Placeholder 2"/>
          <p:cNvSpPr>
            <a:spLocks noGrp="1"/>
          </p:cNvSpPr>
          <p:nvPr>
            <p:ph type="ftr" sz="quarter" idx="11"/>
          </p:nvPr>
        </p:nvSpPr>
        <p:spPr>
          <a:xfrm>
            <a:off x="2362034" y="6420518"/>
            <a:ext cx="4475746" cy="365125"/>
          </a:xfrm>
        </p:spPr>
        <p:txBody>
          <a:bodyPr/>
          <a:lstStyle/>
          <a:p>
            <a:r>
              <a:rPr lang="id-ID" smtClean="0"/>
              <a:t>Security</a:t>
            </a:r>
            <a:endParaRPr lang="id-ID" dirty="0"/>
          </a:p>
        </p:txBody>
      </p:sp>
      <p:sp>
        <p:nvSpPr>
          <p:cNvPr id="4" name="Slide Number Placeholder 3"/>
          <p:cNvSpPr>
            <a:spLocks noGrp="1"/>
          </p:cNvSpPr>
          <p:nvPr>
            <p:ph type="sldNum" sz="quarter" idx="12"/>
          </p:nvPr>
        </p:nvSpPr>
        <p:spPr>
          <a:xfrm>
            <a:off x="8093243" y="6420519"/>
            <a:ext cx="914400" cy="365125"/>
          </a:xfrm>
        </p:spPr>
        <p:txBody>
          <a:bodyPr/>
          <a:lstStyle>
            <a:lvl1pPr>
              <a:defRPr sz="1050">
                <a:solidFill>
                  <a:schemeClr val="tx1">
                    <a:lumMod val="65000"/>
                    <a:lumOff val="35000"/>
                  </a:schemeClr>
                </a:solidFill>
              </a:defRPr>
            </a:lvl1pPr>
          </a:lstStyle>
          <a:p>
            <a:fld id="{DF0E258F-04D6-46E9-8B77-0866F5CD991D}" type="slidenum">
              <a:rPr lang="id-ID" smtClean="0"/>
              <a:pPr/>
              <a:t>‹#›</a:t>
            </a:fld>
            <a:endParaRPr lang="id-ID" dirty="0"/>
          </a:p>
        </p:txBody>
      </p:sp>
      <p:pic>
        <p:nvPicPr>
          <p:cNvPr id="6" name="Picture 5"/>
          <p:cNvPicPr>
            <a:picLocks noChangeAspect="1"/>
          </p:cNvPicPr>
          <p:nvPr userDrawn="1"/>
        </p:nvPicPr>
        <p:blipFill rotWithShape="1">
          <a:blip r:embed="rId3" cstate="print">
            <a:extLst>
              <a:ext uri="{28A0092B-C50C-407E-A947-70E740481C1C}">
                <a14:useLocalDpi xmlns:a14="http://schemas.microsoft.com/office/drawing/2010/main" val="0"/>
              </a:ext>
            </a:extLst>
          </a:blip>
          <a:srcRect l="7013" r="7281" b="22399"/>
          <a:stretch/>
        </p:blipFill>
        <p:spPr>
          <a:xfrm>
            <a:off x="508617" y="121182"/>
            <a:ext cx="363863" cy="343446"/>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2762" y="113994"/>
            <a:ext cx="806818" cy="350634"/>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4113" y="121182"/>
            <a:ext cx="333345" cy="343446"/>
          </a:xfrm>
          <a:prstGeom prst="rect">
            <a:avLst/>
          </a:prstGeom>
        </p:spPr>
      </p:pic>
      <p:sp>
        <p:nvSpPr>
          <p:cNvPr id="12" name="Picture Placeholder 11"/>
          <p:cNvSpPr>
            <a:spLocks noGrp="1"/>
          </p:cNvSpPr>
          <p:nvPr>
            <p:ph type="pic" sz="quarter" idx="13"/>
          </p:nvPr>
        </p:nvSpPr>
        <p:spPr>
          <a:xfrm>
            <a:off x="184897" y="585809"/>
            <a:ext cx="8822577" cy="5762353"/>
          </a:xfrm>
        </p:spPr>
        <p:txBody>
          <a:bodyPr/>
          <a:lstStyle/>
          <a:p>
            <a:endParaRPr lang="id-ID" dirty="0"/>
          </a:p>
        </p:txBody>
      </p:sp>
      <p:sp>
        <p:nvSpPr>
          <p:cNvPr id="13" name="TextBox 12"/>
          <p:cNvSpPr txBox="1"/>
          <p:nvPr userDrawn="1"/>
        </p:nvSpPr>
        <p:spPr>
          <a:xfrm>
            <a:off x="3916279" y="45113"/>
            <a:ext cx="5091363" cy="230832"/>
          </a:xfrm>
          <a:prstGeom prst="rect">
            <a:avLst/>
          </a:prstGeom>
          <a:noFill/>
        </p:spPr>
        <p:txBody>
          <a:bodyPr wrap="square" rtlCol="0">
            <a:spAutoFit/>
          </a:bodyPr>
          <a:lstStyle/>
          <a:p>
            <a:pPr algn="r"/>
            <a:r>
              <a:rPr lang="id-ID" sz="900" dirty="0" smtClean="0">
                <a:solidFill>
                  <a:schemeClr val="bg2">
                    <a:lumMod val="25000"/>
                  </a:schemeClr>
                </a:solidFill>
                <a:latin typeface="Segoe UI Light" panose="020B0502040204020203" pitchFamily="34" charset="0"/>
                <a:cs typeface="Segoe UI Light" panose="020B0502040204020203" pitchFamily="34" charset="0"/>
              </a:rPr>
              <a:t>Program Fresh</a:t>
            </a:r>
            <a:r>
              <a:rPr lang="id-ID" sz="900" baseline="0" dirty="0" smtClean="0">
                <a:solidFill>
                  <a:schemeClr val="bg2">
                    <a:lumMod val="25000"/>
                  </a:schemeClr>
                </a:solidFill>
                <a:latin typeface="Segoe UI Light" panose="020B0502040204020203" pitchFamily="34" charset="0"/>
                <a:cs typeface="Segoe UI Light" panose="020B0502040204020203" pitchFamily="34" charset="0"/>
              </a:rPr>
              <a:t> Graduate Academy Digital Talent Scholarship 2019 | Machine Learning</a:t>
            </a:r>
            <a:endParaRPr lang="id-ID" sz="900" dirty="0">
              <a:solidFill>
                <a:schemeClr val="bg2">
                  <a:lumMod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078859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Footer Placeholder 4"/>
          <p:cNvSpPr>
            <a:spLocks noGrp="1"/>
          </p:cNvSpPr>
          <p:nvPr>
            <p:ph type="ftr" sz="quarter" idx="3"/>
          </p:nvPr>
        </p:nvSpPr>
        <p:spPr>
          <a:xfrm>
            <a:off x="2334127" y="6420519"/>
            <a:ext cx="4475746" cy="365125"/>
          </a:xfrm>
          <a:prstGeom prst="rect">
            <a:avLst/>
          </a:prstGeom>
        </p:spPr>
        <p:txBody>
          <a:bodyPr vert="horz" lIns="91440" tIns="45720" rIns="91440" bIns="45720" rtlCol="0" anchor="ctr"/>
          <a:lstStyle>
            <a:lvl1pPr algn="ctr">
              <a:defRPr sz="1050">
                <a:solidFill>
                  <a:schemeClr val="tx1">
                    <a:tint val="75000"/>
                  </a:schemeClr>
                </a:solidFill>
              </a:defRPr>
            </a:lvl1pPr>
          </a:lstStyle>
          <a:p>
            <a:r>
              <a:rPr lang="id-ID" smtClean="0"/>
              <a:t>Security</a:t>
            </a:r>
            <a:endParaRPr lang="id-ID" dirty="0"/>
          </a:p>
        </p:txBody>
      </p:sp>
      <p:sp>
        <p:nvSpPr>
          <p:cNvPr id="2" name="Title Placeholder 1"/>
          <p:cNvSpPr>
            <a:spLocks noGrp="1"/>
          </p:cNvSpPr>
          <p:nvPr>
            <p:ph type="title"/>
          </p:nvPr>
        </p:nvSpPr>
        <p:spPr>
          <a:xfrm>
            <a:off x="1652338" y="412469"/>
            <a:ext cx="7355304" cy="842804"/>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84897" y="1459832"/>
            <a:ext cx="8822745" cy="4708943"/>
          </a:xfrm>
          <a:prstGeom prst="rect">
            <a:avLst/>
          </a:prstGeom>
        </p:spPr>
        <p:txBody>
          <a:bodyPr vert="horz" lIns="91440" tIns="45720" rIns="91440" bIns="45720" rtlCol="0"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84898" y="6420519"/>
            <a:ext cx="1467440" cy="365125"/>
          </a:xfrm>
          <a:prstGeom prst="rect">
            <a:avLst/>
          </a:prstGeom>
        </p:spPr>
        <p:txBody>
          <a:bodyPr vert="horz" lIns="91440" tIns="45720" rIns="91440" bIns="45720" rtlCol="0" anchor="ctr"/>
          <a:lstStyle>
            <a:lvl1pPr algn="l">
              <a:defRPr sz="1050">
                <a:solidFill>
                  <a:schemeClr val="tx1">
                    <a:tint val="75000"/>
                  </a:schemeClr>
                </a:solidFill>
              </a:defRPr>
            </a:lvl1pPr>
          </a:lstStyle>
          <a:p>
            <a:fld id="{63050AFA-6F80-4320-AEFE-C9009DE8DA68}" type="datetime1">
              <a:rPr lang="id-ID" smtClean="0"/>
              <a:t>05/07/2019</a:t>
            </a:fld>
            <a:endParaRPr lang="id-ID" dirty="0"/>
          </a:p>
        </p:txBody>
      </p:sp>
      <p:sp>
        <p:nvSpPr>
          <p:cNvPr id="6" name="Slide Number Placeholder 5"/>
          <p:cNvSpPr>
            <a:spLocks noGrp="1"/>
          </p:cNvSpPr>
          <p:nvPr>
            <p:ph type="sldNum" sz="quarter" idx="4"/>
          </p:nvPr>
        </p:nvSpPr>
        <p:spPr>
          <a:xfrm>
            <a:off x="8093243" y="6241131"/>
            <a:ext cx="914400" cy="544513"/>
          </a:xfrm>
          <a:prstGeom prst="rect">
            <a:avLst/>
          </a:prstGeom>
        </p:spPr>
        <p:txBody>
          <a:bodyPr vert="horz" lIns="91440" tIns="45720" rIns="91440" bIns="45720" rtlCol="0" anchor="ctr"/>
          <a:lstStyle>
            <a:lvl1pPr algn="ctr">
              <a:defRPr sz="3600">
                <a:solidFill>
                  <a:schemeClr val="bg1"/>
                </a:solidFill>
              </a:defRPr>
            </a:lvl1pPr>
          </a:lstStyle>
          <a:p>
            <a:fld id="{DF0E258F-04D6-46E9-8B77-0866F5CD991D}" type="slidenum">
              <a:rPr lang="id-ID" smtClean="0"/>
              <a:pPr/>
              <a:t>‹#›</a:t>
            </a:fld>
            <a:endParaRPr lang="id-ID" dirty="0"/>
          </a:p>
        </p:txBody>
      </p:sp>
      <p:pic>
        <p:nvPicPr>
          <p:cNvPr id="10" name="Picture 9"/>
          <p:cNvPicPr>
            <a:picLocks noChangeAspect="1"/>
          </p:cNvPicPr>
          <p:nvPr userDrawn="1"/>
        </p:nvPicPr>
        <p:blipFill rotWithShape="1">
          <a:blip r:embed="rId16" cstate="print">
            <a:extLst>
              <a:ext uri="{28A0092B-C50C-407E-A947-70E740481C1C}">
                <a14:useLocalDpi xmlns:a14="http://schemas.microsoft.com/office/drawing/2010/main" val="0"/>
              </a:ext>
            </a:extLst>
          </a:blip>
          <a:srcRect l="7013" r="7281" b="22399"/>
          <a:stretch/>
        </p:blipFill>
        <p:spPr>
          <a:xfrm>
            <a:off x="609056" y="87767"/>
            <a:ext cx="408826" cy="385887"/>
          </a:xfrm>
          <a:prstGeom prst="rect">
            <a:avLst/>
          </a:prstGeom>
        </p:spPr>
      </p:pic>
      <p:pic>
        <p:nvPicPr>
          <p:cNvPr id="11" name="Picture 10"/>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11800" y="554599"/>
            <a:ext cx="806818" cy="350634"/>
          </a:xfrm>
          <a:prstGeom prst="rect">
            <a:avLst/>
          </a:prstGeom>
        </p:spPr>
      </p:pic>
      <p:pic>
        <p:nvPicPr>
          <p:cNvPr id="12" name="Picture 1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30802" y="75067"/>
            <a:ext cx="385103" cy="396772"/>
          </a:xfrm>
          <a:prstGeom prst="rect">
            <a:avLst/>
          </a:prstGeom>
        </p:spPr>
      </p:pic>
      <p:sp>
        <p:nvSpPr>
          <p:cNvPr id="14" name="TextBox 13"/>
          <p:cNvSpPr txBox="1"/>
          <p:nvPr userDrawn="1"/>
        </p:nvSpPr>
        <p:spPr>
          <a:xfrm>
            <a:off x="3916279" y="45113"/>
            <a:ext cx="5091363" cy="230832"/>
          </a:xfrm>
          <a:prstGeom prst="rect">
            <a:avLst/>
          </a:prstGeom>
          <a:noFill/>
        </p:spPr>
        <p:txBody>
          <a:bodyPr wrap="square" rtlCol="0">
            <a:spAutoFit/>
          </a:bodyPr>
          <a:lstStyle/>
          <a:p>
            <a:pPr algn="r"/>
            <a:r>
              <a:rPr lang="id-ID" sz="900" dirty="0" smtClean="0">
                <a:solidFill>
                  <a:schemeClr val="bg2">
                    <a:lumMod val="25000"/>
                  </a:schemeClr>
                </a:solidFill>
                <a:latin typeface="Segoe UI Light" panose="020B0502040204020203" pitchFamily="34" charset="0"/>
                <a:cs typeface="Segoe UI Light" panose="020B0502040204020203" pitchFamily="34" charset="0"/>
              </a:rPr>
              <a:t>Program Fresh</a:t>
            </a:r>
            <a:r>
              <a:rPr lang="id-ID" sz="900" baseline="0" dirty="0" smtClean="0">
                <a:solidFill>
                  <a:schemeClr val="bg2">
                    <a:lumMod val="25000"/>
                  </a:schemeClr>
                </a:solidFill>
                <a:latin typeface="Segoe UI Light" panose="020B0502040204020203" pitchFamily="34" charset="0"/>
                <a:cs typeface="Segoe UI Light" panose="020B0502040204020203" pitchFamily="34" charset="0"/>
              </a:rPr>
              <a:t> Graduate Academy Digital Talent Scholarship 2019 | Machine Learning</a:t>
            </a:r>
            <a:endParaRPr lang="id-ID" sz="900" dirty="0">
              <a:solidFill>
                <a:schemeClr val="bg2">
                  <a:lumMod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3221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3" r:id="rId5"/>
    <p:sldLayoutId id="2147483665" r:id="rId6"/>
    <p:sldLayoutId id="2147483666" r:id="rId7"/>
    <p:sldLayoutId id="2147483667" r:id="rId8"/>
    <p:sldLayoutId id="2147483672" r:id="rId9"/>
    <p:sldLayoutId id="2147483668" r:id="rId10"/>
    <p:sldLayoutId id="2147483669" r:id="rId11"/>
    <p:sldLayoutId id="2147483670" r:id="rId12"/>
    <p:sldLayoutId id="2147483671" r:id="rId13"/>
  </p:sldLayoutIdLst>
  <p:timing>
    <p:tnLst>
      <p:par>
        <p:cTn id="1" dur="indefinite" restart="never" nodeType="tmRoot"/>
      </p:par>
    </p:tnLst>
  </p:timing>
  <p:hf hdr="0"/>
  <p:txStyles>
    <p:titleStyle>
      <a:lvl1pPr algn="ctr"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000" kern="1200">
          <a:solidFill>
            <a:schemeClr val="bg2">
              <a:lumMod val="25000"/>
            </a:schemeClr>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chemeClr val="bg2">
              <a:lumMod val="25000"/>
            </a:schemeClr>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bg2">
              <a:lumMod val="25000"/>
            </a:schemeClr>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4.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xmlns="" id="{1CA5F2D1-C77B-4614-B681-5858C958408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2222" r="2424"/>
          <a:stretch/>
        </p:blipFill>
        <p:spPr>
          <a:xfrm>
            <a:off x="4082473" y="0"/>
            <a:ext cx="5061527" cy="6858000"/>
          </a:xfrm>
          <a:prstGeom prst="rect">
            <a:avLst/>
          </a:prstGeom>
        </p:spPr>
      </p:pic>
      <p:pic>
        <p:nvPicPr>
          <p:cNvPr id="11" name="Picture 10">
            <a:extLst>
              <a:ext uri="{FF2B5EF4-FFF2-40B4-BE49-F238E27FC236}">
                <a16:creationId xmlns:a16="http://schemas.microsoft.com/office/drawing/2014/main" xmlns="" id="{8EA70F98-D6BF-44D5-864A-E8B8E6EA8A9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124" t="32986" r="7380" b="34416"/>
          <a:stretch/>
        </p:blipFill>
        <p:spPr>
          <a:xfrm>
            <a:off x="157316" y="5913824"/>
            <a:ext cx="1796982" cy="710441"/>
          </a:xfrm>
          <a:prstGeom prst="rect">
            <a:avLst/>
          </a:prstGeom>
        </p:spPr>
      </p:pic>
      <p:pic>
        <p:nvPicPr>
          <p:cNvPr id="21" name="Picture 20">
            <a:extLst>
              <a:ext uri="{FF2B5EF4-FFF2-40B4-BE49-F238E27FC236}">
                <a16:creationId xmlns:a16="http://schemas.microsoft.com/office/drawing/2014/main" xmlns="" id="{089B2762-C2F9-4BAC-B1EE-95539397A9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3538" y="215576"/>
            <a:ext cx="658757" cy="686745"/>
          </a:xfrm>
          <a:prstGeom prst="rect">
            <a:avLst/>
          </a:prstGeom>
        </p:spPr>
      </p:pic>
      <p:grpSp>
        <p:nvGrpSpPr>
          <p:cNvPr id="46" name="Group 45">
            <a:extLst>
              <a:ext uri="{FF2B5EF4-FFF2-40B4-BE49-F238E27FC236}">
                <a16:creationId xmlns:a16="http://schemas.microsoft.com/office/drawing/2014/main" xmlns="" id="{4B60F85D-D540-4735-B378-D7D9225FE7F3}"/>
              </a:ext>
            </a:extLst>
          </p:cNvPr>
          <p:cNvGrpSpPr/>
          <p:nvPr/>
        </p:nvGrpSpPr>
        <p:grpSpPr>
          <a:xfrm>
            <a:off x="5674242" y="6327045"/>
            <a:ext cx="2170463" cy="378419"/>
            <a:chOff x="4279782" y="5408838"/>
            <a:chExt cx="2170463" cy="378419"/>
          </a:xfrm>
        </p:grpSpPr>
        <p:pic>
          <p:nvPicPr>
            <p:cNvPr id="34" name="Picture 33">
              <a:extLst>
                <a:ext uri="{FF2B5EF4-FFF2-40B4-BE49-F238E27FC236}">
                  <a16:creationId xmlns:a16="http://schemas.microsoft.com/office/drawing/2014/main" xmlns="" id="{2CE453EB-EDB4-49CF-90BE-4F74F5C3CE5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37" name="Title 1">
              <a:extLst>
                <a:ext uri="{FF2B5EF4-FFF2-40B4-BE49-F238E27FC236}">
                  <a16:creationId xmlns:a16="http://schemas.microsoft.com/office/drawing/2014/main" xmlns="" id="{73E0DBD7-B92C-4F4C-A59F-F8EF3A4C3876}"/>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rgbClr val="4472C4">
                      <a:lumMod val="50000"/>
                    </a:srgbClr>
                  </a:solidFill>
                  <a:latin typeface="HP Simplified" panose="020B0606020204020204" pitchFamily="34" charset="0"/>
                </a:rPr>
                <a:t>digitalent.kominfo.go.id</a:t>
              </a:r>
              <a:endParaRPr lang="en-US" sz="700" dirty="0">
                <a:solidFill>
                  <a:srgbClr val="4472C4">
                    <a:lumMod val="50000"/>
                  </a:srgbClr>
                </a:solidFill>
                <a:latin typeface="HP Simplified" panose="020B0606020204020204" pitchFamily="34" charset="0"/>
              </a:endParaRPr>
            </a:p>
          </p:txBody>
        </p:sp>
      </p:grpSp>
      <p:sp>
        <p:nvSpPr>
          <p:cNvPr id="17" name="Title 1">
            <a:extLst>
              <a:ext uri="{FF2B5EF4-FFF2-40B4-BE49-F238E27FC236}">
                <a16:creationId xmlns:a16="http://schemas.microsoft.com/office/drawing/2014/main" xmlns="" id="{FE488684-4B91-45E0-AC48-E54C1020FB09}"/>
              </a:ext>
            </a:extLst>
          </p:cNvPr>
          <p:cNvSpPr txBox="1">
            <a:spLocks/>
          </p:cNvSpPr>
          <p:nvPr/>
        </p:nvSpPr>
        <p:spPr>
          <a:xfrm>
            <a:off x="288983" y="2206282"/>
            <a:ext cx="4457989" cy="2632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dirty="0">
                <a:solidFill>
                  <a:srgbClr val="4472C4">
                    <a:lumMod val="50000"/>
                  </a:srgbClr>
                </a:solidFill>
                <a:latin typeface="HP Simplified" panose="020B0606020204020204" pitchFamily="34" charset="0"/>
              </a:rPr>
              <a:t>DIGITAL TALENT SCHOLARSHIP</a:t>
            </a:r>
          </a:p>
          <a:p>
            <a:pPr fontAlgn="base"/>
            <a:r>
              <a:rPr lang="en-US" dirty="0">
                <a:solidFill>
                  <a:srgbClr val="4472C4">
                    <a:lumMod val="50000"/>
                  </a:srgbClr>
                </a:solidFill>
                <a:latin typeface="HP Simplified" panose="020B0606020204020204" pitchFamily="34" charset="0"/>
              </a:rPr>
              <a:t>2019</a:t>
            </a:r>
            <a:endParaRPr lang="en-US" sz="1800" dirty="0">
              <a:solidFill>
                <a:srgbClr val="4472C4">
                  <a:lumMod val="50000"/>
                </a:srgbClr>
              </a:solidFill>
              <a:latin typeface="HP Simplified" panose="020B0606020204020204" pitchFamily="34" charset="0"/>
            </a:endParaRPr>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6673" y="186982"/>
            <a:ext cx="666547" cy="686745"/>
          </a:xfrm>
          <a:prstGeom prst="rect">
            <a:avLst/>
          </a:prstGeom>
        </p:spPr>
      </p:pic>
      <p:sp>
        <p:nvSpPr>
          <p:cNvPr id="4" name="Slide Number Placeholder 3"/>
          <p:cNvSpPr>
            <a:spLocks noGrp="1"/>
          </p:cNvSpPr>
          <p:nvPr>
            <p:ph type="sldNum" sz="quarter" idx="4294967295"/>
          </p:nvPr>
        </p:nvSpPr>
        <p:spPr>
          <a:xfrm>
            <a:off x="7500092" y="6365487"/>
            <a:ext cx="2057400" cy="365125"/>
          </a:xfrm>
          <a:prstGeom prst="rect">
            <a:avLst/>
          </a:prstGeom>
        </p:spPr>
        <p:txBody>
          <a:bodyPr/>
          <a:lstStyle/>
          <a:p>
            <a:fld id="{48A2BCBC-50EF-4175-83E0-F618B60D4316}" type="slidenum">
              <a:rPr lang="en-US" smtClean="0">
                <a:solidFill>
                  <a:prstClr val="black">
                    <a:tint val="75000"/>
                  </a:prstClr>
                </a:solidFill>
              </a:rPr>
              <a:pPr/>
              <a:t>1</a:t>
            </a:fld>
            <a:endParaRPr lang="en-US" dirty="0">
              <a:solidFill>
                <a:prstClr val="black">
                  <a:tint val="75000"/>
                </a:prstClr>
              </a:solidFill>
            </a:endParaRPr>
          </a:p>
        </p:txBody>
      </p:sp>
    </p:spTree>
    <p:extLst>
      <p:ext uri="{BB962C8B-B14F-4D97-AF65-F5344CB8AC3E}">
        <p14:creationId xmlns:p14="http://schemas.microsoft.com/office/powerpoint/2010/main" val="141537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549" y="473720"/>
            <a:ext cx="7347283" cy="854074"/>
          </a:xfrm>
        </p:spPr>
        <p:txBody>
          <a:bodyPr>
            <a:normAutofit/>
          </a:bodyPr>
          <a:lstStyle/>
          <a:p>
            <a:r>
              <a:rPr lang="en-US" dirty="0" err="1"/>
              <a:t>Pengoptimalan</a:t>
            </a:r>
            <a:r>
              <a:rPr lang="en-US" dirty="0"/>
              <a:t> </a:t>
            </a:r>
            <a:r>
              <a:rPr lang="en-US" dirty="0" err="1"/>
              <a:t>Biaya</a:t>
            </a:r>
            <a:endParaRPr lang="en-US" dirty="0"/>
          </a:p>
        </p:txBody>
      </p:sp>
      <p:sp>
        <p:nvSpPr>
          <p:cNvPr id="3" name="Content Placeholder 2"/>
          <p:cNvSpPr>
            <a:spLocks noGrp="1"/>
          </p:cNvSpPr>
          <p:nvPr>
            <p:ph idx="1"/>
          </p:nvPr>
        </p:nvSpPr>
        <p:spPr>
          <a:xfrm>
            <a:off x="184897" y="1451811"/>
            <a:ext cx="8814723" cy="3596439"/>
          </a:xfrm>
        </p:spPr>
        <p:txBody>
          <a:bodyPr anchor="ctr">
            <a:normAutofit/>
          </a:bodyPr>
          <a:lstStyle/>
          <a:p>
            <a:pPr algn="just">
              <a:lnSpc>
                <a:spcPct val="150000"/>
              </a:lnSpc>
            </a:pPr>
            <a:r>
              <a:rPr lang="en-US" sz="2800" dirty="0" err="1">
                <a:solidFill>
                  <a:schemeClr val="tx1"/>
                </a:solidFill>
              </a:rPr>
              <a:t>Sesuaikan</a:t>
            </a:r>
            <a:r>
              <a:rPr lang="en-US" sz="2800" dirty="0">
                <a:solidFill>
                  <a:schemeClr val="tx1"/>
                </a:solidFill>
              </a:rPr>
              <a:t> </a:t>
            </a:r>
            <a:r>
              <a:rPr lang="en-US" sz="2800" dirty="0" err="1">
                <a:solidFill>
                  <a:schemeClr val="tx1"/>
                </a:solidFill>
              </a:rPr>
              <a:t>ukuran</a:t>
            </a:r>
            <a:r>
              <a:rPr lang="en-US" sz="2800" dirty="0">
                <a:solidFill>
                  <a:schemeClr val="tx1"/>
                </a:solidFill>
              </a:rPr>
              <a:t> </a:t>
            </a:r>
            <a:r>
              <a:rPr lang="en-US" sz="2800" dirty="0" err="1">
                <a:solidFill>
                  <a:schemeClr val="tx1"/>
                </a:solidFill>
              </a:rPr>
              <a:t>layanan</a:t>
            </a:r>
            <a:endParaRPr lang="en-US" sz="2800" dirty="0">
              <a:solidFill>
                <a:schemeClr val="tx1"/>
              </a:solidFill>
            </a:endParaRPr>
          </a:p>
          <a:p>
            <a:pPr algn="just">
              <a:lnSpc>
                <a:spcPct val="150000"/>
              </a:lnSpc>
            </a:pPr>
            <a:r>
              <a:rPr lang="en-US" sz="2800" dirty="0" err="1" smtClean="0">
                <a:solidFill>
                  <a:schemeClr val="tx1"/>
                </a:solidFill>
              </a:rPr>
              <a:t>mengatasi</a:t>
            </a:r>
            <a:r>
              <a:rPr lang="en-US" sz="2800" dirty="0" smtClean="0">
                <a:solidFill>
                  <a:schemeClr val="tx1"/>
                </a:solidFill>
              </a:rPr>
              <a:t> </a:t>
            </a:r>
            <a:r>
              <a:rPr lang="en-US" sz="2800" dirty="0" err="1">
                <a:solidFill>
                  <a:schemeClr val="tx1"/>
                </a:solidFill>
              </a:rPr>
              <a:t>risiko</a:t>
            </a:r>
            <a:r>
              <a:rPr lang="en-US" sz="2800" dirty="0">
                <a:solidFill>
                  <a:schemeClr val="tx1"/>
                </a:solidFill>
              </a:rPr>
              <a:t> yang </a:t>
            </a:r>
            <a:r>
              <a:rPr lang="en-US" sz="2800" dirty="0" err="1">
                <a:solidFill>
                  <a:schemeClr val="tx1"/>
                </a:solidFill>
              </a:rPr>
              <a:t>muncul</a:t>
            </a:r>
            <a:r>
              <a:rPr lang="en-US" sz="2800" dirty="0">
                <a:solidFill>
                  <a:schemeClr val="tx1"/>
                </a:solidFill>
              </a:rPr>
              <a:t> </a:t>
            </a:r>
            <a:r>
              <a:rPr lang="en-US" sz="2800" dirty="0" err="1">
                <a:solidFill>
                  <a:schemeClr val="tx1"/>
                </a:solidFill>
              </a:rPr>
              <a:t>secara</a:t>
            </a:r>
            <a:r>
              <a:rPr lang="en-US" sz="2800" dirty="0">
                <a:solidFill>
                  <a:schemeClr val="tx1"/>
                </a:solidFill>
              </a:rPr>
              <a:t> </a:t>
            </a:r>
            <a:r>
              <a:rPr lang="en-US" sz="2800" dirty="0" smtClean="0">
                <a:solidFill>
                  <a:schemeClr val="tx1"/>
                </a:solidFill>
              </a:rPr>
              <a:t>real-time</a:t>
            </a:r>
          </a:p>
          <a:p>
            <a:pPr algn="just">
              <a:lnSpc>
                <a:spcPct val="150000"/>
              </a:lnSpc>
            </a:pPr>
            <a:r>
              <a:rPr lang="en-US" sz="2800" dirty="0" err="1" smtClean="0">
                <a:solidFill>
                  <a:schemeClr val="tx1"/>
                </a:solidFill>
              </a:rPr>
              <a:t>Memenuhi</a:t>
            </a:r>
            <a:r>
              <a:rPr lang="en-US" sz="2800" dirty="0" smtClean="0">
                <a:solidFill>
                  <a:schemeClr val="tx1"/>
                </a:solidFill>
              </a:rPr>
              <a:t> </a:t>
            </a:r>
            <a:r>
              <a:rPr lang="en-US" sz="2800" dirty="0" err="1">
                <a:solidFill>
                  <a:schemeClr val="tx1"/>
                </a:solidFill>
              </a:rPr>
              <a:t>kebutuhan</a:t>
            </a:r>
            <a:r>
              <a:rPr lang="en-US" sz="2800" dirty="0">
                <a:solidFill>
                  <a:schemeClr val="tx1"/>
                </a:solidFill>
              </a:rPr>
              <a:t> </a:t>
            </a:r>
            <a:r>
              <a:rPr lang="en-US" sz="2800" dirty="0" err="1">
                <a:solidFill>
                  <a:schemeClr val="tx1"/>
                </a:solidFill>
              </a:rPr>
              <a:t>dengan</a:t>
            </a:r>
            <a:r>
              <a:rPr lang="en-US" sz="2800" dirty="0">
                <a:solidFill>
                  <a:schemeClr val="tx1"/>
                </a:solidFill>
              </a:rPr>
              <a:t> </a:t>
            </a:r>
            <a:r>
              <a:rPr lang="en-US" sz="2800" dirty="0" err="1">
                <a:solidFill>
                  <a:schemeClr val="tx1"/>
                </a:solidFill>
              </a:rPr>
              <a:t>biaya</a:t>
            </a:r>
            <a:r>
              <a:rPr lang="en-US" sz="2800" dirty="0">
                <a:solidFill>
                  <a:schemeClr val="tx1"/>
                </a:solidFill>
              </a:rPr>
              <a:t> </a:t>
            </a:r>
            <a:r>
              <a:rPr lang="en-US" sz="2800" dirty="0" err="1">
                <a:solidFill>
                  <a:schemeClr val="tx1"/>
                </a:solidFill>
              </a:rPr>
              <a:t>operasional</a:t>
            </a:r>
            <a:r>
              <a:rPr lang="en-US" sz="2800" dirty="0">
                <a:solidFill>
                  <a:schemeClr val="tx1"/>
                </a:solidFill>
              </a:rPr>
              <a:t> yang </a:t>
            </a:r>
            <a:r>
              <a:rPr lang="en-US" sz="2800" dirty="0" err="1">
                <a:solidFill>
                  <a:schemeClr val="tx1"/>
                </a:solidFill>
              </a:rPr>
              <a:t>lebih</a:t>
            </a:r>
            <a:r>
              <a:rPr lang="en-US" sz="2800" dirty="0">
                <a:solidFill>
                  <a:schemeClr val="tx1"/>
                </a:solidFill>
              </a:rPr>
              <a:t> </a:t>
            </a:r>
            <a:r>
              <a:rPr lang="en-US" sz="2800" dirty="0" err="1" smtClean="0">
                <a:solidFill>
                  <a:schemeClr val="tx1"/>
                </a:solidFill>
              </a:rPr>
              <a:t>rendah</a:t>
            </a:r>
            <a:r>
              <a:rPr lang="en-US" sz="2800" dirty="0" smtClean="0">
                <a:solidFill>
                  <a:schemeClr val="tx1"/>
                </a:solidFill>
              </a:rPr>
              <a:t>.</a:t>
            </a:r>
            <a:endParaRPr lang="en-US" dirty="0">
              <a:solidFill>
                <a:schemeClr val="tx1"/>
              </a:solidFill>
            </a:endParaRPr>
          </a:p>
        </p:txBody>
      </p:sp>
      <p:sp>
        <p:nvSpPr>
          <p:cNvPr id="4" name="Date Placeholder 3"/>
          <p:cNvSpPr>
            <a:spLocks noGrp="1"/>
          </p:cNvSpPr>
          <p:nvPr>
            <p:ph type="dt" sz="half" idx="10"/>
          </p:nvPr>
        </p:nvSpPr>
        <p:spPr/>
        <p:txBody>
          <a:bodyPr/>
          <a:lstStyle/>
          <a:p>
            <a:fld id="{92AEF050-F776-4B32-A3CF-5A222872756D}"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10</a:t>
            </a:fld>
            <a:endParaRPr lang="id-ID" dirty="0"/>
          </a:p>
        </p:txBody>
      </p:sp>
      <p:pic>
        <p:nvPicPr>
          <p:cNvPr id="7" name="Picture 6"/>
          <p:cNvPicPr>
            <a:picLocks noChangeAspect="1"/>
          </p:cNvPicPr>
          <p:nvPr/>
        </p:nvPicPr>
        <p:blipFill>
          <a:blip r:embed="rId3"/>
          <a:stretch>
            <a:fillRect/>
          </a:stretch>
        </p:blipFill>
        <p:spPr>
          <a:xfrm>
            <a:off x="4856666" y="3884775"/>
            <a:ext cx="2499478" cy="2611062"/>
          </a:xfrm>
          <a:prstGeom prst="rect">
            <a:avLst/>
          </a:prstGeom>
        </p:spPr>
      </p:pic>
    </p:spTree>
    <p:extLst>
      <p:ext uri="{BB962C8B-B14F-4D97-AF65-F5344CB8AC3E}">
        <p14:creationId xmlns:p14="http://schemas.microsoft.com/office/powerpoint/2010/main" val="587276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584" y="576468"/>
            <a:ext cx="7347283" cy="854074"/>
          </a:xfrm>
        </p:spPr>
        <p:txBody>
          <a:bodyPr>
            <a:noAutofit/>
          </a:bodyPr>
          <a:lstStyle/>
          <a:p>
            <a:r>
              <a:rPr lang="en-ID" b="1" dirty="0" smtClean="0"/>
              <a:t>Program </a:t>
            </a:r>
            <a:r>
              <a:rPr lang="en-ID" b="1" dirty="0" err="1" smtClean="0"/>
              <a:t>kepatuhan</a:t>
            </a:r>
            <a:r>
              <a:rPr lang="en-ID" b="1" dirty="0" smtClean="0"/>
              <a:t> AWS</a:t>
            </a:r>
            <a:r>
              <a:rPr lang="id-ID" b="1" dirty="0"/>
              <a:t/>
            </a:r>
            <a:br>
              <a:rPr lang="id-ID" b="1" dirty="0"/>
            </a:br>
            <a:endParaRPr lang="id-ID" b="1" dirty="0"/>
          </a:p>
        </p:txBody>
      </p:sp>
      <p:sp>
        <p:nvSpPr>
          <p:cNvPr id="7" name="Content Placeholder 6"/>
          <p:cNvSpPr>
            <a:spLocks noGrp="1"/>
          </p:cNvSpPr>
          <p:nvPr>
            <p:ph idx="1"/>
          </p:nvPr>
        </p:nvSpPr>
        <p:spPr>
          <a:xfrm>
            <a:off x="91113" y="513964"/>
            <a:ext cx="8814723" cy="4724400"/>
          </a:xfrm>
        </p:spPr>
        <p:txBody>
          <a:bodyPr anchor="ctr">
            <a:normAutofit/>
          </a:bodyPr>
          <a:lstStyle/>
          <a:p>
            <a:pPr marL="0" indent="0">
              <a:lnSpc>
                <a:spcPct val="150000"/>
              </a:lnSpc>
              <a:buNone/>
            </a:pPr>
            <a:r>
              <a:rPr lang="id-ID" sz="2800" dirty="0" smtClean="0">
                <a:solidFill>
                  <a:schemeClr val="tx1"/>
                </a:solidFill>
              </a:rPr>
              <a:t>Fitur</a:t>
            </a:r>
            <a:r>
              <a:rPr lang="en-ID" sz="2800" dirty="0" smtClean="0">
                <a:solidFill>
                  <a:schemeClr val="tx1"/>
                </a:solidFill>
              </a:rPr>
              <a:t>:</a:t>
            </a:r>
            <a:endParaRPr lang="en-US" sz="2800" dirty="0" smtClean="0">
              <a:solidFill>
                <a:schemeClr val="tx1"/>
              </a:solidFill>
            </a:endParaRPr>
          </a:p>
          <a:p>
            <a:pPr lvl="1" algn="just">
              <a:lnSpc>
                <a:spcPct val="150000"/>
              </a:lnSpc>
              <a:buFont typeface="Wingdings" pitchFamily="2" charset="2"/>
              <a:buChar char="ü"/>
            </a:pPr>
            <a:r>
              <a:rPr lang="en-US" sz="2800" dirty="0" err="1">
                <a:solidFill>
                  <a:schemeClr val="tx1"/>
                </a:solidFill>
              </a:rPr>
              <a:t>Sertifikasi</a:t>
            </a:r>
            <a:r>
              <a:rPr lang="en-US" sz="2800" dirty="0">
                <a:solidFill>
                  <a:schemeClr val="tx1"/>
                </a:solidFill>
              </a:rPr>
              <a:t>/</a:t>
            </a:r>
            <a:r>
              <a:rPr lang="en-US" sz="2800" dirty="0" err="1">
                <a:solidFill>
                  <a:schemeClr val="tx1"/>
                </a:solidFill>
              </a:rPr>
              <a:t>Pengesahan</a:t>
            </a:r>
            <a:endParaRPr lang="en-US" sz="2800" dirty="0">
              <a:solidFill>
                <a:schemeClr val="tx1"/>
              </a:solidFill>
            </a:endParaRPr>
          </a:p>
          <a:p>
            <a:pPr lvl="1" algn="just">
              <a:lnSpc>
                <a:spcPct val="150000"/>
              </a:lnSpc>
              <a:buFont typeface="Wingdings" pitchFamily="2" charset="2"/>
              <a:buChar char="ü"/>
            </a:pPr>
            <a:r>
              <a:rPr lang="en-US" sz="2800" dirty="0" err="1">
                <a:solidFill>
                  <a:schemeClr val="tx1"/>
                </a:solidFill>
              </a:rPr>
              <a:t>Undang-Undang</a:t>
            </a:r>
            <a:r>
              <a:rPr lang="en-US" sz="2800" dirty="0">
                <a:solidFill>
                  <a:schemeClr val="tx1"/>
                </a:solidFill>
              </a:rPr>
              <a:t>/</a:t>
            </a:r>
            <a:r>
              <a:rPr lang="en-US" sz="2800" dirty="0" err="1">
                <a:solidFill>
                  <a:schemeClr val="tx1"/>
                </a:solidFill>
              </a:rPr>
              <a:t>Regulasi</a:t>
            </a:r>
            <a:r>
              <a:rPr lang="en-US" sz="2800" dirty="0">
                <a:solidFill>
                  <a:schemeClr val="tx1"/>
                </a:solidFill>
              </a:rPr>
              <a:t>/</a:t>
            </a:r>
            <a:r>
              <a:rPr lang="en-US" sz="2800" dirty="0" err="1">
                <a:solidFill>
                  <a:schemeClr val="tx1"/>
                </a:solidFill>
              </a:rPr>
              <a:t>Privasi</a:t>
            </a:r>
            <a:endParaRPr lang="en-US" sz="2800" dirty="0">
              <a:solidFill>
                <a:schemeClr val="tx1"/>
              </a:solidFill>
            </a:endParaRPr>
          </a:p>
          <a:p>
            <a:pPr lvl="1" algn="just">
              <a:lnSpc>
                <a:spcPct val="150000"/>
              </a:lnSpc>
              <a:buFont typeface="Wingdings" pitchFamily="2" charset="2"/>
              <a:buChar char="ü"/>
            </a:pPr>
            <a:r>
              <a:rPr lang="en-US" sz="2800" dirty="0" err="1">
                <a:solidFill>
                  <a:schemeClr val="tx1"/>
                </a:solidFill>
              </a:rPr>
              <a:t>Keselarasan</a:t>
            </a:r>
            <a:r>
              <a:rPr lang="en-US" sz="2800" dirty="0">
                <a:solidFill>
                  <a:schemeClr val="tx1"/>
                </a:solidFill>
              </a:rPr>
              <a:t>/</a:t>
            </a:r>
            <a:r>
              <a:rPr lang="en-US" sz="2800" dirty="0" err="1">
                <a:solidFill>
                  <a:schemeClr val="tx1"/>
                </a:solidFill>
              </a:rPr>
              <a:t>Kerangka</a:t>
            </a:r>
            <a:r>
              <a:rPr lang="en-US" sz="2800" dirty="0">
                <a:solidFill>
                  <a:schemeClr val="tx1"/>
                </a:solidFill>
              </a:rPr>
              <a:t> </a:t>
            </a:r>
            <a:r>
              <a:rPr lang="en-US" sz="2800" dirty="0" err="1" smtClean="0">
                <a:solidFill>
                  <a:schemeClr val="tx1"/>
                </a:solidFill>
              </a:rPr>
              <a:t>Kerja</a:t>
            </a:r>
            <a:endParaRPr lang="en-US" sz="2800" dirty="0">
              <a:solidFill>
                <a:schemeClr val="tx1"/>
              </a:solidFill>
            </a:endParaRPr>
          </a:p>
        </p:txBody>
      </p:sp>
      <p:sp>
        <p:nvSpPr>
          <p:cNvPr id="4" name="Date Placeholder 3"/>
          <p:cNvSpPr>
            <a:spLocks noGrp="1"/>
          </p:cNvSpPr>
          <p:nvPr>
            <p:ph type="dt" sz="half" idx="10"/>
          </p:nvPr>
        </p:nvSpPr>
        <p:spPr/>
        <p:txBody>
          <a:bodyPr/>
          <a:lstStyle/>
          <a:p>
            <a:fld id="{1649ED3D-BBBE-4D37-9BFF-49E0FAA2B6F1}" type="datetime1">
              <a:rPr lang="id-ID" smtClean="0"/>
              <a:t>05/07/2019</a:t>
            </a:fld>
            <a:endParaRPr lang="id-ID"/>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11</a:t>
            </a:fld>
            <a:endParaRPr lang="id-ID" dirty="0"/>
          </a:p>
        </p:txBody>
      </p:sp>
    </p:spTree>
    <p:extLst>
      <p:ext uri="{BB962C8B-B14F-4D97-AF65-F5344CB8AC3E}">
        <p14:creationId xmlns:p14="http://schemas.microsoft.com/office/powerpoint/2010/main" val="28084988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2706" y="664391"/>
            <a:ext cx="7347283" cy="854074"/>
          </a:xfrm>
        </p:spPr>
        <p:txBody>
          <a:bodyPr>
            <a:normAutofit fontScale="90000"/>
          </a:bodyPr>
          <a:lstStyle/>
          <a:p>
            <a:r>
              <a:rPr lang="en-US" dirty="0" smtClean="0"/>
              <a:t>Model </a:t>
            </a:r>
            <a:r>
              <a:rPr lang="en-US" dirty="0" err="1" smtClean="0"/>
              <a:t>tangung</a:t>
            </a:r>
            <a:r>
              <a:rPr lang="en-US" dirty="0" smtClean="0"/>
              <a:t> </a:t>
            </a:r>
            <a:r>
              <a:rPr lang="en-US" dirty="0" err="1" smtClean="0"/>
              <a:t>jawab</a:t>
            </a:r>
            <a:r>
              <a:rPr lang="en-US" dirty="0" smtClean="0"/>
              <a:t> </a:t>
            </a:r>
            <a:r>
              <a:rPr lang="en-US" dirty="0" err="1" smtClean="0"/>
              <a:t>bersama</a:t>
            </a:r>
            <a:r>
              <a:rPr lang="en-US" dirty="0" smtClean="0"/>
              <a:t>  AWS</a:t>
            </a:r>
            <a:r>
              <a:rPr lang="en-US" dirty="0"/>
              <a:t/>
            </a:r>
            <a:br>
              <a:rPr lang="en-US" dirty="0"/>
            </a:br>
            <a:endParaRPr lang="en-US" dirty="0"/>
          </a:p>
        </p:txBody>
      </p:sp>
      <p:sp>
        <p:nvSpPr>
          <p:cNvPr id="3" name="Content Placeholder 2"/>
          <p:cNvSpPr>
            <a:spLocks noGrp="1"/>
          </p:cNvSpPr>
          <p:nvPr>
            <p:ph idx="1"/>
          </p:nvPr>
        </p:nvSpPr>
        <p:spPr/>
        <p:txBody>
          <a:bodyPr anchor="ctr">
            <a:normAutofit/>
          </a:bodyPr>
          <a:lstStyle/>
          <a:p>
            <a:pPr>
              <a:lnSpc>
                <a:spcPct val="150000"/>
              </a:lnSpc>
            </a:pPr>
            <a:r>
              <a:rPr lang="en-US" sz="2800" dirty="0" err="1">
                <a:solidFill>
                  <a:schemeClr val="tx1"/>
                </a:solidFill>
              </a:rPr>
              <a:t>Kontrol</a:t>
            </a:r>
            <a:r>
              <a:rPr lang="en-US" sz="2800" dirty="0">
                <a:solidFill>
                  <a:schemeClr val="tx1"/>
                </a:solidFill>
              </a:rPr>
              <a:t> </a:t>
            </a:r>
            <a:r>
              <a:rPr lang="en-US" sz="2800" dirty="0" err="1" smtClean="0">
                <a:solidFill>
                  <a:schemeClr val="tx1"/>
                </a:solidFill>
              </a:rPr>
              <a:t>Warisan</a:t>
            </a:r>
            <a:endParaRPr lang="en-US" sz="2800" dirty="0" smtClean="0">
              <a:solidFill>
                <a:schemeClr val="tx1"/>
              </a:solidFill>
            </a:endParaRPr>
          </a:p>
          <a:p>
            <a:pPr>
              <a:lnSpc>
                <a:spcPct val="150000"/>
              </a:lnSpc>
            </a:pPr>
            <a:r>
              <a:rPr lang="en-US" sz="2800" dirty="0" err="1">
                <a:solidFill>
                  <a:schemeClr val="tx1"/>
                </a:solidFill>
              </a:rPr>
              <a:t>Kontrol</a:t>
            </a:r>
            <a:r>
              <a:rPr lang="en-US" sz="2800" dirty="0">
                <a:solidFill>
                  <a:schemeClr val="tx1"/>
                </a:solidFill>
              </a:rPr>
              <a:t> </a:t>
            </a:r>
            <a:r>
              <a:rPr lang="en-US" sz="2800" dirty="0" err="1" smtClean="0">
                <a:solidFill>
                  <a:schemeClr val="tx1"/>
                </a:solidFill>
              </a:rPr>
              <a:t>Bersama</a:t>
            </a:r>
            <a:endParaRPr lang="en-US" sz="2800" dirty="0" smtClean="0">
              <a:solidFill>
                <a:schemeClr val="tx1"/>
              </a:solidFill>
            </a:endParaRPr>
          </a:p>
          <a:p>
            <a:pPr>
              <a:lnSpc>
                <a:spcPct val="150000"/>
              </a:lnSpc>
            </a:pPr>
            <a:r>
              <a:rPr lang="en-US" sz="2800" dirty="0" err="1">
                <a:solidFill>
                  <a:schemeClr val="tx1"/>
                </a:solidFill>
              </a:rPr>
              <a:t>Khusus</a:t>
            </a:r>
            <a:r>
              <a:rPr lang="en-US" sz="2800" dirty="0">
                <a:solidFill>
                  <a:schemeClr val="tx1"/>
                </a:solidFill>
              </a:rPr>
              <a:t> </a:t>
            </a:r>
            <a:r>
              <a:rPr lang="en-US" sz="2800" dirty="0" err="1">
                <a:solidFill>
                  <a:schemeClr val="tx1"/>
                </a:solidFill>
              </a:rPr>
              <a:t>Pelanggan</a:t>
            </a:r>
            <a:endParaRPr lang="en-ID" sz="2800" dirty="0" smtClean="0">
              <a:solidFill>
                <a:schemeClr val="tx1"/>
              </a:solidFill>
            </a:endParaRPr>
          </a:p>
        </p:txBody>
      </p:sp>
      <p:sp>
        <p:nvSpPr>
          <p:cNvPr id="4" name="Date Placeholder 3"/>
          <p:cNvSpPr>
            <a:spLocks noGrp="1"/>
          </p:cNvSpPr>
          <p:nvPr>
            <p:ph type="dt" sz="half" idx="10"/>
          </p:nvPr>
        </p:nvSpPr>
        <p:spPr/>
        <p:txBody>
          <a:bodyPr/>
          <a:lstStyle/>
          <a:p>
            <a:fld id="{A9213B2B-15E2-4D4D-87FB-1D3EB7890805}"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12</a:t>
            </a:fld>
            <a:endParaRPr lang="id-ID" dirty="0"/>
          </a:p>
        </p:txBody>
      </p:sp>
    </p:spTree>
    <p:extLst>
      <p:ext uri="{BB962C8B-B14F-4D97-AF65-F5344CB8AC3E}">
        <p14:creationId xmlns:p14="http://schemas.microsoft.com/office/powerpoint/2010/main" val="8705660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429" y="640945"/>
            <a:ext cx="7347283" cy="854074"/>
          </a:xfrm>
        </p:spPr>
        <p:txBody>
          <a:bodyPr>
            <a:noAutofit/>
          </a:bodyPr>
          <a:lstStyle/>
          <a:p>
            <a:r>
              <a:rPr lang="id-ID" dirty="0"/>
              <a:t>Produk dan Fitur Keamanan</a:t>
            </a:r>
            <a:endParaRPr lang="en-US" dirty="0"/>
          </a:p>
        </p:txBody>
      </p:sp>
      <p:sp>
        <p:nvSpPr>
          <p:cNvPr id="3" name="Content Placeholder 2"/>
          <p:cNvSpPr>
            <a:spLocks noGrp="1"/>
          </p:cNvSpPr>
          <p:nvPr>
            <p:ph idx="1"/>
          </p:nvPr>
        </p:nvSpPr>
        <p:spPr>
          <a:xfrm>
            <a:off x="184897" y="1252519"/>
            <a:ext cx="8814723" cy="2881331"/>
          </a:xfrm>
        </p:spPr>
        <p:txBody>
          <a:bodyPr anchor="ctr">
            <a:normAutofit/>
          </a:bodyPr>
          <a:lstStyle/>
          <a:p>
            <a:pPr marL="0" indent="0">
              <a:lnSpc>
                <a:spcPct val="150000"/>
              </a:lnSpc>
              <a:buNone/>
            </a:pPr>
            <a:r>
              <a:rPr lang="en-ID" sz="2800" dirty="0" err="1" smtClean="0"/>
              <a:t>Sarana</a:t>
            </a:r>
            <a:r>
              <a:rPr lang="en-ID" sz="2800" dirty="0" smtClean="0"/>
              <a:t> </a:t>
            </a:r>
          </a:p>
          <a:p>
            <a:pPr lvl="1">
              <a:lnSpc>
                <a:spcPct val="150000"/>
              </a:lnSpc>
              <a:buFont typeface="Wingdings" pitchFamily="2" charset="2"/>
              <a:buChar char="ü"/>
            </a:pPr>
            <a:r>
              <a:rPr lang="id-ID" sz="2800" dirty="0" smtClean="0"/>
              <a:t>Akses </a:t>
            </a:r>
            <a:r>
              <a:rPr lang="id-ID" sz="2800" dirty="0"/>
              <a:t>dari AWS dan mitra </a:t>
            </a:r>
            <a:endParaRPr lang="en-ID" sz="2800" dirty="0" smtClean="0"/>
          </a:p>
          <a:p>
            <a:pPr lvl="1" algn="just">
              <a:lnSpc>
                <a:spcPct val="150000"/>
              </a:lnSpc>
              <a:buFont typeface="Wingdings" pitchFamily="2" charset="2"/>
              <a:buChar char="ü"/>
            </a:pPr>
            <a:r>
              <a:rPr lang="en-ID" sz="2800" dirty="0" err="1" smtClean="0"/>
              <a:t>Gunakan</a:t>
            </a:r>
            <a:r>
              <a:rPr lang="en-ID" sz="2800" dirty="0" smtClean="0"/>
              <a:t> </a:t>
            </a:r>
            <a:r>
              <a:rPr lang="id-ID" sz="2800" dirty="0" smtClean="0"/>
              <a:t> </a:t>
            </a:r>
            <a:r>
              <a:rPr lang="id-ID" sz="2800" dirty="0"/>
              <a:t>untuk memonitor dan mencatat</a:t>
            </a:r>
            <a:endParaRPr lang="en-US" sz="2800" dirty="0">
              <a:solidFill>
                <a:schemeClr val="tx1"/>
              </a:solidFill>
            </a:endParaRPr>
          </a:p>
        </p:txBody>
      </p:sp>
      <p:sp>
        <p:nvSpPr>
          <p:cNvPr id="4" name="Date Placeholder 3"/>
          <p:cNvSpPr>
            <a:spLocks noGrp="1"/>
          </p:cNvSpPr>
          <p:nvPr>
            <p:ph type="dt" sz="half" idx="10"/>
          </p:nvPr>
        </p:nvSpPr>
        <p:spPr/>
        <p:txBody>
          <a:bodyPr/>
          <a:lstStyle/>
          <a:p>
            <a:fld id="{B67BC70B-00BF-46A9-A715-812711923440}"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13</a:t>
            </a:fld>
            <a:endParaRPr lang="id-ID"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9098" y="3956907"/>
            <a:ext cx="1596346" cy="194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0241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1321" y="640945"/>
            <a:ext cx="7347283" cy="854074"/>
          </a:xfrm>
        </p:spPr>
        <p:txBody>
          <a:bodyPr>
            <a:noAutofit/>
          </a:bodyPr>
          <a:lstStyle/>
          <a:p>
            <a:r>
              <a:rPr lang="en-ID" dirty="0" err="1" smtClean="0"/>
              <a:t>Keamanan</a:t>
            </a:r>
            <a:r>
              <a:rPr lang="en-ID" dirty="0" smtClean="0"/>
              <a:t> </a:t>
            </a:r>
            <a:r>
              <a:rPr lang="en-ID" dirty="0" err="1" smtClean="0"/>
              <a:t>jaringan</a:t>
            </a:r>
            <a:r>
              <a:rPr lang="en-ID" dirty="0" smtClean="0"/>
              <a:t> </a:t>
            </a:r>
            <a:endParaRPr lang="en-US" dirty="0"/>
          </a:p>
        </p:txBody>
      </p:sp>
      <p:sp>
        <p:nvSpPr>
          <p:cNvPr id="3" name="Content Placeholder 2"/>
          <p:cNvSpPr>
            <a:spLocks noGrp="1"/>
          </p:cNvSpPr>
          <p:nvPr>
            <p:ph idx="1"/>
          </p:nvPr>
        </p:nvSpPr>
        <p:spPr>
          <a:xfrm>
            <a:off x="184897" y="1158734"/>
            <a:ext cx="8814723" cy="4724400"/>
          </a:xfrm>
        </p:spPr>
        <p:txBody>
          <a:bodyPr/>
          <a:lstStyle/>
          <a:p>
            <a:endParaRPr lang="en-ID" dirty="0" smtClean="0">
              <a:solidFill>
                <a:schemeClr val="tx1"/>
              </a:solidFill>
            </a:endParaRPr>
          </a:p>
          <a:p>
            <a:pPr>
              <a:lnSpc>
                <a:spcPct val="150000"/>
              </a:lnSpc>
            </a:pPr>
            <a:r>
              <a:rPr lang="en-US" sz="2800" dirty="0" smtClean="0">
                <a:solidFill>
                  <a:schemeClr val="tx1"/>
                </a:solidFill>
              </a:rPr>
              <a:t>Firewall </a:t>
            </a:r>
            <a:r>
              <a:rPr lang="en-US" sz="2800" dirty="0" err="1" smtClean="0">
                <a:solidFill>
                  <a:schemeClr val="tx1"/>
                </a:solidFill>
              </a:rPr>
              <a:t>bawaan</a:t>
            </a:r>
            <a:endParaRPr lang="en-US" sz="2800" dirty="0" smtClean="0">
              <a:solidFill>
                <a:schemeClr val="tx1"/>
              </a:solidFill>
            </a:endParaRPr>
          </a:p>
          <a:p>
            <a:pPr>
              <a:lnSpc>
                <a:spcPct val="150000"/>
              </a:lnSpc>
            </a:pPr>
            <a:r>
              <a:rPr lang="en-US" sz="2800" dirty="0" err="1" smtClean="0">
                <a:solidFill>
                  <a:schemeClr val="tx1"/>
                </a:solidFill>
              </a:rPr>
              <a:t>Jalannyaa</a:t>
            </a:r>
            <a:r>
              <a:rPr lang="en-US" sz="2800" dirty="0" smtClean="0">
                <a:solidFill>
                  <a:schemeClr val="tx1"/>
                </a:solidFill>
              </a:rPr>
              <a:t> </a:t>
            </a:r>
            <a:r>
              <a:rPr lang="en-US" sz="2800" dirty="0" err="1" smtClean="0">
                <a:solidFill>
                  <a:schemeClr val="tx1"/>
                </a:solidFill>
              </a:rPr>
              <a:t>enkripsi</a:t>
            </a:r>
            <a:r>
              <a:rPr lang="en-US" sz="2800" dirty="0" smtClean="0">
                <a:solidFill>
                  <a:schemeClr val="tx1"/>
                </a:solidFill>
              </a:rPr>
              <a:t> </a:t>
            </a:r>
          </a:p>
          <a:p>
            <a:pPr>
              <a:lnSpc>
                <a:spcPct val="150000"/>
              </a:lnSpc>
            </a:pPr>
            <a:r>
              <a:rPr lang="en-US" sz="2800" dirty="0" err="1" smtClean="0">
                <a:solidFill>
                  <a:schemeClr val="tx1"/>
                </a:solidFill>
              </a:rPr>
              <a:t>Koneksi</a:t>
            </a:r>
            <a:r>
              <a:rPr lang="en-US" sz="2800" dirty="0" smtClean="0">
                <a:solidFill>
                  <a:schemeClr val="tx1"/>
                </a:solidFill>
              </a:rPr>
              <a:t> </a:t>
            </a:r>
            <a:r>
              <a:rPr lang="en-US" sz="2800" dirty="0" err="1" smtClean="0">
                <a:solidFill>
                  <a:schemeClr val="tx1"/>
                </a:solidFill>
              </a:rPr>
              <a:t>pribadi</a:t>
            </a:r>
            <a:r>
              <a:rPr lang="en-US" sz="2800" dirty="0" smtClean="0">
                <a:solidFill>
                  <a:schemeClr val="tx1"/>
                </a:solidFill>
              </a:rPr>
              <a:t> / </a:t>
            </a:r>
            <a:r>
              <a:rPr lang="en-US" sz="2800" dirty="0" err="1" smtClean="0">
                <a:solidFill>
                  <a:schemeClr val="tx1"/>
                </a:solidFill>
              </a:rPr>
              <a:t>khusus</a:t>
            </a:r>
            <a:r>
              <a:rPr lang="en-US" sz="2800" dirty="0" smtClean="0">
                <a:solidFill>
                  <a:schemeClr val="tx1"/>
                </a:solidFill>
              </a:rPr>
              <a:t> </a:t>
            </a:r>
          </a:p>
          <a:p>
            <a:pPr>
              <a:lnSpc>
                <a:spcPct val="150000"/>
              </a:lnSpc>
            </a:pPr>
            <a:r>
              <a:rPr lang="en-US" sz="2800" dirty="0" err="1" smtClean="0">
                <a:solidFill>
                  <a:schemeClr val="tx1"/>
                </a:solidFill>
              </a:rPr>
              <a:t>Mitigasi</a:t>
            </a:r>
            <a:r>
              <a:rPr lang="en-US" sz="2800" dirty="0" smtClean="0">
                <a:solidFill>
                  <a:schemeClr val="tx1"/>
                </a:solidFill>
              </a:rPr>
              <a:t> denial of service (</a:t>
            </a:r>
            <a:r>
              <a:rPr lang="en-US" sz="2800" dirty="0" err="1" smtClean="0">
                <a:solidFill>
                  <a:schemeClr val="tx1"/>
                </a:solidFill>
              </a:rPr>
              <a:t>ddos</a:t>
            </a:r>
            <a:r>
              <a:rPr lang="en-US" sz="2800" dirty="0" smtClean="0">
                <a:solidFill>
                  <a:schemeClr val="tx1"/>
                </a:solidFill>
              </a:rPr>
              <a:t>) yang </a:t>
            </a:r>
            <a:r>
              <a:rPr lang="en-US" sz="2800" dirty="0" err="1" smtClean="0">
                <a:solidFill>
                  <a:schemeClr val="tx1"/>
                </a:solidFill>
              </a:rPr>
              <a:t>didistribusi</a:t>
            </a:r>
            <a:endParaRPr lang="en-US" sz="2800" dirty="0">
              <a:solidFill>
                <a:schemeClr val="tx1"/>
              </a:solidFill>
            </a:endParaRPr>
          </a:p>
        </p:txBody>
      </p:sp>
      <p:sp>
        <p:nvSpPr>
          <p:cNvPr id="4" name="Date Placeholder 3"/>
          <p:cNvSpPr>
            <a:spLocks noGrp="1"/>
          </p:cNvSpPr>
          <p:nvPr>
            <p:ph type="dt" sz="half" idx="10"/>
          </p:nvPr>
        </p:nvSpPr>
        <p:spPr/>
        <p:txBody>
          <a:bodyPr/>
          <a:lstStyle/>
          <a:p>
            <a:fld id="{15F7973D-2307-4B49-BBC1-E28E5CF9A42B}"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14</a:t>
            </a:fld>
            <a:endParaRPr lang="id-ID"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1227" y="4763967"/>
            <a:ext cx="1348721" cy="1628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97281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395" y="873063"/>
            <a:ext cx="7745251" cy="854074"/>
          </a:xfrm>
        </p:spPr>
        <p:txBody>
          <a:bodyPr>
            <a:noAutofit/>
          </a:bodyPr>
          <a:lstStyle/>
          <a:p>
            <a:pPr>
              <a:lnSpc>
                <a:spcPct val="100000"/>
              </a:lnSpc>
            </a:pPr>
            <a:r>
              <a:rPr lang="en-ID" dirty="0" smtClean="0"/>
              <a:t>I</a:t>
            </a:r>
            <a:r>
              <a:rPr lang="id-ID" dirty="0" smtClean="0"/>
              <a:t>nventarisasi </a:t>
            </a:r>
            <a:r>
              <a:rPr lang="id-ID" dirty="0"/>
              <a:t>dan Manajemen Konfigurasi</a:t>
            </a:r>
            <a:endParaRPr lang="en-US" dirty="0"/>
          </a:p>
        </p:txBody>
      </p:sp>
      <p:sp>
        <p:nvSpPr>
          <p:cNvPr id="3" name="Content Placeholder 2"/>
          <p:cNvSpPr>
            <a:spLocks noGrp="1"/>
          </p:cNvSpPr>
          <p:nvPr>
            <p:ph idx="1"/>
          </p:nvPr>
        </p:nvSpPr>
        <p:spPr>
          <a:xfrm>
            <a:off x="184897" y="1252519"/>
            <a:ext cx="8814723" cy="4724400"/>
          </a:xfrm>
        </p:spPr>
        <p:txBody>
          <a:bodyPr anchor="ctr">
            <a:normAutofit/>
          </a:bodyPr>
          <a:lstStyle/>
          <a:p>
            <a:endParaRPr lang="en-ID" sz="2800" dirty="0" smtClean="0">
              <a:solidFill>
                <a:schemeClr val="tx1"/>
              </a:solidFill>
            </a:endParaRPr>
          </a:p>
          <a:p>
            <a:pPr>
              <a:lnSpc>
                <a:spcPct val="150000"/>
              </a:lnSpc>
            </a:pPr>
            <a:r>
              <a:rPr lang="en-ID" sz="2800" dirty="0" smtClean="0">
                <a:solidFill>
                  <a:schemeClr val="tx1"/>
                </a:solidFill>
              </a:rPr>
              <a:t>Deployment </a:t>
            </a:r>
            <a:r>
              <a:rPr lang="en-ID" sz="2800" dirty="0">
                <a:solidFill>
                  <a:schemeClr val="tx1"/>
                </a:solidFill>
              </a:rPr>
              <a:t>tools </a:t>
            </a:r>
            <a:endParaRPr lang="en-ID" sz="2800" dirty="0" smtClean="0">
              <a:solidFill>
                <a:schemeClr val="tx1"/>
              </a:solidFill>
            </a:endParaRPr>
          </a:p>
          <a:p>
            <a:pPr>
              <a:lnSpc>
                <a:spcPct val="150000"/>
              </a:lnSpc>
            </a:pPr>
            <a:r>
              <a:rPr lang="id-ID" sz="2800" dirty="0">
                <a:solidFill>
                  <a:schemeClr val="tx1"/>
                </a:solidFill>
              </a:rPr>
              <a:t>Inventarisasi dan alat konfigurasi </a:t>
            </a:r>
            <a:endParaRPr lang="en-ID" sz="2800" dirty="0" smtClean="0">
              <a:solidFill>
                <a:schemeClr val="tx1"/>
              </a:solidFill>
            </a:endParaRPr>
          </a:p>
          <a:p>
            <a:pPr>
              <a:lnSpc>
                <a:spcPct val="150000"/>
              </a:lnSpc>
            </a:pPr>
            <a:r>
              <a:rPr lang="id-ID" sz="2800" dirty="0" smtClean="0">
                <a:solidFill>
                  <a:schemeClr val="tx1"/>
                </a:solidFill>
              </a:rPr>
              <a:t>Definisi </a:t>
            </a:r>
            <a:r>
              <a:rPr lang="id-ID" sz="2800" dirty="0">
                <a:solidFill>
                  <a:schemeClr val="tx1"/>
                </a:solidFill>
              </a:rPr>
              <a:t>template dan alat manajemen</a:t>
            </a:r>
            <a:endParaRPr lang="en-US" sz="2800" dirty="0">
              <a:solidFill>
                <a:schemeClr val="tx1"/>
              </a:solidFill>
            </a:endParaRPr>
          </a:p>
        </p:txBody>
      </p:sp>
      <p:sp>
        <p:nvSpPr>
          <p:cNvPr id="4" name="Date Placeholder 3"/>
          <p:cNvSpPr>
            <a:spLocks noGrp="1"/>
          </p:cNvSpPr>
          <p:nvPr>
            <p:ph type="dt" sz="half" idx="10"/>
          </p:nvPr>
        </p:nvSpPr>
        <p:spPr/>
        <p:txBody>
          <a:bodyPr/>
          <a:lstStyle/>
          <a:p>
            <a:fld id="{57F52EA8-EF42-4F4E-AF16-D947C9E7C401}"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15</a:t>
            </a:fld>
            <a:endParaRPr lang="id-ID" dirty="0"/>
          </a:p>
        </p:txBody>
      </p:sp>
    </p:spTree>
    <p:extLst>
      <p:ext uri="{BB962C8B-B14F-4D97-AF65-F5344CB8AC3E}">
        <p14:creationId xmlns:p14="http://schemas.microsoft.com/office/powerpoint/2010/main" val="36128227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5758" y="164988"/>
            <a:ext cx="7347283" cy="854074"/>
          </a:xfrm>
        </p:spPr>
        <p:txBody>
          <a:bodyPr>
            <a:normAutofit fontScale="90000"/>
          </a:bodyPr>
          <a:lstStyle/>
          <a:p>
            <a:r>
              <a:rPr lang="en-US" dirty="0"/>
              <a:t/>
            </a:r>
            <a:br>
              <a:rPr lang="en-US" dirty="0"/>
            </a:br>
            <a:r>
              <a:rPr lang="en-US" dirty="0" err="1"/>
              <a:t>Enkripsi</a:t>
            </a:r>
            <a:r>
              <a:rPr lang="en-US" dirty="0"/>
              <a:t> data</a:t>
            </a:r>
          </a:p>
        </p:txBody>
      </p:sp>
      <p:sp>
        <p:nvSpPr>
          <p:cNvPr id="3" name="Content Placeholder 2"/>
          <p:cNvSpPr>
            <a:spLocks noGrp="1"/>
          </p:cNvSpPr>
          <p:nvPr>
            <p:ph idx="1"/>
          </p:nvPr>
        </p:nvSpPr>
        <p:spPr>
          <a:xfrm>
            <a:off x="161451" y="1229073"/>
            <a:ext cx="8814723" cy="4724400"/>
          </a:xfrm>
        </p:spPr>
        <p:txBody>
          <a:bodyPr anchor="ctr">
            <a:normAutofit/>
          </a:bodyPr>
          <a:lstStyle/>
          <a:p>
            <a:pPr algn="just">
              <a:lnSpc>
                <a:spcPct val="150000"/>
              </a:lnSpc>
            </a:pPr>
            <a:r>
              <a:rPr lang="en-US" sz="2800" dirty="0">
                <a:solidFill>
                  <a:schemeClr val="tx1"/>
                </a:solidFill>
              </a:rPr>
              <a:t>Encryption capabilities </a:t>
            </a:r>
          </a:p>
          <a:p>
            <a:pPr algn="just">
              <a:lnSpc>
                <a:spcPct val="150000"/>
              </a:lnSpc>
            </a:pPr>
            <a:r>
              <a:rPr lang="en-US" sz="2800" dirty="0">
                <a:solidFill>
                  <a:schemeClr val="tx1"/>
                </a:solidFill>
              </a:rPr>
              <a:t>Key management options </a:t>
            </a:r>
          </a:p>
          <a:p>
            <a:pPr algn="just">
              <a:lnSpc>
                <a:spcPct val="150000"/>
              </a:lnSpc>
            </a:pPr>
            <a:r>
              <a:rPr lang="en-ID" sz="2800" dirty="0">
                <a:solidFill>
                  <a:schemeClr val="tx1"/>
                </a:solidFill>
              </a:rPr>
              <a:t>Hardware-based cryptographic key storage</a:t>
            </a:r>
          </a:p>
          <a:p>
            <a:pPr marL="0" indent="0" algn="just">
              <a:lnSpc>
                <a:spcPct val="150000"/>
              </a:lnSpc>
              <a:buNone/>
            </a:pPr>
            <a:r>
              <a:rPr lang="en-ID" sz="2800" dirty="0">
                <a:solidFill>
                  <a:schemeClr val="tx1"/>
                </a:solidFill>
              </a:rPr>
              <a:t>  options </a:t>
            </a:r>
          </a:p>
          <a:p>
            <a:pPr lvl="1" algn="just">
              <a:lnSpc>
                <a:spcPct val="150000"/>
              </a:lnSpc>
              <a:buFont typeface="Wingdings" pitchFamily="2" charset="2"/>
              <a:buChar char="ü"/>
            </a:pPr>
            <a:r>
              <a:rPr lang="en-US" sz="2800" dirty="0">
                <a:solidFill>
                  <a:schemeClr val="tx1"/>
                </a:solidFill>
              </a:rPr>
              <a:t>AWS </a:t>
            </a:r>
            <a:r>
              <a:rPr lang="en-US" sz="2800" dirty="0" err="1">
                <a:solidFill>
                  <a:schemeClr val="tx1"/>
                </a:solidFill>
              </a:rPr>
              <a:t>CloudHSM</a:t>
            </a:r>
            <a:endParaRPr lang="en-US" sz="2800" dirty="0">
              <a:solidFill>
                <a:schemeClr val="tx1"/>
              </a:solidFill>
            </a:endParaRPr>
          </a:p>
        </p:txBody>
      </p:sp>
      <p:sp>
        <p:nvSpPr>
          <p:cNvPr id="4" name="Date Placeholder 3"/>
          <p:cNvSpPr>
            <a:spLocks noGrp="1"/>
          </p:cNvSpPr>
          <p:nvPr>
            <p:ph type="dt" sz="half" idx="10"/>
          </p:nvPr>
        </p:nvSpPr>
        <p:spPr/>
        <p:txBody>
          <a:bodyPr/>
          <a:lstStyle/>
          <a:p>
            <a:fld id="{F439C54D-8E4C-4043-8761-984259B051D8}"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16</a:t>
            </a:fld>
            <a:endParaRPr lang="id-ID"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3243" y="4044461"/>
            <a:ext cx="1707476" cy="1650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47517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4030" y="734730"/>
            <a:ext cx="7592851" cy="854074"/>
          </a:xfrm>
        </p:spPr>
        <p:txBody>
          <a:bodyPr>
            <a:noAutofit/>
          </a:bodyPr>
          <a:lstStyle/>
          <a:p>
            <a:r>
              <a:rPr lang="id-ID" dirty="0"/>
              <a:t>Kontrol dan Manajemen Akses</a:t>
            </a:r>
            <a:endParaRPr lang="en-US" dirty="0"/>
          </a:p>
        </p:txBody>
      </p:sp>
      <p:sp>
        <p:nvSpPr>
          <p:cNvPr id="3" name="Content Placeholder 2"/>
          <p:cNvSpPr>
            <a:spLocks noGrp="1"/>
          </p:cNvSpPr>
          <p:nvPr>
            <p:ph idx="1"/>
          </p:nvPr>
        </p:nvSpPr>
        <p:spPr>
          <a:xfrm>
            <a:off x="173174" y="1545596"/>
            <a:ext cx="8814723" cy="4724400"/>
          </a:xfrm>
        </p:spPr>
        <p:txBody>
          <a:bodyPr anchor="ctr">
            <a:normAutofit/>
          </a:bodyPr>
          <a:lstStyle/>
          <a:p>
            <a:pPr>
              <a:lnSpc>
                <a:spcPct val="150000"/>
              </a:lnSpc>
            </a:pPr>
            <a:r>
              <a:rPr lang="en-ID" sz="2800" dirty="0" smtClean="0">
                <a:solidFill>
                  <a:schemeClr val="tx1"/>
                </a:solidFill>
              </a:rPr>
              <a:t>I</a:t>
            </a:r>
            <a:r>
              <a:rPr lang="id-ID" sz="2800" dirty="0" smtClean="0">
                <a:solidFill>
                  <a:schemeClr val="tx1"/>
                </a:solidFill>
              </a:rPr>
              <a:t>dentity </a:t>
            </a:r>
            <a:r>
              <a:rPr lang="id-ID" sz="2800" dirty="0">
                <a:solidFill>
                  <a:schemeClr val="tx1"/>
                </a:solidFill>
              </a:rPr>
              <a:t>and Access Management (IAM</a:t>
            </a:r>
            <a:r>
              <a:rPr lang="id-ID" sz="2800" dirty="0" smtClean="0">
                <a:solidFill>
                  <a:schemeClr val="tx1"/>
                </a:solidFill>
              </a:rPr>
              <a:t>)</a:t>
            </a:r>
            <a:endParaRPr lang="en-ID" sz="2800" dirty="0" smtClean="0">
              <a:solidFill>
                <a:schemeClr val="tx1"/>
              </a:solidFill>
            </a:endParaRPr>
          </a:p>
          <a:p>
            <a:pPr>
              <a:lnSpc>
                <a:spcPct val="150000"/>
              </a:lnSpc>
            </a:pPr>
            <a:r>
              <a:rPr lang="id-ID" sz="2800" dirty="0" smtClean="0">
                <a:solidFill>
                  <a:schemeClr val="tx1"/>
                </a:solidFill>
              </a:rPr>
              <a:t> </a:t>
            </a:r>
            <a:r>
              <a:rPr lang="id-ID" sz="2800" dirty="0">
                <a:solidFill>
                  <a:schemeClr val="tx1"/>
                </a:solidFill>
              </a:rPr>
              <a:t>Otentikasi multi-faktor (MFA</a:t>
            </a:r>
            <a:r>
              <a:rPr lang="id-ID" sz="2800" dirty="0" smtClean="0">
                <a:solidFill>
                  <a:schemeClr val="tx1"/>
                </a:solidFill>
              </a:rPr>
              <a:t>)</a:t>
            </a:r>
            <a:endParaRPr lang="en-ID" sz="2800" dirty="0" smtClean="0">
              <a:solidFill>
                <a:schemeClr val="tx1"/>
              </a:solidFill>
            </a:endParaRPr>
          </a:p>
          <a:p>
            <a:pPr>
              <a:lnSpc>
                <a:spcPct val="150000"/>
              </a:lnSpc>
            </a:pPr>
            <a:r>
              <a:rPr lang="id-ID" sz="2800" dirty="0" smtClean="0">
                <a:solidFill>
                  <a:schemeClr val="tx1"/>
                </a:solidFill>
              </a:rPr>
              <a:t> </a:t>
            </a:r>
            <a:r>
              <a:rPr lang="id-ID" sz="2800" dirty="0">
                <a:solidFill>
                  <a:schemeClr val="tx1"/>
                </a:solidFill>
              </a:rPr>
              <a:t>Integrasi dan federasi dengan direktori </a:t>
            </a:r>
            <a:r>
              <a:rPr lang="id-ID" sz="2800" dirty="0" smtClean="0">
                <a:solidFill>
                  <a:schemeClr val="tx1"/>
                </a:solidFill>
              </a:rPr>
              <a:t>perusahaan</a:t>
            </a:r>
            <a:endParaRPr lang="en-ID" sz="2800" dirty="0" smtClean="0">
              <a:solidFill>
                <a:schemeClr val="tx1"/>
              </a:solidFill>
            </a:endParaRPr>
          </a:p>
          <a:p>
            <a:pPr>
              <a:lnSpc>
                <a:spcPct val="150000"/>
              </a:lnSpc>
            </a:pPr>
            <a:r>
              <a:rPr lang="id-ID" sz="2800" dirty="0" smtClean="0">
                <a:solidFill>
                  <a:schemeClr val="tx1"/>
                </a:solidFill>
              </a:rPr>
              <a:t>Amazon Cognito</a:t>
            </a:r>
            <a:r>
              <a:rPr lang="en-ID" sz="2800" dirty="0" smtClean="0">
                <a:solidFill>
                  <a:schemeClr val="tx1"/>
                </a:solidFill>
              </a:rPr>
              <a:t> </a:t>
            </a:r>
          </a:p>
          <a:p>
            <a:pPr>
              <a:lnSpc>
                <a:spcPct val="150000"/>
              </a:lnSpc>
            </a:pPr>
            <a:r>
              <a:rPr lang="en-ID" sz="2800" dirty="0" err="1" smtClean="0">
                <a:solidFill>
                  <a:schemeClr val="tx1"/>
                </a:solidFill>
              </a:rPr>
              <a:t>Masuk</a:t>
            </a:r>
            <a:r>
              <a:rPr lang="en-ID" sz="2800" dirty="0" smtClean="0">
                <a:solidFill>
                  <a:schemeClr val="tx1"/>
                </a:solidFill>
              </a:rPr>
              <a:t> AWS Single</a:t>
            </a:r>
            <a:endParaRPr lang="en-US" sz="2800" dirty="0">
              <a:solidFill>
                <a:schemeClr val="tx1"/>
              </a:solidFill>
            </a:endParaRPr>
          </a:p>
        </p:txBody>
      </p:sp>
      <p:sp>
        <p:nvSpPr>
          <p:cNvPr id="4" name="Date Placeholder 3"/>
          <p:cNvSpPr>
            <a:spLocks noGrp="1"/>
          </p:cNvSpPr>
          <p:nvPr>
            <p:ph type="dt" sz="half" idx="10"/>
          </p:nvPr>
        </p:nvSpPr>
        <p:spPr/>
        <p:txBody>
          <a:bodyPr/>
          <a:lstStyle/>
          <a:p>
            <a:fld id="{A8352DB2-AC6A-4BFD-9C2B-7AAA2E5B19DC}"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17</a:t>
            </a:fld>
            <a:endParaRPr lang="id-ID"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3575" y="4339371"/>
            <a:ext cx="169545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54938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1321" y="476823"/>
            <a:ext cx="7347283" cy="854074"/>
          </a:xfrm>
        </p:spPr>
        <p:txBody>
          <a:bodyPr>
            <a:noAutofit/>
          </a:bodyPr>
          <a:lstStyle/>
          <a:p>
            <a:r>
              <a:rPr lang="en-US" dirty="0"/>
              <a:t>AWS </a:t>
            </a:r>
            <a:r>
              <a:rPr lang="en-US" dirty="0" smtClean="0"/>
              <a:t>Marketplace</a:t>
            </a:r>
            <a:endParaRPr lang="en-US" dirty="0"/>
          </a:p>
        </p:txBody>
      </p:sp>
      <p:sp>
        <p:nvSpPr>
          <p:cNvPr id="3" name="Content Placeholder 2"/>
          <p:cNvSpPr>
            <a:spLocks noGrp="1"/>
          </p:cNvSpPr>
          <p:nvPr>
            <p:ph idx="1"/>
          </p:nvPr>
        </p:nvSpPr>
        <p:spPr>
          <a:xfrm>
            <a:off x="184897" y="1451812"/>
            <a:ext cx="8814723" cy="3161220"/>
          </a:xfrm>
        </p:spPr>
        <p:txBody>
          <a:bodyPr anchor="ctr">
            <a:normAutofit/>
          </a:bodyPr>
          <a:lstStyle/>
          <a:p>
            <a:pPr>
              <a:lnSpc>
                <a:spcPct val="150000"/>
              </a:lnSpc>
            </a:pPr>
            <a:r>
              <a:rPr lang="id-ID" sz="2800" dirty="0">
                <a:solidFill>
                  <a:schemeClr val="tx1"/>
                </a:solidFill>
              </a:rPr>
              <a:t>Mitra </a:t>
            </a:r>
            <a:r>
              <a:rPr lang="id-ID" sz="2800" dirty="0" smtClean="0">
                <a:solidFill>
                  <a:schemeClr val="tx1"/>
                </a:solidFill>
              </a:rPr>
              <a:t>yang </a:t>
            </a:r>
            <a:r>
              <a:rPr lang="id-ID" sz="2800" dirty="0">
                <a:solidFill>
                  <a:schemeClr val="tx1"/>
                </a:solidFill>
              </a:rPr>
              <a:t>memenuhi syarat untuk memasarkan / menjual perangkat lunak kepada pelanggan </a:t>
            </a:r>
            <a:r>
              <a:rPr lang="id-ID" sz="2800" dirty="0" smtClean="0">
                <a:solidFill>
                  <a:schemeClr val="tx1"/>
                </a:solidFill>
              </a:rPr>
              <a:t>AWS</a:t>
            </a:r>
            <a:endParaRPr lang="en-ID" sz="2800" dirty="0" smtClean="0">
              <a:solidFill>
                <a:schemeClr val="tx1"/>
              </a:solidFill>
            </a:endParaRPr>
          </a:p>
          <a:p>
            <a:pPr>
              <a:lnSpc>
                <a:spcPct val="150000"/>
              </a:lnSpc>
            </a:pPr>
            <a:r>
              <a:rPr lang="id-ID" sz="2800" dirty="0" smtClean="0">
                <a:solidFill>
                  <a:schemeClr val="tx1"/>
                </a:solidFill>
              </a:rPr>
              <a:t>Toko </a:t>
            </a:r>
            <a:r>
              <a:rPr lang="id-ID" sz="2800" dirty="0">
                <a:solidFill>
                  <a:schemeClr val="tx1"/>
                </a:solidFill>
              </a:rPr>
              <a:t>perangkat lunak online yang dapat berjalan di AWS</a:t>
            </a:r>
            <a:endParaRPr lang="en-US" sz="2800" dirty="0">
              <a:solidFill>
                <a:schemeClr val="tx1"/>
              </a:solidFill>
            </a:endParaRPr>
          </a:p>
        </p:txBody>
      </p:sp>
      <p:sp>
        <p:nvSpPr>
          <p:cNvPr id="4" name="Date Placeholder 3"/>
          <p:cNvSpPr>
            <a:spLocks noGrp="1"/>
          </p:cNvSpPr>
          <p:nvPr>
            <p:ph type="dt" sz="half" idx="10"/>
          </p:nvPr>
        </p:nvSpPr>
        <p:spPr/>
        <p:txBody>
          <a:bodyPr/>
          <a:lstStyle/>
          <a:p>
            <a:fld id="{2A543370-BE0E-415A-BFD0-560A7BB6F683}"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18</a:t>
            </a:fld>
            <a:endParaRPr lang="id-ID"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0" y="3765306"/>
            <a:ext cx="200025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39582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6CB859A-6D8E-4262-8368-99396C52FEC7}"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19</a:t>
            </a:fld>
            <a:endParaRPr lang="id-ID" dirty="0"/>
          </a:p>
        </p:txBody>
      </p:sp>
      <p:sp>
        <p:nvSpPr>
          <p:cNvPr id="7" name="Rectangle 6"/>
          <p:cNvSpPr/>
          <p:nvPr/>
        </p:nvSpPr>
        <p:spPr>
          <a:xfrm>
            <a:off x="1925882" y="2368062"/>
            <a:ext cx="7218118" cy="1323439"/>
          </a:xfrm>
          <a:prstGeom prst="rect">
            <a:avLst/>
          </a:prstGeom>
        </p:spPr>
        <p:txBody>
          <a:bodyPr wrap="square">
            <a:spAutoFit/>
          </a:bodyPr>
          <a:lstStyle/>
          <a:p>
            <a:r>
              <a:rPr lang="en-ID" sz="4000" dirty="0"/>
              <a:t>The AWS Shared   Responsibility Model</a:t>
            </a:r>
            <a:endParaRPr lang="en-US" sz="4000"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55" y="2368062"/>
            <a:ext cx="1644528" cy="174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34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id-ID" sz="4000" dirty="0" smtClean="0"/>
              <a:t>Security</a:t>
            </a:r>
            <a:endParaRPr lang="id-ID" sz="4000" dirty="0"/>
          </a:p>
        </p:txBody>
      </p:sp>
      <p:sp>
        <p:nvSpPr>
          <p:cNvPr id="8" name="Subtitle 7"/>
          <p:cNvSpPr>
            <a:spLocks noGrp="1"/>
          </p:cNvSpPr>
          <p:nvPr>
            <p:ph type="subTitle" idx="1"/>
          </p:nvPr>
        </p:nvSpPr>
        <p:spPr/>
        <p:txBody>
          <a:bodyPr/>
          <a:lstStyle/>
          <a:p>
            <a:r>
              <a:rPr lang="id-ID" dirty="0" smtClean="0"/>
              <a:t>Nama pembicara dengan gelar</a:t>
            </a:r>
            <a:endParaRPr lang="id-ID" dirty="0"/>
          </a:p>
        </p:txBody>
      </p:sp>
    </p:spTree>
    <p:extLst>
      <p:ext uri="{BB962C8B-B14F-4D97-AF65-F5344CB8AC3E}">
        <p14:creationId xmlns:p14="http://schemas.microsoft.com/office/powerpoint/2010/main" val="4141773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091" y="347868"/>
            <a:ext cx="7347283" cy="854074"/>
          </a:xfrm>
        </p:spPr>
        <p:txBody>
          <a:bodyPr/>
          <a:lstStyle/>
          <a:p>
            <a:r>
              <a:rPr lang="id-ID" dirty="0"/>
              <a:t>Model Tanggung Jawab Bersama</a:t>
            </a:r>
          </a:p>
        </p:txBody>
      </p:sp>
      <p:sp>
        <p:nvSpPr>
          <p:cNvPr id="4" name="Date Placeholder 3"/>
          <p:cNvSpPr>
            <a:spLocks noGrp="1"/>
          </p:cNvSpPr>
          <p:nvPr>
            <p:ph type="dt" sz="half" idx="10"/>
          </p:nvPr>
        </p:nvSpPr>
        <p:spPr/>
        <p:txBody>
          <a:bodyPr/>
          <a:lstStyle/>
          <a:p>
            <a:fld id="{9C6AB559-4542-4CFF-A95E-642D4DADB638}"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20</a:t>
            </a:fld>
            <a:endParaRPr lang="id-ID" dirty="0"/>
          </a:p>
        </p:txBody>
      </p:sp>
      <p:pic>
        <p:nvPicPr>
          <p:cNvPr id="3" name="Picture 2"/>
          <p:cNvPicPr>
            <a:picLocks noChangeAspect="1"/>
          </p:cNvPicPr>
          <p:nvPr/>
        </p:nvPicPr>
        <p:blipFill>
          <a:blip r:embed="rId3"/>
          <a:stretch>
            <a:fillRect/>
          </a:stretch>
        </p:blipFill>
        <p:spPr>
          <a:xfrm>
            <a:off x="488281" y="1796734"/>
            <a:ext cx="8058150" cy="3857625"/>
          </a:xfrm>
          <a:prstGeom prst="rect">
            <a:avLst/>
          </a:prstGeom>
        </p:spPr>
      </p:pic>
    </p:spTree>
    <p:extLst>
      <p:ext uri="{BB962C8B-B14F-4D97-AF65-F5344CB8AC3E}">
        <p14:creationId xmlns:p14="http://schemas.microsoft.com/office/powerpoint/2010/main" val="548101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7200" y="687838"/>
            <a:ext cx="7347283" cy="854074"/>
          </a:xfrm>
        </p:spPr>
        <p:txBody>
          <a:bodyPr>
            <a:noAutofit/>
          </a:bodyPr>
          <a:lstStyle/>
          <a:p>
            <a:r>
              <a:rPr lang="en-ID" dirty="0" err="1" smtClean="0"/>
              <a:t>Keamanan</a:t>
            </a:r>
            <a:r>
              <a:rPr lang="en-ID" dirty="0" smtClean="0"/>
              <a:t> Cloud </a:t>
            </a:r>
            <a:endParaRPr lang="en-US" dirty="0"/>
          </a:p>
        </p:txBody>
      </p:sp>
      <p:sp>
        <p:nvSpPr>
          <p:cNvPr id="4" name="Date Placeholder 3"/>
          <p:cNvSpPr>
            <a:spLocks noGrp="1"/>
          </p:cNvSpPr>
          <p:nvPr>
            <p:ph type="dt" sz="half" idx="10"/>
          </p:nvPr>
        </p:nvSpPr>
        <p:spPr/>
        <p:txBody>
          <a:bodyPr/>
          <a:lstStyle/>
          <a:p>
            <a:fld id="{3CBEEB7A-7D00-4E71-8B30-55B931567830}"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21</a:t>
            </a:fld>
            <a:endParaRPr lang="id-ID" dirty="0"/>
          </a:p>
        </p:txBody>
      </p:sp>
      <p:sp>
        <p:nvSpPr>
          <p:cNvPr id="7" name="Rectangle 6"/>
          <p:cNvSpPr/>
          <p:nvPr/>
        </p:nvSpPr>
        <p:spPr>
          <a:xfrm>
            <a:off x="199291" y="3741058"/>
            <a:ext cx="8639909" cy="1959639"/>
          </a:xfrm>
          <a:prstGeom prst="rect">
            <a:avLst/>
          </a:prstGeom>
        </p:spPr>
        <p:txBody>
          <a:bodyPr wrap="square">
            <a:spAutoFit/>
          </a:bodyPr>
          <a:lstStyle/>
          <a:p>
            <a:pPr marL="457200" indent="-457200" algn="just">
              <a:lnSpc>
                <a:spcPct val="150000"/>
              </a:lnSpc>
              <a:buFont typeface="Arial" pitchFamily="34" charset="0"/>
              <a:buChar char="•"/>
            </a:pPr>
            <a:r>
              <a:rPr lang="id-ID" sz="2800" dirty="0"/>
              <a:t>Perlindungan infrastruktur global AWS adalah prioritas utama </a:t>
            </a:r>
            <a:endParaRPr lang="en-ID" sz="2800" dirty="0" smtClean="0"/>
          </a:p>
          <a:p>
            <a:pPr marL="457200" indent="-457200" algn="just">
              <a:lnSpc>
                <a:spcPct val="150000"/>
              </a:lnSpc>
              <a:buFont typeface="Arial" pitchFamily="34" charset="0"/>
              <a:buChar char="•"/>
            </a:pPr>
            <a:r>
              <a:rPr lang="id-ID" sz="2800" dirty="0" smtClean="0"/>
              <a:t>Ketersediaan </a:t>
            </a:r>
            <a:r>
              <a:rPr lang="id-ID" sz="2800" dirty="0"/>
              <a:t>laporan pihak ketiga</a:t>
            </a:r>
            <a:endParaRPr lang="en-US" sz="2800" dirty="0"/>
          </a:p>
        </p:txBody>
      </p:sp>
      <p:pic>
        <p:nvPicPr>
          <p:cNvPr id="8" name="Content Placeholder 7"/>
          <p:cNvPicPr>
            <a:picLocks noGrp="1" noChangeAspect="1"/>
          </p:cNvPicPr>
          <p:nvPr>
            <p:ph idx="1"/>
          </p:nvPr>
        </p:nvPicPr>
        <p:blipFill>
          <a:blip r:embed="rId2"/>
          <a:stretch>
            <a:fillRect/>
          </a:stretch>
        </p:blipFill>
        <p:spPr>
          <a:xfrm>
            <a:off x="196470" y="1769383"/>
            <a:ext cx="8791575" cy="1971675"/>
          </a:xfrm>
          <a:prstGeom prst="rect">
            <a:avLst/>
          </a:prstGeom>
        </p:spPr>
      </p:pic>
    </p:spTree>
    <p:extLst>
      <p:ext uri="{BB962C8B-B14F-4D97-AF65-F5344CB8AC3E}">
        <p14:creationId xmlns:p14="http://schemas.microsoft.com/office/powerpoint/2010/main" val="21570839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7296" y="558884"/>
            <a:ext cx="7347283" cy="854074"/>
          </a:xfrm>
        </p:spPr>
        <p:txBody>
          <a:bodyPr/>
          <a:lstStyle/>
          <a:p>
            <a:r>
              <a:rPr lang="en-ID" dirty="0" err="1" smtClean="0"/>
              <a:t>Keamanan</a:t>
            </a:r>
            <a:r>
              <a:rPr lang="en-ID" dirty="0" smtClean="0"/>
              <a:t> Clou</a:t>
            </a:r>
            <a:r>
              <a:rPr lang="en-ID" dirty="0"/>
              <a:t>d</a:t>
            </a:r>
            <a:endParaRPr lang="en-US" dirty="0"/>
          </a:p>
        </p:txBody>
      </p:sp>
      <p:sp>
        <p:nvSpPr>
          <p:cNvPr id="4" name="Date Placeholder 3"/>
          <p:cNvSpPr>
            <a:spLocks noGrp="1"/>
          </p:cNvSpPr>
          <p:nvPr>
            <p:ph type="dt" sz="half" idx="10"/>
          </p:nvPr>
        </p:nvSpPr>
        <p:spPr/>
        <p:txBody>
          <a:bodyPr/>
          <a:lstStyle/>
          <a:p>
            <a:fld id="{0EB88ECE-49C7-43C4-8750-30EE337F8068}"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22</a:t>
            </a:fld>
            <a:endParaRPr lang="id-ID" dirty="0"/>
          </a:p>
        </p:txBody>
      </p:sp>
      <p:sp>
        <p:nvSpPr>
          <p:cNvPr id="7" name="Rectangle 6"/>
          <p:cNvSpPr/>
          <p:nvPr/>
        </p:nvSpPr>
        <p:spPr>
          <a:xfrm>
            <a:off x="204351" y="3567499"/>
            <a:ext cx="2545890" cy="1200329"/>
          </a:xfrm>
          <a:prstGeom prst="rect">
            <a:avLst/>
          </a:prstGeom>
        </p:spPr>
        <p:txBody>
          <a:bodyPr wrap="none">
            <a:spAutoFit/>
          </a:bodyPr>
          <a:lstStyle/>
          <a:p>
            <a:pPr marL="457200" indent="-457200">
              <a:lnSpc>
                <a:spcPct val="150000"/>
              </a:lnSpc>
              <a:buFont typeface="Arial" pitchFamily="34" charset="0"/>
              <a:buChar char="•"/>
            </a:pPr>
            <a:r>
              <a:rPr lang="en-US" sz="2400" dirty="0"/>
              <a:t>Amazon EC2 </a:t>
            </a:r>
            <a:endParaRPr lang="en-US" sz="2400" dirty="0" smtClean="0"/>
          </a:p>
          <a:p>
            <a:pPr marL="457200" indent="-457200">
              <a:lnSpc>
                <a:spcPct val="150000"/>
              </a:lnSpc>
              <a:buFont typeface="Arial" pitchFamily="34" charset="0"/>
              <a:buChar char="•"/>
            </a:pPr>
            <a:r>
              <a:rPr lang="en-US" sz="2400" dirty="0" smtClean="0"/>
              <a:t>Amazon </a:t>
            </a:r>
            <a:r>
              <a:rPr lang="en-US" sz="2400" dirty="0"/>
              <a:t>EBS</a:t>
            </a:r>
          </a:p>
        </p:txBody>
      </p:sp>
      <p:sp>
        <p:nvSpPr>
          <p:cNvPr id="8" name="Rectangle 7"/>
          <p:cNvSpPr/>
          <p:nvPr/>
        </p:nvSpPr>
        <p:spPr>
          <a:xfrm>
            <a:off x="4341935" y="3559878"/>
            <a:ext cx="4572000" cy="2862322"/>
          </a:xfrm>
          <a:prstGeom prst="rect">
            <a:avLst/>
          </a:prstGeom>
        </p:spPr>
        <p:txBody>
          <a:bodyPr>
            <a:spAutoFit/>
          </a:bodyPr>
          <a:lstStyle/>
          <a:p>
            <a:pPr marL="285750" indent="-285750">
              <a:lnSpc>
                <a:spcPct val="150000"/>
              </a:lnSpc>
              <a:buFont typeface="Arial" pitchFamily="34" charset="0"/>
              <a:buChar char="•"/>
            </a:pPr>
            <a:r>
              <a:rPr lang="en-US" sz="2400" dirty="0"/>
              <a:t>Amazon </a:t>
            </a:r>
            <a:r>
              <a:rPr lang="en-US" sz="2400" dirty="0" err="1"/>
              <a:t>DynamoDB</a:t>
            </a:r>
            <a:r>
              <a:rPr lang="en-US" sz="2400" dirty="0"/>
              <a:t> </a:t>
            </a:r>
            <a:endParaRPr lang="en-US" sz="2400" dirty="0" smtClean="0"/>
          </a:p>
          <a:p>
            <a:pPr marL="285750" indent="-285750">
              <a:lnSpc>
                <a:spcPct val="150000"/>
              </a:lnSpc>
              <a:buFont typeface="Arial" pitchFamily="34" charset="0"/>
              <a:buChar char="•"/>
            </a:pPr>
            <a:r>
              <a:rPr lang="en-US" sz="2400" dirty="0" smtClean="0"/>
              <a:t>Amazon RDS</a:t>
            </a:r>
          </a:p>
          <a:p>
            <a:pPr marL="285750" indent="-285750">
              <a:lnSpc>
                <a:spcPct val="150000"/>
              </a:lnSpc>
              <a:buFont typeface="Arial" pitchFamily="34" charset="0"/>
              <a:buChar char="•"/>
            </a:pPr>
            <a:r>
              <a:rPr lang="en-US" sz="2400" dirty="0" smtClean="0"/>
              <a:t> </a:t>
            </a:r>
            <a:r>
              <a:rPr lang="en-US" sz="2400" dirty="0"/>
              <a:t>Amazon Redshift </a:t>
            </a:r>
            <a:endParaRPr lang="en-US" sz="2400" dirty="0" smtClean="0"/>
          </a:p>
          <a:p>
            <a:pPr marL="285750" indent="-285750">
              <a:lnSpc>
                <a:spcPct val="150000"/>
              </a:lnSpc>
              <a:buFont typeface="Arial" pitchFamily="34" charset="0"/>
              <a:buChar char="•"/>
            </a:pPr>
            <a:r>
              <a:rPr lang="en-US" sz="2400" dirty="0" smtClean="0"/>
              <a:t>Amazon </a:t>
            </a:r>
            <a:r>
              <a:rPr lang="en-US" sz="2400" dirty="0"/>
              <a:t>EMR </a:t>
            </a:r>
            <a:endParaRPr lang="en-US" sz="2400" dirty="0" smtClean="0"/>
          </a:p>
          <a:p>
            <a:pPr marL="285750" indent="-285750">
              <a:lnSpc>
                <a:spcPct val="150000"/>
              </a:lnSpc>
              <a:buFont typeface="Arial" pitchFamily="34" charset="0"/>
              <a:buChar char="•"/>
            </a:pPr>
            <a:r>
              <a:rPr lang="en-US" sz="2400" dirty="0" smtClean="0"/>
              <a:t>Amazon </a:t>
            </a:r>
            <a:r>
              <a:rPr lang="en-US" sz="2400" dirty="0" err="1"/>
              <a:t>WorkSpaces</a:t>
            </a:r>
            <a:endParaRPr lang="en-US" sz="2400" dirty="0"/>
          </a:p>
        </p:txBody>
      </p:sp>
      <p:pic>
        <p:nvPicPr>
          <p:cNvPr id="9" name="Content Placeholder 8"/>
          <p:cNvPicPr>
            <a:picLocks noGrp="1" noChangeAspect="1"/>
          </p:cNvPicPr>
          <p:nvPr>
            <p:ph idx="1"/>
          </p:nvPr>
        </p:nvPicPr>
        <p:blipFill>
          <a:blip r:embed="rId2"/>
          <a:stretch>
            <a:fillRect/>
          </a:stretch>
        </p:blipFill>
        <p:spPr>
          <a:xfrm>
            <a:off x="227095" y="1451151"/>
            <a:ext cx="8772525" cy="1981200"/>
          </a:xfrm>
          <a:prstGeom prst="rect">
            <a:avLst/>
          </a:prstGeom>
        </p:spPr>
      </p:pic>
    </p:spTree>
    <p:extLst>
      <p:ext uri="{BB962C8B-B14F-4D97-AF65-F5344CB8AC3E}">
        <p14:creationId xmlns:p14="http://schemas.microsoft.com/office/powerpoint/2010/main" val="31763114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err="1" smtClean="0"/>
              <a:t>Keamanan</a:t>
            </a:r>
            <a:r>
              <a:rPr lang="en-ID" dirty="0" smtClean="0"/>
              <a:t> Cloud </a:t>
            </a:r>
            <a:endParaRPr lang="en-US" dirty="0"/>
          </a:p>
        </p:txBody>
      </p:sp>
      <p:sp>
        <p:nvSpPr>
          <p:cNvPr id="3" name="Content Placeholder 2"/>
          <p:cNvSpPr>
            <a:spLocks noGrp="1"/>
          </p:cNvSpPr>
          <p:nvPr>
            <p:ph idx="1"/>
          </p:nvPr>
        </p:nvSpPr>
        <p:spPr>
          <a:xfrm>
            <a:off x="184897" y="3074319"/>
            <a:ext cx="8814723" cy="3101891"/>
          </a:xfrm>
        </p:spPr>
        <p:txBody>
          <a:bodyPr numCol="2">
            <a:normAutofit/>
          </a:bodyPr>
          <a:lstStyle/>
          <a:p>
            <a:r>
              <a:rPr lang="id-ID" sz="2400" dirty="0" smtClean="0"/>
              <a:t>Kontrol </a:t>
            </a:r>
            <a:r>
              <a:rPr lang="id-ID" sz="2400" dirty="0"/>
              <a:t>yang </a:t>
            </a:r>
            <a:r>
              <a:rPr lang="id-ID" sz="2400" dirty="0" smtClean="0"/>
              <a:t>Diwarisi</a:t>
            </a:r>
            <a:endParaRPr lang="en-ID" sz="2400" dirty="0" smtClean="0"/>
          </a:p>
          <a:p>
            <a:pPr lvl="1">
              <a:buFont typeface="Wingdings" panose="05000000000000000000" pitchFamily="2" charset="2"/>
              <a:buChar char="ü"/>
            </a:pPr>
            <a:r>
              <a:rPr lang="en-ID" sz="2400" dirty="0" err="1" smtClean="0"/>
              <a:t>Fisik</a:t>
            </a:r>
            <a:r>
              <a:rPr lang="en-ID" sz="2400" dirty="0" smtClean="0"/>
              <a:t> </a:t>
            </a:r>
            <a:endParaRPr lang="en-US" sz="2400" dirty="0" smtClean="0"/>
          </a:p>
          <a:p>
            <a:pPr lvl="1">
              <a:buFont typeface="Wingdings" panose="05000000000000000000" pitchFamily="2" charset="2"/>
              <a:buChar char="ü"/>
            </a:pPr>
            <a:r>
              <a:rPr lang="en-ID" sz="2400" dirty="0" err="1" smtClean="0"/>
              <a:t>Lingkungan</a:t>
            </a:r>
            <a:r>
              <a:rPr lang="en-ID" sz="2400" dirty="0" smtClean="0"/>
              <a:t> </a:t>
            </a:r>
            <a:endParaRPr lang="en-US" sz="2400" dirty="0" smtClean="0"/>
          </a:p>
          <a:p>
            <a:r>
              <a:rPr lang="en-ID" sz="2400" dirty="0" err="1" smtClean="0"/>
              <a:t>Kontrol</a:t>
            </a:r>
            <a:r>
              <a:rPr lang="en-ID" sz="2400" dirty="0" smtClean="0"/>
              <a:t> </a:t>
            </a:r>
            <a:r>
              <a:rPr lang="en-ID" sz="2400" dirty="0" err="1" smtClean="0"/>
              <a:t>Bersama</a:t>
            </a:r>
            <a:r>
              <a:rPr lang="en-ID" sz="2400" dirty="0" smtClean="0"/>
              <a:t> </a:t>
            </a:r>
            <a:endParaRPr lang="en-US" sz="2400" dirty="0" smtClean="0"/>
          </a:p>
          <a:p>
            <a:pPr lvl="1">
              <a:buFont typeface="Wingdings" panose="05000000000000000000" pitchFamily="2" charset="2"/>
              <a:buChar char="ü"/>
            </a:pPr>
            <a:r>
              <a:rPr lang="en-ID" sz="2400" dirty="0" err="1" smtClean="0"/>
              <a:t>Manajemen</a:t>
            </a:r>
            <a:r>
              <a:rPr lang="en-ID" sz="2400" dirty="0" smtClean="0"/>
              <a:t> </a:t>
            </a:r>
            <a:endParaRPr lang="en-US" sz="2400" dirty="0" smtClean="0"/>
          </a:p>
          <a:p>
            <a:pPr lvl="1">
              <a:buFont typeface="Wingdings" panose="05000000000000000000" pitchFamily="2" charset="2"/>
              <a:buChar char="ü"/>
            </a:pPr>
            <a:r>
              <a:rPr lang="en-ID" sz="2400" dirty="0" err="1" smtClean="0"/>
              <a:t>Manajemen</a:t>
            </a:r>
            <a:r>
              <a:rPr lang="en-ID" sz="2400" dirty="0" smtClean="0"/>
              <a:t> </a:t>
            </a:r>
            <a:r>
              <a:rPr lang="en-ID" sz="2400" dirty="0" err="1" smtClean="0"/>
              <a:t>konfigurasi</a:t>
            </a:r>
            <a:r>
              <a:rPr lang="en-ID" sz="2400" dirty="0" smtClean="0"/>
              <a:t> </a:t>
            </a:r>
            <a:endParaRPr lang="en-US" sz="2400" dirty="0"/>
          </a:p>
          <a:p>
            <a:pPr lvl="1">
              <a:buFont typeface="Wingdings" panose="05000000000000000000" pitchFamily="2" charset="2"/>
              <a:buChar char="ü"/>
            </a:pPr>
            <a:r>
              <a:rPr lang="en-ID" sz="2400" dirty="0" err="1" smtClean="0"/>
              <a:t>Kesadaran</a:t>
            </a:r>
            <a:r>
              <a:rPr lang="en-ID" sz="2400" dirty="0" smtClean="0"/>
              <a:t> </a:t>
            </a:r>
            <a:r>
              <a:rPr lang="en-ID" sz="2400" dirty="0" err="1" smtClean="0"/>
              <a:t>dan</a:t>
            </a:r>
            <a:r>
              <a:rPr lang="en-ID" sz="2400" dirty="0" smtClean="0"/>
              <a:t> </a:t>
            </a:r>
            <a:r>
              <a:rPr lang="en-ID" sz="2400" dirty="0" err="1" smtClean="0"/>
              <a:t>pelatihan</a:t>
            </a:r>
            <a:r>
              <a:rPr lang="en-ID" sz="2400" dirty="0" smtClean="0"/>
              <a:t> </a:t>
            </a:r>
            <a:endParaRPr lang="en-US" sz="2400" dirty="0"/>
          </a:p>
          <a:p>
            <a:endParaRPr lang="id-ID" sz="2400" dirty="0" smtClean="0"/>
          </a:p>
          <a:p>
            <a:r>
              <a:rPr lang="en-ID" sz="2400" dirty="0" err="1" smtClean="0"/>
              <a:t>Kasus</a:t>
            </a:r>
            <a:r>
              <a:rPr lang="en-ID" sz="2400" dirty="0" smtClean="0"/>
              <a:t> </a:t>
            </a:r>
            <a:r>
              <a:rPr lang="en-ID" sz="2400" dirty="0" err="1" smtClean="0"/>
              <a:t>Pelangan</a:t>
            </a:r>
            <a:r>
              <a:rPr lang="en-ID" sz="2400" dirty="0" smtClean="0"/>
              <a:t> </a:t>
            </a:r>
            <a:endParaRPr lang="en-US" sz="2400" dirty="0"/>
          </a:p>
          <a:p>
            <a:pPr lvl="1">
              <a:buFont typeface="Wingdings" panose="05000000000000000000" pitchFamily="2" charset="2"/>
              <a:buChar char="ü"/>
            </a:pPr>
            <a:r>
              <a:rPr lang="en-US" sz="2400" dirty="0" err="1" smtClean="0"/>
              <a:t>Layanan</a:t>
            </a:r>
            <a:r>
              <a:rPr lang="en-US" sz="2400" dirty="0" smtClean="0"/>
              <a:t> </a:t>
            </a:r>
            <a:r>
              <a:rPr lang="en-US" sz="2400" dirty="0"/>
              <a:t>/ </a:t>
            </a:r>
            <a:r>
              <a:rPr lang="en-US" sz="2400" dirty="0" err="1" smtClean="0"/>
              <a:t>Komunikasi</a:t>
            </a:r>
            <a:endParaRPr lang="en-US" sz="2400" dirty="0"/>
          </a:p>
          <a:p>
            <a:pPr lvl="1">
              <a:buFont typeface="Wingdings" panose="05000000000000000000" pitchFamily="2" charset="2"/>
              <a:buChar char="ü"/>
            </a:pPr>
            <a:r>
              <a:rPr lang="en-US" sz="2400" dirty="0" err="1" smtClean="0"/>
              <a:t>Perlindungan</a:t>
            </a:r>
            <a:r>
              <a:rPr lang="en-US" sz="2400" dirty="0" smtClean="0"/>
              <a:t> </a:t>
            </a:r>
          </a:p>
          <a:p>
            <a:pPr lvl="1">
              <a:buFont typeface="Wingdings" panose="05000000000000000000" pitchFamily="2" charset="2"/>
              <a:buChar char="ü"/>
            </a:pPr>
            <a:r>
              <a:rPr lang="en-US" sz="2400" dirty="0" err="1" smtClean="0"/>
              <a:t>Keamanan</a:t>
            </a:r>
            <a:r>
              <a:rPr lang="en-US" sz="2400" dirty="0" smtClean="0"/>
              <a:t> </a:t>
            </a:r>
            <a:r>
              <a:rPr lang="en-US" sz="2400" dirty="0" err="1" smtClean="0"/>
              <a:t>Zona</a:t>
            </a:r>
            <a:endParaRPr lang="en-US" sz="2400" dirty="0"/>
          </a:p>
        </p:txBody>
      </p:sp>
      <p:sp>
        <p:nvSpPr>
          <p:cNvPr id="4" name="Date Placeholder 3"/>
          <p:cNvSpPr>
            <a:spLocks noGrp="1"/>
          </p:cNvSpPr>
          <p:nvPr>
            <p:ph type="dt" sz="half" idx="10"/>
          </p:nvPr>
        </p:nvSpPr>
        <p:spPr/>
        <p:txBody>
          <a:bodyPr/>
          <a:lstStyle/>
          <a:p>
            <a:fld id="{6583AA11-D905-46B6-AD4E-4A67887C1615}"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23</a:t>
            </a:fld>
            <a:endParaRPr lang="id-ID" dirty="0"/>
          </a:p>
        </p:txBody>
      </p:sp>
      <p:pic>
        <p:nvPicPr>
          <p:cNvPr id="8" name="Picture 7"/>
          <p:cNvPicPr>
            <a:picLocks noChangeAspect="1"/>
          </p:cNvPicPr>
          <p:nvPr/>
        </p:nvPicPr>
        <p:blipFill>
          <a:blip r:embed="rId2"/>
          <a:stretch>
            <a:fillRect/>
          </a:stretch>
        </p:blipFill>
        <p:spPr>
          <a:xfrm>
            <a:off x="233362" y="1159795"/>
            <a:ext cx="8810625" cy="1914525"/>
          </a:xfrm>
          <a:prstGeom prst="rect">
            <a:avLst/>
          </a:prstGeom>
        </p:spPr>
      </p:pic>
    </p:spTree>
    <p:extLst>
      <p:ext uri="{BB962C8B-B14F-4D97-AF65-F5344CB8AC3E}">
        <p14:creationId xmlns:p14="http://schemas.microsoft.com/office/powerpoint/2010/main" val="30178795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8921" y="465100"/>
            <a:ext cx="7347283" cy="854074"/>
          </a:xfrm>
        </p:spPr>
        <p:txBody>
          <a:bodyPr/>
          <a:lstStyle/>
          <a:p>
            <a:r>
              <a:rPr lang="en-ID" dirty="0" err="1" smtClean="0"/>
              <a:t>Keamanan</a:t>
            </a:r>
            <a:r>
              <a:rPr lang="en-ID" dirty="0" smtClean="0"/>
              <a:t> Cloud </a:t>
            </a:r>
            <a:endParaRPr lang="en-US" dirty="0"/>
          </a:p>
        </p:txBody>
      </p:sp>
      <p:sp>
        <p:nvSpPr>
          <p:cNvPr id="4" name="Date Placeholder 3"/>
          <p:cNvSpPr>
            <a:spLocks noGrp="1"/>
          </p:cNvSpPr>
          <p:nvPr>
            <p:ph type="dt" sz="half" idx="10"/>
          </p:nvPr>
        </p:nvSpPr>
        <p:spPr/>
        <p:txBody>
          <a:bodyPr/>
          <a:lstStyle/>
          <a:p>
            <a:fld id="{5247E02A-54B1-484E-8AFC-967574915F3E}"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24</a:t>
            </a:fld>
            <a:endParaRPr lang="id-ID" dirty="0"/>
          </a:p>
        </p:txBody>
      </p:sp>
      <p:sp>
        <p:nvSpPr>
          <p:cNvPr id="7" name="Rectangle 6"/>
          <p:cNvSpPr/>
          <p:nvPr/>
        </p:nvSpPr>
        <p:spPr>
          <a:xfrm>
            <a:off x="211016" y="3774832"/>
            <a:ext cx="4572000" cy="1685846"/>
          </a:xfrm>
          <a:prstGeom prst="rect">
            <a:avLst/>
          </a:prstGeom>
        </p:spPr>
        <p:txBody>
          <a:bodyPr>
            <a:spAutoFit/>
          </a:bodyPr>
          <a:lstStyle/>
          <a:p>
            <a:pPr marL="342900" indent="-342900">
              <a:lnSpc>
                <a:spcPct val="150000"/>
              </a:lnSpc>
              <a:buFont typeface="Arial" pitchFamily="34" charset="0"/>
              <a:buChar char="•"/>
            </a:pPr>
            <a:r>
              <a:rPr lang="en-ID" sz="2400" dirty="0"/>
              <a:t>What to store </a:t>
            </a:r>
            <a:endParaRPr lang="en-ID" sz="2400" dirty="0" smtClean="0"/>
          </a:p>
          <a:p>
            <a:pPr marL="342900" indent="-342900">
              <a:lnSpc>
                <a:spcPct val="150000"/>
              </a:lnSpc>
              <a:buFont typeface="Arial" pitchFamily="34" charset="0"/>
              <a:buChar char="•"/>
            </a:pPr>
            <a:r>
              <a:rPr lang="en-ID" sz="2400" dirty="0" smtClean="0"/>
              <a:t>Which </a:t>
            </a:r>
            <a:r>
              <a:rPr lang="en-ID" sz="2400" dirty="0"/>
              <a:t>AWS services </a:t>
            </a:r>
            <a:endParaRPr lang="en-ID" sz="2400" dirty="0" smtClean="0"/>
          </a:p>
          <a:p>
            <a:pPr marL="342900" indent="-342900">
              <a:lnSpc>
                <a:spcPct val="150000"/>
              </a:lnSpc>
              <a:buFont typeface="Arial" pitchFamily="34" charset="0"/>
              <a:buChar char="•"/>
            </a:pPr>
            <a:r>
              <a:rPr lang="en-ID" sz="2400" dirty="0" smtClean="0"/>
              <a:t>In </a:t>
            </a:r>
            <a:r>
              <a:rPr lang="en-ID" sz="2400" dirty="0"/>
              <a:t>what location</a:t>
            </a:r>
          </a:p>
        </p:txBody>
      </p:sp>
      <p:sp>
        <p:nvSpPr>
          <p:cNvPr id="8" name="Rectangle 7"/>
          <p:cNvSpPr/>
          <p:nvPr/>
        </p:nvSpPr>
        <p:spPr>
          <a:xfrm>
            <a:off x="3610708" y="3740592"/>
            <a:ext cx="4572000" cy="1754326"/>
          </a:xfrm>
          <a:prstGeom prst="rect">
            <a:avLst/>
          </a:prstGeom>
        </p:spPr>
        <p:txBody>
          <a:bodyPr>
            <a:spAutoFit/>
          </a:bodyPr>
          <a:lstStyle/>
          <a:p>
            <a:pPr marL="342900" indent="-342900">
              <a:lnSpc>
                <a:spcPct val="150000"/>
              </a:lnSpc>
              <a:buFont typeface="Arial" pitchFamily="34" charset="0"/>
              <a:buChar char="•"/>
            </a:pPr>
            <a:r>
              <a:rPr lang="en-ID" sz="2400" dirty="0"/>
              <a:t>In what content format and structure </a:t>
            </a:r>
            <a:endParaRPr lang="en-ID" sz="2400" dirty="0" smtClean="0"/>
          </a:p>
          <a:p>
            <a:pPr marL="342900" indent="-342900">
              <a:lnSpc>
                <a:spcPct val="150000"/>
              </a:lnSpc>
              <a:buFont typeface="Arial" pitchFamily="34" charset="0"/>
              <a:buChar char="•"/>
            </a:pPr>
            <a:r>
              <a:rPr lang="en-ID" sz="2400" dirty="0" smtClean="0"/>
              <a:t>Who </a:t>
            </a:r>
            <a:r>
              <a:rPr lang="en-ID" sz="2400" dirty="0"/>
              <a:t>has access</a:t>
            </a:r>
            <a:endParaRPr lang="en-US" sz="2400"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pic>
        <p:nvPicPr>
          <p:cNvPr id="10" name="Picture 9"/>
          <p:cNvPicPr>
            <a:picLocks noChangeAspect="1"/>
          </p:cNvPicPr>
          <p:nvPr/>
        </p:nvPicPr>
        <p:blipFill>
          <a:blip r:embed="rId2"/>
          <a:stretch>
            <a:fillRect/>
          </a:stretch>
        </p:blipFill>
        <p:spPr>
          <a:xfrm>
            <a:off x="184897" y="1272227"/>
            <a:ext cx="8648700" cy="2647950"/>
          </a:xfrm>
          <a:prstGeom prst="rect">
            <a:avLst/>
          </a:prstGeom>
        </p:spPr>
      </p:pic>
    </p:spTree>
    <p:extLst>
      <p:ext uri="{BB962C8B-B14F-4D97-AF65-F5344CB8AC3E}">
        <p14:creationId xmlns:p14="http://schemas.microsoft.com/office/powerpoint/2010/main" val="33417041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8922" y="605776"/>
            <a:ext cx="7347283" cy="854074"/>
          </a:xfrm>
        </p:spPr>
        <p:txBody>
          <a:bodyPr>
            <a:noAutofit/>
          </a:bodyPr>
          <a:lstStyle/>
          <a:p>
            <a:r>
              <a:rPr lang="en-ID" dirty="0" err="1" smtClean="0"/>
              <a:t>Keamanan</a:t>
            </a:r>
            <a:r>
              <a:rPr lang="en-ID" dirty="0" smtClean="0"/>
              <a:t> Cloud </a:t>
            </a:r>
            <a:endParaRPr lang="en-US" dirty="0"/>
          </a:p>
        </p:txBody>
      </p:sp>
      <p:sp>
        <p:nvSpPr>
          <p:cNvPr id="4" name="Date Placeholder 3"/>
          <p:cNvSpPr>
            <a:spLocks noGrp="1"/>
          </p:cNvSpPr>
          <p:nvPr>
            <p:ph type="dt" sz="half" idx="10"/>
          </p:nvPr>
        </p:nvSpPr>
        <p:spPr/>
        <p:txBody>
          <a:bodyPr/>
          <a:lstStyle/>
          <a:p>
            <a:fld id="{2E14C5AA-8458-4434-A972-E9897BCA3758}" type="datetime1">
              <a:rPr lang="id-ID" smtClean="0"/>
              <a:t>05/07/2019</a:t>
            </a:fld>
            <a:endParaRPr lang="id-ID" dirty="0"/>
          </a:p>
        </p:txBody>
      </p:sp>
      <p:sp>
        <p:nvSpPr>
          <p:cNvPr id="5" name="Footer Placeholder 4"/>
          <p:cNvSpPr>
            <a:spLocks noGrp="1"/>
          </p:cNvSpPr>
          <p:nvPr>
            <p:ph type="ftr" sz="quarter" idx="11"/>
          </p:nvPr>
        </p:nvSpPr>
        <p:spPr>
          <a:xfrm>
            <a:off x="2288469" y="6247683"/>
            <a:ext cx="4475746" cy="365125"/>
          </a:xfrm>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25</a:t>
            </a:fld>
            <a:endParaRPr lang="id-ID" dirty="0"/>
          </a:p>
        </p:txBody>
      </p:sp>
      <p:sp>
        <p:nvSpPr>
          <p:cNvPr id="7" name="Rectangle 6"/>
          <p:cNvSpPr/>
          <p:nvPr/>
        </p:nvSpPr>
        <p:spPr>
          <a:xfrm>
            <a:off x="211014" y="3985066"/>
            <a:ext cx="8609135" cy="1313308"/>
          </a:xfrm>
          <a:prstGeom prst="rect">
            <a:avLst/>
          </a:prstGeom>
        </p:spPr>
        <p:txBody>
          <a:bodyPr wrap="square">
            <a:spAutoFit/>
          </a:bodyPr>
          <a:lstStyle/>
          <a:p>
            <a:pPr marL="342900" indent="-342900">
              <a:lnSpc>
                <a:spcPct val="150000"/>
              </a:lnSpc>
              <a:buFont typeface="Arial" pitchFamily="34" charset="0"/>
              <a:buChar char="•"/>
            </a:pPr>
            <a:r>
              <a:rPr lang="id-ID" sz="2800" dirty="0"/>
              <a:t>Pelanggan tetap memegang </a:t>
            </a:r>
            <a:r>
              <a:rPr lang="id-ID" sz="2800" dirty="0" smtClean="0"/>
              <a:t>kendali</a:t>
            </a:r>
            <a:endParaRPr lang="en-ID" sz="2800" dirty="0" smtClean="0"/>
          </a:p>
          <a:p>
            <a:pPr marL="342900" indent="-342900">
              <a:lnSpc>
                <a:spcPct val="150000"/>
              </a:lnSpc>
              <a:buFont typeface="Arial" pitchFamily="34" charset="0"/>
              <a:buChar char="•"/>
            </a:pPr>
            <a:r>
              <a:rPr lang="id-ID" sz="2800" dirty="0" smtClean="0"/>
              <a:t>Perubahan </a:t>
            </a:r>
            <a:r>
              <a:rPr lang="id-ID" sz="2800" dirty="0"/>
              <a:t>pada model tergantung pada </a:t>
            </a:r>
            <a:r>
              <a:rPr lang="id-ID" sz="2800" dirty="0" smtClean="0"/>
              <a:t>layanan</a:t>
            </a:r>
            <a:r>
              <a:rPr lang="en-ID" sz="2800" dirty="0" smtClean="0"/>
              <a:t>.</a:t>
            </a:r>
            <a:endParaRPr lang="en-US" sz="2800" dirty="0"/>
          </a:p>
        </p:txBody>
      </p:sp>
      <p:pic>
        <p:nvPicPr>
          <p:cNvPr id="8" name="Content Placeholder 7"/>
          <p:cNvPicPr>
            <a:picLocks noGrp="1" noChangeAspect="1"/>
          </p:cNvPicPr>
          <p:nvPr>
            <p:ph idx="1"/>
          </p:nvPr>
        </p:nvPicPr>
        <p:blipFill>
          <a:blip r:embed="rId2"/>
          <a:stretch>
            <a:fillRect/>
          </a:stretch>
        </p:blipFill>
        <p:spPr>
          <a:xfrm>
            <a:off x="350920" y="1384741"/>
            <a:ext cx="8648700" cy="2600325"/>
          </a:xfrm>
          <a:prstGeom prst="rect">
            <a:avLst/>
          </a:prstGeom>
        </p:spPr>
      </p:pic>
    </p:spTree>
    <p:extLst>
      <p:ext uri="{BB962C8B-B14F-4D97-AF65-F5344CB8AC3E}">
        <p14:creationId xmlns:p14="http://schemas.microsoft.com/office/powerpoint/2010/main" val="8118595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445" y="547161"/>
            <a:ext cx="7347283" cy="854074"/>
          </a:xfrm>
        </p:spPr>
        <p:txBody>
          <a:bodyPr/>
          <a:lstStyle/>
          <a:p>
            <a:r>
              <a:rPr lang="en-ID" b="1" dirty="0" err="1" smtClean="0"/>
              <a:t>Keamanan</a:t>
            </a:r>
            <a:r>
              <a:rPr lang="en-ID" b="1" dirty="0" smtClean="0"/>
              <a:t> Cloud </a:t>
            </a:r>
            <a:endParaRPr lang="en-US" b="1" dirty="0"/>
          </a:p>
        </p:txBody>
      </p:sp>
      <p:sp>
        <p:nvSpPr>
          <p:cNvPr id="3" name="Content Placeholder 2"/>
          <p:cNvSpPr>
            <a:spLocks noGrp="1"/>
          </p:cNvSpPr>
          <p:nvPr>
            <p:ph idx="1"/>
          </p:nvPr>
        </p:nvSpPr>
        <p:spPr/>
        <p:txBody>
          <a:bodyPr anchor="ctr">
            <a:normAutofit/>
          </a:bodyPr>
          <a:lstStyle/>
          <a:p>
            <a:pPr marL="457200" lvl="1" indent="0">
              <a:lnSpc>
                <a:spcPct val="150000"/>
              </a:lnSpc>
              <a:buNone/>
            </a:pPr>
            <a:r>
              <a:rPr lang="en-ID" sz="2800" dirty="0" err="1" smtClean="0">
                <a:solidFill>
                  <a:schemeClr val="tx1"/>
                </a:solidFill>
              </a:rPr>
              <a:t>Layanan</a:t>
            </a:r>
            <a:r>
              <a:rPr lang="en-ID" sz="2800" dirty="0" smtClean="0">
                <a:solidFill>
                  <a:schemeClr val="tx1"/>
                </a:solidFill>
              </a:rPr>
              <a:t> AWS</a:t>
            </a:r>
          </a:p>
          <a:p>
            <a:pPr lvl="1">
              <a:lnSpc>
                <a:spcPct val="150000"/>
              </a:lnSpc>
            </a:pPr>
            <a:r>
              <a:rPr lang="en-ID" sz="2800" dirty="0" smtClean="0">
                <a:solidFill>
                  <a:schemeClr val="tx1"/>
                </a:solidFill>
              </a:rPr>
              <a:t>Virtual </a:t>
            </a:r>
            <a:r>
              <a:rPr lang="en-ID" sz="2800" dirty="0">
                <a:solidFill>
                  <a:schemeClr val="tx1"/>
                </a:solidFill>
              </a:rPr>
              <a:t>Machine </a:t>
            </a:r>
            <a:endParaRPr lang="en-ID" sz="2800" dirty="0" smtClean="0">
              <a:solidFill>
                <a:schemeClr val="tx1"/>
              </a:solidFill>
            </a:endParaRPr>
          </a:p>
          <a:p>
            <a:pPr lvl="1">
              <a:lnSpc>
                <a:spcPct val="150000"/>
              </a:lnSpc>
            </a:pPr>
            <a:r>
              <a:rPr lang="en-ID" sz="2800" dirty="0" smtClean="0">
                <a:solidFill>
                  <a:schemeClr val="tx1"/>
                </a:solidFill>
              </a:rPr>
              <a:t>Images </a:t>
            </a:r>
            <a:r>
              <a:rPr lang="en-ID" sz="2800" dirty="0">
                <a:solidFill>
                  <a:schemeClr val="tx1"/>
                </a:solidFill>
              </a:rPr>
              <a:t>Servers </a:t>
            </a:r>
            <a:endParaRPr lang="en-ID" sz="2800" dirty="0" smtClean="0">
              <a:solidFill>
                <a:schemeClr val="tx1"/>
              </a:solidFill>
            </a:endParaRPr>
          </a:p>
          <a:p>
            <a:pPr lvl="1">
              <a:lnSpc>
                <a:spcPct val="150000"/>
              </a:lnSpc>
            </a:pPr>
            <a:r>
              <a:rPr lang="en-ID" sz="2800" dirty="0" smtClean="0">
                <a:solidFill>
                  <a:schemeClr val="tx1"/>
                </a:solidFill>
              </a:rPr>
              <a:t>Software </a:t>
            </a:r>
          </a:p>
          <a:p>
            <a:pPr lvl="1">
              <a:lnSpc>
                <a:spcPct val="150000"/>
              </a:lnSpc>
            </a:pPr>
            <a:r>
              <a:rPr lang="en-ID" sz="2800" dirty="0" smtClean="0">
                <a:solidFill>
                  <a:schemeClr val="tx1"/>
                </a:solidFill>
              </a:rPr>
              <a:t>Databases</a:t>
            </a:r>
            <a:endParaRPr lang="en-US" sz="2800" dirty="0">
              <a:solidFill>
                <a:schemeClr val="tx1"/>
              </a:solidFill>
            </a:endParaRPr>
          </a:p>
        </p:txBody>
      </p:sp>
      <p:sp>
        <p:nvSpPr>
          <p:cNvPr id="4" name="Date Placeholder 3"/>
          <p:cNvSpPr>
            <a:spLocks noGrp="1"/>
          </p:cNvSpPr>
          <p:nvPr>
            <p:ph type="dt" sz="half" idx="10"/>
          </p:nvPr>
        </p:nvSpPr>
        <p:spPr/>
        <p:txBody>
          <a:bodyPr/>
          <a:lstStyle/>
          <a:p>
            <a:fld id="{A0759ABE-194B-4967-81A7-4A72F721FB1C}"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26</a:t>
            </a:fld>
            <a:endParaRPr lang="id-ID" dirty="0"/>
          </a:p>
        </p:txBody>
      </p:sp>
    </p:spTree>
    <p:extLst>
      <p:ext uri="{BB962C8B-B14F-4D97-AF65-F5344CB8AC3E}">
        <p14:creationId xmlns:p14="http://schemas.microsoft.com/office/powerpoint/2010/main" val="13930678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829" y="605776"/>
            <a:ext cx="7347283" cy="854074"/>
          </a:xfrm>
        </p:spPr>
        <p:txBody>
          <a:bodyPr/>
          <a:lstStyle/>
          <a:p>
            <a:r>
              <a:rPr lang="en-ID" b="1" dirty="0" err="1" smtClean="0"/>
              <a:t>Keamanan</a:t>
            </a:r>
            <a:r>
              <a:rPr lang="en-ID" b="1" dirty="0" smtClean="0"/>
              <a:t> Cloud </a:t>
            </a:r>
            <a:endParaRPr lang="en-US" b="1" dirty="0"/>
          </a:p>
        </p:txBody>
      </p:sp>
      <p:sp>
        <p:nvSpPr>
          <p:cNvPr id="3" name="Content Placeholder 2"/>
          <p:cNvSpPr>
            <a:spLocks noGrp="1"/>
          </p:cNvSpPr>
          <p:nvPr>
            <p:ph idx="1"/>
          </p:nvPr>
        </p:nvSpPr>
        <p:spPr/>
        <p:txBody>
          <a:bodyPr anchor="ctr">
            <a:normAutofit/>
          </a:bodyPr>
          <a:lstStyle/>
          <a:p>
            <a:pPr marL="0" indent="0">
              <a:buNone/>
            </a:pPr>
            <a:r>
              <a:rPr lang="en-ID" sz="2800" dirty="0" err="1" smtClean="0">
                <a:solidFill>
                  <a:schemeClr val="tx1"/>
                </a:solidFill>
              </a:rPr>
              <a:t>Manfaat</a:t>
            </a:r>
            <a:r>
              <a:rPr lang="en-ID" sz="2800" dirty="0" smtClean="0">
                <a:solidFill>
                  <a:schemeClr val="tx1"/>
                </a:solidFill>
              </a:rPr>
              <a:t> </a:t>
            </a:r>
          </a:p>
          <a:p>
            <a:pPr lvl="1">
              <a:lnSpc>
                <a:spcPct val="150000"/>
              </a:lnSpc>
            </a:pPr>
            <a:r>
              <a:rPr lang="id-ID" sz="2800" dirty="0"/>
              <a:t>Mengelola layanan TI umum secara </a:t>
            </a:r>
            <a:r>
              <a:rPr lang="id-ID" sz="2800" dirty="0" smtClean="0"/>
              <a:t>terpusat</a:t>
            </a:r>
            <a:endParaRPr lang="en-ID" sz="2800" dirty="0" smtClean="0"/>
          </a:p>
          <a:p>
            <a:pPr lvl="1">
              <a:lnSpc>
                <a:spcPct val="150000"/>
              </a:lnSpc>
            </a:pPr>
            <a:r>
              <a:rPr lang="id-ID" sz="2800" dirty="0" smtClean="0"/>
              <a:t>Mencapai </a:t>
            </a:r>
            <a:r>
              <a:rPr lang="id-ID" sz="2800" dirty="0"/>
              <a:t>pemerintahan yang </a:t>
            </a:r>
            <a:r>
              <a:rPr lang="id-ID" sz="2800" dirty="0" smtClean="0"/>
              <a:t>konsisten</a:t>
            </a:r>
            <a:endParaRPr lang="en-ID" sz="2800" dirty="0" smtClean="0"/>
          </a:p>
          <a:p>
            <a:pPr lvl="1">
              <a:lnSpc>
                <a:spcPct val="150000"/>
              </a:lnSpc>
            </a:pPr>
            <a:r>
              <a:rPr lang="id-ID" sz="2800" dirty="0" smtClean="0"/>
              <a:t>Memenuhi </a:t>
            </a:r>
            <a:r>
              <a:rPr lang="id-ID" sz="2800" dirty="0"/>
              <a:t>persyaratan kepatuhan </a:t>
            </a:r>
            <a:r>
              <a:rPr lang="id-ID" sz="2800" dirty="0" smtClean="0"/>
              <a:t>Cepat</a:t>
            </a:r>
            <a:endParaRPr lang="en-ID" sz="2800" dirty="0" smtClean="0"/>
          </a:p>
          <a:p>
            <a:pPr lvl="1">
              <a:lnSpc>
                <a:spcPct val="150000"/>
              </a:lnSpc>
            </a:pPr>
            <a:r>
              <a:rPr lang="id-ID" sz="2800" dirty="0" smtClean="0"/>
              <a:t>menyebarkan </a:t>
            </a:r>
            <a:r>
              <a:rPr lang="id-ID" sz="2800" dirty="0"/>
              <a:t>layanan TI yang disetujui</a:t>
            </a:r>
            <a:endParaRPr lang="en-US" sz="2600" dirty="0">
              <a:solidFill>
                <a:schemeClr val="tx1"/>
              </a:solidFill>
            </a:endParaRPr>
          </a:p>
        </p:txBody>
      </p:sp>
      <p:sp>
        <p:nvSpPr>
          <p:cNvPr id="4" name="Date Placeholder 3"/>
          <p:cNvSpPr>
            <a:spLocks noGrp="1"/>
          </p:cNvSpPr>
          <p:nvPr>
            <p:ph type="dt" sz="half" idx="10"/>
          </p:nvPr>
        </p:nvSpPr>
        <p:spPr/>
        <p:txBody>
          <a:bodyPr/>
          <a:lstStyle/>
          <a:p>
            <a:fld id="{43F85C2D-A499-423C-BE95-42EFA2607B31}"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27</a:t>
            </a:fld>
            <a:endParaRPr lang="id-ID" dirty="0"/>
          </a:p>
        </p:txBody>
      </p:sp>
    </p:spTree>
    <p:extLst>
      <p:ext uri="{BB962C8B-B14F-4D97-AF65-F5344CB8AC3E}">
        <p14:creationId xmlns:p14="http://schemas.microsoft.com/office/powerpoint/2010/main" val="319946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3751" y="570607"/>
            <a:ext cx="7347283" cy="854074"/>
          </a:xfrm>
        </p:spPr>
        <p:txBody>
          <a:bodyPr/>
          <a:lstStyle/>
          <a:p>
            <a:r>
              <a:rPr lang="en-ID" b="1" dirty="0" err="1" smtClean="0"/>
              <a:t>Contoh</a:t>
            </a:r>
            <a:r>
              <a:rPr lang="en-ID" b="1" dirty="0" smtClean="0"/>
              <a:t> </a:t>
            </a:r>
            <a:endParaRPr lang="en-US" b="1" dirty="0"/>
          </a:p>
        </p:txBody>
      </p:sp>
      <p:sp>
        <p:nvSpPr>
          <p:cNvPr id="4" name="Date Placeholder 3"/>
          <p:cNvSpPr>
            <a:spLocks noGrp="1"/>
          </p:cNvSpPr>
          <p:nvPr>
            <p:ph type="dt" sz="half" idx="10"/>
          </p:nvPr>
        </p:nvSpPr>
        <p:spPr/>
        <p:txBody>
          <a:bodyPr/>
          <a:lstStyle/>
          <a:p>
            <a:fld id="{92E821BC-ABF6-4385-BD93-0FE457F2E57C}"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28</a:t>
            </a:fld>
            <a:endParaRPr lang="id-ID" dirty="0"/>
          </a:p>
        </p:txBody>
      </p:sp>
      <p:sp>
        <p:nvSpPr>
          <p:cNvPr id="7" name="Rectangle 6"/>
          <p:cNvSpPr/>
          <p:nvPr/>
        </p:nvSpPr>
        <p:spPr>
          <a:xfrm>
            <a:off x="6236677" y="2250831"/>
            <a:ext cx="2754923" cy="2031325"/>
          </a:xfrm>
          <a:prstGeom prst="rect">
            <a:avLst/>
          </a:prstGeom>
        </p:spPr>
        <p:txBody>
          <a:bodyPr wrap="square">
            <a:spAutoFit/>
          </a:bodyPr>
          <a:lstStyle/>
          <a:p>
            <a:pPr>
              <a:lnSpc>
                <a:spcPct val="150000"/>
              </a:lnSpc>
            </a:pPr>
            <a:r>
              <a:rPr lang="en-US" dirty="0"/>
              <a:t>Customer Responsibility: </a:t>
            </a:r>
            <a:endParaRPr lang="en-US" dirty="0" smtClean="0"/>
          </a:p>
          <a:p>
            <a:pPr marL="285750" indent="-285750">
              <a:lnSpc>
                <a:spcPct val="150000"/>
              </a:lnSpc>
              <a:buFont typeface="Arial" pitchFamily="34" charset="0"/>
              <a:buChar char="•"/>
            </a:pPr>
            <a:r>
              <a:rPr lang="en-ID" dirty="0"/>
              <a:t>Guest OS </a:t>
            </a:r>
          </a:p>
          <a:p>
            <a:pPr marL="285750" indent="-285750">
              <a:lnSpc>
                <a:spcPct val="150000"/>
              </a:lnSpc>
              <a:buFont typeface="Arial" pitchFamily="34" charset="0"/>
              <a:buChar char="•"/>
            </a:pPr>
            <a:r>
              <a:rPr lang="en-ID" dirty="0" smtClean="0"/>
              <a:t>Application </a:t>
            </a:r>
          </a:p>
          <a:p>
            <a:pPr marL="285750" indent="-285750">
              <a:lnSpc>
                <a:spcPct val="150000"/>
              </a:lnSpc>
              <a:buFont typeface="Arial" pitchFamily="34" charset="0"/>
              <a:buChar char="•"/>
            </a:pPr>
            <a:r>
              <a:rPr lang="en-ID" dirty="0" smtClean="0"/>
              <a:t>Security </a:t>
            </a:r>
            <a:r>
              <a:rPr lang="en-ID" dirty="0"/>
              <a:t>group</a:t>
            </a:r>
          </a:p>
          <a:p>
            <a:endParaRPr lang="en-US" dirty="0"/>
          </a:p>
        </p:txBody>
      </p:sp>
      <p:sp>
        <p:nvSpPr>
          <p:cNvPr id="3" name="Content Placeholder 2"/>
          <p:cNvSpPr>
            <a:spLocks noGrp="1"/>
          </p:cNvSpPr>
          <p:nvPr>
            <p:ph idx="1"/>
          </p:nvPr>
        </p:nvSpPr>
        <p:spPr/>
        <p:txBody>
          <a:bodyPr/>
          <a:lstStyle/>
          <a:p>
            <a:pPr marL="0" indent="0">
              <a:buNone/>
            </a:pPr>
            <a:endParaRPr lang="en-US"/>
          </a:p>
        </p:txBody>
      </p:sp>
      <p:pic>
        <p:nvPicPr>
          <p:cNvPr id="8" name="Picture 7"/>
          <p:cNvPicPr>
            <a:picLocks noChangeAspect="1"/>
          </p:cNvPicPr>
          <p:nvPr/>
        </p:nvPicPr>
        <p:blipFill>
          <a:blip r:embed="rId2"/>
          <a:stretch>
            <a:fillRect/>
          </a:stretch>
        </p:blipFill>
        <p:spPr>
          <a:xfrm>
            <a:off x="552450" y="1774635"/>
            <a:ext cx="8439150" cy="3600450"/>
          </a:xfrm>
          <a:prstGeom prst="rect">
            <a:avLst/>
          </a:prstGeom>
        </p:spPr>
      </p:pic>
    </p:spTree>
    <p:extLst>
      <p:ext uri="{BB962C8B-B14F-4D97-AF65-F5344CB8AC3E}">
        <p14:creationId xmlns:p14="http://schemas.microsoft.com/office/powerpoint/2010/main" val="21605162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476" y="640945"/>
            <a:ext cx="7347283" cy="854074"/>
          </a:xfrm>
        </p:spPr>
        <p:txBody>
          <a:bodyPr/>
          <a:lstStyle/>
          <a:p>
            <a:r>
              <a:rPr lang="en-ID" b="1" dirty="0" err="1" smtClean="0"/>
              <a:t>Kesimpulan</a:t>
            </a:r>
            <a:r>
              <a:rPr lang="en-ID" b="1" dirty="0" smtClean="0"/>
              <a:t> </a:t>
            </a:r>
            <a:endParaRPr lang="en-US" b="1" dirty="0"/>
          </a:p>
        </p:txBody>
      </p:sp>
      <p:sp>
        <p:nvSpPr>
          <p:cNvPr id="3" name="Content Placeholder 2"/>
          <p:cNvSpPr>
            <a:spLocks noGrp="1"/>
          </p:cNvSpPr>
          <p:nvPr>
            <p:ph idx="1"/>
          </p:nvPr>
        </p:nvSpPr>
        <p:spPr/>
        <p:txBody>
          <a:bodyPr anchor="ctr">
            <a:normAutofit lnSpcReduction="10000"/>
          </a:bodyPr>
          <a:lstStyle/>
          <a:p>
            <a:pPr>
              <a:lnSpc>
                <a:spcPct val="150000"/>
              </a:lnSpc>
            </a:pPr>
            <a:r>
              <a:rPr lang="id-ID" sz="2400" dirty="0"/>
              <a:t>AWS dan pelanggan berbagi tanggung jawab keamanan AWS</a:t>
            </a:r>
            <a:r>
              <a:rPr lang="id-ID" sz="2400" dirty="0" smtClean="0"/>
              <a:t>:</a:t>
            </a:r>
            <a:endParaRPr lang="en-ID" sz="2400" dirty="0" smtClean="0"/>
          </a:p>
          <a:p>
            <a:pPr lvl="1">
              <a:lnSpc>
                <a:spcPct val="150000"/>
              </a:lnSpc>
              <a:buFont typeface="Wingdings" pitchFamily="2" charset="2"/>
              <a:buChar char="ü"/>
            </a:pPr>
            <a:r>
              <a:rPr lang="en-ID" sz="2400" b="1" dirty="0" smtClean="0">
                <a:solidFill>
                  <a:schemeClr val="tx1"/>
                </a:solidFill>
              </a:rPr>
              <a:t>AWS</a:t>
            </a:r>
            <a:r>
              <a:rPr lang="en-ID" sz="2400" dirty="0">
                <a:solidFill>
                  <a:schemeClr val="tx1"/>
                </a:solidFill>
              </a:rPr>
              <a:t>: Security of the cloud </a:t>
            </a:r>
            <a:endParaRPr lang="en-ID" sz="2400" dirty="0" smtClean="0">
              <a:solidFill>
                <a:schemeClr val="tx1"/>
              </a:solidFill>
            </a:endParaRPr>
          </a:p>
          <a:p>
            <a:pPr lvl="1">
              <a:lnSpc>
                <a:spcPct val="150000"/>
              </a:lnSpc>
              <a:buFont typeface="Wingdings" pitchFamily="2" charset="2"/>
              <a:buChar char="ü"/>
            </a:pPr>
            <a:r>
              <a:rPr lang="en-ID" sz="2400" b="1" dirty="0" smtClean="0">
                <a:solidFill>
                  <a:schemeClr val="tx1"/>
                </a:solidFill>
              </a:rPr>
              <a:t>Customer</a:t>
            </a:r>
            <a:r>
              <a:rPr lang="en-ID" sz="2400" dirty="0">
                <a:solidFill>
                  <a:schemeClr val="tx1"/>
                </a:solidFill>
              </a:rPr>
              <a:t>: Security in the cloud </a:t>
            </a:r>
            <a:endParaRPr lang="en-ID" sz="2400" dirty="0" smtClean="0">
              <a:solidFill>
                <a:schemeClr val="tx1"/>
              </a:solidFill>
            </a:endParaRPr>
          </a:p>
          <a:p>
            <a:pPr>
              <a:lnSpc>
                <a:spcPct val="150000"/>
              </a:lnSpc>
            </a:pPr>
            <a:r>
              <a:rPr lang="en-US" sz="2400" dirty="0" err="1" smtClean="0">
                <a:solidFill>
                  <a:schemeClr val="tx1"/>
                </a:solidFill>
              </a:rPr>
              <a:t>Pelanggan</a:t>
            </a:r>
            <a:r>
              <a:rPr lang="en-US" sz="2400" dirty="0" smtClean="0">
                <a:solidFill>
                  <a:schemeClr val="tx1"/>
                </a:solidFill>
              </a:rPr>
              <a:t> </a:t>
            </a:r>
            <a:r>
              <a:rPr lang="en-US" sz="2400" dirty="0" err="1" smtClean="0">
                <a:solidFill>
                  <a:schemeClr val="tx1"/>
                </a:solidFill>
              </a:rPr>
              <a:t>tetap</a:t>
            </a:r>
            <a:r>
              <a:rPr lang="en-US" sz="2400" dirty="0" smtClean="0">
                <a:solidFill>
                  <a:schemeClr val="tx1"/>
                </a:solidFill>
              </a:rPr>
              <a:t> </a:t>
            </a:r>
            <a:r>
              <a:rPr lang="en-US" sz="2400" dirty="0" err="1" smtClean="0">
                <a:solidFill>
                  <a:schemeClr val="tx1"/>
                </a:solidFill>
              </a:rPr>
              <a:t>memiliki</a:t>
            </a:r>
            <a:r>
              <a:rPr lang="en-US" sz="2400" dirty="0" smtClean="0">
                <a:solidFill>
                  <a:schemeClr val="tx1"/>
                </a:solidFill>
              </a:rPr>
              <a:t> </a:t>
            </a:r>
            <a:r>
              <a:rPr lang="en-US" sz="2400" dirty="0" err="1">
                <a:solidFill>
                  <a:schemeClr val="tx1"/>
                </a:solidFill>
              </a:rPr>
              <a:t>kendali</a:t>
            </a:r>
            <a:r>
              <a:rPr lang="en-US" sz="2400" dirty="0">
                <a:solidFill>
                  <a:schemeClr val="tx1"/>
                </a:solidFill>
              </a:rPr>
              <a:t> </a:t>
            </a:r>
            <a:r>
              <a:rPr lang="en-US" sz="2400" dirty="0" err="1">
                <a:solidFill>
                  <a:schemeClr val="tx1"/>
                </a:solidFill>
              </a:rPr>
              <a:t>penuh</a:t>
            </a:r>
            <a:r>
              <a:rPr lang="en-US" sz="2400" dirty="0">
                <a:solidFill>
                  <a:schemeClr val="tx1"/>
                </a:solidFill>
              </a:rPr>
              <a:t> </a:t>
            </a:r>
            <a:r>
              <a:rPr lang="en-US" sz="2400" dirty="0" err="1">
                <a:solidFill>
                  <a:schemeClr val="tx1"/>
                </a:solidFill>
              </a:rPr>
              <a:t>atas</a:t>
            </a:r>
            <a:r>
              <a:rPr lang="en-US" sz="2400" dirty="0">
                <a:solidFill>
                  <a:schemeClr val="tx1"/>
                </a:solidFill>
              </a:rPr>
              <a:t> </a:t>
            </a:r>
            <a:r>
              <a:rPr lang="en-US" sz="2400" dirty="0" err="1">
                <a:solidFill>
                  <a:schemeClr val="tx1"/>
                </a:solidFill>
              </a:rPr>
              <a:t>langkah-langkah</a:t>
            </a:r>
            <a:r>
              <a:rPr lang="en-US" sz="2400" dirty="0">
                <a:solidFill>
                  <a:schemeClr val="tx1"/>
                </a:solidFill>
              </a:rPr>
              <a:t> </a:t>
            </a:r>
            <a:r>
              <a:rPr lang="en-US" sz="2400" dirty="0" err="1" smtClean="0">
                <a:solidFill>
                  <a:schemeClr val="tx1"/>
                </a:solidFill>
              </a:rPr>
              <a:t>keamanan</a:t>
            </a:r>
            <a:endParaRPr lang="en-US" sz="2400" dirty="0" smtClean="0">
              <a:solidFill>
                <a:schemeClr val="tx1"/>
              </a:solidFill>
            </a:endParaRPr>
          </a:p>
          <a:p>
            <a:pPr>
              <a:lnSpc>
                <a:spcPct val="150000"/>
              </a:lnSpc>
            </a:pPr>
            <a:r>
              <a:rPr lang="en-US" sz="2400" dirty="0" err="1" smtClean="0">
                <a:solidFill>
                  <a:schemeClr val="tx1"/>
                </a:solidFill>
              </a:rPr>
              <a:t>Pelanggan</a:t>
            </a:r>
            <a:r>
              <a:rPr lang="en-US" sz="2400" dirty="0" smtClean="0">
                <a:solidFill>
                  <a:schemeClr val="tx1"/>
                </a:solidFill>
              </a:rPr>
              <a:t> </a:t>
            </a:r>
            <a:r>
              <a:rPr lang="en-US" sz="2400" dirty="0" err="1">
                <a:solidFill>
                  <a:schemeClr val="tx1"/>
                </a:solidFill>
              </a:rPr>
              <a:t>dapat</a:t>
            </a:r>
            <a:r>
              <a:rPr lang="en-US" sz="2400" dirty="0">
                <a:solidFill>
                  <a:schemeClr val="tx1"/>
                </a:solidFill>
              </a:rPr>
              <a:t> </a:t>
            </a:r>
            <a:r>
              <a:rPr lang="en-US" sz="2400" dirty="0" err="1">
                <a:solidFill>
                  <a:schemeClr val="tx1"/>
                </a:solidFill>
              </a:rPr>
              <a:t>menggunakan</a:t>
            </a:r>
            <a:r>
              <a:rPr lang="en-US" sz="2400" dirty="0">
                <a:solidFill>
                  <a:schemeClr val="tx1"/>
                </a:solidFill>
              </a:rPr>
              <a:t> </a:t>
            </a:r>
          </a:p>
          <a:p>
            <a:pPr>
              <a:lnSpc>
                <a:spcPct val="150000"/>
              </a:lnSpc>
            </a:pPr>
            <a:r>
              <a:rPr lang="en-US" sz="2400" dirty="0" err="1" smtClean="0">
                <a:solidFill>
                  <a:schemeClr val="tx1"/>
                </a:solidFill>
              </a:rPr>
              <a:t>Layanan</a:t>
            </a:r>
            <a:r>
              <a:rPr lang="en-US" sz="2400" dirty="0" smtClean="0">
                <a:solidFill>
                  <a:schemeClr val="tx1"/>
                </a:solidFill>
              </a:rPr>
              <a:t> </a:t>
            </a:r>
            <a:r>
              <a:rPr lang="en-US" sz="2400" dirty="0">
                <a:solidFill>
                  <a:schemeClr val="tx1"/>
                </a:solidFill>
              </a:rPr>
              <a:t>AWS  </a:t>
            </a:r>
            <a:r>
              <a:rPr lang="en-US" sz="2400" dirty="0" err="1">
                <a:solidFill>
                  <a:schemeClr val="tx1"/>
                </a:solidFill>
              </a:rPr>
              <a:t>Layanan</a:t>
            </a:r>
            <a:r>
              <a:rPr lang="en-US" sz="2400" dirty="0">
                <a:solidFill>
                  <a:schemeClr val="tx1"/>
                </a:solidFill>
              </a:rPr>
              <a:t> "</a:t>
            </a:r>
            <a:r>
              <a:rPr lang="en-US" sz="2400" dirty="0" err="1">
                <a:solidFill>
                  <a:schemeClr val="tx1"/>
                </a:solidFill>
              </a:rPr>
              <a:t>Infrastruktur</a:t>
            </a:r>
            <a:r>
              <a:rPr lang="en-US" sz="2400" dirty="0">
                <a:solidFill>
                  <a:schemeClr val="tx1"/>
                </a:solidFill>
              </a:rPr>
              <a:t>"</a:t>
            </a:r>
          </a:p>
        </p:txBody>
      </p:sp>
      <p:sp>
        <p:nvSpPr>
          <p:cNvPr id="4" name="Date Placeholder 3"/>
          <p:cNvSpPr>
            <a:spLocks noGrp="1"/>
          </p:cNvSpPr>
          <p:nvPr>
            <p:ph type="dt" sz="half" idx="10"/>
          </p:nvPr>
        </p:nvSpPr>
        <p:spPr/>
        <p:txBody>
          <a:bodyPr/>
          <a:lstStyle/>
          <a:p>
            <a:fld id="{CACB6CFD-7242-48F1-80D2-B97B2DE3C5C8}"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29</a:t>
            </a:fld>
            <a:endParaRPr lang="id-ID" dirty="0"/>
          </a:p>
        </p:txBody>
      </p:sp>
    </p:spTree>
    <p:extLst>
      <p:ext uri="{BB962C8B-B14F-4D97-AF65-F5344CB8AC3E}">
        <p14:creationId xmlns:p14="http://schemas.microsoft.com/office/powerpoint/2010/main" val="1864111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US" dirty="0"/>
              <a:t>Security Overview </a:t>
            </a:r>
            <a:r>
              <a:rPr lang="en-US" dirty="0" smtClean="0"/>
              <a:t/>
            </a:r>
            <a:br>
              <a:rPr lang="en-US" dirty="0" smtClean="0"/>
            </a:br>
            <a:r>
              <a:rPr lang="en-US" dirty="0" smtClean="0"/>
              <a:t>(</a:t>
            </a:r>
            <a:r>
              <a:rPr lang="en-US" dirty="0" err="1" smtClean="0"/>
              <a:t>Tinjauan</a:t>
            </a:r>
            <a:r>
              <a:rPr lang="en-US" dirty="0" smtClean="0"/>
              <a:t> </a:t>
            </a:r>
            <a:r>
              <a:rPr lang="en-US" dirty="0" err="1" smtClean="0"/>
              <a:t>Keamanan</a:t>
            </a:r>
            <a:r>
              <a:rPr lang="en-US" dirty="0"/>
              <a:t>)</a:t>
            </a:r>
          </a:p>
        </p:txBody>
      </p:sp>
      <p:sp>
        <p:nvSpPr>
          <p:cNvPr id="4" name="Date Placeholder 3"/>
          <p:cNvSpPr>
            <a:spLocks noGrp="1"/>
          </p:cNvSpPr>
          <p:nvPr>
            <p:ph type="dt" sz="half" idx="10"/>
          </p:nvPr>
        </p:nvSpPr>
        <p:spPr/>
        <p:txBody>
          <a:bodyPr/>
          <a:lstStyle/>
          <a:p>
            <a:fld id="{C69B6974-50D1-46C0-8701-39076C3EF278}" type="datetime1">
              <a:rPr lang="id-ID" smtClean="0"/>
              <a:t>05/07/2019</a:t>
            </a:fld>
            <a:endParaRPr lang="id-ID"/>
          </a:p>
        </p:txBody>
      </p:sp>
      <p:sp>
        <p:nvSpPr>
          <p:cNvPr id="5" name="Footer Placeholder 4"/>
          <p:cNvSpPr>
            <a:spLocks noGrp="1"/>
          </p:cNvSpPr>
          <p:nvPr>
            <p:ph type="ftr" sz="quarter" idx="11"/>
          </p:nvPr>
        </p:nvSpPr>
        <p:spPr/>
        <p:txBody>
          <a:bodyPr/>
          <a:lstStyle/>
          <a:p>
            <a:r>
              <a:rPr lang="id-ID" smtClean="0"/>
              <a:t>Security</a:t>
            </a:r>
            <a:endParaRPr lang="id-ID"/>
          </a:p>
        </p:txBody>
      </p:sp>
      <p:sp>
        <p:nvSpPr>
          <p:cNvPr id="6" name="Slide Number Placeholder 5"/>
          <p:cNvSpPr>
            <a:spLocks noGrp="1"/>
          </p:cNvSpPr>
          <p:nvPr>
            <p:ph type="sldNum" sz="quarter" idx="12"/>
          </p:nvPr>
        </p:nvSpPr>
        <p:spPr/>
        <p:txBody>
          <a:bodyPr/>
          <a:lstStyle/>
          <a:p>
            <a:fld id="{DF0E258F-04D6-46E9-8B77-0866F5CD991D}" type="slidenum">
              <a:rPr lang="id-ID" smtClean="0"/>
              <a:t>3</a:t>
            </a:fld>
            <a:endParaRPr lang="id-ID" dirty="0"/>
          </a:p>
        </p:txBody>
      </p:sp>
    </p:spTree>
    <p:extLst>
      <p:ext uri="{BB962C8B-B14F-4D97-AF65-F5344CB8AC3E}">
        <p14:creationId xmlns:p14="http://schemas.microsoft.com/office/powerpoint/2010/main" val="30427718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A6659F-47B9-473F-ACD3-B768E7901E03}"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30</a:t>
            </a:fld>
            <a:endParaRPr lang="id-ID" dirty="0"/>
          </a:p>
        </p:txBody>
      </p:sp>
      <p:sp>
        <p:nvSpPr>
          <p:cNvPr id="7" name="Rectangle 6"/>
          <p:cNvSpPr/>
          <p:nvPr/>
        </p:nvSpPr>
        <p:spPr>
          <a:xfrm>
            <a:off x="2173272" y="2411995"/>
            <a:ext cx="6619036" cy="1323439"/>
          </a:xfrm>
          <a:prstGeom prst="rect">
            <a:avLst/>
          </a:prstGeom>
        </p:spPr>
        <p:txBody>
          <a:bodyPr wrap="square">
            <a:spAutoFit/>
          </a:bodyPr>
          <a:lstStyle/>
          <a:p>
            <a:r>
              <a:rPr lang="en-ID" sz="4000" dirty="0"/>
              <a:t>AWS Access Control </a:t>
            </a:r>
            <a:r>
              <a:rPr lang="en-ID" sz="4000" dirty="0" smtClean="0"/>
              <a:t>and</a:t>
            </a:r>
          </a:p>
          <a:p>
            <a:r>
              <a:rPr lang="en-ID" sz="4000" dirty="0" smtClean="0"/>
              <a:t>Management</a:t>
            </a:r>
            <a:endParaRPr lang="en-US" sz="40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46" y="2297426"/>
            <a:ext cx="1845027" cy="1852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42902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891" y="570607"/>
            <a:ext cx="7347283" cy="854074"/>
          </a:xfrm>
        </p:spPr>
        <p:txBody>
          <a:bodyPr>
            <a:normAutofit/>
          </a:bodyPr>
          <a:lstStyle/>
          <a:p>
            <a:r>
              <a:rPr lang="en-US"/>
              <a:t>AWS </a:t>
            </a:r>
            <a:r>
              <a:rPr lang="en-US" smtClean="0"/>
              <a:t>IAM</a:t>
            </a:r>
            <a:endParaRPr lang="en-US" dirty="0"/>
          </a:p>
        </p:txBody>
      </p:sp>
      <p:sp>
        <p:nvSpPr>
          <p:cNvPr id="3" name="Content Placeholder 2"/>
          <p:cNvSpPr>
            <a:spLocks noGrp="1"/>
          </p:cNvSpPr>
          <p:nvPr>
            <p:ph idx="1"/>
          </p:nvPr>
        </p:nvSpPr>
        <p:spPr/>
        <p:txBody>
          <a:bodyPr>
            <a:normAutofit/>
          </a:bodyPr>
          <a:lstStyle/>
          <a:p>
            <a:pPr>
              <a:lnSpc>
                <a:spcPct val="150000"/>
              </a:lnSpc>
            </a:pPr>
            <a:r>
              <a:rPr lang="en-ID" sz="2400" dirty="0">
                <a:solidFill>
                  <a:schemeClr val="tx1"/>
                </a:solidFill>
              </a:rPr>
              <a:t>Control access to AWS resources </a:t>
            </a:r>
            <a:endParaRPr lang="en-ID" sz="2400" dirty="0" smtClean="0">
              <a:solidFill>
                <a:schemeClr val="tx1"/>
              </a:solidFill>
            </a:endParaRPr>
          </a:p>
          <a:p>
            <a:pPr lvl="1">
              <a:lnSpc>
                <a:spcPct val="110000"/>
              </a:lnSpc>
              <a:buFont typeface="Wingdings" pitchFamily="2" charset="2"/>
              <a:buChar char="ü"/>
            </a:pPr>
            <a:r>
              <a:rPr lang="en-ID" sz="2400" dirty="0" smtClean="0">
                <a:solidFill>
                  <a:schemeClr val="tx1"/>
                </a:solidFill>
              </a:rPr>
              <a:t>Authentication: </a:t>
            </a:r>
            <a:r>
              <a:rPr lang="en-ID" sz="2400" dirty="0" err="1" smtClean="0">
                <a:solidFill>
                  <a:schemeClr val="tx1"/>
                </a:solidFill>
              </a:rPr>
              <a:t>cek</a:t>
            </a:r>
            <a:r>
              <a:rPr lang="en-ID" sz="2400" dirty="0" smtClean="0">
                <a:solidFill>
                  <a:schemeClr val="tx1"/>
                </a:solidFill>
              </a:rPr>
              <a:t> </a:t>
            </a:r>
            <a:r>
              <a:rPr lang="en-ID" sz="2400" dirty="0" err="1" smtClean="0">
                <a:solidFill>
                  <a:schemeClr val="tx1"/>
                </a:solidFill>
              </a:rPr>
              <a:t>keaslian</a:t>
            </a:r>
            <a:r>
              <a:rPr lang="en-ID" sz="2400" dirty="0" smtClean="0">
                <a:solidFill>
                  <a:schemeClr val="tx1"/>
                </a:solidFill>
              </a:rPr>
              <a:t>/</a:t>
            </a:r>
            <a:r>
              <a:rPr lang="en-ID" sz="2400" dirty="0" err="1" smtClean="0">
                <a:solidFill>
                  <a:schemeClr val="tx1"/>
                </a:solidFill>
              </a:rPr>
              <a:t>kebenaran</a:t>
            </a:r>
            <a:r>
              <a:rPr lang="en-ID" sz="2400" dirty="0" smtClean="0">
                <a:solidFill>
                  <a:schemeClr val="tx1"/>
                </a:solidFill>
              </a:rPr>
              <a:t> user access</a:t>
            </a:r>
            <a:endParaRPr lang="en-ID" sz="2400" dirty="0" smtClean="0">
              <a:solidFill>
                <a:schemeClr val="tx1"/>
              </a:solidFill>
            </a:endParaRPr>
          </a:p>
          <a:p>
            <a:pPr lvl="1">
              <a:lnSpc>
                <a:spcPct val="110000"/>
              </a:lnSpc>
              <a:buFont typeface="Wingdings" pitchFamily="2" charset="2"/>
              <a:buChar char="ü"/>
            </a:pPr>
            <a:r>
              <a:rPr lang="en-ID" sz="2400" dirty="0" smtClean="0">
                <a:solidFill>
                  <a:schemeClr val="tx1"/>
                </a:solidFill>
              </a:rPr>
              <a:t>Authorization: </a:t>
            </a:r>
            <a:r>
              <a:rPr lang="en-ID" sz="2400" dirty="0" err="1" smtClean="0">
                <a:solidFill>
                  <a:schemeClr val="tx1"/>
                </a:solidFill>
              </a:rPr>
              <a:t>ijin</a:t>
            </a:r>
            <a:r>
              <a:rPr lang="en-ID" sz="2400" dirty="0" smtClean="0">
                <a:solidFill>
                  <a:schemeClr val="tx1"/>
                </a:solidFill>
              </a:rPr>
              <a:t>/</a:t>
            </a:r>
            <a:r>
              <a:rPr lang="en-ID" sz="2400" dirty="0" err="1" smtClean="0">
                <a:solidFill>
                  <a:schemeClr val="tx1"/>
                </a:solidFill>
              </a:rPr>
              <a:t>boleh-tidaknya</a:t>
            </a:r>
            <a:r>
              <a:rPr lang="en-ID" sz="2400" dirty="0" smtClean="0">
                <a:solidFill>
                  <a:schemeClr val="tx1"/>
                </a:solidFill>
              </a:rPr>
              <a:t> </a:t>
            </a:r>
            <a:r>
              <a:rPr lang="en-ID" sz="2400" dirty="0" err="1" smtClean="0">
                <a:solidFill>
                  <a:schemeClr val="tx1"/>
                </a:solidFill>
              </a:rPr>
              <a:t>mengakses</a:t>
            </a:r>
            <a:r>
              <a:rPr lang="en-ID" sz="2400" dirty="0" smtClean="0">
                <a:solidFill>
                  <a:schemeClr val="tx1"/>
                </a:solidFill>
              </a:rPr>
              <a:t> </a:t>
            </a:r>
            <a:endParaRPr lang="en-US" sz="2400" dirty="0" smtClean="0">
              <a:solidFill>
                <a:schemeClr val="tx1"/>
              </a:solidFill>
            </a:endParaRPr>
          </a:p>
          <a:p>
            <a:pPr>
              <a:lnSpc>
                <a:spcPct val="150000"/>
              </a:lnSpc>
            </a:pPr>
            <a:r>
              <a:rPr lang="en-ID" sz="2400" b="1" dirty="0" smtClean="0">
                <a:solidFill>
                  <a:schemeClr val="tx1"/>
                </a:solidFill>
              </a:rPr>
              <a:t> Controls </a:t>
            </a:r>
            <a:r>
              <a:rPr lang="en-ID" sz="2400" b="1" dirty="0">
                <a:solidFill>
                  <a:schemeClr val="tx1"/>
                </a:solidFill>
              </a:rPr>
              <a:t>access to services such as</a:t>
            </a:r>
            <a:r>
              <a:rPr lang="en-ID" sz="2400" dirty="0" smtClean="0">
                <a:solidFill>
                  <a:schemeClr val="tx1"/>
                </a:solidFill>
              </a:rPr>
              <a:t>:</a:t>
            </a:r>
          </a:p>
          <a:p>
            <a:pPr lvl="1">
              <a:buFont typeface="Wingdings" pitchFamily="2" charset="2"/>
              <a:buChar char="ü"/>
            </a:pPr>
            <a:r>
              <a:rPr lang="en-ID" sz="2400" dirty="0" smtClean="0">
                <a:solidFill>
                  <a:schemeClr val="tx1"/>
                </a:solidFill>
              </a:rPr>
              <a:t>Compute </a:t>
            </a:r>
          </a:p>
          <a:p>
            <a:pPr lvl="1">
              <a:buFont typeface="Wingdings" pitchFamily="2" charset="2"/>
              <a:buChar char="ü"/>
            </a:pPr>
            <a:r>
              <a:rPr lang="en-ID" sz="2400" dirty="0" smtClean="0">
                <a:solidFill>
                  <a:schemeClr val="tx1"/>
                </a:solidFill>
              </a:rPr>
              <a:t>Storage </a:t>
            </a:r>
          </a:p>
          <a:p>
            <a:pPr lvl="1">
              <a:buFont typeface="Wingdings" pitchFamily="2" charset="2"/>
              <a:buChar char="ü"/>
            </a:pPr>
            <a:r>
              <a:rPr lang="en-ID" sz="2400" dirty="0" smtClean="0">
                <a:solidFill>
                  <a:schemeClr val="tx1"/>
                </a:solidFill>
              </a:rPr>
              <a:t>Database </a:t>
            </a:r>
          </a:p>
          <a:p>
            <a:pPr lvl="1">
              <a:buFont typeface="Wingdings" pitchFamily="2" charset="2"/>
              <a:buChar char="ü"/>
            </a:pPr>
            <a:r>
              <a:rPr lang="en-ID" sz="2400" dirty="0" smtClean="0">
                <a:solidFill>
                  <a:schemeClr val="tx1"/>
                </a:solidFill>
              </a:rPr>
              <a:t>Application </a:t>
            </a:r>
            <a:r>
              <a:rPr lang="en-ID" sz="2400" dirty="0">
                <a:solidFill>
                  <a:schemeClr val="tx1"/>
                </a:solidFill>
              </a:rPr>
              <a:t>services</a:t>
            </a:r>
            <a:endParaRPr lang="en-ID" sz="2400" dirty="0" smtClean="0">
              <a:solidFill>
                <a:schemeClr val="tx1"/>
              </a:solidFill>
            </a:endParaRPr>
          </a:p>
          <a:p>
            <a:pPr marL="0" indent="0">
              <a:lnSpc>
                <a:spcPct val="150000"/>
              </a:lnSpc>
              <a:buNone/>
            </a:pPr>
            <a:endParaRPr lang="en-ID" sz="2400" dirty="0"/>
          </a:p>
        </p:txBody>
      </p:sp>
      <p:sp>
        <p:nvSpPr>
          <p:cNvPr id="4" name="Date Placeholder 3"/>
          <p:cNvSpPr>
            <a:spLocks noGrp="1"/>
          </p:cNvSpPr>
          <p:nvPr>
            <p:ph type="dt" sz="half" idx="10"/>
          </p:nvPr>
        </p:nvSpPr>
        <p:spPr/>
        <p:txBody>
          <a:bodyPr/>
          <a:lstStyle/>
          <a:p>
            <a:fld id="{3CF6C183-704B-4B92-A3BD-EC2B2FB89E70}"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31</a:t>
            </a:fld>
            <a:endParaRPr lang="id-ID" dirty="0"/>
          </a:p>
        </p:txBody>
      </p:sp>
      <p:pic>
        <p:nvPicPr>
          <p:cNvPr id="7" name="Picture 6"/>
          <p:cNvPicPr>
            <a:picLocks noChangeAspect="1"/>
          </p:cNvPicPr>
          <p:nvPr/>
        </p:nvPicPr>
        <p:blipFill>
          <a:blip r:embed="rId3"/>
          <a:stretch>
            <a:fillRect/>
          </a:stretch>
        </p:blipFill>
        <p:spPr>
          <a:xfrm>
            <a:off x="7934178" y="3776420"/>
            <a:ext cx="987739" cy="1873298"/>
          </a:xfrm>
          <a:prstGeom prst="rect">
            <a:avLst/>
          </a:prstGeom>
        </p:spPr>
      </p:pic>
    </p:spTree>
    <p:extLst>
      <p:ext uri="{BB962C8B-B14F-4D97-AF65-F5344CB8AC3E}">
        <p14:creationId xmlns:p14="http://schemas.microsoft.com/office/powerpoint/2010/main" val="5814251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IAM Users Access</a:t>
            </a:r>
          </a:p>
        </p:txBody>
      </p:sp>
      <p:sp>
        <p:nvSpPr>
          <p:cNvPr id="3" name="Content Placeholder 2"/>
          <p:cNvSpPr>
            <a:spLocks noGrp="1"/>
          </p:cNvSpPr>
          <p:nvPr>
            <p:ph idx="1"/>
          </p:nvPr>
        </p:nvSpPr>
        <p:spPr/>
        <p:txBody>
          <a:bodyPr/>
          <a:lstStyle/>
          <a:p>
            <a:pPr marL="0" indent="0">
              <a:buNone/>
            </a:pPr>
            <a:r>
              <a:rPr lang="en-US">
                <a:solidFill>
                  <a:srgbClr val="444444"/>
                </a:solidFill>
                <a:cs typeface="Trebuchet MS"/>
              </a:rPr>
              <a:t>AWS Identity Access Management allows to establish access rules and permissions to specific users and applications</a:t>
            </a:r>
            <a:r>
              <a:rPr lang="en-US" smtClean="0">
                <a:solidFill>
                  <a:srgbClr val="444444"/>
                </a:solidFill>
                <a:cs typeface="Trebuchet MS"/>
              </a:rPr>
              <a:t>.</a:t>
            </a:r>
            <a:endParaRPr lang="en-US" smtClean="0"/>
          </a:p>
          <a:p>
            <a:pPr marL="214313" indent="-214313">
              <a:lnSpc>
                <a:spcPct val="150000"/>
              </a:lnSpc>
              <a:buClr>
                <a:schemeClr val="accent3"/>
              </a:buClr>
              <a:buFont typeface="Wingdings" panose="05000000000000000000" pitchFamily="2" charset="2"/>
              <a:buChar char="ü"/>
            </a:pPr>
            <a:r>
              <a:rPr lang="en-US">
                <a:solidFill>
                  <a:srgbClr val="444444"/>
                </a:solidFill>
                <a:cs typeface="Trebuchet MS"/>
              </a:rPr>
              <a:t>Set up permissions for users and applications</a:t>
            </a:r>
          </a:p>
          <a:p>
            <a:pPr marL="214313" indent="-214313">
              <a:lnSpc>
                <a:spcPct val="150000"/>
              </a:lnSpc>
              <a:buClr>
                <a:schemeClr val="accent3"/>
              </a:buClr>
              <a:buFont typeface="Wingdings" panose="05000000000000000000" pitchFamily="2" charset="2"/>
              <a:buChar char="ü"/>
            </a:pPr>
            <a:r>
              <a:rPr lang="en-US">
                <a:solidFill>
                  <a:srgbClr val="444444"/>
                </a:solidFill>
                <a:cs typeface="Trebuchet MS"/>
              </a:rPr>
              <a:t>Create user groups for common rules assignment</a:t>
            </a:r>
          </a:p>
          <a:p>
            <a:pPr marL="214313" indent="-214313">
              <a:lnSpc>
                <a:spcPct val="150000"/>
              </a:lnSpc>
              <a:buClr>
                <a:schemeClr val="accent3"/>
              </a:buClr>
              <a:buFont typeface="Wingdings" panose="05000000000000000000" pitchFamily="2" charset="2"/>
              <a:buChar char="ü"/>
            </a:pPr>
            <a:r>
              <a:rPr lang="en-US">
                <a:solidFill>
                  <a:srgbClr val="444444"/>
                </a:solidFill>
                <a:cs typeface="Trebuchet MS"/>
              </a:rPr>
              <a:t>Cloud Trail allows to monitor the access</a:t>
            </a:r>
          </a:p>
          <a:p>
            <a:pPr marL="214313" indent="-214313">
              <a:lnSpc>
                <a:spcPct val="150000"/>
              </a:lnSpc>
              <a:buClr>
                <a:schemeClr val="accent3"/>
              </a:buClr>
              <a:buFont typeface="Wingdings" panose="05000000000000000000" pitchFamily="2" charset="2"/>
              <a:buChar char="ü"/>
            </a:pPr>
            <a:r>
              <a:rPr lang="en-US">
                <a:solidFill>
                  <a:srgbClr val="444444"/>
                </a:solidFill>
                <a:cs typeface="Trebuchet MS"/>
              </a:rPr>
              <a:t>Identity federation: allow users to log in with their company credentials</a:t>
            </a:r>
          </a:p>
          <a:p>
            <a:pPr marL="214313" indent="-214313">
              <a:lnSpc>
                <a:spcPct val="150000"/>
              </a:lnSpc>
              <a:buClr>
                <a:schemeClr val="accent3"/>
              </a:buClr>
              <a:buFont typeface="Wingdings" panose="05000000000000000000" pitchFamily="2" charset="2"/>
              <a:buChar char="ü"/>
            </a:pPr>
            <a:r>
              <a:rPr lang="en-US">
                <a:solidFill>
                  <a:srgbClr val="444444"/>
                </a:solidFill>
                <a:cs typeface="Trebuchet MS"/>
              </a:rPr>
              <a:t>Temporary security credentials,  obtained by calling AWS STS APIs like AssumeRole or GetFederationToken</a:t>
            </a:r>
          </a:p>
          <a:p>
            <a:pPr marL="0" indent="0">
              <a:buNone/>
            </a:pPr>
            <a:endParaRPr lang="en-US"/>
          </a:p>
        </p:txBody>
      </p:sp>
      <p:sp>
        <p:nvSpPr>
          <p:cNvPr id="4" name="Date Placeholder 3"/>
          <p:cNvSpPr>
            <a:spLocks noGrp="1"/>
          </p:cNvSpPr>
          <p:nvPr>
            <p:ph type="dt" sz="half" idx="10"/>
          </p:nvPr>
        </p:nvSpPr>
        <p:spPr/>
        <p:txBody>
          <a:bodyPr/>
          <a:lstStyle/>
          <a:p>
            <a:fld id="{473F2A22-06A7-4F8D-9295-E7BD8CE94108}"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32</a:t>
            </a:fld>
            <a:endParaRPr lang="id-ID" dirty="0"/>
          </a:p>
        </p:txBody>
      </p:sp>
      <p:pic>
        <p:nvPicPr>
          <p:cNvPr id="7" name="Picture 2" descr="Результат пошуку зображень за запитом &quot;IAM aws&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08292" y="5277731"/>
            <a:ext cx="1243677" cy="1243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6839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IAM Users Access: Options and Terms</a:t>
            </a:r>
          </a:p>
        </p:txBody>
      </p:sp>
      <p:sp>
        <p:nvSpPr>
          <p:cNvPr id="3" name="Content Placeholder 2"/>
          <p:cNvSpPr>
            <a:spLocks noGrp="1"/>
          </p:cNvSpPr>
          <p:nvPr>
            <p:ph idx="1"/>
          </p:nvPr>
        </p:nvSpPr>
        <p:spPr/>
        <p:txBody>
          <a:bodyPr>
            <a:normAutofit fontScale="85000" lnSpcReduction="20000"/>
          </a:bodyPr>
          <a:lstStyle/>
          <a:p>
            <a:pPr marL="214313" indent="-214313">
              <a:lnSpc>
                <a:spcPct val="120000"/>
              </a:lnSpc>
              <a:buClr>
                <a:schemeClr val="accent3"/>
              </a:buClr>
              <a:buFont typeface="Wingdings" panose="05000000000000000000" pitchFamily="2" charset="2"/>
              <a:buChar char="ü"/>
            </a:pPr>
            <a:r>
              <a:rPr lang="en-US" dirty="0"/>
              <a:t>IAM policy - a document that defines the effect, actions, resources, and optional conditions</a:t>
            </a:r>
          </a:p>
          <a:p>
            <a:pPr marL="214313" indent="-214313">
              <a:lnSpc>
                <a:spcPct val="120000"/>
              </a:lnSpc>
              <a:buClr>
                <a:schemeClr val="accent3"/>
              </a:buClr>
              <a:buFont typeface="Wingdings" panose="05000000000000000000" pitchFamily="2" charset="2"/>
              <a:buChar char="ü"/>
            </a:pPr>
            <a:r>
              <a:rPr lang="en-US" dirty="0"/>
              <a:t>IAM role – an identity with permission policies, to which users can be assigned</a:t>
            </a:r>
          </a:p>
          <a:p>
            <a:pPr marL="214313" indent="-214313">
              <a:lnSpc>
                <a:spcPct val="120000"/>
              </a:lnSpc>
              <a:buClr>
                <a:schemeClr val="accent3"/>
              </a:buClr>
              <a:buFont typeface="Wingdings" panose="05000000000000000000" pitchFamily="2" charset="2"/>
              <a:buChar char="ü"/>
            </a:pPr>
            <a:r>
              <a:rPr lang="en-US" dirty="0"/>
              <a:t>IAM group – a group of users to which common policies can be </a:t>
            </a:r>
            <a:r>
              <a:rPr lang="en-US" dirty="0" smtClean="0"/>
              <a:t>attached</a:t>
            </a:r>
          </a:p>
          <a:p>
            <a:pPr marL="0" indent="0">
              <a:buNone/>
            </a:pPr>
            <a:endParaRPr lang="en-US" dirty="0" smtClean="0"/>
          </a:p>
          <a:p>
            <a:pPr marL="214313" indent="-214313">
              <a:lnSpc>
                <a:spcPct val="120000"/>
              </a:lnSpc>
              <a:buClr>
                <a:schemeClr val="accent3"/>
              </a:buClr>
              <a:buFont typeface="Wingdings" panose="05000000000000000000" pitchFamily="2" charset="2"/>
              <a:buChar char="ü"/>
            </a:pPr>
            <a:r>
              <a:rPr lang="en-US" b="1" dirty="0" smtClean="0">
                <a:latin typeface="Trebuchet MS"/>
                <a:cs typeface="Trebuchet MS"/>
              </a:rPr>
              <a:t>Minimize </a:t>
            </a:r>
            <a:r>
              <a:rPr lang="en-US" b="1" dirty="0">
                <a:latin typeface="Trebuchet MS"/>
                <a:cs typeface="Trebuchet MS"/>
              </a:rPr>
              <a:t>the use of the root account</a:t>
            </a:r>
          </a:p>
          <a:p>
            <a:pPr marL="214313" indent="-214313">
              <a:lnSpc>
                <a:spcPct val="120000"/>
              </a:lnSpc>
              <a:buClr>
                <a:schemeClr val="accent3"/>
              </a:buClr>
              <a:buFont typeface="Wingdings" panose="05000000000000000000" pitchFamily="2" charset="2"/>
              <a:buChar char="ü"/>
            </a:pPr>
            <a:r>
              <a:rPr lang="en-US" dirty="0">
                <a:latin typeface="Trebuchet MS"/>
                <a:cs typeface="Trebuchet MS"/>
              </a:rPr>
              <a:t>Create Individual users with least privileges. Use MFA</a:t>
            </a:r>
          </a:p>
          <a:p>
            <a:pPr marL="214313" indent="-214313">
              <a:lnSpc>
                <a:spcPct val="120000"/>
              </a:lnSpc>
              <a:buClr>
                <a:schemeClr val="accent3"/>
              </a:buClr>
              <a:buFont typeface="Wingdings" panose="05000000000000000000" pitchFamily="2" charset="2"/>
              <a:buChar char="ü"/>
            </a:pPr>
            <a:r>
              <a:rPr lang="en-US" dirty="0">
                <a:latin typeface="Trebuchet MS"/>
                <a:cs typeface="Trebuchet MS"/>
              </a:rPr>
              <a:t>Use AWS Defined policies</a:t>
            </a:r>
          </a:p>
          <a:p>
            <a:pPr marL="214313" indent="-214313">
              <a:lnSpc>
                <a:spcPct val="120000"/>
              </a:lnSpc>
              <a:buClr>
                <a:schemeClr val="accent3"/>
              </a:buClr>
              <a:buFont typeface="Wingdings" panose="05000000000000000000" pitchFamily="2" charset="2"/>
              <a:buChar char="ü"/>
            </a:pPr>
            <a:r>
              <a:rPr lang="en-US" dirty="0">
                <a:latin typeface="Trebuchet MS"/>
                <a:cs typeface="Trebuchet MS"/>
              </a:rPr>
              <a:t>Use groups</a:t>
            </a:r>
          </a:p>
          <a:p>
            <a:pPr marL="214313" indent="-214313">
              <a:lnSpc>
                <a:spcPct val="120000"/>
              </a:lnSpc>
              <a:buClr>
                <a:schemeClr val="accent3"/>
              </a:buClr>
              <a:buFont typeface="Wingdings" panose="05000000000000000000" pitchFamily="2" charset="2"/>
              <a:buChar char="ü"/>
            </a:pPr>
            <a:r>
              <a:rPr lang="en-US" dirty="0">
                <a:latin typeface="Trebuchet MS"/>
                <a:cs typeface="Trebuchet MS"/>
              </a:rPr>
              <a:t>Use access levels to review IAM permissions</a:t>
            </a:r>
          </a:p>
          <a:p>
            <a:pPr marL="214313" indent="-214313">
              <a:lnSpc>
                <a:spcPct val="120000"/>
              </a:lnSpc>
              <a:buClr>
                <a:schemeClr val="accent3"/>
              </a:buClr>
              <a:buFont typeface="Wingdings" panose="05000000000000000000" pitchFamily="2" charset="2"/>
              <a:buChar char="ü"/>
            </a:pPr>
            <a:r>
              <a:rPr lang="en-US" dirty="0">
                <a:latin typeface="Trebuchet MS"/>
                <a:cs typeface="Trebuchet MS"/>
              </a:rPr>
              <a:t>Use roles for applications that run on EC2 instances</a:t>
            </a:r>
          </a:p>
          <a:p>
            <a:pPr marL="214313" indent="-214313">
              <a:lnSpc>
                <a:spcPct val="120000"/>
              </a:lnSpc>
              <a:buClr>
                <a:schemeClr val="accent3"/>
              </a:buClr>
              <a:buFont typeface="Wingdings" panose="05000000000000000000" pitchFamily="2" charset="2"/>
              <a:buChar char="ü"/>
            </a:pPr>
            <a:r>
              <a:rPr lang="en-US" dirty="0">
                <a:latin typeface="Trebuchet MS"/>
                <a:cs typeface="Trebuchet MS"/>
              </a:rPr>
              <a:t>Rotate credentials</a:t>
            </a:r>
          </a:p>
          <a:p>
            <a:pPr marL="0" indent="0">
              <a:buNone/>
            </a:pPr>
            <a:endParaRPr lang="en-US" dirty="0"/>
          </a:p>
        </p:txBody>
      </p:sp>
      <p:sp>
        <p:nvSpPr>
          <p:cNvPr id="4" name="Date Placeholder 3"/>
          <p:cNvSpPr>
            <a:spLocks noGrp="1"/>
          </p:cNvSpPr>
          <p:nvPr>
            <p:ph type="dt" sz="half" idx="10"/>
          </p:nvPr>
        </p:nvSpPr>
        <p:spPr/>
        <p:txBody>
          <a:bodyPr/>
          <a:lstStyle/>
          <a:p>
            <a:fld id="{711DA79B-60EB-4287-8A68-68EC89EA0AC5}"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33</a:t>
            </a:fld>
            <a:endParaRPr lang="id-ID" dirty="0"/>
          </a:p>
        </p:txBody>
      </p:sp>
      <p:sp>
        <p:nvSpPr>
          <p:cNvPr id="7" name="TextBox 6"/>
          <p:cNvSpPr txBox="1"/>
          <p:nvPr/>
        </p:nvSpPr>
        <p:spPr>
          <a:xfrm>
            <a:off x="425531" y="2914775"/>
            <a:ext cx="5425633" cy="341632"/>
          </a:xfrm>
          <a:prstGeom prst="rect">
            <a:avLst/>
          </a:prstGeom>
          <a:solidFill>
            <a:schemeClr val="accent3"/>
          </a:solidFill>
        </p:spPr>
        <p:txBody>
          <a:bodyPr wrap="square" rtlCol="0">
            <a:spAutoFit/>
          </a:bodyPr>
          <a:lstStyle/>
          <a:p>
            <a:pPr>
              <a:lnSpc>
                <a:spcPct val="120000"/>
              </a:lnSpc>
            </a:pPr>
            <a:r>
              <a:rPr lang="en-US" sz="1350" dirty="0">
                <a:solidFill>
                  <a:schemeClr val="bg1"/>
                </a:solidFill>
                <a:latin typeface="Trebuchet MS"/>
                <a:cs typeface="Trebuchet MS"/>
              </a:rPr>
              <a:t>Best Practices</a:t>
            </a:r>
          </a:p>
        </p:txBody>
      </p:sp>
      <p:pic>
        <p:nvPicPr>
          <p:cNvPr id="8" name="Picture 2" descr="&#10;        Users can be organized into groups to make it easier to manage permissions, because&#10;          users have the permissions assigned to a group.&#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7531" y="2837365"/>
            <a:ext cx="3132159" cy="2711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1219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IAM Users Access: EPAM SSO</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2FE1548F-DC4B-4760-A5AD-86BB895BE0F9}"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34</a:t>
            </a:fld>
            <a:endParaRPr lang="id-ID" dirty="0"/>
          </a:p>
        </p:txBody>
      </p:sp>
      <p:pic>
        <p:nvPicPr>
          <p:cNvPr id="7" name="Picture 6"/>
          <p:cNvPicPr>
            <a:picLocks noChangeAspect="1"/>
          </p:cNvPicPr>
          <p:nvPr/>
        </p:nvPicPr>
        <p:blipFill>
          <a:blip r:embed="rId2"/>
          <a:stretch>
            <a:fillRect/>
          </a:stretch>
        </p:blipFill>
        <p:spPr>
          <a:xfrm>
            <a:off x="157162" y="1485900"/>
            <a:ext cx="8829675" cy="3886200"/>
          </a:xfrm>
          <a:prstGeom prst="rect">
            <a:avLst/>
          </a:prstGeom>
        </p:spPr>
      </p:pic>
    </p:spTree>
    <p:extLst>
      <p:ext uri="{BB962C8B-B14F-4D97-AF65-F5344CB8AC3E}">
        <p14:creationId xmlns:p14="http://schemas.microsoft.com/office/powerpoint/2010/main" val="17181687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Assigning IAM Roles to EC2 Instances</a:t>
            </a:r>
          </a:p>
        </p:txBody>
      </p:sp>
      <p:sp>
        <p:nvSpPr>
          <p:cNvPr id="3" name="Content Placeholder 2"/>
          <p:cNvSpPr>
            <a:spLocks noGrp="1"/>
          </p:cNvSpPr>
          <p:nvPr>
            <p:ph idx="1"/>
          </p:nvPr>
        </p:nvSpPr>
        <p:spPr/>
        <p:txBody>
          <a:bodyPr/>
          <a:lstStyle/>
          <a:p>
            <a:pPr marL="0" indent="0">
              <a:buNone/>
            </a:pPr>
            <a:r>
              <a:rPr lang="en-US">
                <a:solidFill>
                  <a:srgbClr val="444444"/>
                </a:solidFill>
                <a:latin typeface="Trebuchet MS"/>
                <a:cs typeface="Trebuchet MS"/>
              </a:rPr>
              <a:t>Assigning a role to an instance allows to specify the actions that can be performed </a:t>
            </a:r>
            <a:r>
              <a:rPr lang="en-US" b="1">
                <a:solidFill>
                  <a:srgbClr val="444444"/>
                </a:solidFill>
                <a:latin typeface="Trebuchet MS"/>
                <a:cs typeface="Trebuchet MS"/>
              </a:rPr>
              <a:t>from</a:t>
            </a:r>
            <a:r>
              <a:rPr lang="en-US">
                <a:solidFill>
                  <a:srgbClr val="444444"/>
                </a:solidFill>
                <a:latin typeface="Trebuchet MS"/>
                <a:cs typeface="Trebuchet MS"/>
              </a:rPr>
              <a:t> this instance to other AWS Services, without need to pass credentials via your application.</a:t>
            </a:r>
          </a:p>
          <a:p>
            <a:pPr marL="0" indent="0">
              <a:buNone/>
            </a:pPr>
            <a:endParaRPr lang="en-US"/>
          </a:p>
        </p:txBody>
      </p:sp>
      <p:sp>
        <p:nvSpPr>
          <p:cNvPr id="4" name="Date Placeholder 3"/>
          <p:cNvSpPr>
            <a:spLocks noGrp="1"/>
          </p:cNvSpPr>
          <p:nvPr>
            <p:ph type="dt" sz="half" idx="10"/>
          </p:nvPr>
        </p:nvSpPr>
        <p:spPr/>
        <p:txBody>
          <a:bodyPr/>
          <a:lstStyle/>
          <a:p>
            <a:fld id="{43B516DB-C5F1-45F5-93FD-164DE7E9EBD1}"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35</a:t>
            </a:fld>
            <a:endParaRPr lang="id-ID" dirty="0"/>
          </a:p>
        </p:txBody>
      </p:sp>
      <p:pic>
        <p:nvPicPr>
          <p:cNvPr id="7" name="Picture 6"/>
          <p:cNvPicPr>
            <a:picLocks noChangeAspect="1"/>
          </p:cNvPicPr>
          <p:nvPr/>
        </p:nvPicPr>
        <p:blipFill>
          <a:blip r:embed="rId2"/>
          <a:stretch>
            <a:fillRect/>
          </a:stretch>
        </p:blipFill>
        <p:spPr>
          <a:xfrm>
            <a:off x="1802953" y="2583041"/>
            <a:ext cx="1938867" cy="2495470"/>
          </a:xfrm>
          <a:prstGeom prst="rect">
            <a:avLst/>
          </a:prstGeom>
        </p:spPr>
      </p:pic>
      <p:sp>
        <p:nvSpPr>
          <p:cNvPr id="8" name="TextBox 7"/>
          <p:cNvSpPr txBox="1"/>
          <p:nvPr/>
        </p:nvSpPr>
        <p:spPr>
          <a:xfrm>
            <a:off x="4376307" y="3321942"/>
            <a:ext cx="712673" cy="1588127"/>
          </a:xfrm>
          <a:prstGeom prst="rect">
            <a:avLst/>
          </a:prstGeom>
          <a:noFill/>
          <a:effectLst>
            <a:outerShdw blurRad="63500" sx="102000" sy="102000" algn="ctr" rotWithShape="0">
              <a:prstClr val="black">
                <a:alpha val="40000"/>
              </a:prstClr>
            </a:outerShdw>
          </a:effectLst>
        </p:spPr>
        <p:txBody>
          <a:bodyPr wrap="square" rtlCol="0">
            <a:spAutoFit/>
          </a:bodyPr>
          <a:lstStyle/>
          <a:p>
            <a:pPr>
              <a:lnSpc>
                <a:spcPct val="120000"/>
              </a:lnSpc>
            </a:pPr>
            <a:r>
              <a:rPr lang="en-US" sz="4050" dirty="0">
                <a:solidFill>
                  <a:srgbClr val="444444"/>
                </a:solidFill>
                <a:latin typeface="Trebuchet MS"/>
                <a:cs typeface="Trebuchet MS"/>
              </a:rPr>
              <a:t>VS</a:t>
            </a:r>
          </a:p>
        </p:txBody>
      </p:sp>
      <p:pic>
        <p:nvPicPr>
          <p:cNvPr id="9" name="Picture 8"/>
          <p:cNvPicPr>
            <a:picLocks noChangeAspect="1"/>
          </p:cNvPicPr>
          <p:nvPr/>
        </p:nvPicPr>
        <p:blipFill>
          <a:blip r:embed="rId3"/>
          <a:stretch>
            <a:fillRect/>
          </a:stretch>
        </p:blipFill>
        <p:spPr>
          <a:xfrm>
            <a:off x="5615183" y="2353252"/>
            <a:ext cx="2079042" cy="2725259"/>
          </a:xfrm>
          <a:prstGeom prst="rect">
            <a:avLst/>
          </a:prstGeom>
        </p:spPr>
      </p:pic>
    </p:spTree>
    <p:extLst>
      <p:ext uri="{BB962C8B-B14F-4D97-AF65-F5344CB8AC3E}">
        <p14:creationId xmlns:p14="http://schemas.microsoft.com/office/powerpoint/2010/main" val="17756320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383" y="523714"/>
            <a:ext cx="7347283" cy="854074"/>
          </a:xfrm>
        </p:spPr>
        <p:txBody>
          <a:bodyPr/>
          <a:lstStyle/>
          <a:p>
            <a:r>
              <a:rPr lang="en-US" dirty="0"/>
              <a:t>AWS IAM</a:t>
            </a:r>
          </a:p>
        </p:txBody>
      </p:sp>
      <p:sp>
        <p:nvSpPr>
          <p:cNvPr id="3" name="Content Placeholder 2"/>
          <p:cNvSpPr>
            <a:spLocks noGrp="1"/>
          </p:cNvSpPr>
          <p:nvPr>
            <p:ph idx="1"/>
          </p:nvPr>
        </p:nvSpPr>
        <p:spPr/>
        <p:txBody>
          <a:bodyPr/>
          <a:lstStyle/>
          <a:p>
            <a:pPr algn="just"/>
            <a:r>
              <a:rPr lang="en-ID" sz="2800" dirty="0">
                <a:solidFill>
                  <a:schemeClr val="tx1"/>
                </a:solidFill>
              </a:rPr>
              <a:t>Create users and groups </a:t>
            </a:r>
            <a:endParaRPr lang="en-ID" sz="2800" dirty="0" smtClean="0">
              <a:solidFill>
                <a:schemeClr val="tx1"/>
              </a:solidFill>
            </a:endParaRPr>
          </a:p>
          <a:p>
            <a:pPr algn="just"/>
            <a:r>
              <a:rPr lang="en-ID" sz="2800" dirty="0" smtClean="0">
                <a:solidFill>
                  <a:schemeClr val="tx1"/>
                </a:solidFill>
              </a:rPr>
              <a:t>Grant </a:t>
            </a:r>
            <a:r>
              <a:rPr lang="en-ID" sz="2800" dirty="0">
                <a:solidFill>
                  <a:schemeClr val="tx1"/>
                </a:solidFill>
              </a:rPr>
              <a:t>permissions</a:t>
            </a:r>
          </a:p>
          <a:p>
            <a:pPr marL="0" indent="0">
              <a:buNone/>
            </a:pPr>
            <a:endParaRPr lang="en-US" dirty="0"/>
          </a:p>
        </p:txBody>
      </p:sp>
      <p:sp>
        <p:nvSpPr>
          <p:cNvPr id="4" name="Date Placeholder 3"/>
          <p:cNvSpPr>
            <a:spLocks noGrp="1"/>
          </p:cNvSpPr>
          <p:nvPr>
            <p:ph type="dt" sz="half" idx="10"/>
          </p:nvPr>
        </p:nvSpPr>
        <p:spPr/>
        <p:txBody>
          <a:bodyPr/>
          <a:lstStyle/>
          <a:p>
            <a:fld id="{26DD6BE6-D549-41E1-A4F9-28393AEE27E0}"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36</a:t>
            </a:fld>
            <a:endParaRPr lang="id-ID" dirty="0"/>
          </a:p>
        </p:txBody>
      </p:sp>
      <p:pic>
        <p:nvPicPr>
          <p:cNvPr id="11" name="Picture 10"/>
          <p:cNvPicPr>
            <a:picLocks noChangeAspect="1"/>
          </p:cNvPicPr>
          <p:nvPr/>
        </p:nvPicPr>
        <p:blipFill>
          <a:blip r:embed="rId2"/>
          <a:stretch>
            <a:fillRect/>
          </a:stretch>
        </p:blipFill>
        <p:spPr>
          <a:xfrm>
            <a:off x="184897" y="2636710"/>
            <a:ext cx="7711947" cy="3539501"/>
          </a:xfrm>
          <a:prstGeom prst="rect">
            <a:avLst/>
          </a:prstGeom>
        </p:spPr>
      </p:pic>
    </p:spTree>
    <p:extLst>
      <p:ext uri="{BB962C8B-B14F-4D97-AF65-F5344CB8AC3E}">
        <p14:creationId xmlns:p14="http://schemas.microsoft.com/office/powerpoint/2010/main" val="6913455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1998" y="547160"/>
            <a:ext cx="7347283" cy="854074"/>
          </a:xfrm>
        </p:spPr>
        <p:txBody>
          <a:bodyPr>
            <a:noAutofit/>
          </a:bodyPr>
          <a:lstStyle/>
          <a:p>
            <a:r>
              <a:rPr lang="en-US"/>
              <a:t>AWS </a:t>
            </a:r>
            <a:r>
              <a:rPr lang="en-US" smtClean="0"/>
              <a:t>IAM</a:t>
            </a:r>
            <a:endParaRPr lang="en-US" dirty="0"/>
          </a:p>
        </p:txBody>
      </p:sp>
      <p:sp>
        <p:nvSpPr>
          <p:cNvPr id="3" name="Content Placeholder 2"/>
          <p:cNvSpPr>
            <a:spLocks noGrp="1"/>
          </p:cNvSpPr>
          <p:nvPr>
            <p:ph idx="1"/>
          </p:nvPr>
        </p:nvSpPr>
        <p:spPr/>
        <p:txBody>
          <a:bodyPr anchor="ctr">
            <a:normAutofit/>
          </a:bodyPr>
          <a:lstStyle/>
          <a:p>
            <a:pPr marL="0" indent="0">
              <a:lnSpc>
                <a:spcPct val="150000"/>
              </a:lnSpc>
              <a:buNone/>
            </a:pPr>
            <a:r>
              <a:rPr lang="en-ID" sz="2400" b="1" dirty="0">
                <a:solidFill>
                  <a:schemeClr val="tx1"/>
                </a:solidFill>
              </a:rPr>
              <a:t>Functionality</a:t>
            </a:r>
          </a:p>
          <a:p>
            <a:pPr>
              <a:lnSpc>
                <a:spcPct val="150000"/>
              </a:lnSpc>
            </a:pPr>
            <a:r>
              <a:rPr lang="en-ID" sz="2400" dirty="0" smtClean="0">
                <a:solidFill>
                  <a:schemeClr val="tx1"/>
                </a:solidFill>
              </a:rPr>
              <a:t>Manage </a:t>
            </a:r>
          </a:p>
          <a:p>
            <a:pPr lvl="1">
              <a:lnSpc>
                <a:spcPct val="150000"/>
              </a:lnSpc>
              <a:buFont typeface="Wingdings" pitchFamily="2" charset="2"/>
              <a:buChar char="ü"/>
            </a:pPr>
            <a:r>
              <a:rPr lang="en-ID" sz="2400" dirty="0" smtClean="0">
                <a:solidFill>
                  <a:schemeClr val="tx1"/>
                </a:solidFill>
              </a:rPr>
              <a:t>Users </a:t>
            </a:r>
            <a:r>
              <a:rPr lang="en-ID" sz="2400" dirty="0">
                <a:solidFill>
                  <a:schemeClr val="tx1"/>
                </a:solidFill>
              </a:rPr>
              <a:t>and their access </a:t>
            </a:r>
            <a:endParaRPr lang="en-ID" sz="2400" dirty="0" smtClean="0">
              <a:solidFill>
                <a:schemeClr val="tx1"/>
              </a:solidFill>
            </a:endParaRPr>
          </a:p>
          <a:p>
            <a:pPr lvl="1">
              <a:lnSpc>
                <a:spcPct val="150000"/>
              </a:lnSpc>
              <a:buFont typeface="Wingdings" pitchFamily="2" charset="2"/>
              <a:buChar char="ü"/>
            </a:pPr>
            <a:r>
              <a:rPr lang="en-ID" sz="2400" dirty="0" smtClean="0">
                <a:solidFill>
                  <a:schemeClr val="tx1"/>
                </a:solidFill>
              </a:rPr>
              <a:t>Roles </a:t>
            </a:r>
            <a:r>
              <a:rPr lang="en-ID" sz="2400" dirty="0">
                <a:solidFill>
                  <a:schemeClr val="tx1"/>
                </a:solidFill>
              </a:rPr>
              <a:t>and their permissions </a:t>
            </a:r>
            <a:endParaRPr lang="en-ID" sz="2400" dirty="0" smtClean="0">
              <a:solidFill>
                <a:schemeClr val="tx1"/>
              </a:solidFill>
            </a:endParaRPr>
          </a:p>
          <a:p>
            <a:pPr lvl="1">
              <a:lnSpc>
                <a:spcPct val="150000"/>
              </a:lnSpc>
              <a:buFont typeface="Wingdings" pitchFamily="2" charset="2"/>
              <a:buChar char="ü"/>
            </a:pPr>
            <a:r>
              <a:rPr lang="en-ID" sz="2400" dirty="0" smtClean="0">
                <a:solidFill>
                  <a:schemeClr val="tx1"/>
                </a:solidFill>
              </a:rPr>
              <a:t>Federate </a:t>
            </a:r>
            <a:r>
              <a:rPr lang="en-ID" sz="2400" dirty="0">
                <a:solidFill>
                  <a:schemeClr val="tx1"/>
                </a:solidFill>
              </a:rPr>
              <a:t>users and their permissions</a:t>
            </a:r>
          </a:p>
          <a:p>
            <a:pPr marL="457200" lvl="1" indent="0">
              <a:lnSpc>
                <a:spcPct val="150000"/>
              </a:lnSpc>
              <a:buNone/>
            </a:pPr>
            <a:endParaRPr lang="en-US" sz="2400" dirty="0">
              <a:solidFill>
                <a:schemeClr val="tx1"/>
              </a:solidFill>
            </a:endParaRPr>
          </a:p>
        </p:txBody>
      </p:sp>
      <p:sp>
        <p:nvSpPr>
          <p:cNvPr id="4" name="Date Placeholder 3"/>
          <p:cNvSpPr>
            <a:spLocks noGrp="1"/>
          </p:cNvSpPr>
          <p:nvPr>
            <p:ph type="dt" sz="half" idx="10"/>
          </p:nvPr>
        </p:nvSpPr>
        <p:spPr/>
        <p:txBody>
          <a:bodyPr/>
          <a:lstStyle/>
          <a:p>
            <a:fld id="{363EBC0C-BAD3-4D68-BB00-92F62E714D8C}"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37</a:t>
            </a:fld>
            <a:endParaRPr lang="id-ID" dirty="0"/>
          </a:p>
        </p:txBody>
      </p:sp>
      <p:pic>
        <p:nvPicPr>
          <p:cNvPr id="7" name="Picture 6"/>
          <p:cNvPicPr>
            <a:picLocks noChangeAspect="1"/>
          </p:cNvPicPr>
          <p:nvPr/>
        </p:nvPicPr>
        <p:blipFill>
          <a:blip r:embed="rId2"/>
          <a:stretch>
            <a:fillRect/>
          </a:stretch>
        </p:blipFill>
        <p:spPr>
          <a:xfrm>
            <a:off x="5774976" y="1926608"/>
            <a:ext cx="3007074" cy="2101329"/>
          </a:xfrm>
          <a:prstGeom prst="rect">
            <a:avLst/>
          </a:prstGeom>
        </p:spPr>
      </p:pic>
    </p:spTree>
    <p:extLst>
      <p:ext uri="{BB962C8B-B14F-4D97-AF65-F5344CB8AC3E}">
        <p14:creationId xmlns:p14="http://schemas.microsoft.com/office/powerpoint/2010/main" val="38940402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1999" y="570607"/>
            <a:ext cx="7347283" cy="854074"/>
          </a:xfrm>
        </p:spPr>
        <p:txBody>
          <a:bodyPr>
            <a:noAutofit/>
          </a:bodyPr>
          <a:lstStyle/>
          <a:p>
            <a:r>
              <a:rPr lang="en-US" dirty="0"/>
              <a:t>AWS Account </a:t>
            </a:r>
            <a:r>
              <a:rPr lang="en-US"/>
              <a:t>Root </a:t>
            </a:r>
            <a:r>
              <a:rPr lang="en-US" smtClean="0"/>
              <a:t>User</a:t>
            </a:r>
            <a:endParaRPr lang="en-US" dirty="0"/>
          </a:p>
        </p:txBody>
      </p:sp>
      <p:sp>
        <p:nvSpPr>
          <p:cNvPr id="3" name="Content Placeholder 2"/>
          <p:cNvSpPr>
            <a:spLocks noGrp="1"/>
          </p:cNvSpPr>
          <p:nvPr>
            <p:ph idx="1"/>
          </p:nvPr>
        </p:nvSpPr>
        <p:spPr>
          <a:xfrm>
            <a:off x="184898" y="1451811"/>
            <a:ext cx="5610660" cy="4724400"/>
          </a:xfrm>
        </p:spPr>
        <p:txBody>
          <a:bodyPr anchor="ctr">
            <a:normAutofit/>
          </a:bodyPr>
          <a:lstStyle/>
          <a:p>
            <a:pPr marL="0" indent="0">
              <a:buNone/>
            </a:pPr>
            <a:r>
              <a:rPr lang="en-ID" sz="2800" dirty="0" smtClean="0">
                <a:solidFill>
                  <a:schemeClr val="tx1"/>
                </a:solidFill>
              </a:rPr>
              <a:t>Account </a:t>
            </a:r>
            <a:r>
              <a:rPr lang="en-ID" sz="2800" dirty="0">
                <a:solidFill>
                  <a:schemeClr val="tx1"/>
                </a:solidFill>
              </a:rPr>
              <a:t>root user has complete </a:t>
            </a:r>
            <a:r>
              <a:rPr lang="en-ID" sz="2800" dirty="0" smtClean="0">
                <a:solidFill>
                  <a:schemeClr val="tx1"/>
                </a:solidFill>
              </a:rPr>
              <a:t>access</a:t>
            </a:r>
            <a:r>
              <a:rPr lang="id-ID" sz="2800" dirty="0" smtClean="0">
                <a:solidFill>
                  <a:schemeClr val="tx1"/>
                </a:solidFill>
              </a:rPr>
              <a:t> </a:t>
            </a:r>
            <a:r>
              <a:rPr lang="en-ID" sz="2800" dirty="0" smtClean="0">
                <a:solidFill>
                  <a:schemeClr val="tx1"/>
                </a:solidFill>
              </a:rPr>
              <a:t>to all </a:t>
            </a:r>
            <a:r>
              <a:rPr lang="en-ID" sz="2800" dirty="0">
                <a:solidFill>
                  <a:schemeClr val="tx1"/>
                </a:solidFill>
              </a:rPr>
              <a:t>AWS </a:t>
            </a:r>
            <a:r>
              <a:rPr lang="en-ID" sz="2800" dirty="0" smtClean="0">
                <a:solidFill>
                  <a:schemeClr val="tx1"/>
                </a:solidFill>
              </a:rPr>
              <a:t>Services.</a:t>
            </a:r>
            <a:endParaRPr lang="en-US" sz="2800" dirty="0">
              <a:solidFill>
                <a:schemeClr val="tx1"/>
              </a:solidFill>
            </a:endParaRPr>
          </a:p>
        </p:txBody>
      </p:sp>
      <p:sp>
        <p:nvSpPr>
          <p:cNvPr id="4" name="Date Placeholder 3"/>
          <p:cNvSpPr>
            <a:spLocks noGrp="1"/>
          </p:cNvSpPr>
          <p:nvPr>
            <p:ph type="dt" sz="half" idx="10"/>
          </p:nvPr>
        </p:nvSpPr>
        <p:spPr/>
        <p:txBody>
          <a:bodyPr/>
          <a:lstStyle/>
          <a:p>
            <a:fld id="{2F679D64-4B6F-4D5E-9518-2D3021AF241E}"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38</a:t>
            </a:fld>
            <a:endParaRPr lang="id-ID" dirty="0"/>
          </a:p>
        </p:txBody>
      </p:sp>
      <p:pic>
        <p:nvPicPr>
          <p:cNvPr id="7" name="Picture 6"/>
          <p:cNvPicPr>
            <a:picLocks noChangeAspect="1"/>
          </p:cNvPicPr>
          <p:nvPr/>
        </p:nvPicPr>
        <p:blipFill>
          <a:blip r:embed="rId2"/>
          <a:stretch>
            <a:fillRect/>
          </a:stretch>
        </p:blipFill>
        <p:spPr>
          <a:xfrm>
            <a:off x="5795557" y="1732798"/>
            <a:ext cx="3133725" cy="4162425"/>
          </a:xfrm>
          <a:prstGeom prst="rect">
            <a:avLst/>
          </a:prstGeom>
        </p:spPr>
      </p:pic>
    </p:spTree>
    <p:extLst>
      <p:ext uri="{BB962C8B-B14F-4D97-AF65-F5344CB8AC3E}">
        <p14:creationId xmlns:p14="http://schemas.microsoft.com/office/powerpoint/2010/main" val="27119858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8214" y="476823"/>
            <a:ext cx="7347283" cy="854074"/>
          </a:xfrm>
        </p:spPr>
        <p:txBody>
          <a:bodyPr>
            <a:noAutofit/>
          </a:bodyPr>
          <a:lstStyle/>
          <a:p>
            <a:r>
              <a:rPr lang="en-US" dirty="0"/>
              <a:t>AWS Account </a:t>
            </a:r>
            <a:r>
              <a:rPr lang="en-US"/>
              <a:t>Root </a:t>
            </a:r>
            <a:r>
              <a:rPr lang="en-US" smtClean="0"/>
              <a:t>User</a:t>
            </a:r>
            <a:endParaRPr lang="en-US" dirty="0"/>
          </a:p>
        </p:txBody>
      </p:sp>
      <p:sp>
        <p:nvSpPr>
          <p:cNvPr id="3" name="Content Placeholder 2"/>
          <p:cNvSpPr>
            <a:spLocks noGrp="1"/>
          </p:cNvSpPr>
          <p:nvPr>
            <p:ph idx="1"/>
          </p:nvPr>
        </p:nvSpPr>
        <p:spPr>
          <a:xfrm>
            <a:off x="126282" y="1528550"/>
            <a:ext cx="4914641" cy="4724400"/>
          </a:xfrm>
        </p:spPr>
        <p:txBody>
          <a:bodyPr anchor="ctr">
            <a:normAutofit/>
          </a:bodyPr>
          <a:lstStyle/>
          <a:p>
            <a:pPr marL="0" indent="0">
              <a:lnSpc>
                <a:spcPct val="150000"/>
              </a:lnSpc>
              <a:buNone/>
            </a:pPr>
            <a:r>
              <a:rPr lang="en-ID" sz="2400" dirty="0">
                <a:solidFill>
                  <a:schemeClr val="tx1"/>
                </a:solidFill>
              </a:rPr>
              <a:t>Recommendations </a:t>
            </a:r>
            <a:endParaRPr lang="en-ID" sz="2400" dirty="0" smtClean="0">
              <a:solidFill>
                <a:schemeClr val="tx1"/>
              </a:solidFill>
            </a:endParaRPr>
          </a:p>
          <a:p>
            <a:pPr marL="914400" lvl="1" indent="-457200">
              <a:lnSpc>
                <a:spcPct val="150000"/>
              </a:lnSpc>
              <a:buFont typeface="+mj-lt"/>
              <a:buAutoNum type="arabicPeriod"/>
            </a:pPr>
            <a:r>
              <a:rPr lang="en-ID" sz="2400" dirty="0" smtClean="0">
                <a:solidFill>
                  <a:schemeClr val="tx1"/>
                </a:solidFill>
              </a:rPr>
              <a:t>Delete </a:t>
            </a:r>
            <a:r>
              <a:rPr lang="en-ID" sz="2400" dirty="0">
                <a:solidFill>
                  <a:schemeClr val="tx1"/>
                </a:solidFill>
              </a:rPr>
              <a:t>root user access keys. </a:t>
            </a:r>
          </a:p>
          <a:p>
            <a:pPr marL="914400" lvl="1" indent="-457200">
              <a:lnSpc>
                <a:spcPct val="150000"/>
              </a:lnSpc>
              <a:buFont typeface="+mj-lt"/>
              <a:buAutoNum type="arabicPeriod"/>
            </a:pPr>
            <a:r>
              <a:rPr lang="en-ID" sz="2400" dirty="0" smtClean="0">
                <a:solidFill>
                  <a:schemeClr val="tx1"/>
                </a:solidFill>
              </a:rPr>
              <a:t>Create </a:t>
            </a:r>
            <a:r>
              <a:rPr lang="en-ID" sz="2400" dirty="0">
                <a:solidFill>
                  <a:schemeClr val="tx1"/>
                </a:solidFill>
              </a:rPr>
              <a:t>an IAM user. </a:t>
            </a:r>
          </a:p>
          <a:p>
            <a:pPr marL="914400" lvl="1" indent="-457200">
              <a:lnSpc>
                <a:spcPct val="150000"/>
              </a:lnSpc>
              <a:buFont typeface="+mj-lt"/>
              <a:buAutoNum type="arabicPeriod"/>
            </a:pPr>
            <a:r>
              <a:rPr lang="en-ID" sz="2400" dirty="0" smtClean="0">
                <a:solidFill>
                  <a:schemeClr val="tx1"/>
                </a:solidFill>
              </a:rPr>
              <a:t>Grant </a:t>
            </a:r>
            <a:r>
              <a:rPr lang="en-ID" sz="2400" dirty="0">
                <a:solidFill>
                  <a:schemeClr val="tx1"/>
                </a:solidFill>
              </a:rPr>
              <a:t>administrator access. </a:t>
            </a:r>
          </a:p>
          <a:p>
            <a:pPr marL="914400" lvl="1" indent="-457200">
              <a:lnSpc>
                <a:spcPct val="150000"/>
              </a:lnSpc>
              <a:buFont typeface="+mj-lt"/>
              <a:buAutoNum type="arabicPeriod"/>
            </a:pPr>
            <a:r>
              <a:rPr lang="en-ID" sz="2400" dirty="0" smtClean="0">
                <a:solidFill>
                  <a:schemeClr val="tx1"/>
                </a:solidFill>
              </a:rPr>
              <a:t>Use </a:t>
            </a:r>
            <a:r>
              <a:rPr lang="en-ID" sz="2400" dirty="0">
                <a:solidFill>
                  <a:schemeClr val="tx1"/>
                </a:solidFill>
              </a:rPr>
              <a:t>IAM credentials to </a:t>
            </a:r>
            <a:endParaRPr lang="en-ID" sz="2400" dirty="0" smtClean="0">
              <a:solidFill>
                <a:schemeClr val="tx1"/>
              </a:solidFill>
            </a:endParaRPr>
          </a:p>
          <a:p>
            <a:pPr marL="457200" lvl="1" indent="0">
              <a:lnSpc>
                <a:spcPct val="150000"/>
              </a:lnSpc>
              <a:buNone/>
            </a:pPr>
            <a:r>
              <a:rPr lang="en-ID" sz="2400" dirty="0">
                <a:solidFill>
                  <a:schemeClr val="tx1"/>
                </a:solidFill>
              </a:rPr>
              <a:t>	</a:t>
            </a:r>
            <a:r>
              <a:rPr lang="en-ID" sz="2400" dirty="0" smtClean="0">
                <a:solidFill>
                  <a:schemeClr val="tx1"/>
                </a:solidFill>
              </a:rPr>
              <a:t>interact </a:t>
            </a:r>
            <a:r>
              <a:rPr lang="en-ID" sz="2400" dirty="0">
                <a:solidFill>
                  <a:schemeClr val="tx1"/>
                </a:solidFill>
              </a:rPr>
              <a:t>with AWS</a:t>
            </a:r>
            <a:r>
              <a:rPr lang="en-ID" sz="2400" dirty="0" smtClean="0">
                <a:solidFill>
                  <a:schemeClr val="tx1"/>
                </a:solidFill>
              </a:rPr>
              <a:t>.</a:t>
            </a:r>
            <a:endParaRPr lang="en-ID" sz="2400" dirty="0">
              <a:solidFill>
                <a:schemeClr val="tx1"/>
              </a:solidFill>
            </a:endParaRPr>
          </a:p>
        </p:txBody>
      </p:sp>
      <p:sp>
        <p:nvSpPr>
          <p:cNvPr id="4" name="Date Placeholder 3"/>
          <p:cNvSpPr>
            <a:spLocks noGrp="1"/>
          </p:cNvSpPr>
          <p:nvPr>
            <p:ph type="dt" sz="half" idx="10"/>
          </p:nvPr>
        </p:nvSpPr>
        <p:spPr/>
        <p:txBody>
          <a:bodyPr/>
          <a:lstStyle/>
          <a:p>
            <a:fld id="{93EBA7A0-462B-4A83-A5B8-50F1541BD772}"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39</a:t>
            </a:fld>
            <a:endParaRPr lang="id-ID"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25" y="2631465"/>
            <a:ext cx="4333875"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9938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Pembahasan</a:t>
            </a:r>
            <a:r>
              <a:rPr lang="en-US" dirty="0" smtClean="0"/>
              <a:t>  </a:t>
            </a:r>
            <a:endParaRPr lang="en-US" dirty="0"/>
          </a:p>
        </p:txBody>
      </p:sp>
      <p:sp>
        <p:nvSpPr>
          <p:cNvPr id="3" name="Content Placeholder 2"/>
          <p:cNvSpPr>
            <a:spLocks noGrp="1"/>
          </p:cNvSpPr>
          <p:nvPr>
            <p:ph idx="1"/>
          </p:nvPr>
        </p:nvSpPr>
        <p:spPr/>
        <p:txBody>
          <a:bodyPr/>
          <a:lstStyle/>
          <a:p>
            <a:pPr>
              <a:lnSpc>
                <a:spcPct val="150000"/>
              </a:lnSpc>
            </a:pPr>
            <a:r>
              <a:rPr lang="en-ID" sz="2800" dirty="0" smtClean="0">
                <a:solidFill>
                  <a:schemeClr val="tx1"/>
                </a:solidFill>
              </a:rPr>
              <a:t>P</a:t>
            </a:r>
            <a:r>
              <a:rPr lang="id-ID" sz="2800" dirty="0" smtClean="0">
                <a:solidFill>
                  <a:schemeClr val="tx1"/>
                </a:solidFill>
              </a:rPr>
              <a:t>engantar keamanan AWS </a:t>
            </a:r>
            <a:endParaRPr lang="en-ID" sz="2800" dirty="0" smtClean="0">
              <a:solidFill>
                <a:schemeClr val="tx1"/>
              </a:solidFill>
            </a:endParaRPr>
          </a:p>
          <a:p>
            <a:pPr>
              <a:lnSpc>
                <a:spcPct val="150000"/>
              </a:lnSpc>
            </a:pPr>
            <a:r>
              <a:rPr lang="id-ID" sz="2800" dirty="0" smtClean="0">
                <a:solidFill>
                  <a:schemeClr val="tx1"/>
                </a:solidFill>
              </a:rPr>
              <a:t>Model  AWS </a:t>
            </a:r>
            <a:endParaRPr lang="en-ID" sz="2800" dirty="0" smtClean="0">
              <a:solidFill>
                <a:schemeClr val="tx1"/>
              </a:solidFill>
            </a:endParaRPr>
          </a:p>
          <a:p>
            <a:pPr>
              <a:lnSpc>
                <a:spcPct val="150000"/>
              </a:lnSpc>
            </a:pPr>
            <a:r>
              <a:rPr lang="id-ID" sz="2800" dirty="0" smtClean="0">
                <a:solidFill>
                  <a:schemeClr val="tx1"/>
                </a:solidFill>
              </a:rPr>
              <a:t>Kontrol dan manajemen akses AWS </a:t>
            </a:r>
            <a:endParaRPr lang="en-ID" sz="2800" dirty="0" smtClean="0">
              <a:solidFill>
                <a:schemeClr val="tx1"/>
              </a:solidFill>
            </a:endParaRPr>
          </a:p>
          <a:p>
            <a:pPr>
              <a:lnSpc>
                <a:spcPct val="150000"/>
              </a:lnSpc>
            </a:pPr>
            <a:r>
              <a:rPr lang="id-ID" sz="2800" dirty="0" smtClean="0">
                <a:solidFill>
                  <a:schemeClr val="tx1"/>
                </a:solidFill>
              </a:rPr>
              <a:t>Program </a:t>
            </a:r>
            <a:r>
              <a:rPr lang="en-ID" sz="2800" dirty="0" err="1" smtClean="0">
                <a:solidFill>
                  <a:schemeClr val="tx1"/>
                </a:solidFill>
              </a:rPr>
              <a:t>dan</a:t>
            </a:r>
            <a:r>
              <a:rPr lang="id-ID" sz="2800" dirty="0" smtClean="0">
                <a:solidFill>
                  <a:schemeClr val="tx1"/>
                </a:solidFill>
              </a:rPr>
              <a:t> keamanan AWS</a:t>
            </a:r>
            <a:endParaRPr lang="en-US" dirty="0">
              <a:solidFill>
                <a:schemeClr val="tx1"/>
              </a:solidFill>
            </a:endParaRPr>
          </a:p>
        </p:txBody>
      </p:sp>
      <p:sp>
        <p:nvSpPr>
          <p:cNvPr id="4" name="Date Placeholder 3"/>
          <p:cNvSpPr>
            <a:spLocks noGrp="1"/>
          </p:cNvSpPr>
          <p:nvPr>
            <p:ph type="dt" sz="half" idx="10"/>
          </p:nvPr>
        </p:nvSpPr>
        <p:spPr/>
        <p:txBody>
          <a:bodyPr/>
          <a:lstStyle/>
          <a:p>
            <a:fld id="{B15B1AAC-47E7-4DCD-83B0-9CCB5A9A7D21}"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a:t>
            </a:fld>
            <a:endParaRPr lang="id-ID" dirty="0"/>
          </a:p>
        </p:txBody>
      </p:sp>
    </p:spTree>
    <p:extLst>
      <p:ext uri="{BB962C8B-B14F-4D97-AF65-F5344CB8AC3E}">
        <p14:creationId xmlns:p14="http://schemas.microsoft.com/office/powerpoint/2010/main" val="15997173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153" y="406484"/>
            <a:ext cx="7347283" cy="854074"/>
          </a:xfrm>
        </p:spPr>
        <p:txBody>
          <a:bodyPr/>
          <a:lstStyle/>
          <a:p>
            <a:r>
              <a:rPr lang="en-US" dirty="0"/>
              <a:t>AWS IAM: Authentication</a:t>
            </a:r>
          </a:p>
        </p:txBody>
      </p:sp>
      <p:sp>
        <p:nvSpPr>
          <p:cNvPr id="3" name="Content Placeholder 2"/>
          <p:cNvSpPr>
            <a:spLocks noGrp="1"/>
          </p:cNvSpPr>
          <p:nvPr>
            <p:ph idx="1"/>
          </p:nvPr>
        </p:nvSpPr>
        <p:spPr>
          <a:xfrm>
            <a:off x="184897" y="1500553"/>
            <a:ext cx="5031871" cy="4675657"/>
          </a:xfrm>
        </p:spPr>
        <p:txBody>
          <a:bodyPr anchor="ctr">
            <a:normAutofit/>
          </a:bodyPr>
          <a:lstStyle/>
          <a:p>
            <a:pPr>
              <a:lnSpc>
                <a:spcPct val="150000"/>
              </a:lnSpc>
            </a:pPr>
            <a:r>
              <a:rPr lang="en-ID" sz="2800" dirty="0">
                <a:solidFill>
                  <a:schemeClr val="tx1"/>
                </a:solidFill>
              </a:rPr>
              <a:t>Programmatic access </a:t>
            </a:r>
            <a:endParaRPr lang="en-ID" sz="2800" dirty="0" smtClean="0">
              <a:solidFill>
                <a:schemeClr val="tx1"/>
              </a:solidFill>
            </a:endParaRPr>
          </a:p>
          <a:p>
            <a:pPr lvl="1">
              <a:buFont typeface="Wingdings" pitchFamily="2" charset="2"/>
              <a:buChar char="ü"/>
            </a:pPr>
            <a:r>
              <a:rPr lang="en-ID" sz="2800" dirty="0" smtClean="0">
                <a:solidFill>
                  <a:schemeClr val="tx1"/>
                </a:solidFill>
              </a:rPr>
              <a:t>Enables </a:t>
            </a:r>
            <a:r>
              <a:rPr lang="en-ID" sz="2800" dirty="0">
                <a:solidFill>
                  <a:schemeClr val="tx1"/>
                </a:solidFill>
              </a:rPr>
              <a:t>access key </a:t>
            </a:r>
            <a:r>
              <a:rPr lang="en-ID" sz="2800" dirty="0" smtClean="0">
                <a:solidFill>
                  <a:schemeClr val="tx1"/>
                </a:solidFill>
              </a:rPr>
              <a:t>ID </a:t>
            </a:r>
            <a:r>
              <a:rPr lang="en-ID" sz="2800" dirty="0">
                <a:solidFill>
                  <a:schemeClr val="tx1"/>
                </a:solidFill>
              </a:rPr>
              <a:t>and secret access key</a:t>
            </a:r>
          </a:p>
          <a:p>
            <a:pPr>
              <a:lnSpc>
                <a:spcPct val="150000"/>
              </a:lnSpc>
            </a:pPr>
            <a:r>
              <a:rPr lang="en-ID" sz="2800" dirty="0">
                <a:solidFill>
                  <a:schemeClr val="tx1"/>
                </a:solidFill>
              </a:rPr>
              <a:t>Management console access </a:t>
            </a:r>
            <a:endParaRPr lang="en-ID" sz="2800" dirty="0" smtClean="0">
              <a:solidFill>
                <a:schemeClr val="tx1"/>
              </a:solidFill>
            </a:endParaRPr>
          </a:p>
          <a:p>
            <a:pPr lvl="1">
              <a:buFont typeface="Wingdings" pitchFamily="2" charset="2"/>
              <a:buChar char="ü"/>
            </a:pPr>
            <a:r>
              <a:rPr lang="en-ID" sz="2800" dirty="0" smtClean="0">
                <a:solidFill>
                  <a:schemeClr val="tx1"/>
                </a:solidFill>
              </a:rPr>
              <a:t>Uses </a:t>
            </a:r>
            <a:r>
              <a:rPr lang="en-ID" sz="2800" dirty="0">
                <a:solidFill>
                  <a:schemeClr val="tx1"/>
                </a:solidFill>
              </a:rPr>
              <a:t>AWS account name and password </a:t>
            </a:r>
            <a:endParaRPr lang="en-ID" sz="2800" dirty="0" smtClean="0">
              <a:solidFill>
                <a:schemeClr val="tx1"/>
              </a:solidFill>
            </a:endParaRPr>
          </a:p>
          <a:p>
            <a:pPr lvl="1">
              <a:buFont typeface="Wingdings" pitchFamily="2" charset="2"/>
              <a:buChar char="ü"/>
            </a:pPr>
            <a:r>
              <a:rPr lang="en-ID" sz="2800" dirty="0" smtClean="0">
                <a:solidFill>
                  <a:schemeClr val="tx1"/>
                </a:solidFill>
              </a:rPr>
              <a:t>MFA </a:t>
            </a:r>
            <a:r>
              <a:rPr lang="en-ID" sz="2800" dirty="0">
                <a:solidFill>
                  <a:schemeClr val="tx1"/>
                </a:solidFill>
              </a:rPr>
              <a:t>prompts for code</a:t>
            </a:r>
            <a:endParaRPr lang="en-US" sz="2800" dirty="0">
              <a:solidFill>
                <a:schemeClr val="tx1"/>
              </a:solidFill>
            </a:endParaRPr>
          </a:p>
        </p:txBody>
      </p:sp>
      <p:sp>
        <p:nvSpPr>
          <p:cNvPr id="4" name="Date Placeholder 3"/>
          <p:cNvSpPr>
            <a:spLocks noGrp="1"/>
          </p:cNvSpPr>
          <p:nvPr>
            <p:ph type="dt" sz="half" idx="10"/>
          </p:nvPr>
        </p:nvSpPr>
        <p:spPr/>
        <p:txBody>
          <a:bodyPr/>
          <a:lstStyle/>
          <a:p>
            <a:fld id="{7EA348BE-9857-4882-99FA-E323E8C2EBB7}"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40</a:t>
            </a:fld>
            <a:endParaRPr lang="id-ID"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477232"/>
            <a:ext cx="243840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79635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53" y="535437"/>
            <a:ext cx="7347283" cy="854074"/>
          </a:xfrm>
        </p:spPr>
        <p:txBody>
          <a:bodyPr/>
          <a:lstStyle/>
          <a:p>
            <a:r>
              <a:rPr lang="en-US" dirty="0"/>
              <a:t>AWS IAM: Authorization</a:t>
            </a:r>
          </a:p>
        </p:txBody>
      </p:sp>
      <p:sp>
        <p:nvSpPr>
          <p:cNvPr id="3" name="Content Placeholder 2"/>
          <p:cNvSpPr>
            <a:spLocks noGrp="1"/>
          </p:cNvSpPr>
          <p:nvPr>
            <p:ph idx="1"/>
          </p:nvPr>
        </p:nvSpPr>
        <p:spPr/>
        <p:txBody>
          <a:bodyPr anchor="ctr">
            <a:normAutofit/>
          </a:bodyPr>
          <a:lstStyle/>
          <a:p>
            <a:pPr>
              <a:lnSpc>
                <a:spcPct val="150000"/>
              </a:lnSpc>
            </a:pPr>
            <a:r>
              <a:rPr lang="en-ID" sz="2800" dirty="0">
                <a:solidFill>
                  <a:schemeClr val="tx1"/>
                </a:solidFill>
              </a:rPr>
              <a:t>Access AWS services </a:t>
            </a:r>
            <a:endParaRPr lang="en-ID" sz="2800" dirty="0" smtClean="0">
              <a:solidFill>
                <a:schemeClr val="tx1"/>
              </a:solidFill>
            </a:endParaRPr>
          </a:p>
          <a:p>
            <a:pPr lvl="1">
              <a:lnSpc>
                <a:spcPct val="150000"/>
              </a:lnSpc>
              <a:buFont typeface="Wingdings" pitchFamily="2" charset="2"/>
              <a:buChar char="ü"/>
            </a:pPr>
            <a:r>
              <a:rPr lang="en-ID" sz="2800" dirty="0" smtClean="0">
                <a:solidFill>
                  <a:schemeClr val="tx1"/>
                </a:solidFill>
              </a:rPr>
              <a:t>Grant </a:t>
            </a:r>
            <a:r>
              <a:rPr lang="en-ID" sz="2800" dirty="0">
                <a:solidFill>
                  <a:schemeClr val="tx1"/>
                </a:solidFill>
              </a:rPr>
              <a:t>authorization </a:t>
            </a:r>
            <a:endParaRPr lang="en-ID" sz="2800" dirty="0" smtClean="0">
              <a:solidFill>
                <a:schemeClr val="tx1"/>
              </a:solidFill>
            </a:endParaRPr>
          </a:p>
          <a:p>
            <a:pPr>
              <a:lnSpc>
                <a:spcPct val="150000"/>
              </a:lnSpc>
            </a:pPr>
            <a:r>
              <a:rPr lang="en-ID" sz="2800" dirty="0" smtClean="0">
                <a:solidFill>
                  <a:schemeClr val="tx1"/>
                </a:solidFill>
              </a:rPr>
              <a:t>Assign </a:t>
            </a:r>
            <a:r>
              <a:rPr lang="en-ID" sz="2800" dirty="0">
                <a:solidFill>
                  <a:schemeClr val="tx1"/>
                </a:solidFill>
              </a:rPr>
              <a:t>permissions </a:t>
            </a:r>
            <a:endParaRPr lang="en-ID" sz="2800" dirty="0" smtClean="0">
              <a:solidFill>
                <a:schemeClr val="tx1"/>
              </a:solidFill>
            </a:endParaRPr>
          </a:p>
          <a:p>
            <a:pPr lvl="1">
              <a:lnSpc>
                <a:spcPct val="150000"/>
              </a:lnSpc>
              <a:buFont typeface="Wingdings" pitchFamily="2" charset="2"/>
              <a:buChar char="ü"/>
            </a:pPr>
            <a:r>
              <a:rPr lang="en-ID" sz="2800" dirty="0" smtClean="0">
                <a:solidFill>
                  <a:schemeClr val="tx1"/>
                </a:solidFill>
              </a:rPr>
              <a:t>Create </a:t>
            </a:r>
            <a:r>
              <a:rPr lang="en-ID" sz="2800" dirty="0">
                <a:solidFill>
                  <a:schemeClr val="tx1"/>
                </a:solidFill>
              </a:rPr>
              <a:t>an AWS IAM policy</a:t>
            </a:r>
            <a:endParaRPr lang="en-US" sz="2800" dirty="0">
              <a:solidFill>
                <a:schemeClr val="tx1"/>
              </a:solidFill>
            </a:endParaRPr>
          </a:p>
        </p:txBody>
      </p:sp>
      <p:sp>
        <p:nvSpPr>
          <p:cNvPr id="4" name="Date Placeholder 3"/>
          <p:cNvSpPr>
            <a:spLocks noGrp="1"/>
          </p:cNvSpPr>
          <p:nvPr>
            <p:ph type="dt" sz="half" idx="10"/>
          </p:nvPr>
        </p:nvSpPr>
        <p:spPr/>
        <p:txBody>
          <a:bodyPr/>
          <a:lstStyle/>
          <a:p>
            <a:fld id="{A1A3FAC5-F7EE-415E-A0C0-9F1928D12DEE}"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41</a:t>
            </a:fld>
            <a:endParaRPr lang="id-ID"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1425" y="3701562"/>
            <a:ext cx="15525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90758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AWS IAM: Policy Assignment</a:t>
            </a:r>
          </a:p>
        </p:txBody>
      </p:sp>
      <p:sp>
        <p:nvSpPr>
          <p:cNvPr id="4" name="Date Placeholder 3"/>
          <p:cNvSpPr>
            <a:spLocks noGrp="1"/>
          </p:cNvSpPr>
          <p:nvPr>
            <p:ph type="dt" sz="half" idx="10"/>
          </p:nvPr>
        </p:nvSpPr>
        <p:spPr/>
        <p:txBody>
          <a:bodyPr/>
          <a:lstStyle/>
          <a:p>
            <a:fld id="{C64983F8-1C0D-4239-8B12-F0039584ABA7}"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42</a:t>
            </a:fld>
            <a:endParaRPr lang="id-ID"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520" y="1509713"/>
            <a:ext cx="7971326" cy="4040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63241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IAM Best Practices</a:t>
            </a:r>
          </a:p>
        </p:txBody>
      </p:sp>
      <p:sp>
        <p:nvSpPr>
          <p:cNvPr id="3" name="Content Placeholder 2"/>
          <p:cNvSpPr>
            <a:spLocks noGrp="1"/>
          </p:cNvSpPr>
          <p:nvPr>
            <p:ph idx="1"/>
          </p:nvPr>
        </p:nvSpPr>
        <p:spPr/>
        <p:txBody>
          <a:bodyPr anchor="ctr">
            <a:normAutofit/>
          </a:bodyPr>
          <a:lstStyle/>
          <a:p>
            <a:pPr>
              <a:lnSpc>
                <a:spcPct val="150000"/>
              </a:lnSpc>
            </a:pPr>
            <a:r>
              <a:rPr lang="en-ID" sz="2400" dirty="0">
                <a:solidFill>
                  <a:schemeClr val="tx1"/>
                </a:solidFill>
              </a:rPr>
              <a:t>Delete AWS root account access keys </a:t>
            </a:r>
            <a:endParaRPr lang="en-ID" sz="2400" dirty="0" smtClean="0">
              <a:solidFill>
                <a:schemeClr val="tx1"/>
              </a:solidFill>
            </a:endParaRPr>
          </a:p>
          <a:p>
            <a:pPr>
              <a:lnSpc>
                <a:spcPct val="150000"/>
              </a:lnSpc>
            </a:pPr>
            <a:r>
              <a:rPr lang="en-ID" sz="2400" dirty="0" smtClean="0">
                <a:solidFill>
                  <a:schemeClr val="tx1"/>
                </a:solidFill>
              </a:rPr>
              <a:t>Activate </a:t>
            </a:r>
            <a:r>
              <a:rPr lang="en-ID" sz="2400" dirty="0">
                <a:solidFill>
                  <a:schemeClr val="tx1"/>
                </a:solidFill>
              </a:rPr>
              <a:t>multi-factor authentication (MFA) </a:t>
            </a:r>
            <a:endParaRPr lang="en-ID" sz="2400" dirty="0" smtClean="0">
              <a:solidFill>
                <a:schemeClr val="tx1"/>
              </a:solidFill>
            </a:endParaRPr>
          </a:p>
          <a:p>
            <a:pPr>
              <a:lnSpc>
                <a:spcPct val="150000"/>
              </a:lnSpc>
            </a:pPr>
            <a:r>
              <a:rPr lang="en-ID" sz="2400" dirty="0" smtClean="0">
                <a:solidFill>
                  <a:schemeClr val="tx1"/>
                </a:solidFill>
              </a:rPr>
              <a:t>Give </a:t>
            </a:r>
            <a:r>
              <a:rPr lang="en-ID" sz="2400" dirty="0">
                <a:solidFill>
                  <a:schemeClr val="tx1"/>
                </a:solidFill>
              </a:rPr>
              <a:t>IAM users only the permissions they must </a:t>
            </a:r>
            <a:r>
              <a:rPr lang="en-ID" sz="2400" dirty="0" smtClean="0">
                <a:solidFill>
                  <a:schemeClr val="tx1"/>
                </a:solidFill>
              </a:rPr>
              <a:t>have</a:t>
            </a:r>
          </a:p>
          <a:p>
            <a:pPr>
              <a:lnSpc>
                <a:spcPct val="150000"/>
              </a:lnSpc>
            </a:pPr>
            <a:r>
              <a:rPr lang="en-ID" sz="2400" dirty="0" smtClean="0">
                <a:solidFill>
                  <a:schemeClr val="tx1"/>
                </a:solidFill>
              </a:rPr>
              <a:t> </a:t>
            </a:r>
            <a:r>
              <a:rPr lang="en-ID" sz="2400" dirty="0">
                <a:solidFill>
                  <a:schemeClr val="tx1"/>
                </a:solidFill>
              </a:rPr>
              <a:t>Use IAM groups </a:t>
            </a:r>
            <a:endParaRPr lang="en-ID" sz="2400" dirty="0" smtClean="0">
              <a:solidFill>
                <a:schemeClr val="tx1"/>
              </a:solidFill>
            </a:endParaRPr>
          </a:p>
          <a:p>
            <a:pPr>
              <a:lnSpc>
                <a:spcPct val="150000"/>
              </a:lnSpc>
            </a:pPr>
            <a:r>
              <a:rPr lang="en-ID" sz="2400" dirty="0" smtClean="0">
                <a:solidFill>
                  <a:schemeClr val="tx1"/>
                </a:solidFill>
              </a:rPr>
              <a:t>Apply </a:t>
            </a:r>
            <a:r>
              <a:rPr lang="en-ID" sz="2400" dirty="0">
                <a:solidFill>
                  <a:schemeClr val="tx1"/>
                </a:solidFill>
              </a:rPr>
              <a:t>an </a:t>
            </a:r>
            <a:r>
              <a:rPr lang="en-ID" sz="2400" dirty="0" smtClean="0">
                <a:solidFill>
                  <a:schemeClr val="tx1"/>
                </a:solidFill>
              </a:rPr>
              <a:t>IAM </a:t>
            </a:r>
            <a:r>
              <a:rPr lang="en-ID" sz="2400" dirty="0">
                <a:solidFill>
                  <a:schemeClr val="tx1"/>
                </a:solidFill>
              </a:rPr>
              <a:t>password policy</a:t>
            </a:r>
            <a:endParaRPr lang="en-US" sz="2400" dirty="0">
              <a:solidFill>
                <a:schemeClr val="tx1"/>
              </a:solidFill>
            </a:endParaRPr>
          </a:p>
        </p:txBody>
      </p:sp>
      <p:sp>
        <p:nvSpPr>
          <p:cNvPr id="4" name="Date Placeholder 3"/>
          <p:cNvSpPr>
            <a:spLocks noGrp="1"/>
          </p:cNvSpPr>
          <p:nvPr>
            <p:ph type="dt" sz="half" idx="10"/>
          </p:nvPr>
        </p:nvSpPr>
        <p:spPr/>
        <p:txBody>
          <a:bodyPr/>
          <a:lstStyle/>
          <a:p>
            <a:fld id="{0761B5CB-FB59-488C-858D-2450FB83EA8E}"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43</a:t>
            </a:fld>
            <a:endParaRPr lang="id-ID" dirty="0"/>
          </a:p>
        </p:txBody>
      </p:sp>
    </p:spTree>
    <p:extLst>
      <p:ext uri="{BB962C8B-B14F-4D97-AF65-F5344CB8AC3E}">
        <p14:creationId xmlns:p14="http://schemas.microsoft.com/office/powerpoint/2010/main" val="31250977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IAM Best Practices</a:t>
            </a:r>
          </a:p>
        </p:txBody>
      </p:sp>
      <p:sp>
        <p:nvSpPr>
          <p:cNvPr id="3" name="Content Placeholder 2"/>
          <p:cNvSpPr>
            <a:spLocks noGrp="1"/>
          </p:cNvSpPr>
          <p:nvPr>
            <p:ph idx="1"/>
          </p:nvPr>
        </p:nvSpPr>
        <p:spPr/>
        <p:txBody>
          <a:bodyPr anchor="ctr">
            <a:noAutofit/>
          </a:bodyPr>
          <a:lstStyle/>
          <a:p>
            <a:pPr algn="just">
              <a:lnSpc>
                <a:spcPct val="150000"/>
              </a:lnSpc>
            </a:pPr>
            <a:r>
              <a:rPr lang="en-ID" sz="2400" dirty="0" smtClean="0">
                <a:solidFill>
                  <a:schemeClr val="tx1"/>
                </a:solidFill>
              </a:rPr>
              <a:t>Roles </a:t>
            </a:r>
          </a:p>
          <a:p>
            <a:pPr lvl="1" algn="just">
              <a:lnSpc>
                <a:spcPct val="150000"/>
              </a:lnSpc>
              <a:buFont typeface="Wingdings" pitchFamily="2" charset="2"/>
              <a:buChar char="ü"/>
            </a:pPr>
            <a:r>
              <a:rPr lang="en-ID" sz="2400" dirty="0" smtClean="0">
                <a:solidFill>
                  <a:schemeClr val="tx1"/>
                </a:solidFill>
              </a:rPr>
              <a:t>Use roles for applications </a:t>
            </a:r>
          </a:p>
          <a:p>
            <a:pPr lvl="1" algn="just">
              <a:lnSpc>
                <a:spcPct val="150000"/>
              </a:lnSpc>
              <a:buFont typeface="Wingdings" pitchFamily="2" charset="2"/>
              <a:buChar char="ü"/>
            </a:pPr>
            <a:r>
              <a:rPr lang="en-ID" sz="2400" dirty="0" smtClean="0">
                <a:solidFill>
                  <a:schemeClr val="tx1"/>
                </a:solidFill>
              </a:rPr>
              <a:t>Use roles instead of sharing credentials </a:t>
            </a:r>
          </a:p>
          <a:p>
            <a:pPr algn="just">
              <a:lnSpc>
                <a:spcPct val="150000"/>
              </a:lnSpc>
            </a:pPr>
            <a:r>
              <a:rPr lang="en-ID" sz="2400" dirty="0">
                <a:solidFill>
                  <a:schemeClr val="tx1"/>
                </a:solidFill>
              </a:rPr>
              <a:t>Credentials </a:t>
            </a:r>
            <a:endParaRPr lang="en-ID" sz="2400" dirty="0" smtClean="0">
              <a:solidFill>
                <a:schemeClr val="tx1"/>
              </a:solidFill>
            </a:endParaRPr>
          </a:p>
          <a:p>
            <a:pPr lvl="1" algn="just">
              <a:lnSpc>
                <a:spcPct val="150000"/>
              </a:lnSpc>
              <a:buFont typeface="Wingdings" pitchFamily="2" charset="2"/>
              <a:buChar char="ü"/>
            </a:pPr>
            <a:r>
              <a:rPr lang="en-ID" sz="2400" dirty="0" smtClean="0">
                <a:solidFill>
                  <a:schemeClr val="tx1"/>
                </a:solidFill>
              </a:rPr>
              <a:t>Rotate </a:t>
            </a:r>
            <a:r>
              <a:rPr lang="en-ID" sz="2400" dirty="0">
                <a:solidFill>
                  <a:schemeClr val="tx1"/>
                </a:solidFill>
              </a:rPr>
              <a:t>credentials regularly </a:t>
            </a:r>
            <a:r>
              <a:rPr lang="en-ID" sz="2400" dirty="0" smtClean="0">
                <a:solidFill>
                  <a:schemeClr val="tx1"/>
                </a:solidFill>
              </a:rPr>
              <a:t> </a:t>
            </a:r>
          </a:p>
          <a:p>
            <a:pPr lvl="1" algn="just">
              <a:lnSpc>
                <a:spcPct val="150000"/>
              </a:lnSpc>
              <a:buFont typeface="Wingdings" pitchFamily="2" charset="2"/>
              <a:buChar char="ü"/>
            </a:pPr>
            <a:r>
              <a:rPr lang="en-ID" sz="2400" dirty="0" smtClean="0">
                <a:solidFill>
                  <a:schemeClr val="tx1"/>
                </a:solidFill>
              </a:rPr>
              <a:t>Remove </a:t>
            </a:r>
            <a:r>
              <a:rPr lang="en-ID" sz="2400" dirty="0">
                <a:solidFill>
                  <a:schemeClr val="tx1"/>
                </a:solidFill>
              </a:rPr>
              <a:t>unnecessary users and credentials </a:t>
            </a:r>
            <a:endParaRPr lang="en-ID" sz="2400" dirty="0" smtClean="0">
              <a:solidFill>
                <a:schemeClr val="tx1"/>
              </a:solidFill>
            </a:endParaRPr>
          </a:p>
          <a:p>
            <a:pPr algn="just">
              <a:lnSpc>
                <a:spcPct val="150000"/>
              </a:lnSpc>
            </a:pPr>
            <a:r>
              <a:rPr lang="en-ID" sz="2400" dirty="0">
                <a:solidFill>
                  <a:schemeClr val="tx1"/>
                </a:solidFill>
              </a:rPr>
              <a:t>Use policy conditions for extra security </a:t>
            </a:r>
            <a:endParaRPr lang="en-ID" sz="2400" dirty="0" smtClean="0">
              <a:solidFill>
                <a:schemeClr val="tx1"/>
              </a:solidFill>
            </a:endParaRPr>
          </a:p>
          <a:p>
            <a:pPr algn="just">
              <a:lnSpc>
                <a:spcPct val="150000"/>
              </a:lnSpc>
            </a:pPr>
            <a:r>
              <a:rPr lang="en-ID" sz="2400" dirty="0" smtClean="0">
                <a:solidFill>
                  <a:schemeClr val="tx1"/>
                </a:solidFill>
              </a:rPr>
              <a:t>Monitor </a:t>
            </a:r>
            <a:r>
              <a:rPr lang="en-ID" sz="2400" dirty="0">
                <a:solidFill>
                  <a:schemeClr val="tx1"/>
                </a:solidFill>
              </a:rPr>
              <a:t>activity in your AWS account</a:t>
            </a:r>
            <a:endParaRPr lang="en-US" sz="2400" dirty="0">
              <a:solidFill>
                <a:schemeClr val="tx1"/>
              </a:solidFill>
            </a:endParaRPr>
          </a:p>
        </p:txBody>
      </p:sp>
      <p:sp>
        <p:nvSpPr>
          <p:cNvPr id="4" name="Date Placeholder 3"/>
          <p:cNvSpPr>
            <a:spLocks noGrp="1"/>
          </p:cNvSpPr>
          <p:nvPr>
            <p:ph type="dt" sz="half" idx="10"/>
          </p:nvPr>
        </p:nvSpPr>
        <p:spPr/>
        <p:txBody>
          <a:bodyPr/>
          <a:lstStyle/>
          <a:p>
            <a:fld id="{BCE4691A-162C-474D-B973-7A254DB9355A}"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44</a:t>
            </a:fld>
            <a:endParaRPr lang="id-ID" dirty="0"/>
          </a:p>
        </p:txBody>
      </p:sp>
    </p:spTree>
    <p:extLst>
      <p:ext uri="{BB962C8B-B14F-4D97-AF65-F5344CB8AC3E}">
        <p14:creationId xmlns:p14="http://schemas.microsoft.com/office/powerpoint/2010/main" val="29103429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IAM Features</a:t>
            </a:r>
          </a:p>
        </p:txBody>
      </p:sp>
      <p:sp>
        <p:nvSpPr>
          <p:cNvPr id="3" name="Content Placeholder 2"/>
          <p:cNvSpPr>
            <a:spLocks noGrp="1"/>
          </p:cNvSpPr>
          <p:nvPr>
            <p:ph idx="1"/>
          </p:nvPr>
        </p:nvSpPr>
        <p:spPr/>
        <p:txBody>
          <a:bodyPr anchor="ctr">
            <a:normAutofit fontScale="85000" lnSpcReduction="20000"/>
          </a:bodyPr>
          <a:lstStyle/>
          <a:p>
            <a:pPr marL="0" indent="0">
              <a:lnSpc>
                <a:spcPct val="150000"/>
              </a:lnSpc>
              <a:buNone/>
            </a:pPr>
            <a:r>
              <a:rPr lang="en-US" sz="2800" dirty="0"/>
              <a:t>IAM gives you the following features</a:t>
            </a:r>
            <a:r>
              <a:rPr lang="en-US" sz="2800" dirty="0" smtClean="0"/>
              <a:t>:</a:t>
            </a:r>
          </a:p>
          <a:p>
            <a:pPr marL="0" indent="0">
              <a:lnSpc>
                <a:spcPct val="150000"/>
              </a:lnSpc>
              <a:buNone/>
            </a:pPr>
            <a:endParaRPr lang="en-US" sz="2800" dirty="0" smtClean="0"/>
          </a:p>
          <a:p>
            <a:pPr>
              <a:lnSpc>
                <a:spcPct val="150000"/>
              </a:lnSpc>
            </a:pPr>
            <a:r>
              <a:rPr lang="en-US" sz="2800" dirty="0"/>
              <a:t>Shared access to your AWS </a:t>
            </a:r>
            <a:r>
              <a:rPr lang="en-US" sz="2800" dirty="0" smtClean="0"/>
              <a:t>account</a:t>
            </a:r>
          </a:p>
          <a:p>
            <a:pPr>
              <a:lnSpc>
                <a:spcPct val="150000"/>
              </a:lnSpc>
            </a:pPr>
            <a:r>
              <a:rPr lang="en-US" sz="2800" dirty="0" smtClean="0"/>
              <a:t>Granular permissions</a:t>
            </a:r>
          </a:p>
          <a:p>
            <a:pPr>
              <a:lnSpc>
                <a:spcPct val="150000"/>
              </a:lnSpc>
            </a:pPr>
            <a:r>
              <a:rPr lang="en-US" sz="2800" dirty="0"/>
              <a:t>Secure access to AWS resources for applications that run on Amazon EC2 </a:t>
            </a:r>
            <a:endParaRPr lang="en-US" sz="2800" dirty="0" smtClean="0"/>
          </a:p>
          <a:p>
            <a:pPr>
              <a:lnSpc>
                <a:spcPct val="150000"/>
              </a:lnSpc>
            </a:pPr>
            <a:r>
              <a:rPr lang="en-US" sz="2800" dirty="0" smtClean="0"/>
              <a:t>Multi-factor authentication (MFA) </a:t>
            </a:r>
          </a:p>
          <a:p>
            <a:pPr>
              <a:lnSpc>
                <a:spcPct val="150000"/>
              </a:lnSpc>
            </a:pPr>
            <a:r>
              <a:rPr lang="en-US" sz="2800" dirty="0"/>
              <a:t>Identity </a:t>
            </a:r>
            <a:r>
              <a:rPr lang="en-US" sz="2800" dirty="0" smtClean="0"/>
              <a:t>federation</a:t>
            </a:r>
          </a:p>
        </p:txBody>
      </p:sp>
      <p:sp>
        <p:nvSpPr>
          <p:cNvPr id="4" name="Date Placeholder 3"/>
          <p:cNvSpPr>
            <a:spLocks noGrp="1"/>
          </p:cNvSpPr>
          <p:nvPr>
            <p:ph type="dt" sz="half" idx="10"/>
          </p:nvPr>
        </p:nvSpPr>
        <p:spPr/>
        <p:txBody>
          <a:bodyPr/>
          <a:lstStyle/>
          <a:p>
            <a:fld id="{0E2FDA30-237A-4F23-B928-9101880E9AF8}"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45</a:t>
            </a:fld>
            <a:endParaRPr lang="id-ID" dirty="0"/>
          </a:p>
        </p:txBody>
      </p:sp>
    </p:spTree>
    <p:extLst>
      <p:ext uri="{BB962C8B-B14F-4D97-AF65-F5344CB8AC3E}">
        <p14:creationId xmlns:p14="http://schemas.microsoft.com/office/powerpoint/2010/main" val="28713643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IAM Features</a:t>
            </a:r>
          </a:p>
        </p:txBody>
      </p:sp>
      <p:sp>
        <p:nvSpPr>
          <p:cNvPr id="3" name="Content Placeholder 2"/>
          <p:cNvSpPr>
            <a:spLocks noGrp="1"/>
          </p:cNvSpPr>
          <p:nvPr>
            <p:ph idx="1"/>
          </p:nvPr>
        </p:nvSpPr>
        <p:spPr/>
        <p:txBody>
          <a:bodyPr anchor="ctr">
            <a:normAutofit/>
          </a:bodyPr>
          <a:lstStyle/>
          <a:p>
            <a:pPr marL="0" indent="0">
              <a:lnSpc>
                <a:spcPct val="150000"/>
              </a:lnSpc>
              <a:buNone/>
            </a:pPr>
            <a:r>
              <a:rPr lang="en-US" sz="2400" dirty="0"/>
              <a:t>IAM gives you the following features</a:t>
            </a:r>
            <a:r>
              <a:rPr lang="en-US" sz="2400" dirty="0" smtClean="0"/>
              <a:t>:</a:t>
            </a:r>
          </a:p>
          <a:p>
            <a:pPr marL="0" indent="0">
              <a:lnSpc>
                <a:spcPct val="150000"/>
              </a:lnSpc>
              <a:buNone/>
            </a:pPr>
            <a:endParaRPr lang="en-US" sz="2400" dirty="0" smtClean="0"/>
          </a:p>
          <a:p>
            <a:pPr>
              <a:lnSpc>
                <a:spcPct val="150000"/>
              </a:lnSpc>
            </a:pPr>
            <a:r>
              <a:rPr lang="en-US" sz="2400" dirty="0"/>
              <a:t>Identity information for assurance</a:t>
            </a:r>
          </a:p>
          <a:p>
            <a:pPr>
              <a:lnSpc>
                <a:spcPct val="150000"/>
              </a:lnSpc>
            </a:pPr>
            <a:r>
              <a:rPr lang="en-US" sz="2400" dirty="0"/>
              <a:t>PCI DSS Compliance </a:t>
            </a:r>
          </a:p>
          <a:p>
            <a:pPr>
              <a:lnSpc>
                <a:spcPct val="150000"/>
              </a:lnSpc>
            </a:pPr>
            <a:r>
              <a:rPr lang="en-US" sz="2400" dirty="0"/>
              <a:t>Integrated with many AWS </a:t>
            </a:r>
            <a:r>
              <a:rPr lang="en-US" sz="2400" dirty="0" smtClean="0"/>
              <a:t>services</a:t>
            </a:r>
          </a:p>
          <a:p>
            <a:pPr>
              <a:lnSpc>
                <a:spcPct val="150000"/>
              </a:lnSpc>
            </a:pPr>
            <a:r>
              <a:rPr lang="en-US" sz="2400" dirty="0"/>
              <a:t>Eventually </a:t>
            </a:r>
            <a:r>
              <a:rPr lang="en-US" sz="2400" dirty="0" smtClean="0"/>
              <a:t>Consistent</a:t>
            </a:r>
          </a:p>
          <a:p>
            <a:pPr>
              <a:lnSpc>
                <a:spcPct val="150000"/>
              </a:lnSpc>
            </a:pPr>
            <a:r>
              <a:rPr lang="en-US" sz="2400" dirty="0" smtClean="0"/>
              <a:t>Free </a:t>
            </a:r>
            <a:r>
              <a:rPr lang="en-US" sz="2400" dirty="0"/>
              <a:t>to </a:t>
            </a:r>
            <a:r>
              <a:rPr lang="en-US" sz="2400" dirty="0" smtClean="0"/>
              <a:t>use</a:t>
            </a:r>
          </a:p>
        </p:txBody>
      </p:sp>
      <p:sp>
        <p:nvSpPr>
          <p:cNvPr id="4" name="Date Placeholder 3"/>
          <p:cNvSpPr>
            <a:spLocks noGrp="1"/>
          </p:cNvSpPr>
          <p:nvPr>
            <p:ph type="dt" sz="half" idx="10"/>
          </p:nvPr>
        </p:nvSpPr>
        <p:spPr/>
        <p:txBody>
          <a:bodyPr/>
          <a:lstStyle/>
          <a:p>
            <a:fld id="{9788C715-AADA-43D3-8D51-805CA24B629E}"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46</a:t>
            </a:fld>
            <a:endParaRPr lang="id-ID" dirty="0"/>
          </a:p>
        </p:txBody>
      </p:sp>
    </p:spTree>
    <p:extLst>
      <p:ext uri="{BB962C8B-B14F-4D97-AF65-F5344CB8AC3E}">
        <p14:creationId xmlns:p14="http://schemas.microsoft.com/office/powerpoint/2010/main" val="25342009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How IAM Works</a:t>
            </a:r>
            <a:endParaRPr lang="en-US"/>
          </a:p>
        </p:txBody>
      </p:sp>
      <p:sp>
        <p:nvSpPr>
          <p:cNvPr id="3" name="Content Placeholder 2"/>
          <p:cNvSpPr>
            <a:spLocks noGrp="1"/>
          </p:cNvSpPr>
          <p:nvPr>
            <p:ph idx="1"/>
          </p:nvPr>
        </p:nvSpPr>
        <p:spPr/>
        <p:txBody>
          <a:bodyPr anchor="ctr">
            <a:normAutofit fontScale="92500" lnSpcReduction="20000"/>
          </a:bodyPr>
          <a:lstStyle/>
          <a:p>
            <a:pPr marL="0" indent="0">
              <a:lnSpc>
                <a:spcPct val="150000"/>
              </a:lnSpc>
              <a:buNone/>
            </a:pPr>
            <a:r>
              <a:rPr lang="en-US" sz="2400" dirty="0" smtClean="0"/>
              <a:t>The </a:t>
            </a:r>
            <a:r>
              <a:rPr lang="en-US" sz="2400" dirty="0"/>
              <a:t>IAM infrastructure includes the following elements</a:t>
            </a:r>
            <a:r>
              <a:rPr lang="en-US" sz="2400" dirty="0" smtClean="0"/>
              <a:t>:</a:t>
            </a:r>
          </a:p>
          <a:p>
            <a:pPr marL="0" indent="0">
              <a:lnSpc>
                <a:spcPct val="150000"/>
              </a:lnSpc>
              <a:buNone/>
            </a:pPr>
            <a:r>
              <a:rPr lang="en-US" sz="2400" dirty="0" smtClean="0"/>
              <a:t>Topics:</a:t>
            </a:r>
          </a:p>
          <a:p>
            <a:pPr lvl="1">
              <a:lnSpc>
                <a:spcPct val="150000"/>
              </a:lnSpc>
              <a:buFont typeface="Wingdings" panose="05000000000000000000" pitchFamily="2" charset="2"/>
              <a:buChar char="Ø"/>
            </a:pPr>
            <a:r>
              <a:rPr lang="en-US" sz="2400" dirty="0" smtClean="0"/>
              <a:t>Terms</a:t>
            </a:r>
          </a:p>
          <a:p>
            <a:pPr lvl="1">
              <a:lnSpc>
                <a:spcPct val="150000"/>
              </a:lnSpc>
              <a:buFont typeface="Wingdings" panose="05000000000000000000" pitchFamily="2" charset="2"/>
              <a:buChar char="Ø"/>
            </a:pPr>
            <a:r>
              <a:rPr lang="en-US" sz="2400" dirty="0" smtClean="0"/>
              <a:t>Principal</a:t>
            </a:r>
          </a:p>
          <a:p>
            <a:pPr lvl="1">
              <a:lnSpc>
                <a:spcPct val="150000"/>
              </a:lnSpc>
              <a:buFont typeface="Wingdings" panose="05000000000000000000" pitchFamily="2" charset="2"/>
              <a:buChar char="Ø"/>
            </a:pPr>
            <a:r>
              <a:rPr lang="en-US" sz="2400" dirty="0" smtClean="0"/>
              <a:t>Request</a:t>
            </a:r>
          </a:p>
          <a:p>
            <a:pPr lvl="1">
              <a:lnSpc>
                <a:spcPct val="150000"/>
              </a:lnSpc>
              <a:buFont typeface="Wingdings" panose="05000000000000000000" pitchFamily="2" charset="2"/>
              <a:buChar char="Ø"/>
            </a:pPr>
            <a:r>
              <a:rPr lang="en-US" sz="2400" dirty="0" smtClean="0"/>
              <a:t>Authentication</a:t>
            </a:r>
          </a:p>
          <a:p>
            <a:pPr lvl="1">
              <a:lnSpc>
                <a:spcPct val="150000"/>
              </a:lnSpc>
              <a:buFont typeface="Wingdings" panose="05000000000000000000" pitchFamily="2" charset="2"/>
              <a:buChar char="Ø"/>
            </a:pPr>
            <a:r>
              <a:rPr lang="en-US" sz="2400" dirty="0" smtClean="0"/>
              <a:t>Authorization</a:t>
            </a:r>
          </a:p>
          <a:p>
            <a:pPr lvl="1">
              <a:lnSpc>
                <a:spcPct val="150000"/>
              </a:lnSpc>
              <a:buFont typeface="Wingdings" panose="05000000000000000000" pitchFamily="2" charset="2"/>
              <a:buChar char="Ø"/>
            </a:pPr>
            <a:r>
              <a:rPr lang="en-US" sz="2400" dirty="0" smtClean="0"/>
              <a:t>Actions </a:t>
            </a:r>
            <a:r>
              <a:rPr lang="en-US" sz="2400" dirty="0"/>
              <a:t>or </a:t>
            </a:r>
            <a:r>
              <a:rPr lang="en-US" sz="2400" dirty="0" smtClean="0"/>
              <a:t>Operations</a:t>
            </a:r>
          </a:p>
          <a:p>
            <a:pPr lvl="1">
              <a:lnSpc>
                <a:spcPct val="150000"/>
              </a:lnSpc>
              <a:buFont typeface="Wingdings" panose="05000000000000000000" pitchFamily="2" charset="2"/>
              <a:buChar char="Ø"/>
            </a:pPr>
            <a:r>
              <a:rPr lang="en-US" sz="2400" dirty="0" smtClean="0"/>
              <a:t>Resources</a:t>
            </a:r>
            <a:endParaRPr lang="en-US" sz="2400" dirty="0"/>
          </a:p>
        </p:txBody>
      </p:sp>
      <p:sp>
        <p:nvSpPr>
          <p:cNvPr id="4" name="Date Placeholder 3"/>
          <p:cNvSpPr>
            <a:spLocks noGrp="1"/>
          </p:cNvSpPr>
          <p:nvPr>
            <p:ph type="dt" sz="half" idx="10"/>
          </p:nvPr>
        </p:nvSpPr>
        <p:spPr/>
        <p:txBody>
          <a:bodyPr/>
          <a:lstStyle/>
          <a:p>
            <a:fld id="{5E4581DA-E223-4AD1-B62E-311C36DDB467}"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47</a:t>
            </a:fld>
            <a:endParaRPr lang="id-ID" dirty="0"/>
          </a:p>
        </p:txBody>
      </p:sp>
    </p:spTree>
    <p:extLst>
      <p:ext uri="{BB962C8B-B14F-4D97-AF65-F5344CB8AC3E}">
        <p14:creationId xmlns:p14="http://schemas.microsoft.com/office/powerpoint/2010/main" val="5025224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stretch>
            <a:fillRect/>
          </a:stretch>
        </p:blipFill>
        <p:spPr>
          <a:xfrm>
            <a:off x="1738019" y="1452563"/>
            <a:ext cx="5707650" cy="4724400"/>
          </a:xfrm>
          <a:prstGeom prst="rect">
            <a:avLst/>
          </a:prstGeom>
        </p:spPr>
      </p:pic>
      <p:sp>
        <p:nvSpPr>
          <p:cNvPr id="4" name="Date Placeholder 3"/>
          <p:cNvSpPr>
            <a:spLocks noGrp="1"/>
          </p:cNvSpPr>
          <p:nvPr>
            <p:ph type="dt" sz="half" idx="10"/>
          </p:nvPr>
        </p:nvSpPr>
        <p:spPr/>
        <p:txBody>
          <a:bodyPr/>
          <a:lstStyle/>
          <a:p>
            <a:fld id="{096A1DE8-75A4-46D3-9F93-C5C3EF85A1F5}"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48</a:t>
            </a:fld>
            <a:endParaRPr lang="id-ID" dirty="0"/>
          </a:p>
        </p:txBody>
      </p:sp>
    </p:spTree>
    <p:extLst>
      <p:ext uri="{BB962C8B-B14F-4D97-AF65-F5344CB8AC3E}">
        <p14:creationId xmlns:p14="http://schemas.microsoft.com/office/powerpoint/2010/main" val="40831777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0D3B8E3-52EA-45AE-B069-BC82832A0254}"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49</a:t>
            </a:fld>
            <a:endParaRPr lang="id-ID"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4" y="2506049"/>
            <a:ext cx="1866532" cy="2003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356337" y="2595561"/>
            <a:ext cx="6322757" cy="1824923"/>
          </a:xfrm>
          <a:prstGeom prst="rect">
            <a:avLst/>
          </a:prstGeom>
        </p:spPr>
        <p:txBody>
          <a:bodyPr wrap="none">
            <a:spAutoFit/>
          </a:bodyPr>
          <a:lstStyle/>
          <a:p>
            <a:pPr>
              <a:lnSpc>
                <a:spcPct val="150000"/>
              </a:lnSpc>
            </a:pPr>
            <a:r>
              <a:rPr lang="en-US" sz="4000" dirty="0"/>
              <a:t>AWS Security Compliance </a:t>
            </a:r>
            <a:endParaRPr lang="en-US" sz="4000" dirty="0" smtClean="0"/>
          </a:p>
          <a:p>
            <a:pPr>
              <a:lnSpc>
                <a:spcPct val="150000"/>
              </a:lnSpc>
            </a:pPr>
            <a:r>
              <a:rPr lang="en-US" sz="4000" dirty="0" smtClean="0"/>
              <a:t>Programs</a:t>
            </a:r>
            <a:endParaRPr lang="en-US" sz="4000" dirty="0"/>
          </a:p>
        </p:txBody>
      </p:sp>
    </p:spTree>
    <p:extLst>
      <p:ext uri="{BB962C8B-B14F-4D97-AF65-F5344CB8AC3E}">
        <p14:creationId xmlns:p14="http://schemas.microsoft.com/office/powerpoint/2010/main" val="3811228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id-ID" dirty="0">
                <a:solidFill>
                  <a:schemeClr val="tx1"/>
                </a:solidFill>
              </a:rPr>
              <a:t>Pengantar Keamanan AWS</a:t>
            </a:r>
            <a:endParaRPr lang="en-US" dirty="0">
              <a:solidFill>
                <a:schemeClr val="tx1"/>
              </a:solidFill>
            </a:endParaRPr>
          </a:p>
        </p:txBody>
      </p:sp>
      <p:sp>
        <p:nvSpPr>
          <p:cNvPr id="4" name="Date Placeholder 3"/>
          <p:cNvSpPr>
            <a:spLocks noGrp="1"/>
          </p:cNvSpPr>
          <p:nvPr>
            <p:ph type="dt" sz="half" idx="10"/>
          </p:nvPr>
        </p:nvSpPr>
        <p:spPr/>
        <p:txBody>
          <a:bodyPr/>
          <a:lstStyle/>
          <a:p>
            <a:fld id="{5AB6A487-E915-4C7A-845F-EF1F4CE55CDE}" type="datetime1">
              <a:rPr lang="id-ID" smtClean="0"/>
              <a:t>05/07/2019</a:t>
            </a:fld>
            <a:endParaRPr lang="id-ID"/>
          </a:p>
        </p:txBody>
      </p:sp>
      <p:sp>
        <p:nvSpPr>
          <p:cNvPr id="5" name="Footer Placeholder 4"/>
          <p:cNvSpPr>
            <a:spLocks noGrp="1"/>
          </p:cNvSpPr>
          <p:nvPr>
            <p:ph type="ftr" sz="quarter" idx="11"/>
          </p:nvPr>
        </p:nvSpPr>
        <p:spPr/>
        <p:txBody>
          <a:bodyPr/>
          <a:lstStyle/>
          <a:p>
            <a:r>
              <a:rPr lang="id-ID" smtClean="0"/>
              <a:t>Security</a:t>
            </a:r>
            <a:endParaRPr lang="id-ID"/>
          </a:p>
        </p:txBody>
      </p:sp>
      <p:sp>
        <p:nvSpPr>
          <p:cNvPr id="6" name="Slide Number Placeholder 5"/>
          <p:cNvSpPr>
            <a:spLocks noGrp="1"/>
          </p:cNvSpPr>
          <p:nvPr>
            <p:ph type="sldNum" sz="quarter" idx="12"/>
          </p:nvPr>
        </p:nvSpPr>
        <p:spPr/>
        <p:txBody>
          <a:bodyPr/>
          <a:lstStyle/>
          <a:p>
            <a:fld id="{DF0E258F-04D6-46E9-8B77-0866F5CD991D}" type="slidenum">
              <a:rPr lang="id-ID" smtClean="0"/>
              <a:t>5</a:t>
            </a:fld>
            <a:endParaRPr lang="id-ID" dirty="0"/>
          </a:p>
        </p:txBody>
      </p:sp>
    </p:spTree>
    <p:extLst>
      <p:ext uri="{BB962C8B-B14F-4D97-AF65-F5344CB8AC3E}">
        <p14:creationId xmlns:p14="http://schemas.microsoft.com/office/powerpoint/2010/main" val="40877340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413" y="640945"/>
            <a:ext cx="7347283" cy="854074"/>
          </a:xfrm>
        </p:spPr>
        <p:txBody>
          <a:bodyPr/>
          <a:lstStyle/>
          <a:p>
            <a:r>
              <a:rPr lang="en-US" b="1" dirty="0"/>
              <a:t>Overview</a:t>
            </a:r>
          </a:p>
        </p:txBody>
      </p:sp>
      <p:sp>
        <p:nvSpPr>
          <p:cNvPr id="3" name="Content Placeholder 2"/>
          <p:cNvSpPr>
            <a:spLocks noGrp="1"/>
          </p:cNvSpPr>
          <p:nvPr>
            <p:ph idx="1"/>
          </p:nvPr>
        </p:nvSpPr>
        <p:spPr>
          <a:xfrm>
            <a:off x="184897" y="1557318"/>
            <a:ext cx="8814723" cy="4724400"/>
          </a:xfrm>
        </p:spPr>
        <p:txBody>
          <a:bodyPr anchor="ctr">
            <a:normAutofit/>
          </a:bodyPr>
          <a:lstStyle/>
          <a:p>
            <a:pPr>
              <a:lnSpc>
                <a:spcPct val="150000"/>
              </a:lnSpc>
            </a:pPr>
            <a:r>
              <a:rPr lang="en-ID" sz="2800" dirty="0">
                <a:solidFill>
                  <a:schemeClr val="tx1"/>
                </a:solidFill>
              </a:rPr>
              <a:t>AWS compliance </a:t>
            </a:r>
            <a:r>
              <a:rPr lang="en-ID" sz="2800" dirty="0" smtClean="0">
                <a:solidFill>
                  <a:schemeClr val="tx1"/>
                </a:solidFill>
              </a:rPr>
              <a:t>approach</a:t>
            </a:r>
          </a:p>
          <a:p>
            <a:pPr>
              <a:lnSpc>
                <a:spcPct val="150000"/>
              </a:lnSpc>
            </a:pPr>
            <a:r>
              <a:rPr lang="en-ID" sz="2800" dirty="0" smtClean="0">
                <a:solidFill>
                  <a:schemeClr val="tx1"/>
                </a:solidFill>
              </a:rPr>
              <a:t>AWS </a:t>
            </a:r>
            <a:r>
              <a:rPr lang="en-ID" sz="2800" dirty="0">
                <a:solidFill>
                  <a:schemeClr val="tx1"/>
                </a:solidFill>
              </a:rPr>
              <a:t>risk and compliance programs </a:t>
            </a:r>
            <a:endParaRPr lang="en-ID" sz="2800" dirty="0" smtClean="0">
              <a:solidFill>
                <a:schemeClr val="tx1"/>
              </a:solidFill>
            </a:endParaRPr>
          </a:p>
          <a:p>
            <a:pPr>
              <a:lnSpc>
                <a:spcPct val="150000"/>
              </a:lnSpc>
            </a:pPr>
            <a:r>
              <a:rPr lang="en-ID" sz="2800" dirty="0" smtClean="0">
                <a:solidFill>
                  <a:schemeClr val="tx1"/>
                </a:solidFill>
              </a:rPr>
              <a:t>AWS </a:t>
            </a:r>
            <a:r>
              <a:rPr lang="en-ID" sz="2800" dirty="0">
                <a:solidFill>
                  <a:schemeClr val="tx1"/>
                </a:solidFill>
              </a:rPr>
              <a:t>customer compliance responsibilities </a:t>
            </a:r>
            <a:endParaRPr lang="en-US" sz="2800" dirty="0">
              <a:solidFill>
                <a:schemeClr val="tx1"/>
              </a:solidFill>
            </a:endParaRPr>
          </a:p>
        </p:txBody>
      </p:sp>
      <p:sp>
        <p:nvSpPr>
          <p:cNvPr id="4" name="Date Placeholder 3"/>
          <p:cNvSpPr>
            <a:spLocks noGrp="1"/>
          </p:cNvSpPr>
          <p:nvPr>
            <p:ph type="dt" sz="half" idx="10"/>
          </p:nvPr>
        </p:nvSpPr>
        <p:spPr/>
        <p:txBody>
          <a:bodyPr/>
          <a:lstStyle/>
          <a:p>
            <a:fld id="{F79E3829-444B-458A-82BC-FEB7C7FD383C}"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50</a:t>
            </a:fld>
            <a:endParaRPr lang="id-ID" dirty="0"/>
          </a:p>
        </p:txBody>
      </p:sp>
    </p:spTree>
    <p:extLst>
      <p:ext uri="{BB962C8B-B14F-4D97-AF65-F5344CB8AC3E}">
        <p14:creationId xmlns:p14="http://schemas.microsoft.com/office/powerpoint/2010/main" val="9726153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3045" y="594053"/>
            <a:ext cx="7347283" cy="854074"/>
          </a:xfrm>
        </p:spPr>
        <p:txBody>
          <a:bodyPr>
            <a:normAutofit fontScale="90000"/>
          </a:bodyPr>
          <a:lstStyle/>
          <a:p>
            <a:r>
              <a:rPr lang="en-US" b="1" dirty="0"/>
              <a:t>AWS Compliance Approach</a:t>
            </a:r>
            <a:br>
              <a:rPr lang="en-US" b="1" dirty="0"/>
            </a:br>
            <a:endParaRPr lang="en-US" b="1" dirty="0"/>
          </a:p>
        </p:txBody>
      </p:sp>
      <p:sp>
        <p:nvSpPr>
          <p:cNvPr id="3" name="Content Placeholder 2"/>
          <p:cNvSpPr>
            <a:spLocks noGrp="1"/>
          </p:cNvSpPr>
          <p:nvPr>
            <p:ph idx="1"/>
          </p:nvPr>
        </p:nvSpPr>
        <p:spPr/>
        <p:txBody>
          <a:bodyPr anchor="ctr">
            <a:normAutofit/>
          </a:bodyPr>
          <a:lstStyle/>
          <a:p>
            <a:pPr algn="just">
              <a:lnSpc>
                <a:spcPct val="150000"/>
              </a:lnSpc>
            </a:pPr>
            <a:r>
              <a:rPr lang="en-ID" sz="2800" dirty="0">
                <a:solidFill>
                  <a:schemeClr val="tx1"/>
                </a:solidFill>
              </a:rPr>
              <a:t>AWS and customers share control </a:t>
            </a:r>
            <a:endParaRPr lang="en-ID" sz="2800" dirty="0" smtClean="0">
              <a:solidFill>
                <a:schemeClr val="tx1"/>
              </a:solidFill>
            </a:endParaRPr>
          </a:p>
          <a:p>
            <a:pPr algn="just">
              <a:lnSpc>
                <a:spcPct val="150000"/>
              </a:lnSpc>
            </a:pPr>
            <a:r>
              <a:rPr lang="en-ID" sz="2800" dirty="0" smtClean="0">
                <a:solidFill>
                  <a:schemeClr val="tx1"/>
                </a:solidFill>
              </a:rPr>
              <a:t>AWS </a:t>
            </a:r>
            <a:r>
              <a:rPr lang="en-ID" sz="2800" dirty="0">
                <a:solidFill>
                  <a:schemeClr val="tx1"/>
                </a:solidFill>
              </a:rPr>
              <a:t>responsibility </a:t>
            </a:r>
            <a:endParaRPr lang="en-ID" sz="2800" dirty="0" smtClean="0">
              <a:solidFill>
                <a:schemeClr val="tx1"/>
              </a:solidFill>
            </a:endParaRPr>
          </a:p>
          <a:p>
            <a:pPr lvl="1" algn="just">
              <a:lnSpc>
                <a:spcPct val="150000"/>
              </a:lnSpc>
              <a:buFont typeface="Wingdings" pitchFamily="2" charset="2"/>
              <a:buChar char="ü"/>
            </a:pPr>
            <a:r>
              <a:rPr lang="en-ID" sz="2800" dirty="0">
                <a:solidFill>
                  <a:schemeClr val="tx1"/>
                </a:solidFill>
              </a:rPr>
              <a:t>Provide highly secure and controlled platform </a:t>
            </a:r>
            <a:endParaRPr lang="en-ID" sz="2800" dirty="0" smtClean="0">
              <a:solidFill>
                <a:schemeClr val="tx1"/>
              </a:solidFill>
            </a:endParaRPr>
          </a:p>
          <a:p>
            <a:pPr lvl="1" algn="just">
              <a:lnSpc>
                <a:spcPct val="150000"/>
              </a:lnSpc>
              <a:buFont typeface="Wingdings" pitchFamily="2" charset="2"/>
              <a:buChar char="ü"/>
            </a:pPr>
            <a:r>
              <a:rPr lang="en-ID" sz="2800" dirty="0" smtClean="0">
                <a:solidFill>
                  <a:schemeClr val="tx1"/>
                </a:solidFill>
              </a:rPr>
              <a:t>Provide </a:t>
            </a:r>
            <a:r>
              <a:rPr lang="en-ID" sz="2800" dirty="0">
                <a:solidFill>
                  <a:schemeClr val="tx1"/>
                </a:solidFill>
              </a:rPr>
              <a:t>wide array of security features </a:t>
            </a:r>
            <a:endParaRPr lang="en-ID" sz="2800" dirty="0" smtClean="0">
              <a:solidFill>
                <a:schemeClr val="tx1"/>
              </a:solidFill>
            </a:endParaRPr>
          </a:p>
          <a:p>
            <a:pPr algn="just">
              <a:lnSpc>
                <a:spcPct val="150000"/>
              </a:lnSpc>
            </a:pPr>
            <a:r>
              <a:rPr lang="en-US" sz="2800" dirty="0">
                <a:solidFill>
                  <a:schemeClr val="tx1"/>
                </a:solidFill>
              </a:rPr>
              <a:t>Customers responsibility </a:t>
            </a:r>
            <a:endParaRPr lang="id-ID" sz="2800" dirty="0" smtClean="0">
              <a:solidFill>
                <a:schemeClr val="tx1"/>
              </a:solidFill>
            </a:endParaRPr>
          </a:p>
          <a:p>
            <a:pPr lvl="1" algn="just">
              <a:lnSpc>
                <a:spcPct val="150000"/>
              </a:lnSpc>
              <a:buFont typeface="Wingdings" pitchFamily="2" charset="2"/>
              <a:buChar char="ü"/>
            </a:pPr>
            <a:r>
              <a:rPr lang="en-US" sz="2800" dirty="0"/>
              <a:t>Configure </a:t>
            </a:r>
            <a:r>
              <a:rPr lang="en-US" sz="2800" dirty="0" smtClean="0"/>
              <a:t>IT</a:t>
            </a:r>
            <a:endParaRPr lang="en-US" sz="2800" dirty="0"/>
          </a:p>
        </p:txBody>
      </p:sp>
      <p:sp>
        <p:nvSpPr>
          <p:cNvPr id="4" name="Date Placeholder 3"/>
          <p:cNvSpPr>
            <a:spLocks noGrp="1"/>
          </p:cNvSpPr>
          <p:nvPr>
            <p:ph type="dt" sz="half" idx="10"/>
          </p:nvPr>
        </p:nvSpPr>
        <p:spPr/>
        <p:txBody>
          <a:bodyPr/>
          <a:lstStyle/>
          <a:p>
            <a:fld id="{AE6F3FFB-C732-4A75-9525-83082957772C}"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51</a:t>
            </a:fld>
            <a:endParaRPr lang="id-ID"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8527" y="4554249"/>
            <a:ext cx="1992924" cy="1436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25846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1998" y="558884"/>
            <a:ext cx="7347283" cy="854074"/>
          </a:xfrm>
        </p:spPr>
        <p:txBody>
          <a:bodyPr>
            <a:noAutofit/>
          </a:bodyPr>
          <a:lstStyle/>
          <a:p>
            <a:r>
              <a:rPr lang="en-US" b="1" dirty="0"/>
              <a:t>AWS Security Information</a:t>
            </a:r>
            <a:br>
              <a:rPr lang="en-US" b="1" dirty="0"/>
            </a:br>
            <a:endParaRPr lang="en-US" b="1" dirty="0"/>
          </a:p>
        </p:txBody>
      </p:sp>
      <p:sp>
        <p:nvSpPr>
          <p:cNvPr id="3" name="Content Placeholder 2"/>
          <p:cNvSpPr>
            <a:spLocks noGrp="1"/>
          </p:cNvSpPr>
          <p:nvPr>
            <p:ph idx="1"/>
          </p:nvPr>
        </p:nvSpPr>
        <p:spPr/>
        <p:txBody>
          <a:bodyPr anchor="ctr">
            <a:normAutofit/>
          </a:bodyPr>
          <a:lstStyle/>
          <a:p>
            <a:pPr marL="0" indent="0">
              <a:lnSpc>
                <a:spcPct val="150000"/>
              </a:lnSpc>
              <a:buNone/>
            </a:pPr>
            <a:r>
              <a:rPr lang="en-ID" sz="2800" dirty="0">
                <a:solidFill>
                  <a:schemeClr val="tx1"/>
                </a:solidFill>
              </a:rPr>
              <a:t>AWS shares security information by </a:t>
            </a:r>
            <a:endParaRPr lang="en-ID" sz="2800" dirty="0" smtClean="0">
              <a:solidFill>
                <a:schemeClr val="tx1"/>
              </a:solidFill>
            </a:endParaRPr>
          </a:p>
          <a:p>
            <a:pPr lvl="1">
              <a:lnSpc>
                <a:spcPct val="150000"/>
              </a:lnSpc>
            </a:pPr>
            <a:r>
              <a:rPr lang="en-ID" sz="2800" dirty="0" smtClean="0">
                <a:solidFill>
                  <a:schemeClr val="tx1"/>
                </a:solidFill>
              </a:rPr>
              <a:t>Obtaining </a:t>
            </a:r>
            <a:r>
              <a:rPr lang="en-ID" sz="2800" dirty="0">
                <a:solidFill>
                  <a:schemeClr val="tx1"/>
                </a:solidFill>
              </a:rPr>
              <a:t>industry certifications </a:t>
            </a:r>
            <a:endParaRPr lang="en-ID" sz="2800" dirty="0" smtClean="0">
              <a:solidFill>
                <a:schemeClr val="tx1"/>
              </a:solidFill>
            </a:endParaRPr>
          </a:p>
          <a:p>
            <a:pPr lvl="1">
              <a:lnSpc>
                <a:spcPct val="150000"/>
              </a:lnSpc>
            </a:pPr>
            <a:r>
              <a:rPr lang="en-ID" sz="2800" dirty="0" smtClean="0">
                <a:solidFill>
                  <a:schemeClr val="tx1"/>
                </a:solidFill>
              </a:rPr>
              <a:t>Publishing </a:t>
            </a:r>
            <a:r>
              <a:rPr lang="en-ID" sz="2800" dirty="0">
                <a:solidFill>
                  <a:schemeClr val="tx1"/>
                </a:solidFill>
              </a:rPr>
              <a:t>security and control practices </a:t>
            </a:r>
            <a:endParaRPr lang="en-ID" sz="2800" dirty="0" smtClean="0">
              <a:solidFill>
                <a:schemeClr val="tx1"/>
              </a:solidFill>
            </a:endParaRPr>
          </a:p>
          <a:p>
            <a:pPr lvl="1">
              <a:lnSpc>
                <a:spcPct val="150000"/>
              </a:lnSpc>
            </a:pPr>
            <a:r>
              <a:rPr lang="en-ID" sz="2800" dirty="0" smtClean="0">
                <a:solidFill>
                  <a:schemeClr val="tx1"/>
                </a:solidFill>
              </a:rPr>
              <a:t>Compliance </a:t>
            </a:r>
            <a:r>
              <a:rPr lang="en-ID" sz="2800" dirty="0">
                <a:solidFill>
                  <a:schemeClr val="tx1"/>
                </a:solidFill>
              </a:rPr>
              <a:t>report directly under NDA</a:t>
            </a:r>
            <a:endParaRPr lang="en-US" sz="2800" dirty="0">
              <a:solidFill>
                <a:schemeClr val="tx1"/>
              </a:solidFill>
            </a:endParaRPr>
          </a:p>
        </p:txBody>
      </p:sp>
      <p:sp>
        <p:nvSpPr>
          <p:cNvPr id="4" name="Date Placeholder 3"/>
          <p:cNvSpPr>
            <a:spLocks noGrp="1"/>
          </p:cNvSpPr>
          <p:nvPr>
            <p:ph type="dt" sz="half" idx="10"/>
          </p:nvPr>
        </p:nvSpPr>
        <p:spPr/>
        <p:txBody>
          <a:bodyPr/>
          <a:lstStyle/>
          <a:p>
            <a:fld id="{195A7D8A-6986-4E4B-9095-30E5E23166DA}"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52</a:t>
            </a:fld>
            <a:endParaRPr lang="id-ID" dirty="0"/>
          </a:p>
        </p:txBody>
      </p:sp>
    </p:spTree>
    <p:extLst>
      <p:ext uri="{BB962C8B-B14F-4D97-AF65-F5344CB8AC3E}">
        <p14:creationId xmlns:p14="http://schemas.microsoft.com/office/powerpoint/2010/main" val="3076375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Assurance Programs</a:t>
            </a:r>
          </a:p>
        </p:txBody>
      </p:sp>
      <p:sp>
        <p:nvSpPr>
          <p:cNvPr id="3" name="Content Placeholder 2"/>
          <p:cNvSpPr>
            <a:spLocks noGrp="1"/>
          </p:cNvSpPr>
          <p:nvPr>
            <p:ph idx="1"/>
          </p:nvPr>
        </p:nvSpPr>
        <p:spPr/>
        <p:txBody>
          <a:bodyPr anchor="ctr">
            <a:normAutofit/>
          </a:bodyPr>
          <a:lstStyle/>
          <a:p>
            <a:pPr marL="0" indent="0">
              <a:lnSpc>
                <a:spcPct val="150000"/>
              </a:lnSpc>
              <a:buNone/>
            </a:pPr>
            <a:r>
              <a:rPr lang="en-ID" sz="2800" dirty="0"/>
              <a:t>AWS, certifying bodies, and independent auditors Provide: </a:t>
            </a:r>
            <a:endParaRPr lang="en-ID" sz="2800" dirty="0" smtClean="0"/>
          </a:p>
          <a:p>
            <a:pPr lvl="1">
              <a:lnSpc>
                <a:spcPct val="150000"/>
              </a:lnSpc>
            </a:pPr>
            <a:r>
              <a:rPr lang="en-ID" sz="2800" dirty="0" smtClean="0"/>
              <a:t>Certifications </a:t>
            </a:r>
            <a:r>
              <a:rPr lang="en-ID" sz="2800" dirty="0"/>
              <a:t>and attestations </a:t>
            </a:r>
            <a:endParaRPr lang="en-ID" sz="2800" dirty="0" smtClean="0"/>
          </a:p>
          <a:p>
            <a:pPr lvl="1">
              <a:lnSpc>
                <a:spcPct val="150000"/>
              </a:lnSpc>
            </a:pPr>
            <a:r>
              <a:rPr lang="en-ID" sz="2800" dirty="0" smtClean="0"/>
              <a:t>Laws</a:t>
            </a:r>
            <a:r>
              <a:rPr lang="en-ID" sz="2800" dirty="0"/>
              <a:t>, regulations, and privacy </a:t>
            </a:r>
            <a:endParaRPr lang="en-ID" sz="2800" dirty="0" smtClean="0"/>
          </a:p>
          <a:p>
            <a:pPr lvl="1">
              <a:lnSpc>
                <a:spcPct val="150000"/>
              </a:lnSpc>
            </a:pPr>
            <a:r>
              <a:rPr lang="en-ID" sz="2800" dirty="0" smtClean="0"/>
              <a:t>Alignments </a:t>
            </a:r>
            <a:r>
              <a:rPr lang="en-ID" sz="2800" dirty="0"/>
              <a:t>and frameworks</a:t>
            </a:r>
            <a:endParaRPr lang="en-US" sz="2800" dirty="0"/>
          </a:p>
        </p:txBody>
      </p:sp>
      <p:sp>
        <p:nvSpPr>
          <p:cNvPr id="4" name="Date Placeholder 3"/>
          <p:cNvSpPr>
            <a:spLocks noGrp="1"/>
          </p:cNvSpPr>
          <p:nvPr>
            <p:ph type="dt" sz="half" idx="10"/>
          </p:nvPr>
        </p:nvSpPr>
        <p:spPr/>
        <p:txBody>
          <a:bodyPr/>
          <a:lstStyle/>
          <a:p>
            <a:fld id="{C48AE869-1CBA-4A27-A4D1-B2EB17110B7F}"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53</a:t>
            </a:fld>
            <a:endParaRPr lang="id-ID" dirty="0"/>
          </a:p>
        </p:txBody>
      </p:sp>
    </p:spTree>
    <p:extLst>
      <p:ext uri="{BB962C8B-B14F-4D97-AF65-F5344CB8AC3E}">
        <p14:creationId xmlns:p14="http://schemas.microsoft.com/office/powerpoint/2010/main" val="42330084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6491" y="558884"/>
            <a:ext cx="7347283" cy="854074"/>
          </a:xfrm>
        </p:spPr>
        <p:txBody>
          <a:bodyPr>
            <a:normAutofit fontScale="90000"/>
          </a:bodyPr>
          <a:lstStyle/>
          <a:p>
            <a:r>
              <a:rPr lang="en-ID" b="1" dirty="0"/>
              <a:t>AWS Risk and Compliance Programs</a:t>
            </a:r>
            <a:endParaRPr lang="en-US" b="1" dirty="0"/>
          </a:p>
        </p:txBody>
      </p:sp>
      <p:sp>
        <p:nvSpPr>
          <p:cNvPr id="3" name="Content Placeholder 2"/>
          <p:cNvSpPr>
            <a:spLocks noGrp="1"/>
          </p:cNvSpPr>
          <p:nvPr>
            <p:ph idx="1"/>
          </p:nvPr>
        </p:nvSpPr>
        <p:spPr/>
        <p:txBody>
          <a:bodyPr anchor="ctr">
            <a:normAutofit/>
          </a:bodyPr>
          <a:lstStyle/>
          <a:p>
            <a:pPr marL="0" indent="0">
              <a:lnSpc>
                <a:spcPct val="150000"/>
              </a:lnSpc>
              <a:buNone/>
            </a:pPr>
            <a:r>
              <a:rPr lang="en-ID" sz="2800" dirty="0" smtClean="0">
                <a:solidFill>
                  <a:schemeClr val="tx1"/>
                </a:solidFill>
              </a:rPr>
              <a:t>AWS </a:t>
            </a:r>
            <a:r>
              <a:rPr lang="en-ID" sz="2800" dirty="0">
                <a:solidFill>
                  <a:schemeClr val="tx1"/>
                </a:solidFill>
              </a:rPr>
              <a:t>risk and compliance programs </a:t>
            </a:r>
            <a:endParaRPr lang="en-ID" sz="2800" dirty="0" smtClean="0">
              <a:solidFill>
                <a:schemeClr val="tx1"/>
              </a:solidFill>
            </a:endParaRPr>
          </a:p>
          <a:p>
            <a:pPr lvl="1">
              <a:lnSpc>
                <a:spcPct val="150000"/>
              </a:lnSpc>
            </a:pPr>
            <a:r>
              <a:rPr lang="en-ID" sz="2800" dirty="0" smtClean="0">
                <a:solidFill>
                  <a:schemeClr val="tx1"/>
                </a:solidFill>
              </a:rPr>
              <a:t>Provide </a:t>
            </a:r>
            <a:r>
              <a:rPr lang="en-ID" sz="2800" dirty="0">
                <a:solidFill>
                  <a:schemeClr val="tx1"/>
                </a:solidFill>
              </a:rPr>
              <a:t>information about AWS controls </a:t>
            </a:r>
            <a:endParaRPr lang="en-ID" sz="2800" dirty="0" smtClean="0">
              <a:solidFill>
                <a:schemeClr val="tx1"/>
              </a:solidFill>
            </a:endParaRPr>
          </a:p>
          <a:p>
            <a:pPr lvl="1">
              <a:lnSpc>
                <a:spcPct val="150000"/>
              </a:lnSpc>
            </a:pPr>
            <a:r>
              <a:rPr lang="en-ID" sz="2800" dirty="0" smtClean="0">
                <a:solidFill>
                  <a:schemeClr val="tx1"/>
                </a:solidFill>
              </a:rPr>
              <a:t>Assist </a:t>
            </a:r>
            <a:r>
              <a:rPr lang="en-ID" sz="2800" dirty="0">
                <a:solidFill>
                  <a:schemeClr val="tx1"/>
                </a:solidFill>
              </a:rPr>
              <a:t>customers in documenting </a:t>
            </a:r>
            <a:r>
              <a:rPr lang="en-ID" sz="2800" dirty="0" smtClean="0">
                <a:solidFill>
                  <a:schemeClr val="tx1"/>
                </a:solidFill>
              </a:rPr>
              <a:t>their</a:t>
            </a:r>
          </a:p>
          <a:p>
            <a:pPr marL="457200" lvl="1" indent="0">
              <a:lnSpc>
                <a:spcPct val="150000"/>
              </a:lnSpc>
              <a:buNone/>
            </a:pPr>
            <a:r>
              <a:rPr lang="en-ID" sz="2800" dirty="0" smtClean="0">
                <a:solidFill>
                  <a:schemeClr val="tx1"/>
                </a:solidFill>
              </a:rPr>
              <a:t> framework</a:t>
            </a:r>
            <a:endParaRPr lang="en-US" sz="2800" dirty="0">
              <a:solidFill>
                <a:schemeClr val="tx1"/>
              </a:solidFill>
            </a:endParaRPr>
          </a:p>
        </p:txBody>
      </p:sp>
      <p:sp>
        <p:nvSpPr>
          <p:cNvPr id="4" name="Date Placeholder 3"/>
          <p:cNvSpPr>
            <a:spLocks noGrp="1"/>
          </p:cNvSpPr>
          <p:nvPr>
            <p:ph type="dt" sz="half" idx="10"/>
          </p:nvPr>
        </p:nvSpPr>
        <p:spPr/>
        <p:txBody>
          <a:bodyPr/>
          <a:lstStyle/>
          <a:p>
            <a:fld id="{48C75144-56F8-448D-AADA-8D3EA41F091F}"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54</a:t>
            </a:fld>
            <a:endParaRPr lang="id-ID"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9075" y="3985481"/>
            <a:ext cx="130492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61262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9937" y="523715"/>
            <a:ext cx="7347283" cy="854074"/>
          </a:xfrm>
        </p:spPr>
        <p:txBody>
          <a:bodyPr>
            <a:normAutofit fontScale="90000"/>
          </a:bodyPr>
          <a:lstStyle/>
          <a:p>
            <a:r>
              <a:rPr lang="en-ID" b="1" dirty="0"/>
              <a:t>AWS Risk and Compliance Programs</a:t>
            </a:r>
            <a:br>
              <a:rPr lang="en-ID" b="1" dirty="0"/>
            </a:br>
            <a:endParaRPr lang="en-US" b="1" dirty="0"/>
          </a:p>
        </p:txBody>
      </p:sp>
      <p:sp>
        <p:nvSpPr>
          <p:cNvPr id="3" name="Content Placeholder 2"/>
          <p:cNvSpPr>
            <a:spLocks noGrp="1"/>
          </p:cNvSpPr>
          <p:nvPr>
            <p:ph idx="1"/>
          </p:nvPr>
        </p:nvSpPr>
        <p:spPr/>
        <p:txBody>
          <a:bodyPr anchor="ctr">
            <a:normAutofit/>
          </a:bodyPr>
          <a:lstStyle/>
          <a:p>
            <a:pPr marL="0" indent="0">
              <a:lnSpc>
                <a:spcPct val="150000"/>
              </a:lnSpc>
              <a:buNone/>
            </a:pPr>
            <a:r>
              <a:rPr lang="en-ID" sz="2800" b="1" dirty="0"/>
              <a:t>Components of AWS Risk and Compliance Programs </a:t>
            </a:r>
            <a:endParaRPr lang="en-ID" sz="2800" b="1" dirty="0" smtClean="0"/>
          </a:p>
          <a:p>
            <a:pPr lvl="1">
              <a:lnSpc>
                <a:spcPct val="150000"/>
              </a:lnSpc>
            </a:pPr>
            <a:r>
              <a:rPr lang="en-ID" sz="2800" dirty="0" smtClean="0">
                <a:solidFill>
                  <a:schemeClr val="tx1"/>
                </a:solidFill>
              </a:rPr>
              <a:t>Risk </a:t>
            </a:r>
            <a:r>
              <a:rPr lang="en-ID" sz="2800" dirty="0">
                <a:solidFill>
                  <a:schemeClr val="tx1"/>
                </a:solidFill>
              </a:rPr>
              <a:t>management </a:t>
            </a:r>
            <a:endParaRPr lang="en-ID" sz="2800" dirty="0" smtClean="0">
              <a:solidFill>
                <a:schemeClr val="tx1"/>
              </a:solidFill>
            </a:endParaRPr>
          </a:p>
          <a:p>
            <a:pPr lvl="1">
              <a:lnSpc>
                <a:spcPct val="150000"/>
              </a:lnSpc>
            </a:pPr>
            <a:r>
              <a:rPr lang="en-ID" sz="2800" dirty="0" smtClean="0">
                <a:solidFill>
                  <a:schemeClr val="tx1"/>
                </a:solidFill>
              </a:rPr>
              <a:t>Control </a:t>
            </a:r>
            <a:r>
              <a:rPr lang="en-ID" sz="2800" dirty="0">
                <a:solidFill>
                  <a:schemeClr val="tx1"/>
                </a:solidFill>
              </a:rPr>
              <a:t>environment </a:t>
            </a:r>
            <a:endParaRPr lang="en-ID" sz="2800" dirty="0" smtClean="0">
              <a:solidFill>
                <a:schemeClr val="tx1"/>
              </a:solidFill>
            </a:endParaRPr>
          </a:p>
          <a:p>
            <a:pPr lvl="1">
              <a:lnSpc>
                <a:spcPct val="150000"/>
              </a:lnSpc>
            </a:pPr>
            <a:r>
              <a:rPr lang="en-ID" sz="2800" dirty="0" smtClean="0">
                <a:solidFill>
                  <a:schemeClr val="tx1"/>
                </a:solidFill>
              </a:rPr>
              <a:t>Information </a:t>
            </a:r>
            <a:r>
              <a:rPr lang="en-ID" sz="2800" dirty="0">
                <a:solidFill>
                  <a:schemeClr val="tx1"/>
                </a:solidFill>
              </a:rPr>
              <a:t>security</a:t>
            </a:r>
            <a:endParaRPr lang="en-US" sz="2800" dirty="0">
              <a:solidFill>
                <a:schemeClr val="tx1"/>
              </a:solidFill>
            </a:endParaRPr>
          </a:p>
        </p:txBody>
      </p:sp>
      <p:sp>
        <p:nvSpPr>
          <p:cNvPr id="4" name="Date Placeholder 3"/>
          <p:cNvSpPr>
            <a:spLocks noGrp="1"/>
          </p:cNvSpPr>
          <p:nvPr>
            <p:ph type="dt" sz="half" idx="10"/>
          </p:nvPr>
        </p:nvSpPr>
        <p:spPr/>
        <p:txBody>
          <a:bodyPr/>
          <a:lstStyle/>
          <a:p>
            <a:fld id="{E8E582FD-D876-46D2-A095-6FEF1EBCCB8B}"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55</a:t>
            </a:fld>
            <a:endParaRPr lang="id-ID"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9075" y="4079264"/>
            <a:ext cx="130492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84612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7538" y="441654"/>
            <a:ext cx="7347283" cy="854074"/>
          </a:xfrm>
        </p:spPr>
        <p:txBody>
          <a:bodyPr/>
          <a:lstStyle/>
          <a:p>
            <a:r>
              <a:rPr lang="en-US" b="1" dirty="0"/>
              <a:t>Risk Management</a:t>
            </a:r>
          </a:p>
        </p:txBody>
      </p:sp>
      <p:sp>
        <p:nvSpPr>
          <p:cNvPr id="3" name="Content Placeholder 2"/>
          <p:cNvSpPr>
            <a:spLocks noGrp="1"/>
          </p:cNvSpPr>
          <p:nvPr>
            <p:ph idx="1"/>
          </p:nvPr>
        </p:nvSpPr>
        <p:spPr/>
        <p:txBody>
          <a:bodyPr anchor="ctr">
            <a:normAutofit/>
          </a:bodyPr>
          <a:lstStyle/>
          <a:p>
            <a:pPr marL="0" indent="0">
              <a:buNone/>
            </a:pPr>
            <a:r>
              <a:rPr lang="en-ID" sz="2400" dirty="0">
                <a:solidFill>
                  <a:schemeClr val="tx1"/>
                </a:solidFill>
              </a:rPr>
              <a:t>AWS management </a:t>
            </a:r>
            <a:endParaRPr lang="en-ID" sz="2400" dirty="0" smtClean="0">
              <a:solidFill>
                <a:schemeClr val="tx1"/>
              </a:solidFill>
            </a:endParaRPr>
          </a:p>
          <a:p>
            <a:pPr>
              <a:lnSpc>
                <a:spcPct val="150000"/>
              </a:lnSpc>
            </a:pPr>
            <a:r>
              <a:rPr lang="en-ID" sz="2400" dirty="0" smtClean="0">
                <a:solidFill>
                  <a:schemeClr val="tx1"/>
                </a:solidFill>
              </a:rPr>
              <a:t>Business </a:t>
            </a:r>
            <a:r>
              <a:rPr lang="en-ID" sz="2400" dirty="0">
                <a:solidFill>
                  <a:schemeClr val="tx1"/>
                </a:solidFill>
              </a:rPr>
              <a:t>plan </a:t>
            </a:r>
            <a:endParaRPr lang="en-ID" sz="2400" dirty="0" smtClean="0">
              <a:solidFill>
                <a:schemeClr val="tx1"/>
              </a:solidFill>
            </a:endParaRPr>
          </a:p>
          <a:p>
            <a:pPr lvl="1">
              <a:buFont typeface="Wingdings" pitchFamily="2" charset="2"/>
              <a:buChar char="ü"/>
            </a:pPr>
            <a:r>
              <a:rPr lang="en-ID" sz="2400" dirty="0" smtClean="0">
                <a:solidFill>
                  <a:schemeClr val="tx1"/>
                </a:solidFill>
              </a:rPr>
              <a:t>Includes </a:t>
            </a:r>
            <a:r>
              <a:rPr lang="en-ID" sz="2400" dirty="0">
                <a:solidFill>
                  <a:schemeClr val="tx1"/>
                </a:solidFill>
              </a:rPr>
              <a:t>risk management </a:t>
            </a:r>
            <a:endParaRPr lang="en-ID" sz="2400" dirty="0" smtClean="0">
              <a:solidFill>
                <a:schemeClr val="tx1"/>
              </a:solidFill>
            </a:endParaRPr>
          </a:p>
          <a:p>
            <a:pPr lvl="1">
              <a:buFont typeface="Wingdings" pitchFamily="2" charset="2"/>
              <a:buChar char="ü"/>
            </a:pPr>
            <a:r>
              <a:rPr lang="en-ID" sz="2400" dirty="0" smtClean="0">
                <a:solidFill>
                  <a:schemeClr val="tx1"/>
                </a:solidFill>
              </a:rPr>
              <a:t>Re-evaluated </a:t>
            </a:r>
            <a:r>
              <a:rPr lang="en-ID" sz="2400" dirty="0">
                <a:solidFill>
                  <a:schemeClr val="tx1"/>
                </a:solidFill>
              </a:rPr>
              <a:t>at least </a:t>
            </a:r>
            <a:r>
              <a:rPr lang="en-ID" sz="2400" dirty="0" smtClean="0">
                <a:solidFill>
                  <a:schemeClr val="tx1"/>
                </a:solidFill>
              </a:rPr>
              <a:t>biannually</a:t>
            </a:r>
          </a:p>
          <a:p>
            <a:pPr>
              <a:lnSpc>
                <a:spcPct val="150000"/>
              </a:lnSpc>
            </a:pPr>
            <a:r>
              <a:rPr lang="en-US" sz="2400" dirty="0">
                <a:solidFill>
                  <a:schemeClr val="tx1"/>
                </a:solidFill>
              </a:rPr>
              <a:t>Responsibilities </a:t>
            </a:r>
            <a:endParaRPr lang="en-US" sz="2400" dirty="0" smtClean="0">
              <a:solidFill>
                <a:schemeClr val="tx1"/>
              </a:solidFill>
            </a:endParaRPr>
          </a:p>
          <a:p>
            <a:pPr lvl="1">
              <a:buFont typeface="Wingdings" pitchFamily="2" charset="2"/>
              <a:buChar char="ü"/>
            </a:pPr>
            <a:r>
              <a:rPr lang="en-US" sz="2400" dirty="0" smtClean="0">
                <a:solidFill>
                  <a:schemeClr val="tx1"/>
                </a:solidFill>
              </a:rPr>
              <a:t>Identifies </a:t>
            </a:r>
            <a:r>
              <a:rPr lang="en-US" sz="2400" dirty="0">
                <a:solidFill>
                  <a:schemeClr val="tx1"/>
                </a:solidFill>
              </a:rPr>
              <a:t>risks </a:t>
            </a:r>
            <a:endParaRPr lang="en-US" sz="2400" dirty="0" smtClean="0">
              <a:solidFill>
                <a:schemeClr val="tx1"/>
              </a:solidFill>
            </a:endParaRPr>
          </a:p>
          <a:p>
            <a:pPr lvl="1">
              <a:buFont typeface="Wingdings" pitchFamily="2" charset="2"/>
              <a:buChar char="ü"/>
            </a:pPr>
            <a:r>
              <a:rPr lang="en-US" sz="2400" dirty="0" smtClean="0">
                <a:solidFill>
                  <a:schemeClr val="tx1"/>
                </a:solidFill>
              </a:rPr>
              <a:t>Implements </a:t>
            </a:r>
            <a:r>
              <a:rPr lang="en-US" sz="2400" dirty="0">
                <a:solidFill>
                  <a:schemeClr val="tx1"/>
                </a:solidFill>
              </a:rPr>
              <a:t>appropriate measures </a:t>
            </a:r>
            <a:endParaRPr lang="en-US" sz="2400" dirty="0" smtClean="0">
              <a:solidFill>
                <a:schemeClr val="tx1"/>
              </a:solidFill>
            </a:endParaRPr>
          </a:p>
          <a:p>
            <a:pPr lvl="1">
              <a:buFont typeface="Wingdings" pitchFamily="2" charset="2"/>
              <a:buChar char="ü"/>
            </a:pPr>
            <a:r>
              <a:rPr lang="en-US" sz="2400" dirty="0" smtClean="0">
                <a:solidFill>
                  <a:schemeClr val="tx1"/>
                </a:solidFill>
              </a:rPr>
              <a:t>Assesses </a:t>
            </a:r>
            <a:r>
              <a:rPr lang="en-US" sz="2400" dirty="0">
                <a:solidFill>
                  <a:schemeClr val="tx1"/>
                </a:solidFill>
              </a:rPr>
              <a:t>various internal/external risks</a:t>
            </a:r>
          </a:p>
        </p:txBody>
      </p:sp>
      <p:sp>
        <p:nvSpPr>
          <p:cNvPr id="4" name="Date Placeholder 3"/>
          <p:cNvSpPr>
            <a:spLocks noGrp="1"/>
          </p:cNvSpPr>
          <p:nvPr>
            <p:ph type="dt" sz="half" idx="10"/>
          </p:nvPr>
        </p:nvSpPr>
        <p:spPr/>
        <p:txBody>
          <a:bodyPr/>
          <a:lstStyle/>
          <a:p>
            <a:fld id="{B24BBECF-2157-4943-AD08-EF7D33F7FCED}"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56</a:t>
            </a:fld>
            <a:endParaRPr lang="id-ID" dirty="0"/>
          </a:p>
        </p:txBody>
      </p:sp>
    </p:spTree>
    <p:extLst>
      <p:ext uri="{BB962C8B-B14F-4D97-AF65-F5344CB8AC3E}">
        <p14:creationId xmlns:p14="http://schemas.microsoft.com/office/powerpoint/2010/main" val="427247231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8922" y="617499"/>
            <a:ext cx="7347283" cy="854074"/>
          </a:xfrm>
        </p:spPr>
        <p:txBody>
          <a:bodyPr>
            <a:noAutofit/>
          </a:bodyPr>
          <a:lstStyle/>
          <a:p>
            <a:r>
              <a:rPr lang="en-US" b="1" dirty="0"/>
              <a:t>Risk Management</a:t>
            </a:r>
            <a:br>
              <a:rPr lang="en-US" b="1" dirty="0"/>
            </a:br>
            <a:endParaRPr lang="en-US" b="1" dirty="0"/>
          </a:p>
        </p:txBody>
      </p:sp>
      <p:sp>
        <p:nvSpPr>
          <p:cNvPr id="3" name="Content Placeholder 2"/>
          <p:cNvSpPr>
            <a:spLocks noGrp="1"/>
          </p:cNvSpPr>
          <p:nvPr>
            <p:ph idx="1"/>
          </p:nvPr>
        </p:nvSpPr>
        <p:spPr>
          <a:xfrm>
            <a:off x="184897" y="1451811"/>
            <a:ext cx="7111253" cy="4724400"/>
          </a:xfrm>
        </p:spPr>
        <p:txBody>
          <a:bodyPr anchor="t">
            <a:normAutofit/>
          </a:bodyPr>
          <a:lstStyle/>
          <a:p>
            <a:pPr marL="0" indent="0" algn="just">
              <a:lnSpc>
                <a:spcPct val="150000"/>
              </a:lnSpc>
              <a:buNone/>
            </a:pPr>
            <a:r>
              <a:rPr lang="en-ID" sz="2400" dirty="0">
                <a:solidFill>
                  <a:schemeClr val="tx1"/>
                </a:solidFill>
              </a:rPr>
              <a:t>Information security network is based on </a:t>
            </a:r>
            <a:endParaRPr lang="en-ID" sz="2400" dirty="0" smtClean="0">
              <a:solidFill>
                <a:schemeClr val="tx1"/>
              </a:solidFill>
            </a:endParaRPr>
          </a:p>
          <a:p>
            <a:pPr lvl="1" algn="just">
              <a:lnSpc>
                <a:spcPct val="150000"/>
              </a:lnSpc>
              <a:buFont typeface="Wingdings" pitchFamily="2" charset="2"/>
              <a:buChar char="ü"/>
            </a:pPr>
            <a:r>
              <a:rPr lang="en-ID" sz="2400" dirty="0" smtClean="0">
                <a:solidFill>
                  <a:schemeClr val="tx1"/>
                </a:solidFill>
              </a:rPr>
              <a:t>Control </a:t>
            </a:r>
            <a:r>
              <a:rPr lang="en-ID" sz="2400" dirty="0">
                <a:solidFill>
                  <a:schemeClr val="tx1"/>
                </a:solidFill>
              </a:rPr>
              <a:t>Objectives for Information and related </a:t>
            </a:r>
            <a:r>
              <a:rPr lang="en-ID" sz="2400" dirty="0" smtClean="0">
                <a:solidFill>
                  <a:schemeClr val="tx1"/>
                </a:solidFill>
              </a:rPr>
              <a:t>Technology</a:t>
            </a:r>
            <a:r>
              <a:rPr lang="id-ID" sz="2400" dirty="0" smtClean="0">
                <a:solidFill>
                  <a:schemeClr val="tx1"/>
                </a:solidFill>
              </a:rPr>
              <a:t> </a:t>
            </a:r>
            <a:r>
              <a:rPr lang="en-ID" sz="2400" dirty="0" smtClean="0">
                <a:solidFill>
                  <a:schemeClr val="tx1"/>
                </a:solidFill>
              </a:rPr>
              <a:t> </a:t>
            </a:r>
            <a:r>
              <a:rPr lang="en-ID" sz="2400" dirty="0">
                <a:solidFill>
                  <a:schemeClr val="tx1"/>
                </a:solidFill>
              </a:rPr>
              <a:t>(</a:t>
            </a:r>
            <a:r>
              <a:rPr lang="en-ID" sz="2400" dirty="0" smtClean="0">
                <a:solidFill>
                  <a:schemeClr val="tx1"/>
                </a:solidFill>
              </a:rPr>
              <a:t>COBIT)</a:t>
            </a:r>
          </a:p>
          <a:p>
            <a:pPr lvl="1" algn="just">
              <a:lnSpc>
                <a:spcPct val="150000"/>
              </a:lnSpc>
              <a:buFont typeface="Wingdings" pitchFamily="2" charset="2"/>
              <a:buChar char="ü"/>
            </a:pPr>
            <a:r>
              <a:rPr lang="en-ID" sz="2400" dirty="0" smtClean="0">
                <a:solidFill>
                  <a:schemeClr val="tx1"/>
                </a:solidFill>
              </a:rPr>
              <a:t>American </a:t>
            </a:r>
            <a:r>
              <a:rPr lang="en-ID" sz="2400" dirty="0">
                <a:solidFill>
                  <a:schemeClr val="tx1"/>
                </a:solidFill>
              </a:rPr>
              <a:t>Institute of Certified Public Accountants (AICPA) </a:t>
            </a:r>
            <a:endParaRPr lang="en-ID" sz="2400" dirty="0" smtClean="0">
              <a:solidFill>
                <a:schemeClr val="tx1"/>
              </a:solidFill>
            </a:endParaRPr>
          </a:p>
          <a:p>
            <a:pPr lvl="1" algn="just">
              <a:lnSpc>
                <a:spcPct val="150000"/>
              </a:lnSpc>
              <a:buFont typeface="Wingdings" pitchFamily="2" charset="2"/>
              <a:buChar char="ü"/>
            </a:pPr>
            <a:r>
              <a:rPr lang="en-ID" sz="2400" dirty="0" smtClean="0">
                <a:solidFill>
                  <a:schemeClr val="tx1"/>
                </a:solidFill>
              </a:rPr>
              <a:t>National </a:t>
            </a:r>
            <a:r>
              <a:rPr lang="en-ID" sz="2400" dirty="0">
                <a:solidFill>
                  <a:schemeClr val="tx1"/>
                </a:solidFill>
              </a:rPr>
              <a:t>Institute of Standards and Technology (NIST</a:t>
            </a:r>
            <a:r>
              <a:rPr lang="en-ID" sz="2400" dirty="0" smtClean="0">
                <a:solidFill>
                  <a:schemeClr val="tx1"/>
                </a:solidFill>
              </a:rPr>
              <a:t>)</a:t>
            </a:r>
            <a:endParaRPr lang="en-ID" sz="2400" dirty="0">
              <a:solidFill>
                <a:schemeClr val="tx1"/>
              </a:solidFill>
            </a:endParaRPr>
          </a:p>
        </p:txBody>
      </p:sp>
      <p:sp>
        <p:nvSpPr>
          <p:cNvPr id="4" name="Date Placeholder 3"/>
          <p:cNvSpPr>
            <a:spLocks noGrp="1"/>
          </p:cNvSpPr>
          <p:nvPr>
            <p:ph type="dt" sz="half" idx="10"/>
          </p:nvPr>
        </p:nvSpPr>
        <p:spPr/>
        <p:txBody>
          <a:bodyPr/>
          <a:lstStyle/>
          <a:p>
            <a:fld id="{DB4E0537-EFFB-4783-AC05-CAB1D4EB0FAE}"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57</a:t>
            </a:fld>
            <a:endParaRPr lang="id-ID"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4492" y="2926003"/>
            <a:ext cx="1629509" cy="133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40152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2030" y="582331"/>
            <a:ext cx="7347283" cy="854074"/>
          </a:xfrm>
        </p:spPr>
        <p:txBody>
          <a:bodyPr>
            <a:normAutofit fontScale="90000"/>
          </a:bodyPr>
          <a:lstStyle/>
          <a:p>
            <a:r>
              <a:rPr lang="en-US" b="1" dirty="0"/>
              <a:t>Risk Management</a:t>
            </a:r>
            <a:br>
              <a:rPr lang="en-US" b="1" dirty="0"/>
            </a:br>
            <a:endParaRPr lang="en-US" b="1" dirty="0"/>
          </a:p>
        </p:txBody>
      </p:sp>
      <p:sp>
        <p:nvSpPr>
          <p:cNvPr id="3" name="Content Placeholder 2"/>
          <p:cNvSpPr>
            <a:spLocks noGrp="1"/>
          </p:cNvSpPr>
          <p:nvPr>
            <p:ph idx="1"/>
          </p:nvPr>
        </p:nvSpPr>
        <p:spPr/>
        <p:txBody>
          <a:bodyPr anchor="ctr">
            <a:normAutofit lnSpcReduction="10000"/>
          </a:bodyPr>
          <a:lstStyle/>
          <a:p>
            <a:pPr marL="0" indent="0">
              <a:lnSpc>
                <a:spcPct val="150000"/>
              </a:lnSpc>
              <a:buNone/>
            </a:pPr>
            <a:r>
              <a:rPr lang="en-ID" sz="2400" dirty="0" smtClean="0"/>
              <a:t> </a:t>
            </a:r>
            <a:r>
              <a:rPr lang="en-ID" sz="2400" dirty="0" smtClean="0">
                <a:solidFill>
                  <a:schemeClr val="tx1"/>
                </a:solidFill>
              </a:rPr>
              <a:t>AWS </a:t>
            </a:r>
          </a:p>
          <a:p>
            <a:pPr lvl="1">
              <a:lnSpc>
                <a:spcPct val="150000"/>
              </a:lnSpc>
            </a:pPr>
            <a:r>
              <a:rPr lang="en-ID" sz="2400" dirty="0" smtClean="0">
                <a:solidFill>
                  <a:schemeClr val="tx1"/>
                </a:solidFill>
              </a:rPr>
              <a:t>Maintains </a:t>
            </a:r>
            <a:r>
              <a:rPr lang="en-ID" sz="2400" dirty="0">
                <a:solidFill>
                  <a:schemeClr val="tx1"/>
                </a:solidFill>
              </a:rPr>
              <a:t>the security policy </a:t>
            </a:r>
            <a:endParaRPr lang="en-ID" sz="2400" dirty="0" smtClean="0">
              <a:solidFill>
                <a:schemeClr val="tx1"/>
              </a:solidFill>
            </a:endParaRPr>
          </a:p>
          <a:p>
            <a:pPr lvl="1">
              <a:lnSpc>
                <a:spcPct val="150000"/>
              </a:lnSpc>
            </a:pPr>
            <a:r>
              <a:rPr lang="en-ID" sz="2400" dirty="0" smtClean="0">
                <a:solidFill>
                  <a:schemeClr val="tx1"/>
                </a:solidFill>
              </a:rPr>
              <a:t>Provides </a:t>
            </a:r>
            <a:r>
              <a:rPr lang="en-ID" sz="2400" dirty="0">
                <a:solidFill>
                  <a:schemeClr val="tx1"/>
                </a:solidFill>
              </a:rPr>
              <a:t>security training to employees </a:t>
            </a:r>
            <a:endParaRPr lang="en-ID" sz="2400" dirty="0" smtClean="0">
              <a:solidFill>
                <a:schemeClr val="tx1"/>
              </a:solidFill>
            </a:endParaRPr>
          </a:p>
          <a:p>
            <a:pPr lvl="1">
              <a:lnSpc>
                <a:spcPct val="150000"/>
              </a:lnSpc>
            </a:pPr>
            <a:r>
              <a:rPr lang="en-ID" sz="2400" dirty="0" smtClean="0">
                <a:solidFill>
                  <a:schemeClr val="tx1"/>
                </a:solidFill>
              </a:rPr>
              <a:t>Performs </a:t>
            </a:r>
            <a:r>
              <a:rPr lang="en-ID" sz="2400" dirty="0">
                <a:solidFill>
                  <a:schemeClr val="tx1"/>
                </a:solidFill>
              </a:rPr>
              <a:t>application security reviews </a:t>
            </a:r>
            <a:endParaRPr lang="en-ID" sz="2400" dirty="0" smtClean="0">
              <a:solidFill>
                <a:schemeClr val="tx1"/>
              </a:solidFill>
            </a:endParaRPr>
          </a:p>
          <a:p>
            <a:pPr lvl="2">
              <a:lnSpc>
                <a:spcPct val="150000"/>
              </a:lnSpc>
              <a:buFont typeface="Wingdings" pitchFamily="2" charset="2"/>
              <a:buChar char="ü"/>
            </a:pPr>
            <a:r>
              <a:rPr lang="en-ID" sz="2400" dirty="0">
                <a:solidFill>
                  <a:schemeClr val="tx1"/>
                </a:solidFill>
              </a:rPr>
              <a:t>Confidentiality </a:t>
            </a:r>
            <a:endParaRPr lang="en-ID" sz="2400" dirty="0" smtClean="0">
              <a:solidFill>
                <a:schemeClr val="tx1"/>
              </a:solidFill>
            </a:endParaRPr>
          </a:p>
          <a:p>
            <a:pPr lvl="2">
              <a:lnSpc>
                <a:spcPct val="150000"/>
              </a:lnSpc>
              <a:buFont typeface="Wingdings" pitchFamily="2" charset="2"/>
              <a:buChar char="ü"/>
            </a:pPr>
            <a:r>
              <a:rPr lang="en-ID" sz="2400" dirty="0" smtClean="0">
                <a:solidFill>
                  <a:schemeClr val="tx1"/>
                </a:solidFill>
              </a:rPr>
              <a:t>Integrity </a:t>
            </a:r>
          </a:p>
          <a:p>
            <a:pPr lvl="2">
              <a:lnSpc>
                <a:spcPct val="150000"/>
              </a:lnSpc>
              <a:buFont typeface="Wingdings" pitchFamily="2" charset="2"/>
              <a:buChar char="ü"/>
            </a:pPr>
            <a:r>
              <a:rPr lang="en-ID" sz="2400" dirty="0" smtClean="0">
                <a:solidFill>
                  <a:schemeClr val="tx1"/>
                </a:solidFill>
              </a:rPr>
              <a:t>Availability </a:t>
            </a:r>
            <a:r>
              <a:rPr lang="en-ID" sz="2400" dirty="0">
                <a:solidFill>
                  <a:schemeClr val="tx1"/>
                </a:solidFill>
              </a:rPr>
              <a:t>of data </a:t>
            </a:r>
            <a:endParaRPr lang="en-ID" sz="2400" dirty="0" smtClean="0">
              <a:solidFill>
                <a:schemeClr val="tx1"/>
              </a:solidFill>
            </a:endParaRPr>
          </a:p>
          <a:p>
            <a:pPr lvl="2">
              <a:lnSpc>
                <a:spcPct val="150000"/>
              </a:lnSpc>
              <a:buFont typeface="Wingdings" pitchFamily="2" charset="2"/>
              <a:buChar char="ü"/>
            </a:pPr>
            <a:r>
              <a:rPr lang="en-ID" sz="2400" dirty="0" smtClean="0">
                <a:solidFill>
                  <a:schemeClr val="tx1"/>
                </a:solidFill>
              </a:rPr>
              <a:t>Conformance </a:t>
            </a:r>
            <a:r>
              <a:rPr lang="en-ID" sz="2400" dirty="0">
                <a:solidFill>
                  <a:schemeClr val="tx1"/>
                </a:solidFill>
              </a:rPr>
              <a:t>to IS </a:t>
            </a:r>
            <a:r>
              <a:rPr lang="en-ID" sz="2400" dirty="0" smtClean="0">
                <a:solidFill>
                  <a:schemeClr val="tx1"/>
                </a:solidFill>
              </a:rPr>
              <a:t>policy</a:t>
            </a:r>
            <a:endParaRPr lang="en-ID" sz="2400" dirty="0">
              <a:solidFill>
                <a:schemeClr val="tx1"/>
              </a:solidFill>
            </a:endParaRPr>
          </a:p>
        </p:txBody>
      </p:sp>
      <p:sp>
        <p:nvSpPr>
          <p:cNvPr id="4" name="Date Placeholder 3"/>
          <p:cNvSpPr>
            <a:spLocks noGrp="1"/>
          </p:cNvSpPr>
          <p:nvPr>
            <p:ph type="dt" sz="half" idx="10"/>
          </p:nvPr>
        </p:nvSpPr>
        <p:spPr/>
        <p:txBody>
          <a:bodyPr/>
          <a:lstStyle/>
          <a:p>
            <a:fld id="{E607C0D9-7A3B-44B2-8EF1-3504978BE3A0}"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58</a:t>
            </a:fld>
            <a:endParaRPr lang="id-ID"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0028" y="3308340"/>
            <a:ext cx="1863972" cy="1521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15469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984" y="617499"/>
            <a:ext cx="7347283" cy="854074"/>
          </a:xfrm>
        </p:spPr>
        <p:txBody>
          <a:bodyPr>
            <a:normAutofit fontScale="90000"/>
          </a:bodyPr>
          <a:lstStyle/>
          <a:p>
            <a:r>
              <a:rPr lang="en-US" sz="4000" b="1" dirty="0"/>
              <a:t>Risk Management</a:t>
            </a:r>
            <a:r>
              <a:rPr lang="en-US" dirty="0"/>
              <a:t/>
            </a:r>
            <a:br>
              <a:rPr lang="en-US" dirty="0"/>
            </a:br>
            <a:endParaRPr lang="en-US" dirty="0"/>
          </a:p>
        </p:txBody>
      </p:sp>
      <p:sp>
        <p:nvSpPr>
          <p:cNvPr id="3" name="Content Placeholder 2"/>
          <p:cNvSpPr>
            <a:spLocks noGrp="1"/>
          </p:cNvSpPr>
          <p:nvPr>
            <p:ph idx="1"/>
          </p:nvPr>
        </p:nvSpPr>
        <p:spPr/>
        <p:txBody>
          <a:bodyPr>
            <a:noAutofit/>
          </a:bodyPr>
          <a:lstStyle/>
          <a:p>
            <a:pPr>
              <a:lnSpc>
                <a:spcPct val="150000"/>
              </a:lnSpc>
            </a:pPr>
            <a:r>
              <a:rPr lang="en-ID" sz="2400" dirty="0">
                <a:solidFill>
                  <a:schemeClr val="tx1"/>
                </a:solidFill>
              </a:rPr>
              <a:t>AWS security </a:t>
            </a:r>
            <a:endParaRPr lang="en-ID" sz="2400" dirty="0" smtClean="0">
              <a:solidFill>
                <a:schemeClr val="tx1"/>
              </a:solidFill>
            </a:endParaRPr>
          </a:p>
          <a:p>
            <a:pPr lvl="1">
              <a:lnSpc>
                <a:spcPct val="150000"/>
              </a:lnSpc>
              <a:buFont typeface="Wingdings" pitchFamily="2" charset="2"/>
              <a:buChar char="ü"/>
            </a:pPr>
            <a:r>
              <a:rPr lang="en-ID" sz="2400" dirty="0" smtClean="0">
                <a:solidFill>
                  <a:schemeClr val="tx1"/>
                </a:solidFill>
              </a:rPr>
              <a:t>Scan </a:t>
            </a:r>
            <a:r>
              <a:rPr lang="en-ID" sz="2400" dirty="0">
                <a:solidFill>
                  <a:schemeClr val="tx1"/>
                </a:solidFill>
              </a:rPr>
              <a:t>service endpoints for </a:t>
            </a:r>
            <a:endParaRPr lang="en-ID" sz="2400" dirty="0" smtClean="0">
              <a:solidFill>
                <a:schemeClr val="tx1"/>
              </a:solidFill>
            </a:endParaRPr>
          </a:p>
          <a:p>
            <a:pPr marL="457200" lvl="1" indent="0">
              <a:lnSpc>
                <a:spcPct val="150000"/>
              </a:lnSpc>
              <a:buNone/>
            </a:pPr>
            <a:r>
              <a:rPr lang="en-ID" sz="2400" dirty="0">
                <a:solidFill>
                  <a:schemeClr val="tx1"/>
                </a:solidFill>
              </a:rPr>
              <a:t> </a:t>
            </a:r>
            <a:r>
              <a:rPr lang="en-ID" sz="2400" dirty="0" smtClean="0">
                <a:solidFill>
                  <a:schemeClr val="tx1"/>
                </a:solidFill>
              </a:rPr>
              <a:t>  vulnerabilities </a:t>
            </a:r>
          </a:p>
          <a:p>
            <a:pPr lvl="1">
              <a:lnSpc>
                <a:spcPct val="150000"/>
              </a:lnSpc>
              <a:buFont typeface="Wingdings" pitchFamily="2" charset="2"/>
              <a:buChar char="ü"/>
            </a:pPr>
            <a:r>
              <a:rPr lang="en-ID" sz="2400" dirty="0" smtClean="0">
                <a:solidFill>
                  <a:schemeClr val="tx1"/>
                </a:solidFill>
              </a:rPr>
              <a:t>Notifies </a:t>
            </a:r>
            <a:r>
              <a:rPr lang="en-ID" sz="2400" dirty="0">
                <a:solidFill>
                  <a:schemeClr val="tx1"/>
                </a:solidFill>
              </a:rPr>
              <a:t>for remediation of </a:t>
            </a:r>
            <a:endParaRPr lang="en-ID" sz="2400" dirty="0" smtClean="0">
              <a:solidFill>
                <a:schemeClr val="tx1"/>
              </a:solidFill>
            </a:endParaRPr>
          </a:p>
          <a:p>
            <a:pPr marL="457200" lvl="1" indent="0">
              <a:lnSpc>
                <a:spcPct val="150000"/>
              </a:lnSpc>
              <a:buNone/>
            </a:pPr>
            <a:r>
              <a:rPr lang="en-ID" sz="2400" dirty="0">
                <a:solidFill>
                  <a:schemeClr val="tx1"/>
                </a:solidFill>
              </a:rPr>
              <a:t> </a:t>
            </a:r>
            <a:r>
              <a:rPr lang="en-ID" sz="2400" dirty="0" smtClean="0">
                <a:solidFill>
                  <a:schemeClr val="tx1"/>
                </a:solidFill>
              </a:rPr>
              <a:t>  vulnerabilities </a:t>
            </a:r>
          </a:p>
          <a:p>
            <a:pPr>
              <a:lnSpc>
                <a:spcPct val="150000"/>
              </a:lnSpc>
            </a:pPr>
            <a:r>
              <a:rPr lang="en-ID" sz="2400" dirty="0">
                <a:solidFill>
                  <a:schemeClr val="tx1"/>
                </a:solidFill>
              </a:rPr>
              <a:t>Independent security firms </a:t>
            </a:r>
            <a:endParaRPr lang="en-ID" sz="2400" dirty="0" smtClean="0">
              <a:solidFill>
                <a:schemeClr val="tx1"/>
              </a:solidFill>
            </a:endParaRPr>
          </a:p>
          <a:p>
            <a:pPr lvl="1">
              <a:lnSpc>
                <a:spcPct val="150000"/>
              </a:lnSpc>
              <a:buFont typeface="Wingdings" pitchFamily="2" charset="2"/>
              <a:buChar char="ü"/>
            </a:pPr>
            <a:r>
              <a:rPr lang="en-ID" sz="2400" dirty="0" smtClean="0">
                <a:solidFill>
                  <a:schemeClr val="tx1"/>
                </a:solidFill>
              </a:rPr>
              <a:t>Scans </a:t>
            </a:r>
            <a:r>
              <a:rPr lang="en-ID" sz="2400" dirty="0">
                <a:solidFill>
                  <a:schemeClr val="tx1"/>
                </a:solidFill>
              </a:rPr>
              <a:t>are not a replacement for customer </a:t>
            </a:r>
            <a:r>
              <a:rPr lang="en-ID" sz="2400" dirty="0" smtClean="0">
                <a:solidFill>
                  <a:schemeClr val="tx1"/>
                </a:solidFill>
              </a:rPr>
              <a:t>scans</a:t>
            </a:r>
          </a:p>
          <a:p>
            <a:pPr lvl="1">
              <a:buFont typeface="Wingdings" pitchFamily="2" charset="2"/>
              <a:buChar char="ü"/>
            </a:pPr>
            <a:r>
              <a:rPr lang="en-ID" sz="2400" dirty="0" smtClean="0">
                <a:solidFill>
                  <a:schemeClr val="tx1"/>
                </a:solidFill>
              </a:rPr>
              <a:t>Customers </a:t>
            </a:r>
            <a:r>
              <a:rPr lang="en-ID" sz="2400" dirty="0">
                <a:solidFill>
                  <a:schemeClr val="tx1"/>
                </a:solidFill>
              </a:rPr>
              <a:t>can request to scan cloud infrastructure</a:t>
            </a:r>
          </a:p>
          <a:p>
            <a:pPr marL="914400" lvl="2" indent="0">
              <a:lnSpc>
                <a:spcPct val="150000"/>
              </a:lnSpc>
              <a:buNone/>
            </a:pPr>
            <a:endParaRPr lang="en-US" sz="2400" dirty="0"/>
          </a:p>
        </p:txBody>
      </p:sp>
      <p:sp>
        <p:nvSpPr>
          <p:cNvPr id="4" name="Date Placeholder 3"/>
          <p:cNvSpPr>
            <a:spLocks noGrp="1"/>
          </p:cNvSpPr>
          <p:nvPr>
            <p:ph type="dt" sz="half" idx="10"/>
          </p:nvPr>
        </p:nvSpPr>
        <p:spPr/>
        <p:txBody>
          <a:bodyPr/>
          <a:lstStyle/>
          <a:p>
            <a:fld id="{B8541C66-BF41-49A4-A732-C0F8F34ADEDC}"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59</a:t>
            </a:fld>
            <a:endParaRPr lang="id-ID"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0881" y="3001108"/>
            <a:ext cx="1953120" cy="1594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5799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Pengantar Keamanan AWS</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id-ID" sz="2800" dirty="0">
                <a:solidFill>
                  <a:schemeClr val="tx1"/>
                </a:solidFill>
              </a:rPr>
              <a:t>Keamanan adalah yang paling penting bagi </a:t>
            </a:r>
            <a:r>
              <a:rPr lang="id-ID" sz="2800" dirty="0" smtClean="0">
                <a:solidFill>
                  <a:schemeClr val="tx1"/>
                </a:solidFill>
              </a:rPr>
              <a:t>AWS</a:t>
            </a:r>
            <a:r>
              <a:rPr lang="en-ID" sz="2800" dirty="0" smtClean="0">
                <a:solidFill>
                  <a:schemeClr val="tx1"/>
                </a:solidFill>
              </a:rPr>
              <a:t>:</a:t>
            </a:r>
            <a:endParaRPr lang="en-US" sz="2800" b="1" dirty="0" smtClean="0">
              <a:solidFill>
                <a:schemeClr val="tx1"/>
              </a:solidFill>
            </a:endParaRPr>
          </a:p>
          <a:p>
            <a:pPr>
              <a:lnSpc>
                <a:spcPct val="150000"/>
              </a:lnSpc>
            </a:pPr>
            <a:r>
              <a:rPr lang="id-ID" sz="2800" dirty="0">
                <a:solidFill>
                  <a:schemeClr val="tx1"/>
                </a:solidFill>
              </a:rPr>
              <a:t>Pendekatan keamanan </a:t>
            </a:r>
            <a:endParaRPr lang="en-ID" sz="2800" dirty="0" smtClean="0">
              <a:solidFill>
                <a:schemeClr val="tx1"/>
              </a:solidFill>
            </a:endParaRPr>
          </a:p>
          <a:p>
            <a:pPr>
              <a:lnSpc>
                <a:spcPct val="150000"/>
              </a:lnSpc>
            </a:pPr>
            <a:r>
              <a:rPr lang="id-ID" sz="2800" dirty="0" smtClean="0">
                <a:solidFill>
                  <a:schemeClr val="tx1"/>
                </a:solidFill>
              </a:rPr>
              <a:t>Kontro</a:t>
            </a:r>
            <a:r>
              <a:rPr lang="en-ID" sz="2800" dirty="0" smtClean="0">
                <a:solidFill>
                  <a:schemeClr val="tx1"/>
                </a:solidFill>
              </a:rPr>
              <a:t>l </a:t>
            </a:r>
            <a:r>
              <a:rPr lang="en-ID" sz="2800" dirty="0" err="1" smtClean="0">
                <a:solidFill>
                  <a:schemeClr val="tx1"/>
                </a:solidFill>
              </a:rPr>
              <a:t>lingkungan</a:t>
            </a:r>
            <a:r>
              <a:rPr lang="id-ID" sz="2800" dirty="0" smtClean="0">
                <a:solidFill>
                  <a:schemeClr val="tx1"/>
                </a:solidFill>
              </a:rPr>
              <a:t> AWS </a:t>
            </a:r>
            <a:endParaRPr lang="en-ID" sz="2800" dirty="0" smtClean="0">
              <a:solidFill>
                <a:schemeClr val="tx1"/>
              </a:solidFill>
            </a:endParaRPr>
          </a:p>
          <a:p>
            <a:pPr>
              <a:lnSpc>
                <a:spcPct val="150000"/>
              </a:lnSpc>
            </a:pPr>
            <a:r>
              <a:rPr lang="en-ID" sz="2800" dirty="0" err="1" smtClean="0">
                <a:solidFill>
                  <a:schemeClr val="tx1"/>
                </a:solidFill>
              </a:rPr>
              <a:t>Layanan</a:t>
            </a:r>
            <a:r>
              <a:rPr lang="id-ID" sz="2800" dirty="0" smtClean="0">
                <a:solidFill>
                  <a:schemeClr val="tx1"/>
                </a:solidFill>
              </a:rPr>
              <a:t> </a:t>
            </a:r>
            <a:r>
              <a:rPr lang="id-ID" sz="2800" dirty="0">
                <a:solidFill>
                  <a:schemeClr val="tx1"/>
                </a:solidFill>
              </a:rPr>
              <a:t>dan fitur AWS</a:t>
            </a:r>
            <a:endParaRPr lang="en-US" sz="2800" dirty="0">
              <a:solidFill>
                <a:schemeClr val="tx1"/>
              </a:solidFill>
            </a:endParaRPr>
          </a:p>
        </p:txBody>
      </p:sp>
      <p:sp>
        <p:nvSpPr>
          <p:cNvPr id="4" name="Date Placeholder 3"/>
          <p:cNvSpPr>
            <a:spLocks noGrp="1"/>
          </p:cNvSpPr>
          <p:nvPr>
            <p:ph type="dt" sz="half" idx="10"/>
          </p:nvPr>
        </p:nvSpPr>
        <p:spPr/>
        <p:txBody>
          <a:bodyPr/>
          <a:lstStyle/>
          <a:p>
            <a:fld id="{00BB595B-5B16-468B-B2FA-4F0B3B9BC0EF}"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6</a:t>
            </a:fld>
            <a:endParaRPr lang="id-ID" dirty="0"/>
          </a:p>
        </p:txBody>
      </p:sp>
      <p:pic>
        <p:nvPicPr>
          <p:cNvPr id="7" name="Picture 6"/>
          <p:cNvPicPr>
            <a:picLocks noChangeAspect="1"/>
          </p:cNvPicPr>
          <p:nvPr/>
        </p:nvPicPr>
        <p:blipFill>
          <a:blip r:embed="rId3"/>
          <a:stretch>
            <a:fillRect/>
          </a:stretch>
        </p:blipFill>
        <p:spPr>
          <a:xfrm>
            <a:off x="4807936" y="2786614"/>
            <a:ext cx="4028163" cy="2877259"/>
          </a:xfrm>
          <a:prstGeom prst="rect">
            <a:avLst/>
          </a:prstGeom>
        </p:spPr>
      </p:pic>
    </p:spTree>
    <p:extLst>
      <p:ext uri="{BB962C8B-B14F-4D97-AF65-F5344CB8AC3E}">
        <p14:creationId xmlns:p14="http://schemas.microsoft.com/office/powerpoint/2010/main" val="271927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Control Environment</a:t>
            </a:r>
          </a:p>
        </p:txBody>
      </p:sp>
      <p:sp>
        <p:nvSpPr>
          <p:cNvPr id="3" name="Content Placeholder 2"/>
          <p:cNvSpPr>
            <a:spLocks noGrp="1"/>
          </p:cNvSpPr>
          <p:nvPr>
            <p:ph idx="1"/>
          </p:nvPr>
        </p:nvSpPr>
        <p:spPr/>
        <p:txBody>
          <a:bodyPr anchor="ctr">
            <a:normAutofit/>
          </a:bodyPr>
          <a:lstStyle/>
          <a:p>
            <a:pPr>
              <a:lnSpc>
                <a:spcPct val="150000"/>
              </a:lnSpc>
            </a:pPr>
            <a:r>
              <a:rPr lang="en-ID" sz="2800" dirty="0">
                <a:solidFill>
                  <a:schemeClr val="tx1"/>
                </a:solidFill>
              </a:rPr>
              <a:t>Includes policies, processes, control activities </a:t>
            </a:r>
            <a:endParaRPr lang="en-ID" sz="2800" dirty="0" smtClean="0">
              <a:solidFill>
                <a:schemeClr val="tx1"/>
              </a:solidFill>
            </a:endParaRPr>
          </a:p>
          <a:p>
            <a:pPr>
              <a:lnSpc>
                <a:spcPct val="150000"/>
              </a:lnSpc>
            </a:pPr>
            <a:r>
              <a:rPr lang="en-ID" sz="2800" dirty="0" smtClean="0">
                <a:solidFill>
                  <a:schemeClr val="tx1"/>
                </a:solidFill>
              </a:rPr>
              <a:t>Secure </a:t>
            </a:r>
            <a:r>
              <a:rPr lang="en-ID" sz="2800" dirty="0">
                <a:solidFill>
                  <a:schemeClr val="tx1"/>
                </a:solidFill>
              </a:rPr>
              <a:t>delivery of AWS’ service offerings </a:t>
            </a:r>
            <a:endParaRPr lang="en-ID" sz="2800" dirty="0" smtClean="0">
              <a:solidFill>
                <a:schemeClr val="tx1"/>
              </a:solidFill>
            </a:endParaRPr>
          </a:p>
          <a:p>
            <a:pPr>
              <a:lnSpc>
                <a:spcPct val="150000"/>
              </a:lnSpc>
            </a:pPr>
            <a:r>
              <a:rPr lang="en-ID" sz="2800" dirty="0" smtClean="0">
                <a:solidFill>
                  <a:schemeClr val="tx1"/>
                </a:solidFill>
              </a:rPr>
              <a:t>Supports </a:t>
            </a:r>
            <a:r>
              <a:rPr lang="en-ID" sz="2800" dirty="0">
                <a:solidFill>
                  <a:schemeClr val="tx1"/>
                </a:solidFill>
              </a:rPr>
              <a:t>the operating effectiveness of AWS’ control </a:t>
            </a:r>
            <a:r>
              <a:rPr lang="en-ID" sz="2800" dirty="0" smtClean="0">
                <a:solidFill>
                  <a:schemeClr val="tx1"/>
                </a:solidFill>
              </a:rPr>
              <a:t>framework</a:t>
            </a:r>
          </a:p>
          <a:p>
            <a:pPr>
              <a:lnSpc>
                <a:spcPct val="150000"/>
              </a:lnSpc>
            </a:pPr>
            <a:r>
              <a:rPr lang="en-ID" sz="2800" dirty="0" smtClean="0">
                <a:solidFill>
                  <a:schemeClr val="tx1"/>
                </a:solidFill>
              </a:rPr>
              <a:t>Integrates </a:t>
            </a:r>
            <a:r>
              <a:rPr lang="en-ID" sz="2800" dirty="0">
                <a:solidFill>
                  <a:schemeClr val="tx1"/>
                </a:solidFill>
              </a:rPr>
              <a:t>controls </a:t>
            </a:r>
            <a:endParaRPr lang="en-ID" sz="2800" dirty="0" smtClean="0">
              <a:solidFill>
                <a:schemeClr val="tx1"/>
              </a:solidFill>
            </a:endParaRPr>
          </a:p>
          <a:p>
            <a:pPr>
              <a:lnSpc>
                <a:spcPct val="150000"/>
              </a:lnSpc>
            </a:pPr>
            <a:r>
              <a:rPr lang="en-ID" sz="2800" dirty="0" smtClean="0">
                <a:solidFill>
                  <a:schemeClr val="tx1"/>
                </a:solidFill>
              </a:rPr>
              <a:t>Monitors </a:t>
            </a:r>
            <a:r>
              <a:rPr lang="en-ID" sz="2800" dirty="0">
                <a:solidFill>
                  <a:schemeClr val="tx1"/>
                </a:solidFill>
              </a:rPr>
              <a:t>for leading prac</a:t>
            </a:r>
            <a:r>
              <a:rPr lang="en-ID" sz="2800" dirty="0"/>
              <a:t>tices</a:t>
            </a:r>
            <a:endParaRPr lang="en-US" sz="2800" dirty="0"/>
          </a:p>
        </p:txBody>
      </p:sp>
      <p:sp>
        <p:nvSpPr>
          <p:cNvPr id="4" name="Date Placeholder 3"/>
          <p:cNvSpPr>
            <a:spLocks noGrp="1"/>
          </p:cNvSpPr>
          <p:nvPr>
            <p:ph type="dt" sz="half" idx="10"/>
          </p:nvPr>
        </p:nvSpPr>
        <p:spPr/>
        <p:txBody>
          <a:bodyPr/>
          <a:lstStyle/>
          <a:p>
            <a:fld id="{C1C0606B-705E-4214-8F72-34EF7EE4AEE8}"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60</a:t>
            </a:fld>
            <a:endParaRPr lang="id-ID" dirty="0"/>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6248" y="3962400"/>
            <a:ext cx="2577752" cy="1770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521331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107" y="605776"/>
            <a:ext cx="7347283" cy="854074"/>
          </a:xfrm>
        </p:spPr>
        <p:txBody>
          <a:bodyPr>
            <a:noAutofit/>
          </a:bodyPr>
          <a:lstStyle/>
          <a:p>
            <a:r>
              <a:rPr lang="en-US" b="1" dirty="0"/>
              <a:t>Information Security</a:t>
            </a:r>
            <a:br>
              <a:rPr lang="en-US" b="1" dirty="0"/>
            </a:br>
            <a:endParaRPr lang="en-US" b="1" dirty="0"/>
          </a:p>
        </p:txBody>
      </p:sp>
      <p:sp>
        <p:nvSpPr>
          <p:cNvPr id="3" name="Content Placeholder 2"/>
          <p:cNvSpPr>
            <a:spLocks noGrp="1"/>
          </p:cNvSpPr>
          <p:nvPr>
            <p:ph idx="1"/>
          </p:nvPr>
        </p:nvSpPr>
        <p:spPr/>
        <p:txBody>
          <a:bodyPr anchor="ctr">
            <a:normAutofit/>
          </a:bodyPr>
          <a:lstStyle/>
          <a:p>
            <a:pPr>
              <a:lnSpc>
                <a:spcPct val="150000"/>
              </a:lnSpc>
            </a:pPr>
            <a:r>
              <a:rPr lang="en-ID" sz="2400" dirty="0">
                <a:solidFill>
                  <a:schemeClr val="tx1"/>
                </a:solidFill>
              </a:rPr>
              <a:t>Designed to protect </a:t>
            </a:r>
            <a:endParaRPr lang="en-ID" sz="2400" dirty="0" smtClean="0">
              <a:solidFill>
                <a:schemeClr val="tx1"/>
              </a:solidFill>
            </a:endParaRPr>
          </a:p>
          <a:p>
            <a:pPr lvl="1">
              <a:lnSpc>
                <a:spcPct val="150000"/>
              </a:lnSpc>
              <a:buFont typeface="Wingdings" pitchFamily="2" charset="2"/>
              <a:buChar char="ü"/>
            </a:pPr>
            <a:r>
              <a:rPr lang="en-ID" sz="2400" dirty="0" smtClean="0">
                <a:solidFill>
                  <a:schemeClr val="tx1"/>
                </a:solidFill>
              </a:rPr>
              <a:t>Confidentiality </a:t>
            </a:r>
          </a:p>
          <a:p>
            <a:pPr lvl="1">
              <a:lnSpc>
                <a:spcPct val="150000"/>
              </a:lnSpc>
              <a:buFont typeface="Wingdings" pitchFamily="2" charset="2"/>
              <a:buChar char="ü"/>
            </a:pPr>
            <a:r>
              <a:rPr lang="en-ID" sz="2400" dirty="0" smtClean="0">
                <a:solidFill>
                  <a:schemeClr val="tx1"/>
                </a:solidFill>
              </a:rPr>
              <a:t>Integrity </a:t>
            </a:r>
          </a:p>
          <a:p>
            <a:pPr lvl="1">
              <a:lnSpc>
                <a:spcPct val="150000"/>
              </a:lnSpc>
              <a:buFont typeface="Wingdings" pitchFamily="2" charset="2"/>
              <a:buChar char="ü"/>
            </a:pPr>
            <a:r>
              <a:rPr lang="en-ID" sz="2400" dirty="0" smtClean="0">
                <a:solidFill>
                  <a:schemeClr val="tx1"/>
                </a:solidFill>
              </a:rPr>
              <a:t>Availability </a:t>
            </a:r>
          </a:p>
          <a:p>
            <a:pPr>
              <a:lnSpc>
                <a:spcPct val="150000"/>
              </a:lnSpc>
            </a:pPr>
            <a:r>
              <a:rPr lang="en-ID" sz="2400" dirty="0" smtClean="0">
                <a:solidFill>
                  <a:schemeClr val="tx1"/>
                </a:solidFill>
              </a:rPr>
              <a:t>Publishes </a:t>
            </a:r>
            <a:r>
              <a:rPr lang="en-ID" sz="2400" dirty="0">
                <a:solidFill>
                  <a:schemeClr val="tx1"/>
                </a:solidFill>
              </a:rPr>
              <a:t>security whitepaper</a:t>
            </a:r>
          </a:p>
          <a:p>
            <a:pPr marL="0" indent="0">
              <a:lnSpc>
                <a:spcPct val="150000"/>
              </a:lnSpc>
              <a:buNone/>
            </a:pPr>
            <a:endParaRPr lang="en-US" sz="2400" dirty="0">
              <a:solidFill>
                <a:schemeClr val="tx1"/>
              </a:solidFill>
            </a:endParaRPr>
          </a:p>
        </p:txBody>
      </p:sp>
      <p:sp>
        <p:nvSpPr>
          <p:cNvPr id="4" name="Date Placeholder 3"/>
          <p:cNvSpPr>
            <a:spLocks noGrp="1"/>
          </p:cNvSpPr>
          <p:nvPr>
            <p:ph type="dt" sz="half" idx="10"/>
          </p:nvPr>
        </p:nvSpPr>
        <p:spPr/>
        <p:txBody>
          <a:bodyPr/>
          <a:lstStyle/>
          <a:p>
            <a:fld id="{8021F1D9-0F8B-4756-842D-E1A74BFEE734}"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61</a:t>
            </a:fld>
            <a:endParaRPr lang="id-ID"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7890" y="3880338"/>
            <a:ext cx="2366110" cy="202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14882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3044" y="617500"/>
            <a:ext cx="7347283" cy="854074"/>
          </a:xfrm>
        </p:spPr>
        <p:txBody>
          <a:bodyPr>
            <a:noAutofit/>
          </a:bodyPr>
          <a:lstStyle/>
          <a:p>
            <a:r>
              <a:rPr lang="en-US" b="1" dirty="0"/>
              <a:t>Customer Compliance</a:t>
            </a:r>
            <a:br>
              <a:rPr lang="en-US" b="1" dirty="0"/>
            </a:br>
            <a:endParaRPr lang="en-US" b="1" dirty="0"/>
          </a:p>
        </p:txBody>
      </p:sp>
      <p:sp>
        <p:nvSpPr>
          <p:cNvPr id="3" name="Content Placeholder 2"/>
          <p:cNvSpPr>
            <a:spLocks noGrp="1"/>
          </p:cNvSpPr>
          <p:nvPr>
            <p:ph idx="1"/>
          </p:nvPr>
        </p:nvSpPr>
        <p:spPr/>
        <p:txBody>
          <a:bodyPr anchor="ctr">
            <a:noAutofit/>
          </a:bodyPr>
          <a:lstStyle/>
          <a:p>
            <a:pPr marL="0" indent="0">
              <a:lnSpc>
                <a:spcPct val="150000"/>
              </a:lnSpc>
              <a:buNone/>
            </a:pPr>
            <a:r>
              <a:rPr lang="en-ID" sz="2400" dirty="0">
                <a:solidFill>
                  <a:schemeClr val="tx1"/>
                </a:solidFill>
              </a:rPr>
              <a:t>Customer requirements </a:t>
            </a:r>
            <a:endParaRPr lang="en-ID" sz="2400" dirty="0" smtClean="0">
              <a:solidFill>
                <a:schemeClr val="tx1"/>
              </a:solidFill>
            </a:endParaRPr>
          </a:p>
          <a:p>
            <a:pPr lvl="1">
              <a:lnSpc>
                <a:spcPct val="150000"/>
              </a:lnSpc>
            </a:pPr>
            <a:r>
              <a:rPr lang="en-ID" sz="2400" dirty="0" smtClean="0">
                <a:solidFill>
                  <a:schemeClr val="tx1"/>
                </a:solidFill>
              </a:rPr>
              <a:t>Maintain </a:t>
            </a:r>
            <a:r>
              <a:rPr lang="en-ID" sz="2400" dirty="0">
                <a:solidFill>
                  <a:schemeClr val="tx1"/>
                </a:solidFill>
              </a:rPr>
              <a:t>governance over the entire IT control environment </a:t>
            </a:r>
            <a:endParaRPr lang="en-ID" sz="2400" dirty="0" smtClean="0">
              <a:solidFill>
                <a:schemeClr val="tx1"/>
              </a:solidFill>
            </a:endParaRPr>
          </a:p>
          <a:p>
            <a:pPr lvl="1">
              <a:lnSpc>
                <a:spcPct val="150000"/>
              </a:lnSpc>
            </a:pPr>
            <a:r>
              <a:rPr lang="en-ID" sz="2400" dirty="0" smtClean="0">
                <a:solidFill>
                  <a:schemeClr val="tx1"/>
                </a:solidFill>
              </a:rPr>
              <a:t>Understand </a:t>
            </a:r>
          </a:p>
          <a:p>
            <a:pPr lvl="2">
              <a:lnSpc>
                <a:spcPct val="150000"/>
              </a:lnSpc>
              <a:buFont typeface="Wingdings" pitchFamily="2" charset="2"/>
              <a:buChar char="ü"/>
            </a:pPr>
            <a:r>
              <a:rPr lang="en-ID" sz="2400" dirty="0">
                <a:solidFill>
                  <a:schemeClr val="tx1"/>
                </a:solidFill>
              </a:rPr>
              <a:t>Required compliance objectives </a:t>
            </a:r>
            <a:endParaRPr lang="en-ID" sz="2400" dirty="0" smtClean="0">
              <a:solidFill>
                <a:schemeClr val="tx1"/>
              </a:solidFill>
            </a:endParaRPr>
          </a:p>
          <a:p>
            <a:pPr lvl="2">
              <a:lnSpc>
                <a:spcPct val="150000"/>
              </a:lnSpc>
              <a:buFont typeface="Wingdings" pitchFamily="2" charset="2"/>
              <a:buChar char="ü"/>
            </a:pPr>
            <a:r>
              <a:rPr lang="en-ID" sz="2400" dirty="0" smtClean="0">
                <a:solidFill>
                  <a:schemeClr val="tx1"/>
                </a:solidFill>
              </a:rPr>
              <a:t>Validation </a:t>
            </a:r>
            <a:r>
              <a:rPr lang="en-ID" sz="2400" dirty="0">
                <a:solidFill>
                  <a:schemeClr val="tx1"/>
                </a:solidFill>
              </a:rPr>
              <a:t>based risk tolerance </a:t>
            </a:r>
            <a:endParaRPr lang="en-ID" sz="2400" dirty="0" smtClean="0">
              <a:solidFill>
                <a:schemeClr val="tx1"/>
              </a:solidFill>
            </a:endParaRPr>
          </a:p>
          <a:p>
            <a:pPr lvl="1">
              <a:lnSpc>
                <a:spcPct val="150000"/>
              </a:lnSpc>
            </a:pPr>
            <a:r>
              <a:rPr lang="en-ID" sz="2400" dirty="0">
                <a:solidFill>
                  <a:schemeClr val="tx1"/>
                </a:solidFill>
              </a:rPr>
              <a:t>Establish control environment </a:t>
            </a:r>
            <a:endParaRPr lang="en-ID" sz="2400" dirty="0" smtClean="0">
              <a:solidFill>
                <a:schemeClr val="tx1"/>
              </a:solidFill>
            </a:endParaRPr>
          </a:p>
          <a:p>
            <a:pPr lvl="1">
              <a:lnSpc>
                <a:spcPct val="150000"/>
              </a:lnSpc>
            </a:pPr>
            <a:r>
              <a:rPr lang="en-ID" sz="2400" dirty="0" smtClean="0">
                <a:solidFill>
                  <a:schemeClr val="tx1"/>
                </a:solidFill>
              </a:rPr>
              <a:t>Verify </a:t>
            </a:r>
            <a:r>
              <a:rPr lang="en-ID" sz="2400" dirty="0">
                <a:solidFill>
                  <a:schemeClr val="tx1"/>
                </a:solidFill>
              </a:rPr>
              <a:t>effectiveness of control environment</a:t>
            </a:r>
            <a:endParaRPr lang="en-US" sz="2400" dirty="0">
              <a:solidFill>
                <a:schemeClr val="tx1"/>
              </a:solidFill>
            </a:endParaRPr>
          </a:p>
        </p:txBody>
      </p:sp>
      <p:sp>
        <p:nvSpPr>
          <p:cNvPr id="4" name="Date Placeholder 3"/>
          <p:cNvSpPr>
            <a:spLocks noGrp="1"/>
          </p:cNvSpPr>
          <p:nvPr>
            <p:ph type="dt" sz="half" idx="10"/>
          </p:nvPr>
        </p:nvSpPr>
        <p:spPr/>
        <p:txBody>
          <a:bodyPr/>
          <a:lstStyle/>
          <a:p>
            <a:fld id="{85A330C8-2BF1-4156-82D5-BB5BA1107608}"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62</a:t>
            </a:fld>
            <a:endParaRPr lang="id-ID" dirty="0"/>
          </a:p>
        </p:txBody>
      </p:sp>
    </p:spTree>
    <p:extLst>
      <p:ext uri="{BB962C8B-B14F-4D97-AF65-F5344CB8AC3E}">
        <p14:creationId xmlns:p14="http://schemas.microsoft.com/office/powerpoint/2010/main" val="355057494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
            </a:r>
            <a:br>
              <a:rPr lang="en-US" b="1" dirty="0" smtClean="0"/>
            </a:br>
            <a:r>
              <a:rPr lang="en-US" b="1" dirty="0" smtClean="0"/>
              <a:t>Summary</a:t>
            </a:r>
            <a:endParaRPr lang="en-US" b="1" dirty="0"/>
          </a:p>
        </p:txBody>
      </p:sp>
      <p:sp>
        <p:nvSpPr>
          <p:cNvPr id="3" name="Content Placeholder 2"/>
          <p:cNvSpPr>
            <a:spLocks noGrp="1"/>
          </p:cNvSpPr>
          <p:nvPr>
            <p:ph idx="1"/>
          </p:nvPr>
        </p:nvSpPr>
        <p:spPr/>
        <p:txBody>
          <a:bodyPr anchor="ctr">
            <a:normAutofit/>
          </a:bodyPr>
          <a:lstStyle/>
          <a:p>
            <a:pPr marL="0" indent="0">
              <a:lnSpc>
                <a:spcPct val="150000"/>
              </a:lnSpc>
              <a:buNone/>
            </a:pPr>
            <a:r>
              <a:rPr lang="en-ID" sz="2800" dirty="0">
                <a:solidFill>
                  <a:schemeClr val="tx1"/>
                </a:solidFill>
              </a:rPr>
              <a:t>AWS security compliance programs </a:t>
            </a:r>
            <a:endParaRPr lang="en-ID" sz="2800" dirty="0" smtClean="0">
              <a:solidFill>
                <a:schemeClr val="tx1"/>
              </a:solidFill>
            </a:endParaRPr>
          </a:p>
          <a:p>
            <a:pPr>
              <a:lnSpc>
                <a:spcPct val="150000"/>
              </a:lnSpc>
            </a:pPr>
            <a:r>
              <a:rPr lang="en-ID" sz="2800" dirty="0" smtClean="0">
                <a:solidFill>
                  <a:schemeClr val="tx1"/>
                </a:solidFill>
              </a:rPr>
              <a:t>Enables </a:t>
            </a:r>
            <a:r>
              <a:rPr lang="en-ID" sz="2800" dirty="0">
                <a:solidFill>
                  <a:schemeClr val="tx1"/>
                </a:solidFill>
              </a:rPr>
              <a:t>customers to understand robust controls to maintain security and data protection </a:t>
            </a:r>
            <a:endParaRPr lang="en-ID" sz="2800" dirty="0" smtClean="0">
              <a:solidFill>
                <a:schemeClr val="tx1"/>
              </a:solidFill>
            </a:endParaRPr>
          </a:p>
          <a:p>
            <a:pPr>
              <a:lnSpc>
                <a:spcPct val="150000"/>
              </a:lnSpc>
            </a:pPr>
            <a:r>
              <a:rPr lang="en-ID" sz="2800" dirty="0" smtClean="0">
                <a:solidFill>
                  <a:schemeClr val="tx1"/>
                </a:solidFill>
              </a:rPr>
              <a:t>Shared </a:t>
            </a:r>
            <a:r>
              <a:rPr lang="en-ID" sz="2800" dirty="0">
                <a:solidFill>
                  <a:schemeClr val="tx1"/>
                </a:solidFill>
              </a:rPr>
              <a:t>compliance responsibilities</a:t>
            </a:r>
            <a:endParaRPr lang="en-US" sz="2800" dirty="0">
              <a:solidFill>
                <a:schemeClr val="tx1"/>
              </a:solidFill>
            </a:endParaRPr>
          </a:p>
        </p:txBody>
      </p:sp>
      <p:sp>
        <p:nvSpPr>
          <p:cNvPr id="4" name="Date Placeholder 3"/>
          <p:cNvSpPr>
            <a:spLocks noGrp="1"/>
          </p:cNvSpPr>
          <p:nvPr>
            <p:ph type="dt" sz="half" idx="10"/>
          </p:nvPr>
        </p:nvSpPr>
        <p:spPr/>
        <p:txBody>
          <a:bodyPr/>
          <a:lstStyle/>
          <a:p>
            <a:fld id="{E4103BC3-35AF-4FBE-A74E-CB8804199CBB}"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63</a:t>
            </a:fld>
            <a:endParaRPr lang="id-ID" dirty="0"/>
          </a:p>
        </p:txBody>
      </p:sp>
    </p:spTree>
    <p:extLst>
      <p:ext uri="{BB962C8B-B14F-4D97-AF65-F5344CB8AC3E}">
        <p14:creationId xmlns:p14="http://schemas.microsoft.com/office/powerpoint/2010/main" val="37934267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F4F6FC-7D1E-4EE0-84CF-9D494A72D352}"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64</a:t>
            </a:fld>
            <a:endParaRPr lang="id-ID"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4" y="2506049"/>
            <a:ext cx="1866532" cy="2003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356337" y="2595561"/>
            <a:ext cx="2310633" cy="901593"/>
          </a:xfrm>
          <a:prstGeom prst="rect">
            <a:avLst/>
          </a:prstGeom>
        </p:spPr>
        <p:txBody>
          <a:bodyPr wrap="none">
            <a:spAutoFit/>
          </a:bodyPr>
          <a:lstStyle/>
          <a:p>
            <a:pPr>
              <a:lnSpc>
                <a:spcPct val="150000"/>
              </a:lnSpc>
            </a:pPr>
            <a:r>
              <a:rPr lang="id-ID" sz="4000" dirty="0" smtClean="0"/>
              <a:t>LATIHAN</a:t>
            </a:r>
            <a:endParaRPr lang="en-US" sz="4000" dirty="0"/>
          </a:p>
        </p:txBody>
      </p:sp>
    </p:spTree>
    <p:extLst>
      <p:ext uri="{BB962C8B-B14F-4D97-AF65-F5344CB8AC3E}">
        <p14:creationId xmlns:p14="http://schemas.microsoft.com/office/powerpoint/2010/main" val="26673646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b="1" dirty="0"/>
          </a:p>
        </p:txBody>
      </p:sp>
      <p:sp>
        <p:nvSpPr>
          <p:cNvPr id="3" name="Content Placeholder 2"/>
          <p:cNvSpPr>
            <a:spLocks noGrp="1"/>
          </p:cNvSpPr>
          <p:nvPr>
            <p:ph idx="1"/>
          </p:nvPr>
        </p:nvSpPr>
        <p:spPr/>
        <p:txBody>
          <a:bodyPr>
            <a:normAutofit/>
          </a:bodyPr>
          <a:lstStyle/>
          <a:p>
            <a:pPr marL="0" indent="0">
              <a:lnSpc>
                <a:spcPct val="150000"/>
              </a:lnSpc>
              <a:buNone/>
            </a:pPr>
            <a:endParaRPr lang="en-US" sz="2400" dirty="0">
              <a:solidFill>
                <a:schemeClr val="tx1"/>
              </a:solidFill>
            </a:endParaRPr>
          </a:p>
        </p:txBody>
      </p:sp>
      <p:sp>
        <p:nvSpPr>
          <p:cNvPr id="4" name="Date Placeholder 3"/>
          <p:cNvSpPr>
            <a:spLocks noGrp="1"/>
          </p:cNvSpPr>
          <p:nvPr>
            <p:ph type="dt" sz="half" idx="10"/>
          </p:nvPr>
        </p:nvSpPr>
        <p:spPr/>
        <p:txBody>
          <a:bodyPr/>
          <a:lstStyle/>
          <a:p>
            <a:fld id="{264A0512-4B00-4CE8-9DB9-27AABD38C098}"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65</a:t>
            </a:fld>
            <a:endParaRPr lang="id-ID" dirty="0"/>
          </a:p>
        </p:txBody>
      </p:sp>
    </p:spTree>
    <p:extLst>
      <p:ext uri="{BB962C8B-B14F-4D97-AF65-F5344CB8AC3E}">
        <p14:creationId xmlns:p14="http://schemas.microsoft.com/office/powerpoint/2010/main" val="384698241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xmlns="" id="{088EDB95-D57D-43D6-839D-F21AFB3EFF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2222" r="2424"/>
          <a:stretch/>
        </p:blipFill>
        <p:spPr>
          <a:xfrm>
            <a:off x="4082473" y="0"/>
            <a:ext cx="5061527" cy="6858000"/>
          </a:xfrm>
          <a:prstGeom prst="rect">
            <a:avLst/>
          </a:prstGeom>
        </p:spPr>
      </p:pic>
      <p:grpSp>
        <p:nvGrpSpPr>
          <p:cNvPr id="6" name="Group 5">
            <a:extLst>
              <a:ext uri="{FF2B5EF4-FFF2-40B4-BE49-F238E27FC236}">
                <a16:creationId xmlns:a16="http://schemas.microsoft.com/office/drawing/2014/main" xmlns="" id="{539FCA66-5646-4B0E-8DAB-6A9D8EC1C265}"/>
              </a:ext>
            </a:extLst>
          </p:cNvPr>
          <p:cNvGrpSpPr/>
          <p:nvPr/>
        </p:nvGrpSpPr>
        <p:grpSpPr>
          <a:xfrm>
            <a:off x="479456" y="3027641"/>
            <a:ext cx="2716277" cy="1073283"/>
            <a:chOff x="2206243" y="3959676"/>
            <a:chExt cx="2716277" cy="1073283"/>
          </a:xfrm>
        </p:grpSpPr>
        <p:pic>
          <p:nvPicPr>
            <p:cNvPr id="7" name="Picture 6">
              <a:extLst>
                <a:ext uri="{FF2B5EF4-FFF2-40B4-BE49-F238E27FC236}">
                  <a16:creationId xmlns:a16="http://schemas.microsoft.com/office/drawing/2014/main" xmlns="" id="{5C0680D9-1347-439D-B54E-62825519D7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1537" y="4518056"/>
              <a:ext cx="187746" cy="187746"/>
            </a:xfrm>
            <a:prstGeom prst="rect">
              <a:avLst/>
            </a:prstGeom>
          </p:spPr>
        </p:pic>
        <p:pic>
          <p:nvPicPr>
            <p:cNvPr id="8" name="Picture 7">
              <a:extLst>
                <a:ext uri="{FF2B5EF4-FFF2-40B4-BE49-F238E27FC236}">
                  <a16:creationId xmlns:a16="http://schemas.microsoft.com/office/drawing/2014/main" xmlns="" id="{A4A983BD-FDF3-467D-B6FC-5262B27834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11537" y="4066816"/>
              <a:ext cx="187746" cy="187746"/>
            </a:xfrm>
            <a:prstGeom prst="rect">
              <a:avLst/>
            </a:prstGeom>
          </p:spPr>
        </p:pic>
        <p:pic>
          <p:nvPicPr>
            <p:cNvPr id="9" name="Picture 8">
              <a:extLst>
                <a:ext uri="{FF2B5EF4-FFF2-40B4-BE49-F238E27FC236}">
                  <a16:creationId xmlns:a16="http://schemas.microsoft.com/office/drawing/2014/main" xmlns="" id="{974C9ED1-F614-40B7-B987-364331AEA7A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11537" y="4292436"/>
              <a:ext cx="187746" cy="187746"/>
            </a:xfrm>
            <a:prstGeom prst="rect">
              <a:avLst/>
            </a:prstGeom>
          </p:spPr>
        </p:pic>
        <p:sp>
          <p:nvSpPr>
            <p:cNvPr id="10" name="Title 1">
              <a:extLst>
                <a:ext uri="{FF2B5EF4-FFF2-40B4-BE49-F238E27FC236}">
                  <a16:creationId xmlns:a16="http://schemas.microsoft.com/office/drawing/2014/main" xmlns="" id="{1D067117-5FDC-4612-B064-B663709B1833}"/>
                </a:ext>
              </a:extLst>
            </p:cNvPr>
            <p:cNvSpPr txBox="1">
              <a:spLocks/>
            </p:cNvSpPr>
            <p:nvPr/>
          </p:nvSpPr>
          <p:spPr>
            <a:xfrm>
              <a:off x="2424490" y="3959676"/>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rgbClr val="4472C4">
                      <a:lumMod val="50000"/>
                    </a:srgbClr>
                  </a:solidFill>
                  <a:latin typeface="HP Simplified" panose="020B0606020204020204" pitchFamily="34" charset="0"/>
                </a:rPr>
                <a:t>digitalent.kominfo</a:t>
              </a:r>
              <a:endParaRPr lang="en-US" sz="700" dirty="0">
                <a:solidFill>
                  <a:srgbClr val="4472C4">
                    <a:lumMod val="50000"/>
                  </a:srgbClr>
                </a:solidFill>
                <a:latin typeface="HP Simplified" panose="020B0606020204020204" pitchFamily="34" charset="0"/>
              </a:endParaRPr>
            </a:p>
          </p:txBody>
        </p:sp>
        <p:sp>
          <p:nvSpPr>
            <p:cNvPr id="11" name="Title 1">
              <a:extLst>
                <a:ext uri="{FF2B5EF4-FFF2-40B4-BE49-F238E27FC236}">
                  <a16:creationId xmlns:a16="http://schemas.microsoft.com/office/drawing/2014/main" xmlns="" id="{1836F539-354E-46E3-8616-C5F4B6531B84}"/>
                </a:ext>
              </a:extLst>
            </p:cNvPr>
            <p:cNvSpPr txBox="1">
              <a:spLocks/>
            </p:cNvSpPr>
            <p:nvPr/>
          </p:nvSpPr>
          <p:spPr>
            <a:xfrm>
              <a:off x="2424490" y="4187630"/>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rgbClr val="4472C4">
                      <a:lumMod val="50000"/>
                    </a:srgbClr>
                  </a:solidFill>
                  <a:latin typeface="HP Simplified" panose="020B0606020204020204" pitchFamily="34" charset="0"/>
                </a:rPr>
                <a:t>digitalent.kominfo</a:t>
              </a:r>
              <a:endParaRPr lang="en-US" sz="700" dirty="0">
                <a:solidFill>
                  <a:srgbClr val="4472C4">
                    <a:lumMod val="50000"/>
                  </a:srgbClr>
                </a:solidFill>
                <a:latin typeface="HP Simplified" panose="020B0606020204020204" pitchFamily="34" charset="0"/>
              </a:endParaRPr>
            </a:p>
          </p:txBody>
        </p:sp>
        <p:sp>
          <p:nvSpPr>
            <p:cNvPr id="12" name="Title 1">
              <a:extLst>
                <a:ext uri="{FF2B5EF4-FFF2-40B4-BE49-F238E27FC236}">
                  <a16:creationId xmlns:a16="http://schemas.microsoft.com/office/drawing/2014/main" xmlns="" id="{01C47935-32DD-4412-BB89-98F47C0CF21E}"/>
                </a:ext>
              </a:extLst>
            </p:cNvPr>
            <p:cNvSpPr txBox="1">
              <a:spLocks/>
            </p:cNvSpPr>
            <p:nvPr/>
          </p:nvSpPr>
          <p:spPr>
            <a:xfrm>
              <a:off x="2424490" y="4422719"/>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rgbClr val="4472C4">
                      <a:lumMod val="50000"/>
                    </a:srgbClr>
                  </a:solidFill>
                  <a:latin typeface="HP Simplified" panose="020B0606020204020204" pitchFamily="34" charset="0"/>
                </a:rPr>
                <a:t>DTS_kominfo</a:t>
              </a:r>
              <a:endParaRPr lang="en-US" sz="700" dirty="0">
                <a:solidFill>
                  <a:srgbClr val="4472C4">
                    <a:lumMod val="50000"/>
                  </a:srgbClr>
                </a:solidFill>
                <a:latin typeface="HP Simplified" panose="020B0606020204020204" pitchFamily="34" charset="0"/>
              </a:endParaRPr>
            </a:p>
          </p:txBody>
        </p:sp>
        <p:pic>
          <p:nvPicPr>
            <p:cNvPr id="13" name="Picture 12">
              <a:extLst>
                <a:ext uri="{FF2B5EF4-FFF2-40B4-BE49-F238E27FC236}">
                  <a16:creationId xmlns:a16="http://schemas.microsoft.com/office/drawing/2014/main" xmlns="" id="{CDCACA51-C325-4023-9C88-859ACDFAD9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6243" y="4743676"/>
              <a:ext cx="193040" cy="193040"/>
            </a:xfrm>
            <a:prstGeom prst="rect">
              <a:avLst/>
            </a:prstGeom>
          </p:spPr>
        </p:pic>
        <p:sp>
          <p:nvSpPr>
            <p:cNvPr id="14" name="Title 1">
              <a:extLst>
                <a:ext uri="{FF2B5EF4-FFF2-40B4-BE49-F238E27FC236}">
                  <a16:creationId xmlns:a16="http://schemas.microsoft.com/office/drawing/2014/main" xmlns="" id="{AB5299A3-9580-4C35-8ACF-51B39D383A60}"/>
                </a:ext>
              </a:extLst>
            </p:cNvPr>
            <p:cNvSpPr txBox="1">
              <a:spLocks/>
            </p:cNvSpPr>
            <p:nvPr/>
          </p:nvSpPr>
          <p:spPr>
            <a:xfrm>
              <a:off x="2424490" y="4654540"/>
              <a:ext cx="2498030"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rgbClr val="4472C4">
                      <a:lumMod val="50000"/>
                    </a:srgbClr>
                  </a:solidFill>
                  <a:latin typeface="HP Simplified" panose="020B0606020204020204" pitchFamily="34" charset="0"/>
                </a:rPr>
                <a:t>Digital Talent Scholarship 2019</a:t>
              </a:r>
              <a:endParaRPr lang="en-US" sz="700" dirty="0">
                <a:solidFill>
                  <a:srgbClr val="4472C4">
                    <a:lumMod val="50000"/>
                  </a:srgbClr>
                </a:solidFill>
                <a:latin typeface="HP Simplified" panose="020B0606020204020204" pitchFamily="34" charset="0"/>
              </a:endParaRPr>
            </a:p>
          </p:txBody>
        </p:sp>
      </p:grpSp>
      <p:sp>
        <p:nvSpPr>
          <p:cNvPr id="15" name="Title 1">
            <a:extLst>
              <a:ext uri="{FF2B5EF4-FFF2-40B4-BE49-F238E27FC236}">
                <a16:creationId xmlns:a16="http://schemas.microsoft.com/office/drawing/2014/main" xmlns="" id="{15B4ECB2-1EA2-45BD-A1C4-83B0C6BDA2C2}"/>
              </a:ext>
            </a:extLst>
          </p:cNvPr>
          <p:cNvSpPr txBox="1">
            <a:spLocks/>
          </p:cNvSpPr>
          <p:nvPr/>
        </p:nvSpPr>
        <p:spPr>
          <a:xfrm>
            <a:off x="396745" y="1534458"/>
            <a:ext cx="1827720" cy="5877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600" dirty="0">
                <a:solidFill>
                  <a:srgbClr val="4472C4">
                    <a:lumMod val="50000"/>
                  </a:srgbClr>
                </a:solidFill>
                <a:latin typeface="HP Simplified" panose="020B0606020204020204" pitchFamily="34" charset="0"/>
              </a:rPr>
              <a:t>IKUTI KAMI</a:t>
            </a:r>
            <a:endParaRPr lang="en-US" sz="900" dirty="0">
              <a:solidFill>
                <a:srgbClr val="4472C4">
                  <a:lumMod val="50000"/>
                </a:srgbClr>
              </a:solidFill>
              <a:latin typeface="HP Simplified" panose="020B0606020204020204" pitchFamily="34" charset="0"/>
            </a:endParaRPr>
          </a:p>
        </p:txBody>
      </p:sp>
      <p:pic>
        <p:nvPicPr>
          <p:cNvPr id="16" name="Picture 15">
            <a:extLst>
              <a:ext uri="{FF2B5EF4-FFF2-40B4-BE49-F238E27FC236}">
                <a16:creationId xmlns:a16="http://schemas.microsoft.com/office/drawing/2014/main" xmlns="" id="{09ECE9BA-4A57-4C40-8543-79ADE3BA9D8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0124" t="28606" r="7380" b="32333"/>
          <a:stretch/>
        </p:blipFill>
        <p:spPr>
          <a:xfrm>
            <a:off x="314035" y="2050357"/>
            <a:ext cx="1827720" cy="865842"/>
          </a:xfrm>
          <a:prstGeom prst="rect">
            <a:avLst/>
          </a:prstGeom>
        </p:spPr>
      </p:pic>
      <p:sp>
        <p:nvSpPr>
          <p:cNvPr id="17" name="Rectangle 16">
            <a:extLst>
              <a:ext uri="{FF2B5EF4-FFF2-40B4-BE49-F238E27FC236}">
                <a16:creationId xmlns:a16="http://schemas.microsoft.com/office/drawing/2014/main" xmlns="" id="{FE69A50C-EA9B-47A2-B1B3-8D385A77FE0F}"/>
              </a:ext>
            </a:extLst>
          </p:cNvPr>
          <p:cNvSpPr/>
          <p:nvPr/>
        </p:nvSpPr>
        <p:spPr>
          <a:xfrm>
            <a:off x="422449" y="4294918"/>
            <a:ext cx="5509449" cy="1384995"/>
          </a:xfrm>
          <a:prstGeom prst="rect">
            <a:avLst/>
          </a:prstGeom>
        </p:spPr>
        <p:txBody>
          <a:bodyPr wrap="square">
            <a:spAutoFit/>
          </a:bodyPr>
          <a:lstStyle/>
          <a:p>
            <a:pPr defTabSz="457200"/>
            <a:r>
              <a:rPr lang="en-US" sz="1400" dirty="0">
                <a:solidFill>
                  <a:srgbClr val="4472C4">
                    <a:lumMod val="50000"/>
                  </a:srgbClr>
                </a:solidFill>
                <a:latin typeface="HP Simplified" panose="020B0606020204020204" pitchFamily="34" charset="0"/>
              </a:rPr>
              <a:t>Pusat </a:t>
            </a:r>
            <a:r>
              <a:rPr lang="en-US" sz="1400" dirty="0" err="1">
                <a:solidFill>
                  <a:srgbClr val="4472C4">
                    <a:lumMod val="50000"/>
                  </a:srgbClr>
                </a:solidFill>
                <a:latin typeface="HP Simplified" panose="020B0606020204020204" pitchFamily="34" charset="0"/>
              </a:rPr>
              <a:t>Pengembangan</a:t>
            </a:r>
            <a:r>
              <a:rPr lang="en-US" sz="1400" dirty="0">
                <a:solidFill>
                  <a:srgbClr val="4472C4">
                    <a:lumMod val="50000"/>
                  </a:srgbClr>
                </a:solidFill>
                <a:latin typeface="HP Simplified" panose="020B0606020204020204" pitchFamily="34" charset="0"/>
              </a:rPr>
              <a:t> </a:t>
            </a:r>
            <a:r>
              <a:rPr lang="en-US" sz="1400" dirty="0" err="1">
                <a:solidFill>
                  <a:srgbClr val="4472C4">
                    <a:lumMod val="50000"/>
                  </a:srgbClr>
                </a:solidFill>
                <a:latin typeface="HP Simplified" panose="020B0606020204020204" pitchFamily="34" charset="0"/>
              </a:rPr>
              <a:t>Profesi</a:t>
            </a:r>
            <a:r>
              <a:rPr lang="en-US" sz="1400" dirty="0">
                <a:solidFill>
                  <a:srgbClr val="4472C4">
                    <a:lumMod val="50000"/>
                  </a:srgbClr>
                </a:solidFill>
                <a:latin typeface="HP Simplified" panose="020B0606020204020204" pitchFamily="34" charset="0"/>
              </a:rPr>
              <a:t> dan </a:t>
            </a:r>
            <a:r>
              <a:rPr lang="en-US" sz="1400" dirty="0" err="1">
                <a:solidFill>
                  <a:srgbClr val="4472C4">
                    <a:lumMod val="50000"/>
                  </a:srgbClr>
                </a:solidFill>
                <a:latin typeface="HP Simplified" panose="020B0606020204020204" pitchFamily="34" charset="0"/>
              </a:rPr>
              <a:t>Sertifikasi</a:t>
            </a:r>
            <a:endParaRPr lang="en-US" sz="1400" dirty="0">
              <a:solidFill>
                <a:srgbClr val="4472C4">
                  <a:lumMod val="50000"/>
                </a:srgbClr>
              </a:solidFill>
              <a:latin typeface="HP Simplified" panose="020B0606020204020204" pitchFamily="34" charset="0"/>
            </a:endParaRPr>
          </a:p>
          <a:p>
            <a:pPr defTabSz="457200"/>
            <a:r>
              <a:rPr lang="en-US" sz="1400" dirty="0">
                <a:solidFill>
                  <a:srgbClr val="4472C4">
                    <a:lumMod val="50000"/>
                  </a:srgbClr>
                </a:solidFill>
                <a:latin typeface="HP Simplified" panose="020B0606020204020204" pitchFamily="34" charset="0"/>
              </a:rPr>
              <a:t>Badan </a:t>
            </a:r>
            <a:r>
              <a:rPr lang="en-US" sz="1400" dirty="0" err="1">
                <a:solidFill>
                  <a:srgbClr val="4472C4">
                    <a:lumMod val="50000"/>
                  </a:srgbClr>
                </a:solidFill>
                <a:latin typeface="HP Simplified" panose="020B0606020204020204" pitchFamily="34" charset="0"/>
              </a:rPr>
              <a:t>Penelitian</a:t>
            </a:r>
            <a:r>
              <a:rPr lang="en-US" sz="1400" dirty="0">
                <a:solidFill>
                  <a:srgbClr val="4472C4">
                    <a:lumMod val="50000"/>
                  </a:srgbClr>
                </a:solidFill>
                <a:latin typeface="HP Simplified" panose="020B0606020204020204" pitchFamily="34" charset="0"/>
              </a:rPr>
              <a:t> dan </a:t>
            </a:r>
            <a:r>
              <a:rPr lang="en-US" sz="1400" dirty="0" err="1">
                <a:solidFill>
                  <a:srgbClr val="4472C4">
                    <a:lumMod val="50000"/>
                  </a:srgbClr>
                </a:solidFill>
                <a:latin typeface="HP Simplified" panose="020B0606020204020204" pitchFamily="34" charset="0"/>
              </a:rPr>
              <a:t>Pengembangan</a:t>
            </a:r>
            <a:r>
              <a:rPr lang="en-US" sz="1400" dirty="0">
                <a:solidFill>
                  <a:srgbClr val="4472C4">
                    <a:lumMod val="50000"/>
                  </a:srgbClr>
                </a:solidFill>
                <a:latin typeface="HP Simplified" panose="020B0606020204020204" pitchFamily="34" charset="0"/>
              </a:rPr>
              <a:t> SDM</a:t>
            </a:r>
          </a:p>
          <a:p>
            <a:pPr defTabSz="457200"/>
            <a:r>
              <a:rPr lang="en-US" sz="1400" dirty="0">
                <a:solidFill>
                  <a:srgbClr val="4472C4">
                    <a:lumMod val="50000"/>
                  </a:srgbClr>
                </a:solidFill>
                <a:latin typeface="HP Simplified" panose="020B0606020204020204" pitchFamily="34" charset="0"/>
              </a:rPr>
              <a:t>Kementerian </a:t>
            </a:r>
            <a:r>
              <a:rPr lang="en-US" sz="1400" dirty="0" err="1">
                <a:solidFill>
                  <a:srgbClr val="4472C4">
                    <a:lumMod val="50000"/>
                  </a:srgbClr>
                </a:solidFill>
                <a:latin typeface="HP Simplified" panose="020B0606020204020204" pitchFamily="34" charset="0"/>
              </a:rPr>
              <a:t>Komunikasi</a:t>
            </a:r>
            <a:r>
              <a:rPr lang="en-US" sz="1400" dirty="0">
                <a:solidFill>
                  <a:srgbClr val="4472C4">
                    <a:lumMod val="50000"/>
                  </a:srgbClr>
                </a:solidFill>
                <a:latin typeface="HP Simplified" panose="020B0606020204020204" pitchFamily="34" charset="0"/>
              </a:rPr>
              <a:t> dan </a:t>
            </a:r>
            <a:r>
              <a:rPr lang="en-US" sz="1400" dirty="0" err="1">
                <a:solidFill>
                  <a:srgbClr val="4472C4">
                    <a:lumMod val="50000"/>
                  </a:srgbClr>
                </a:solidFill>
                <a:latin typeface="HP Simplified" panose="020B0606020204020204" pitchFamily="34" charset="0"/>
              </a:rPr>
              <a:t>Informatika</a:t>
            </a:r>
            <a:endParaRPr lang="en-US" sz="1400" dirty="0">
              <a:solidFill>
                <a:srgbClr val="4472C4">
                  <a:lumMod val="50000"/>
                </a:srgbClr>
              </a:solidFill>
              <a:latin typeface="HP Simplified" panose="020B0606020204020204" pitchFamily="34" charset="0"/>
            </a:endParaRPr>
          </a:p>
          <a:p>
            <a:pPr defTabSz="457200"/>
            <a:r>
              <a:rPr lang="en-US" sz="1400" dirty="0">
                <a:solidFill>
                  <a:srgbClr val="4472C4">
                    <a:lumMod val="50000"/>
                  </a:srgbClr>
                </a:solidFill>
                <a:latin typeface="HP Simplified" panose="020B0606020204020204" pitchFamily="34" charset="0"/>
              </a:rPr>
              <a:t>Jl. Medan Merdeka Barat No. 9 </a:t>
            </a:r>
          </a:p>
          <a:p>
            <a:pPr defTabSz="457200"/>
            <a:r>
              <a:rPr lang="en-US" sz="1400" dirty="0">
                <a:solidFill>
                  <a:srgbClr val="4472C4">
                    <a:lumMod val="50000"/>
                  </a:srgbClr>
                </a:solidFill>
                <a:latin typeface="HP Simplified" panose="020B0606020204020204" pitchFamily="34" charset="0"/>
              </a:rPr>
              <a:t>(Gd. </a:t>
            </a:r>
            <a:r>
              <a:rPr lang="en-US" sz="1400" dirty="0" err="1">
                <a:solidFill>
                  <a:srgbClr val="4472C4">
                    <a:lumMod val="50000"/>
                  </a:srgbClr>
                </a:solidFill>
                <a:latin typeface="HP Simplified" panose="020B0606020204020204" pitchFamily="34" charset="0"/>
              </a:rPr>
              <a:t>Belakang</a:t>
            </a:r>
            <a:r>
              <a:rPr lang="en-US" sz="1400" dirty="0">
                <a:solidFill>
                  <a:srgbClr val="4472C4">
                    <a:lumMod val="50000"/>
                  </a:srgbClr>
                </a:solidFill>
                <a:latin typeface="HP Simplified" panose="020B0606020204020204" pitchFamily="34" charset="0"/>
              </a:rPr>
              <a:t> Lt. 4 - 5) </a:t>
            </a:r>
          </a:p>
          <a:p>
            <a:pPr defTabSz="457200"/>
            <a:r>
              <a:rPr lang="en-US" sz="1400" dirty="0">
                <a:solidFill>
                  <a:srgbClr val="4472C4">
                    <a:lumMod val="50000"/>
                  </a:srgbClr>
                </a:solidFill>
                <a:latin typeface="HP Simplified" panose="020B0606020204020204" pitchFamily="34" charset="0"/>
              </a:rPr>
              <a:t>Jakarta Pusat, 10110</a:t>
            </a:r>
          </a:p>
        </p:txBody>
      </p:sp>
      <p:grpSp>
        <p:nvGrpSpPr>
          <p:cNvPr id="20" name="Group 19">
            <a:extLst>
              <a:ext uri="{FF2B5EF4-FFF2-40B4-BE49-F238E27FC236}">
                <a16:creationId xmlns:a16="http://schemas.microsoft.com/office/drawing/2014/main" xmlns="" id="{AD8B2030-99C4-4505-9667-DE6CE4B6CE0B}"/>
              </a:ext>
            </a:extLst>
          </p:cNvPr>
          <p:cNvGrpSpPr/>
          <p:nvPr/>
        </p:nvGrpSpPr>
        <p:grpSpPr>
          <a:xfrm>
            <a:off x="5674242" y="6327045"/>
            <a:ext cx="2170463" cy="378419"/>
            <a:chOff x="4279782" y="5408838"/>
            <a:chExt cx="2170463" cy="378419"/>
          </a:xfrm>
        </p:grpSpPr>
        <p:pic>
          <p:nvPicPr>
            <p:cNvPr id="21" name="Picture 20">
              <a:extLst>
                <a:ext uri="{FF2B5EF4-FFF2-40B4-BE49-F238E27FC236}">
                  <a16:creationId xmlns:a16="http://schemas.microsoft.com/office/drawing/2014/main" xmlns="" id="{9587EFBD-0C26-4194-996D-1BA694E97DC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22" name="Title 1">
              <a:extLst>
                <a:ext uri="{FF2B5EF4-FFF2-40B4-BE49-F238E27FC236}">
                  <a16:creationId xmlns:a16="http://schemas.microsoft.com/office/drawing/2014/main" xmlns="" id="{D2C9E095-20A3-45B6-B340-94169BBF4AC4}"/>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rgbClr val="4472C4">
                      <a:lumMod val="50000"/>
                    </a:srgbClr>
                  </a:solidFill>
                  <a:latin typeface="HP Simplified" panose="020B0606020204020204" pitchFamily="34" charset="0"/>
                </a:rPr>
                <a:t>digitalent.kominfo.go.id</a:t>
              </a:r>
              <a:endParaRPr lang="en-US" sz="700" dirty="0">
                <a:solidFill>
                  <a:srgbClr val="4472C4">
                    <a:lumMod val="50000"/>
                  </a:srgbClr>
                </a:solidFill>
                <a:latin typeface="HP Simplified" panose="020B0606020204020204" pitchFamily="34" charset="0"/>
              </a:endParaRPr>
            </a:p>
          </p:txBody>
        </p:sp>
      </p:grpSp>
      <p:sp>
        <p:nvSpPr>
          <p:cNvPr id="2" name="Date Placeholder 1"/>
          <p:cNvSpPr>
            <a:spLocks noGrp="1"/>
          </p:cNvSpPr>
          <p:nvPr>
            <p:ph type="dt" sz="half" idx="10"/>
          </p:nvPr>
        </p:nvSpPr>
        <p:spPr/>
        <p:txBody>
          <a:bodyPr/>
          <a:lstStyle/>
          <a:p>
            <a:fld id="{6BB4F5BD-602F-43AF-AA68-547E3FBBD8D7}" type="datetime1">
              <a:rPr lang="id-ID" smtClean="0">
                <a:solidFill>
                  <a:prstClr val="black">
                    <a:tint val="75000"/>
                  </a:prstClr>
                </a:solidFill>
              </a:rPr>
              <a:t>05/07/2019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Security</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8A2BCBC-50EF-4175-83E0-F618B60D4316}" type="slidenum">
              <a:rPr lang="en-US" smtClean="0">
                <a:solidFill>
                  <a:prstClr val="black">
                    <a:tint val="75000"/>
                  </a:prstClr>
                </a:solidFill>
              </a:rPr>
              <a:pPr/>
              <a:t>66</a:t>
            </a:fld>
            <a:endParaRPr lang="en-US">
              <a:solidFill>
                <a:prstClr val="black">
                  <a:tint val="75000"/>
                </a:prstClr>
              </a:solidFill>
            </a:endParaRPr>
          </a:p>
        </p:txBody>
      </p:sp>
    </p:spTree>
    <p:extLst>
      <p:ext uri="{BB962C8B-B14F-4D97-AF65-F5344CB8AC3E}">
        <p14:creationId xmlns:p14="http://schemas.microsoft.com/office/powerpoint/2010/main" val="3378426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dirty="0" err="1" smtClean="0"/>
              <a:t>Mengamankan</a:t>
            </a:r>
            <a:r>
              <a:rPr lang="id-ID" dirty="0" smtClean="0"/>
              <a:t> </a:t>
            </a:r>
            <a:r>
              <a:rPr lang="id-ID" dirty="0"/>
              <a:t>Data </a:t>
            </a:r>
            <a:endParaRPr lang="en-US" dirty="0"/>
          </a:p>
        </p:txBody>
      </p:sp>
      <p:sp>
        <p:nvSpPr>
          <p:cNvPr id="3" name="Content Placeholder 2"/>
          <p:cNvSpPr>
            <a:spLocks noGrp="1"/>
          </p:cNvSpPr>
          <p:nvPr>
            <p:ph idx="1"/>
          </p:nvPr>
        </p:nvSpPr>
        <p:spPr/>
        <p:txBody>
          <a:bodyPr anchor="ctr">
            <a:normAutofit/>
          </a:bodyPr>
          <a:lstStyle/>
          <a:p>
            <a:pPr>
              <a:lnSpc>
                <a:spcPct val="150000"/>
              </a:lnSpc>
            </a:pPr>
            <a:r>
              <a:rPr lang="id-ID" sz="2800" dirty="0" smtClean="0"/>
              <a:t>Infrastruktur yang </a:t>
            </a:r>
            <a:r>
              <a:rPr lang="en-ID" sz="2800" dirty="0" err="1" smtClean="0"/>
              <a:t>keras</a:t>
            </a:r>
            <a:endParaRPr lang="en-ID" sz="2800" dirty="0" smtClean="0"/>
          </a:p>
          <a:p>
            <a:pPr>
              <a:lnSpc>
                <a:spcPct val="150000"/>
              </a:lnSpc>
            </a:pPr>
            <a:r>
              <a:rPr lang="id-ID" sz="2800" dirty="0" smtClean="0"/>
              <a:t> Keamanan</a:t>
            </a:r>
            <a:r>
              <a:rPr lang="en-ID" sz="2800" dirty="0" smtClean="0"/>
              <a:t> yang </a:t>
            </a:r>
            <a:r>
              <a:rPr lang="en-ID" sz="2800" dirty="0" err="1" smtClean="0"/>
              <a:t>tinggi</a:t>
            </a:r>
            <a:endParaRPr lang="en-ID" sz="2800" dirty="0" smtClean="0"/>
          </a:p>
          <a:p>
            <a:pPr>
              <a:lnSpc>
                <a:spcPct val="150000"/>
              </a:lnSpc>
            </a:pPr>
            <a:r>
              <a:rPr lang="id-ID" sz="2800" dirty="0" smtClean="0"/>
              <a:t> </a:t>
            </a:r>
            <a:r>
              <a:rPr lang="en-ID" sz="2800" dirty="0" err="1" smtClean="0"/>
              <a:t>Melindungi</a:t>
            </a:r>
            <a:r>
              <a:rPr lang="en-ID" sz="2800" dirty="0" smtClean="0"/>
              <a:t> </a:t>
            </a:r>
            <a:r>
              <a:rPr lang="en-ID" sz="2800" dirty="0" err="1" smtClean="0"/>
              <a:t>dengan</a:t>
            </a:r>
            <a:r>
              <a:rPr lang="en-ID" sz="2800" dirty="0" smtClean="0"/>
              <a:t> </a:t>
            </a:r>
            <a:r>
              <a:rPr lang="en-ID" sz="2800" dirty="0" err="1" smtClean="0"/>
              <a:t>baik</a:t>
            </a:r>
            <a:r>
              <a:rPr lang="en-ID" sz="2800" dirty="0" smtClean="0"/>
              <a:t> </a:t>
            </a:r>
            <a:r>
              <a:rPr lang="en-US" sz="2800" dirty="0" smtClean="0"/>
              <a:t/>
            </a:r>
            <a:br>
              <a:rPr lang="en-US" sz="2800" dirty="0" smtClean="0"/>
            </a:br>
            <a:endParaRPr lang="en-US" sz="2800" dirty="0"/>
          </a:p>
        </p:txBody>
      </p:sp>
      <p:sp>
        <p:nvSpPr>
          <p:cNvPr id="4" name="Date Placeholder 3"/>
          <p:cNvSpPr>
            <a:spLocks noGrp="1"/>
          </p:cNvSpPr>
          <p:nvPr>
            <p:ph type="dt" sz="half" idx="10"/>
          </p:nvPr>
        </p:nvSpPr>
        <p:spPr/>
        <p:txBody>
          <a:bodyPr/>
          <a:lstStyle/>
          <a:p>
            <a:fld id="{00B12A2F-3A91-45CA-8D21-E8DE0BF4E336}"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7</a:t>
            </a:fld>
            <a:endParaRPr lang="id-ID" dirty="0"/>
          </a:p>
        </p:txBody>
      </p:sp>
      <p:pic>
        <p:nvPicPr>
          <p:cNvPr id="7" name="Picture 6"/>
          <p:cNvPicPr>
            <a:picLocks noChangeAspect="1"/>
          </p:cNvPicPr>
          <p:nvPr/>
        </p:nvPicPr>
        <p:blipFill>
          <a:blip r:embed="rId3"/>
          <a:stretch>
            <a:fillRect/>
          </a:stretch>
        </p:blipFill>
        <p:spPr>
          <a:xfrm>
            <a:off x="5325978" y="3652043"/>
            <a:ext cx="2767264" cy="2409868"/>
          </a:xfrm>
          <a:prstGeom prst="rect">
            <a:avLst/>
          </a:prstGeom>
        </p:spPr>
      </p:pic>
    </p:spTree>
    <p:extLst>
      <p:ext uri="{BB962C8B-B14F-4D97-AF65-F5344CB8AC3E}">
        <p14:creationId xmlns:p14="http://schemas.microsoft.com/office/powerpoint/2010/main" val="3310101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Layanan Keamanan </a:t>
            </a:r>
            <a:r>
              <a:rPr lang="id-ID" dirty="0" smtClean="0"/>
              <a:t>AWS</a:t>
            </a:r>
            <a:endParaRPr lang="en-US" dirty="0"/>
          </a:p>
        </p:txBody>
      </p:sp>
      <p:sp>
        <p:nvSpPr>
          <p:cNvPr id="4" name="Date Placeholder 3"/>
          <p:cNvSpPr>
            <a:spLocks noGrp="1"/>
          </p:cNvSpPr>
          <p:nvPr>
            <p:ph type="dt" sz="half" idx="10"/>
          </p:nvPr>
        </p:nvSpPr>
        <p:spPr/>
        <p:txBody>
          <a:bodyPr/>
          <a:lstStyle/>
          <a:p>
            <a:fld id="{A747F1FE-94FD-45F5-85C8-6C0158429A06}"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8</a:t>
            </a:fld>
            <a:endParaRPr lang="id-ID"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391" y="1673879"/>
            <a:ext cx="8277832" cy="4144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17019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Continual Improvement </a:t>
            </a:r>
          </a:p>
        </p:txBody>
      </p:sp>
      <p:sp>
        <p:nvSpPr>
          <p:cNvPr id="3" name="Content Placeholder 2"/>
          <p:cNvSpPr>
            <a:spLocks noGrp="1"/>
          </p:cNvSpPr>
          <p:nvPr>
            <p:ph idx="1"/>
          </p:nvPr>
        </p:nvSpPr>
        <p:spPr/>
        <p:txBody>
          <a:bodyPr anchor="ctr">
            <a:normAutofit/>
          </a:bodyPr>
          <a:lstStyle/>
          <a:p>
            <a:pPr>
              <a:lnSpc>
                <a:spcPct val="150000"/>
              </a:lnSpc>
            </a:pPr>
            <a:r>
              <a:rPr lang="id-ID" sz="3200" dirty="0">
                <a:solidFill>
                  <a:schemeClr val="tx1"/>
                </a:solidFill>
              </a:rPr>
              <a:t>Inovasi yang cepat </a:t>
            </a:r>
            <a:endParaRPr lang="en-ID" sz="3200" dirty="0" smtClean="0">
              <a:solidFill>
                <a:schemeClr val="tx1"/>
              </a:solidFill>
            </a:endParaRPr>
          </a:p>
          <a:p>
            <a:pPr>
              <a:lnSpc>
                <a:spcPct val="150000"/>
              </a:lnSpc>
            </a:pPr>
            <a:r>
              <a:rPr lang="id-ID" sz="3200" dirty="0" smtClean="0">
                <a:solidFill>
                  <a:schemeClr val="tx1"/>
                </a:solidFill>
              </a:rPr>
              <a:t>Layanan </a:t>
            </a:r>
            <a:r>
              <a:rPr lang="id-ID" sz="3200" dirty="0">
                <a:solidFill>
                  <a:schemeClr val="tx1"/>
                </a:solidFill>
              </a:rPr>
              <a:t>keamanan yang terus berkembang</a:t>
            </a:r>
            <a:endParaRPr lang="en-US" sz="3200" dirty="0">
              <a:solidFill>
                <a:schemeClr val="tx1"/>
              </a:solidFill>
            </a:endParaRPr>
          </a:p>
        </p:txBody>
      </p:sp>
      <p:sp>
        <p:nvSpPr>
          <p:cNvPr id="4" name="Date Placeholder 3"/>
          <p:cNvSpPr>
            <a:spLocks noGrp="1"/>
          </p:cNvSpPr>
          <p:nvPr>
            <p:ph type="dt" sz="half" idx="10"/>
          </p:nvPr>
        </p:nvSpPr>
        <p:spPr/>
        <p:txBody>
          <a:bodyPr/>
          <a:lstStyle/>
          <a:p>
            <a:fld id="{3FAB0957-2EEC-41BF-B763-60A770061262}"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Security</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9</a:t>
            </a:fld>
            <a:endParaRPr lang="id-ID" dirty="0"/>
          </a:p>
        </p:txBody>
      </p:sp>
    </p:spTree>
    <p:extLst>
      <p:ext uri="{BB962C8B-B14F-4D97-AF65-F5344CB8AC3E}">
        <p14:creationId xmlns:p14="http://schemas.microsoft.com/office/powerpoint/2010/main" val="33922411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Product Sans"/>
        <a:ea typeface=""/>
        <a:cs typeface=""/>
      </a:majorFont>
      <a:minorFont>
        <a:latin typeface="Product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4105</TotalTime>
  <Words>2329</Words>
  <Application>Microsoft Office PowerPoint</Application>
  <PresentationFormat>On-screen Show (4:3)</PresentationFormat>
  <Paragraphs>591</Paragraphs>
  <Slides>66</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66</vt:i4>
      </vt:variant>
    </vt:vector>
  </HeadingPairs>
  <TitlesOfParts>
    <vt:vector size="75" baseType="lpstr">
      <vt:lpstr>Arial</vt:lpstr>
      <vt:lpstr>Calibri</vt:lpstr>
      <vt:lpstr>Courier New</vt:lpstr>
      <vt:lpstr>HP Simplified</vt:lpstr>
      <vt:lpstr>Product Sans</vt:lpstr>
      <vt:lpstr>Segoe UI Light</vt:lpstr>
      <vt:lpstr>Trebuchet MS</vt:lpstr>
      <vt:lpstr>Wingdings</vt:lpstr>
      <vt:lpstr>Office Theme</vt:lpstr>
      <vt:lpstr>PowerPoint Presentation</vt:lpstr>
      <vt:lpstr>Security</vt:lpstr>
      <vt:lpstr>Security Overview  (Tinjauan Keamanan)</vt:lpstr>
      <vt:lpstr>Pembahasan  </vt:lpstr>
      <vt:lpstr>Pengantar Keamanan AWS</vt:lpstr>
      <vt:lpstr>Pengantar Keamanan AWS</vt:lpstr>
      <vt:lpstr>Mengamankan Data </vt:lpstr>
      <vt:lpstr>Layanan Keamanan AWS</vt:lpstr>
      <vt:lpstr>Continual Improvement </vt:lpstr>
      <vt:lpstr>Pengoptimalan Biaya</vt:lpstr>
      <vt:lpstr>Program kepatuhan AWS </vt:lpstr>
      <vt:lpstr>Model tangung jawab bersama  AWS </vt:lpstr>
      <vt:lpstr>Produk dan Fitur Keamanan</vt:lpstr>
      <vt:lpstr>Keamanan jaringan </vt:lpstr>
      <vt:lpstr>Inventarisasi dan Manajemen Konfigurasi</vt:lpstr>
      <vt:lpstr> Enkripsi data</vt:lpstr>
      <vt:lpstr>Kontrol dan Manajemen Akses</vt:lpstr>
      <vt:lpstr>AWS Marketplace</vt:lpstr>
      <vt:lpstr>PowerPoint Presentation</vt:lpstr>
      <vt:lpstr>Model Tanggung Jawab Bersama</vt:lpstr>
      <vt:lpstr>Keamanan Cloud </vt:lpstr>
      <vt:lpstr>Keamanan Cloud</vt:lpstr>
      <vt:lpstr>Keamanan Cloud </vt:lpstr>
      <vt:lpstr>Keamanan Cloud </vt:lpstr>
      <vt:lpstr>Keamanan Cloud </vt:lpstr>
      <vt:lpstr>Keamanan Cloud </vt:lpstr>
      <vt:lpstr>Keamanan Cloud </vt:lpstr>
      <vt:lpstr>Contoh </vt:lpstr>
      <vt:lpstr>Kesimpulan </vt:lpstr>
      <vt:lpstr>PowerPoint Presentation</vt:lpstr>
      <vt:lpstr>AWS IAM</vt:lpstr>
      <vt:lpstr>IAM Users Access</vt:lpstr>
      <vt:lpstr>IAM Users Access: Options and Terms</vt:lpstr>
      <vt:lpstr>IAM Users Access: EPAM SSO</vt:lpstr>
      <vt:lpstr>Assigning IAM Roles to EC2 Instances</vt:lpstr>
      <vt:lpstr>AWS IAM</vt:lpstr>
      <vt:lpstr>AWS IAM</vt:lpstr>
      <vt:lpstr>AWS Account Root User</vt:lpstr>
      <vt:lpstr>AWS Account Root User</vt:lpstr>
      <vt:lpstr>AWS IAM: Authentication</vt:lpstr>
      <vt:lpstr>AWS IAM: Authorization</vt:lpstr>
      <vt:lpstr>AWS IAM: Policy Assignment</vt:lpstr>
      <vt:lpstr>IAM Best Practices</vt:lpstr>
      <vt:lpstr>IAM Best Practices</vt:lpstr>
      <vt:lpstr>IAM Features</vt:lpstr>
      <vt:lpstr>IAM Features</vt:lpstr>
      <vt:lpstr>Understanding How IAM Works</vt:lpstr>
      <vt:lpstr>PowerPoint Presentation</vt:lpstr>
      <vt:lpstr>PowerPoint Presentation</vt:lpstr>
      <vt:lpstr>Overview</vt:lpstr>
      <vt:lpstr>AWS Compliance Approach </vt:lpstr>
      <vt:lpstr>AWS Security Information </vt:lpstr>
      <vt:lpstr>Assurance Programs</vt:lpstr>
      <vt:lpstr>AWS Risk and Compliance Programs</vt:lpstr>
      <vt:lpstr>AWS Risk and Compliance Programs </vt:lpstr>
      <vt:lpstr>Risk Management</vt:lpstr>
      <vt:lpstr>Risk Management </vt:lpstr>
      <vt:lpstr>Risk Management </vt:lpstr>
      <vt:lpstr>Risk Management </vt:lpstr>
      <vt:lpstr>Control Environment</vt:lpstr>
      <vt:lpstr>Information Security </vt:lpstr>
      <vt:lpstr>Customer Compliance </vt:lpstr>
      <vt:lpstr> Summary</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Abdul Munif</cp:lastModifiedBy>
  <cp:revision>434</cp:revision>
  <dcterms:created xsi:type="dcterms:W3CDTF">2019-04-17T03:34:48Z</dcterms:created>
  <dcterms:modified xsi:type="dcterms:W3CDTF">2019-07-05T07:43:33Z</dcterms:modified>
</cp:coreProperties>
</file>