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304" r:id="rId2"/>
    <p:sldId id="256" r:id="rId3"/>
    <p:sldId id="257" r:id="rId4"/>
    <p:sldId id="258" r:id="rId5"/>
    <p:sldId id="259" r:id="rId6"/>
    <p:sldId id="260" r:id="rId7"/>
    <p:sldId id="261" r:id="rId8"/>
    <p:sldId id="262" r:id="rId9"/>
    <p:sldId id="263" r:id="rId10"/>
    <p:sldId id="264" r:id="rId11"/>
    <p:sldId id="265" r:id="rId12"/>
    <p:sldId id="306"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94" r:id="rId27"/>
    <p:sldId id="295" r:id="rId28"/>
    <p:sldId id="297" r:id="rId29"/>
    <p:sldId id="296" r:id="rId30"/>
    <p:sldId id="279" r:id="rId31"/>
    <p:sldId id="280" r:id="rId32"/>
    <p:sldId id="281" r:id="rId33"/>
    <p:sldId id="298" r:id="rId34"/>
    <p:sldId id="282" r:id="rId35"/>
    <p:sldId id="299" r:id="rId36"/>
    <p:sldId id="300" r:id="rId37"/>
    <p:sldId id="283" r:id="rId38"/>
    <p:sldId id="301" r:id="rId39"/>
    <p:sldId id="302" r:id="rId40"/>
    <p:sldId id="284" r:id="rId41"/>
    <p:sldId id="285" r:id="rId42"/>
    <p:sldId id="286" r:id="rId43"/>
    <p:sldId id="287" r:id="rId44"/>
    <p:sldId id="303" r:id="rId45"/>
    <p:sldId id="288" r:id="rId46"/>
    <p:sldId id="289" r:id="rId47"/>
    <p:sldId id="290" r:id="rId48"/>
    <p:sldId id="291" r:id="rId49"/>
    <p:sldId id="292" r:id="rId50"/>
    <p:sldId id="293" r:id="rId51"/>
    <p:sldId id="305" r:id="rId5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5185" autoAdjust="0"/>
  </p:normalViewPr>
  <p:slideViewPr>
    <p:cSldViewPr snapToGrid="0">
      <p:cViewPr varScale="1">
        <p:scale>
          <a:sx n="77" d="100"/>
          <a:sy n="77" d="100"/>
        </p:scale>
        <p:origin x="1618" y="43"/>
      </p:cViewPr>
      <p:guideLst>
        <p:guide orient="horz" pos="2160"/>
        <p:guide pos="2880"/>
      </p:guideLst>
    </p:cSldViewPr>
  </p:slideViewPr>
  <p:notesTextViewPr>
    <p:cViewPr>
      <p:scale>
        <a:sx n="3" d="2"/>
        <a:sy n="3" d="2"/>
      </p:scale>
      <p:origin x="0" y="0"/>
    </p:cViewPr>
  </p:notesTextViewPr>
  <p:sorterViewPr>
    <p:cViewPr>
      <p:scale>
        <a:sx n="100" d="100"/>
        <a:sy n="100" d="100"/>
      </p:scale>
      <p:origin x="0" y="-5822"/>
    </p:cViewPr>
  </p:sorter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05/07/2019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05/07/2019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ws.amazon.com/route53/what-is-d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ws.amazon.com/route53/what-is-dn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aws.amazon.com/rds/sqlserver/" TargetMode="External"/><Relationship Id="rId3" Type="http://schemas.openxmlformats.org/officeDocument/2006/relationships/hyperlink" Target="https://aws.amazon.com/rds/aurora/" TargetMode="External"/><Relationship Id="rId7" Type="http://schemas.openxmlformats.org/officeDocument/2006/relationships/hyperlink" Target="https://aws.amazon.com/rds/oracle/"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aws.amazon.com/rds/mariadb/" TargetMode="External"/><Relationship Id="rId5" Type="http://schemas.openxmlformats.org/officeDocument/2006/relationships/hyperlink" Target="https://aws.amazon.com/rds/mysql/" TargetMode="External"/><Relationship Id="rId4" Type="http://schemas.openxmlformats.org/officeDocument/2006/relationships/hyperlink" Target="https://aws.amazon.com/rds/postgresql/" TargetMode="External"/><Relationship Id="rId9" Type="http://schemas.openxmlformats.org/officeDocument/2006/relationships/hyperlink" Target="https://aws.amazon.com/dm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AWS Well-Architected Framework membantu Anda memahami pro dan kontra dari keputusan yang Anda buat saat membangun sistem di AWS. Dengan menggunakan Framework Anda akan mempelajari praktik terbaik arsitektur untuk merancang dan mengoperasikan sistem yang andal, aman, efisien, dan hemat biaya di cloud. Ini memberikan cara untuk secara konsisten mengukur arsitektur Anda terhadap praktik terbaik dan mengidentifikasi area untuk perbaikan.</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a:t>
            </a:fld>
            <a:endParaRPr lang="id-ID"/>
          </a:p>
        </p:txBody>
      </p:sp>
    </p:spTree>
    <p:extLst>
      <p:ext uri="{BB962C8B-B14F-4D97-AF65-F5344CB8AC3E}">
        <p14:creationId xmlns:p14="http://schemas.microsoft.com/office/powerpoint/2010/main" val="1281861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id-ID" sz="1200" b="1" dirty="0" smtClean="0">
                <a:solidFill>
                  <a:schemeClr val="tx1"/>
                </a:solidFill>
              </a:rPr>
              <a:t>Mengadopsi suatu model </a:t>
            </a:r>
            <a:r>
              <a:rPr lang="en-ID" sz="1200" b="1" dirty="0" smtClean="0">
                <a:solidFill>
                  <a:schemeClr val="tx1"/>
                </a:solidFill>
              </a:rPr>
              <a:t>consumption</a:t>
            </a:r>
            <a:endParaRPr lang="id-ID" sz="1200" b="1" dirty="0" smtClean="0">
              <a:solidFill>
                <a:schemeClr val="tx1"/>
              </a:solidFill>
            </a:endParaRPr>
          </a:p>
          <a:p>
            <a:pPr>
              <a:lnSpc>
                <a:spcPct val="150000"/>
              </a:lnSpc>
            </a:pPr>
            <a:r>
              <a:rPr lang="id-ID" dirty="0" smtClean="0"/>
              <a:t>Bayar hanya untuk sumber daya komputasi yang Anda konsumsi, dan tambah atau kurangi penggunaan tergantung pada persyaratan bisnis — bukan dengan peramalan yang rumit. Misalnya, lingkungan pengembangan dan pengujian biasanya hanya digunakan selama delapan jam sehari selama minggu kerja. Anda dapat menghentikan sumber daya ini saat tidak digunakan untuk penghematan biaya potensial sebesar 75% (40 jam dibandingkan 168 jam).</a:t>
            </a:r>
          </a:p>
          <a:p>
            <a:pPr>
              <a:lnSpc>
                <a:spcPct val="150000"/>
              </a:lnSpc>
            </a:pPr>
            <a:r>
              <a:rPr lang="en-ID" sz="1200" b="1" dirty="0" smtClean="0">
                <a:solidFill>
                  <a:schemeClr val="tx1"/>
                </a:solidFill>
              </a:rPr>
              <a:t> </a:t>
            </a:r>
          </a:p>
          <a:p>
            <a:pPr>
              <a:lnSpc>
                <a:spcPct val="150000"/>
              </a:lnSpc>
            </a:pPr>
            <a:r>
              <a:rPr lang="id-ID" sz="1200" b="1" dirty="0" smtClean="0">
                <a:solidFill>
                  <a:schemeClr val="tx1"/>
                </a:solidFill>
              </a:rPr>
              <a:t>Mengukur efisiensi secara keseluruhan</a:t>
            </a:r>
          </a:p>
          <a:p>
            <a:pPr>
              <a:lnSpc>
                <a:spcPct val="150000"/>
              </a:lnSpc>
            </a:pPr>
            <a:r>
              <a:rPr lang="id-ID" dirty="0" smtClean="0"/>
              <a:t>Mengukur output bisnis dari sistem dan biaya yang terkait dengan pengirimannya. Gunakan ukuran ini untuk memahami keuntungan yang Anda dapatkan dari meningkatkan output dan mengurangi biaya.</a:t>
            </a:r>
          </a:p>
          <a:p>
            <a:pPr>
              <a:lnSpc>
                <a:spcPct val="150000"/>
              </a:lnSpc>
            </a:pPr>
            <a:endParaRPr lang="en-ID" sz="1200" b="1" dirty="0" smtClean="0">
              <a:solidFill>
                <a:schemeClr val="tx1"/>
              </a:solidFill>
            </a:endParaRPr>
          </a:p>
          <a:p>
            <a:pPr>
              <a:lnSpc>
                <a:spcPct val="150000"/>
              </a:lnSpc>
            </a:pPr>
            <a:r>
              <a:rPr lang="id-ID" sz="1200" b="1" dirty="0" smtClean="0">
                <a:solidFill>
                  <a:schemeClr val="tx1"/>
                </a:solidFill>
              </a:rPr>
              <a:t>Mengurangi pengeluaran untuk operasi pusat data</a:t>
            </a:r>
          </a:p>
          <a:p>
            <a:pPr>
              <a:lnSpc>
                <a:spcPct val="150000"/>
              </a:lnSpc>
            </a:pPr>
            <a:r>
              <a:rPr lang="id-ID" dirty="0" smtClean="0"/>
              <a:t>AWS melakukan pengangkatan berat dari server racking, stacking, dan powering, sehingga Anda dapat fokus pada pelanggan dan proyek bisnis Anda daripada pada infrastruktur TI.</a:t>
            </a:r>
            <a:endParaRPr lang="id-ID" sz="1200" b="1" dirty="0" smtClean="0">
              <a:solidFill>
                <a:schemeClr val="tx1"/>
              </a:solidFill>
            </a:endParaRPr>
          </a:p>
          <a:p>
            <a:pPr>
              <a:lnSpc>
                <a:spcPct val="150000"/>
              </a:lnSpc>
            </a:pPr>
            <a:endParaRPr lang="en-ID" sz="1200" b="1" dirty="0" smtClean="0">
              <a:solidFill>
                <a:schemeClr val="tx1"/>
              </a:solidFill>
            </a:endParaRPr>
          </a:p>
          <a:p>
            <a:pPr>
              <a:lnSpc>
                <a:spcPct val="150000"/>
              </a:lnSpc>
            </a:pPr>
            <a:r>
              <a:rPr lang="id-ID" sz="1200" b="1" dirty="0" smtClean="0">
                <a:solidFill>
                  <a:schemeClr val="tx1"/>
                </a:solidFill>
              </a:rPr>
              <a:t>menganalisis dan atribut pengeluaran</a:t>
            </a:r>
          </a:p>
          <a:p>
            <a:pPr>
              <a:lnSpc>
                <a:spcPct val="150000"/>
              </a:lnSpc>
            </a:pPr>
            <a:r>
              <a:rPr lang="id-ID" dirty="0" smtClean="0"/>
              <a:t>Cloud membuatnya lebih mudah untuk mengidentifikasi secara akurat penggunaan dan biaya sistem, yang kemudian memungkinkan atribusi transparan biaya TI untuk aliran pendapatan dan pemilik bisnis individu. Ini membantu mengukur laba atas investasi (ROI) dan memberi pemilik sistem kesempatan untuk mengoptimalkan sumber daya mereka dan mengurangi biaya.</a:t>
            </a:r>
          </a:p>
          <a:p>
            <a:pPr>
              <a:lnSpc>
                <a:spcPct val="150000"/>
              </a:lnSpc>
            </a:pPr>
            <a:endParaRPr lang="en-ID" sz="1200" b="1" dirty="0" smtClean="0">
              <a:solidFill>
                <a:schemeClr val="tx1"/>
              </a:solidFill>
            </a:endParaRPr>
          </a:p>
          <a:p>
            <a:pPr>
              <a:lnSpc>
                <a:spcPct val="150000"/>
              </a:lnSpc>
            </a:pPr>
            <a:r>
              <a:rPr lang="id-ID" sz="1200" b="1" dirty="0" smtClean="0">
                <a:solidFill>
                  <a:schemeClr val="tx1"/>
                </a:solidFill>
              </a:rPr>
              <a:t>Menggunakan layanan terkelola</a:t>
            </a:r>
          </a:p>
          <a:p>
            <a:pPr>
              <a:lnSpc>
                <a:spcPct val="150000"/>
              </a:lnSpc>
            </a:pPr>
            <a:r>
              <a:rPr lang="id-ID" dirty="0" smtClean="0"/>
              <a:t>Gunakan layanan terkelola untuk mengurangi biaya kepemilikan: Di cloud, layanan terkelola menghapus beban operasional pemeliharaan server untuk tugas-tugas seperti mengirim email atau mengelola basis data. Karena layanan terkelola beroperasi pada skala cloud, mereka dapat menawarkan biaya per transaksi atau layanan yang lebih rendah.</a:t>
            </a:r>
            <a:endParaRPr lang="en-US" sz="1200" b="1" dirty="0" smtClean="0">
              <a:solidFill>
                <a:schemeClr val="tx1"/>
              </a:solidFill>
            </a:endParaRPr>
          </a:p>
          <a:p>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16</a:t>
            </a:fld>
            <a:endParaRPr lang="id-ID"/>
          </a:p>
        </p:txBody>
      </p:sp>
    </p:spTree>
    <p:extLst>
      <p:ext uri="{BB962C8B-B14F-4D97-AF65-F5344CB8AC3E}">
        <p14:creationId xmlns:p14="http://schemas.microsoft.com/office/powerpoint/2010/main" val="315991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Operational Excellence </a:t>
            </a:r>
            <a:endParaRPr lang="id-ID" b="1" dirty="0" smtClean="0"/>
          </a:p>
          <a:p>
            <a:r>
              <a:rPr lang="id-ID" dirty="0" smtClean="0"/>
              <a:t>mencakup kemampuan untuk menjalankan dan memantau sistem untuk memberikan nilai bisnis dan untuk terus meningkatkan proses dan prosedur pendukung.</a:t>
            </a:r>
          </a:p>
          <a:p>
            <a:endParaRPr lang="id-ID" dirty="0" smtClean="0"/>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17</a:t>
            </a:fld>
            <a:endParaRPr lang="id-ID"/>
          </a:p>
        </p:txBody>
      </p:sp>
    </p:spTree>
    <p:extLst>
      <p:ext uri="{BB962C8B-B14F-4D97-AF65-F5344CB8AC3E}">
        <p14:creationId xmlns:p14="http://schemas.microsoft.com/office/powerpoint/2010/main" val="87543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18</a:t>
            </a:fld>
            <a:endParaRPr lang="id-ID"/>
          </a:p>
        </p:txBody>
      </p:sp>
    </p:spTree>
    <p:extLst>
      <p:ext uri="{BB962C8B-B14F-4D97-AF65-F5344CB8AC3E}">
        <p14:creationId xmlns:p14="http://schemas.microsoft.com/office/powerpoint/2010/main" val="649219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19</a:t>
            </a:fld>
            <a:endParaRPr lang="id-ID"/>
          </a:p>
        </p:txBody>
      </p:sp>
    </p:spTree>
    <p:extLst>
      <p:ext uri="{BB962C8B-B14F-4D97-AF65-F5344CB8AC3E}">
        <p14:creationId xmlns:p14="http://schemas.microsoft.com/office/powerpoint/2010/main" val="1287785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Web Services menyediakan layanan dan infrastruktur untuk membangun sistem yang andal, toleran terhadap kesalahan, dan sangat tersedia di cloud.</a:t>
            </a:r>
            <a:br>
              <a:rPr lang="id-ID" dirty="0" smtClean="0"/>
            </a:br>
            <a:r>
              <a:rPr lang="id-ID" dirty="0" smtClean="0"/>
              <a:t>     Toleransi kesalahan mendefinisikan kemampuan suatu sistem untuk tetap beroperasi walaupun beberapa komponen yang digunakan untuk membangun sistem gagal.</a:t>
            </a:r>
            <a:br>
              <a:rPr lang="id-ID" dirty="0" smtClean="0"/>
            </a:br>
            <a:r>
              <a:rPr lang="id-ID" dirty="0" smtClean="0"/>
              <a:t>     Sebagian besar layanan tingkat tinggi, seperti S3, SimpleDB, SQS, dan ELB, telah dibangun dengan toleransi kesalahan dan ketersediaan tinggi dalam pikiran.</a:t>
            </a:r>
            <a:br>
              <a:rPr lang="id-ID" dirty="0" smtClean="0"/>
            </a:br>
            <a:r>
              <a:rPr lang="id-ID" dirty="0" smtClean="0"/>
              <a:t>     Layanan yang menyediakan infrastruktur dasar, seperti EC2 dan EBS, menyediakan fitur spesifik, seperti zona ketersediaan, alamat IP elastis, dan snapshot, dimana sistem yang toleran terhadap kesalahan dan sangat tersedia harus memanfaatkan dan menggunakan dengan benar.</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20</a:t>
            </a:fld>
            <a:endParaRPr lang="id-ID"/>
          </a:p>
        </p:txBody>
      </p:sp>
    </p:spTree>
    <p:extLst>
      <p:ext uri="{BB962C8B-B14F-4D97-AF65-F5344CB8AC3E}">
        <p14:creationId xmlns:p14="http://schemas.microsoft.com/office/powerpoint/2010/main" val="238786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d-ID" dirty="0" smtClean="0"/>
              <a:t>Melindungi dari pusat data, zona ketersediaan, server, jaringan, dan kegagalan subsistem penyimpanan untuk menjaga bisnis Anda berjalan tanpa downtime.</a:t>
            </a:r>
          </a:p>
          <a:p>
            <a:pPr marL="171450" indent="-171450">
              <a:buFontTx/>
              <a:buChar char="-"/>
            </a:pPr>
            <a:r>
              <a:rPr lang="id-ID" dirty="0" smtClean="0"/>
              <a:t>High availability menawarkan perlindungan data untuk semua data file lama yang ingin dipindahkan oleh bisnis ke Amazon Web Services (AWS), serta kinerja yang andal dengan downtime dan biaya minimal.</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21</a:t>
            </a:fld>
            <a:endParaRPr lang="id-ID"/>
          </a:p>
        </p:txBody>
      </p:sp>
    </p:spTree>
    <p:extLst>
      <p:ext uri="{BB962C8B-B14F-4D97-AF65-F5344CB8AC3E}">
        <p14:creationId xmlns:p14="http://schemas.microsoft.com/office/powerpoint/2010/main" val="372762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d-ID" i="1" dirty="0" smtClean="0"/>
              <a:t>On Premises</a:t>
            </a:r>
            <a:r>
              <a:rPr lang="id-ID" dirty="0" smtClean="0"/>
              <a:t> merupakan CRM (</a:t>
            </a:r>
            <a:r>
              <a:rPr lang="id-ID" i="1" dirty="0" smtClean="0"/>
              <a:t>Customer Relationship Management</a:t>
            </a:r>
            <a:r>
              <a:rPr lang="id-ID" dirty="0" smtClean="0"/>
              <a:t>) yang diterapkan secara konvensional, yang mana mulai dari pengadaan hingga pengaturan infrastruktur maupun software dilakukan oleh perusahaan itu sendiri (</a:t>
            </a:r>
            <a:r>
              <a:rPr lang="id-ID" i="1" dirty="0" smtClean="0"/>
              <a:t>intern</a:t>
            </a:r>
            <a:r>
              <a:rPr lang="id-ID" dirty="0" smtClean="0"/>
              <a:t>). Seperti mulai dari </a:t>
            </a:r>
            <a:r>
              <a:rPr lang="id-ID" i="1" dirty="0" smtClean="0"/>
              <a:t>server</a:t>
            </a:r>
            <a:r>
              <a:rPr lang="id-ID" dirty="0" smtClean="0"/>
              <a:t>, </a:t>
            </a:r>
            <a:r>
              <a:rPr lang="id-ID" i="1" dirty="0" smtClean="0"/>
              <a:t>developer</a:t>
            </a:r>
            <a:r>
              <a:rPr lang="id-ID" dirty="0" smtClean="0"/>
              <a:t>, d</a:t>
            </a:r>
            <a:r>
              <a:rPr lang="id-ID" i="1" dirty="0" smtClean="0"/>
              <a:t>esign</a:t>
            </a:r>
            <a:r>
              <a:rPr lang="id-ID" dirty="0" smtClean="0"/>
              <a:t> dan lain sebagainya dilakukan oleh perusahaan. Perusahaan dapat dengan mudah mengontrol semua </a:t>
            </a:r>
            <a:r>
              <a:rPr lang="id-ID" i="1" dirty="0" smtClean="0"/>
              <a:t>database</a:t>
            </a:r>
            <a:r>
              <a:rPr lang="id-ID" dirty="0" smtClean="0"/>
              <a:t> yang ada didalamnya karena semua data disimpan dimana perusahaan itu berada. Hanya saja, perusahaan perlu mengeluarkan biaya lebih besar karena harus merekrut tim IT sendiri.</a:t>
            </a:r>
          </a:p>
        </p:txBody>
      </p:sp>
      <p:sp>
        <p:nvSpPr>
          <p:cNvPr id="4" name="Slide Number Placeholder 3"/>
          <p:cNvSpPr>
            <a:spLocks noGrp="1"/>
          </p:cNvSpPr>
          <p:nvPr>
            <p:ph type="sldNum" sz="quarter" idx="10"/>
          </p:nvPr>
        </p:nvSpPr>
        <p:spPr/>
        <p:txBody>
          <a:bodyPr/>
          <a:lstStyle/>
          <a:p>
            <a:fld id="{CF48818C-C5E6-444A-A9F7-917A97CA3904}" type="slidenum">
              <a:rPr lang="id-ID" smtClean="0"/>
              <a:t>22</a:t>
            </a:fld>
            <a:endParaRPr lang="id-ID"/>
          </a:p>
        </p:txBody>
      </p:sp>
    </p:spTree>
    <p:extLst>
      <p:ext uri="{BB962C8B-B14F-4D97-AF65-F5344CB8AC3E}">
        <p14:creationId xmlns:p14="http://schemas.microsoft.com/office/powerpoint/2010/main" val="103061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D" sz="1200" b="1" dirty="0" smtClean="0">
                <a:solidFill>
                  <a:schemeClr val="tx1"/>
                </a:solidFill>
              </a:rPr>
              <a:t>Elastic load balancers</a:t>
            </a:r>
            <a:endParaRPr lang="id-ID" sz="1200" b="1" dirty="0" smtClean="0">
              <a:solidFill>
                <a:schemeClr val="tx1"/>
              </a:solidFill>
            </a:endParaRPr>
          </a:p>
          <a:p>
            <a:pPr>
              <a:lnSpc>
                <a:spcPct val="150000"/>
              </a:lnSpc>
            </a:pPr>
            <a:r>
              <a:rPr lang="id-ID" dirty="0" smtClean="0"/>
              <a:t>Elastic Load Balancing secara otomatis mendistribusikan lalu lintas aplikasi yang masuk di beberapa target, seperti instans Amazon EC2, kontainer, alamat IP, dan fungsi Lambda. </a:t>
            </a:r>
          </a:p>
          <a:p>
            <a:pPr>
              <a:lnSpc>
                <a:spcPct val="150000"/>
              </a:lnSpc>
            </a:pPr>
            <a:endParaRPr lang="en-ID" sz="1200" b="1" dirty="0" smtClean="0">
              <a:solidFill>
                <a:schemeClr val="tx1"/>
              </a:solidFill>
            </a:endParaRPr>
          </a:p>
          <a:p>
            <a:pPr>
              <a:lnSpc>
                <a:spcPct val="150000"/>
              </a:lnSpc>
            </a:pPr>
            <a:r>
              <a:rPr lang="en-ID" sz="1200" b="1" dirty="0" smtClean="0">
                <a:solidFill>
                  <a:schemeClr val="tx1"/>
                </a:solidFill>
              </a:rPr>
              <a:t>Elastic IP addresses </a:t>
            </a:r>
            <a:endParaRPr lang="id-ID" sz="1200" b="1" dirty="0" smtClean="0">
              <a:solidFill>
                <a:schemeClr val="tx1"/>
              </a:solidFill>
            </a:endParaRPr>
          </a:p>
          <a:p>
            <a:pPr>
              <a:lnSpc>
                <a:spcPct val="150000"/>
              </a:lnSpc>
            </a:pPr>
            <a:r>
              <a:rPr lang="id-ID" dirty="0" smtClean="0"/>
              <a:t>adalah alamat IPv4 statis yang dirancang untuk komputasi awan dinamis. Alamat IP elastis dikaitkan dengan akun AWS Anda. </a:t>
            </a:r>
          </a:p>
          <a:p>
            <a:pPr>
              <a:lnSpc>
                <a:spcPct val="150000"/>
              </a:lnSpc>
            </a:pPr>
            <a:endParaRPr lang="id-ID" sz="1200" b="1" dirty="0" smtClean="0">
              <a:solidFill>
                <a:schemeClr val="tx1"/>
              </a:solidFill>
            </a:endParaRPr>
          </a:p>
          <a:p>
            <a:pPr>
              <a:lnSpc>
                <a:spcPct val="150000"/>
              </a:lnSpc>
            </a:pPr>
            <a:r>
              <a:rPr lang="en-ID" sz="1200" b="1" dirty="0" smtClean="0">
                <a:solidFill>
                  <a:schemeClr val="tx1"/>
                </a:solidFill>
              </a:rPr>
              <a:t>Amazon Route 53</a:t>
            </a:r>
            <a:endParaRPr lang="id-ID" sz="1200" b="1" dirty="0" smtClean="0">
              <a:solidFill>
                <a:schemeClr val="tx1"/>
              </a:solidFill>
            </a:endParaRPr>
          </a:p>
          <a:p>
            <a:pPr>
              <a:lnSpc>
                <a:spcPct val="150000"/>
              </a:lnSpc>
            </a:pPr>
            <a:r>
              <a:rPr lang="id-ID" dirty="0" smtClean="0"/>
              <a:t>Amazon Route 53 adalah layanan web </a:t>
            </a:r>
            <a:r>
              <a:rPr lang="id-ID" dirty="0" smtClean="0">
                <a:hlinkClick r:id="rId3"/>
              </a:rPr>
              <a:t>Domain Name System (DNS)</a:t>
            </a:r>
            <a:r>
              <a:rPr lang="id-ID" dirty="0" smtClean="0"/>
              <a:t> cloud dengan ketersediaan tinggi dan skala luas. Amazon Route 53 dirancang untuk memberikan pengembang dan bisnis cara yang sangat tepercaya dengan biaya hemat untuk merutekan pengguna akhir ke aplikasi internet dengan menerjemahkan nama seperti www.example.com ke alamat IP numerik seperti 192.0.2.1 yang digunakan komputer untuk saling menghubungkan. Amazon Route 53 juga sangat sesuai dengan IPv6.</a:t>
            </a:r>
          </a:p>
          <a:p>
            <a:pPr>
              <a:lnSpc>
                <a:spcPct val="150000"/>
              </a:lnSpc>
            </a:pPr>
            <a:r>
              <a:rPr lang="en-ID" sz="1200" b="1" dirty="0" smtClean="0">
                <a:solidFill>
                  <a:schemeClr val="tx1"/>
                </a:solidFill>
              </a:rPr>
              <a:t> </a:t>
            </a:r>
          </a:p>
          <a:p>
            <a:pPr>
              <a:lnSpc>
                <a:spcPct val="150000"/>
              </a:lnSpc>
            </a:pPr>
            <a:r>
              <a:rPr lang="en-ID" sz="1200" b="1" dirty="0" smtClean="0">
                <a:solidFill>
                  <a:schemeClr val="tx1"/>
                </a:solidFill>
              </a:rPr>
              <a:t>Auto Scaling</a:t>
            </a:r>
            <a:endParaRPr lang="id-ID" sz="1200" b="1" dirty="0" smtClean="0">
              <a:solidFill>
                <a:schemeClr val="tx1"/>
              </a:solidFill>
            </a:endParaRPr>
          </a:p>
          <a:p>
            <a:pPr>
              <a:lnSpc>
                <a:spcPct val="150000"/>
              </a:lnSpc>
            </a:pPr>
            <a:r>
              <a:rPr lang="id-ID" dirty="0" smtClean="0"/>
              <a:t>AWS Auto Scaling memonitor aplikasi Anda dan secara otomatis menyesuaikan kapasitas untuk mempertahankan kinerja yang stabil dan dapat diprediksi dengan biaya serendah mungkin. </a:t>
            </a:r>
            <a:endParaRPr lang="id-ID" sz="1200" b="1" dirty="0" smtClean="0">
              <a:solidFill>
                <a:schemeClr val="tx1"/>
              </a:solidFill>
            </a:endParaRPr>
          </a:p>
          <a:p>
            <a:pPr>
              <a:lnSpc>
                <a:spcPct val="150000"/>
              </a:lnSpc>
            </a:pPr>
            <a:r>
              <a:rPr lang="en-ID" sz="1200" b="1" dirty="0" smtClean="0">
                <a:solidFill>
                  <a:schemeClr val="tx1"/>
                </a:solidFill>
              </a:rPr>
              <a:t> </a:t>
            </a:r>
          </a:p>
          <a:p>
            <a:pPr>
              <a:lnSpc>
                <a:spcPct val="150000"/>
              </a:lnSpc>
            </a:pPr>
            <a:r>
              <a:rPr lang="en-ID" sz="1200" b="1" dirty="0" smtClean="0">
                <a:solidFill>
                  <a:schemeClr val="tx1"/>
                </a:solidFill>
              </a:rPr>
              <a:t>Amazon </a:t>
            </a:r>
            <a:r>
              <a:rPr lang="en-ID" sz="1200" b="1" dirty="0" err="1" smtClean="0">
                <a:solidFill>
                  <a:schemeClr val="tx1"/>
                </a:solidFill>
              </a:rPr>
              <a:t>CloudWatch</a:t>
            </a:r>
            <a:endParaRPr lang="id-ID" sz="1200" b="1" dirty="0" smtClean="0">
              <a:solidFill>
                <a:schemeClr val="tx1"/>
              </a:solidFill>
            </a:endParaRPr>
          </a:p>
          <a:p>
            <a:pPr>
              <a:lnSpc>
                <a:spcPct val="150000"/>
              </a:lnSpc>
            </a:pPr>
            <a:r>
              <a:rPr lang="id-ID" dirty="0" smtClean="0"/>
              <a:t>Amazon CloudWatch adalah layanan pemantauan dan manajemen yang dikembangkan untuk pengembang, operator sistem, teknisi keandalan di lokasi (site reliability engineers, SRE), dan pengelola TI.</a:t>
            </a:r>
            <a:endParaRPr lang="en-US" sz="1200" b="1" dirty="0">
              <a:solidFill>
                <a:schemeClr val="tx1"/>
              </a:solidFill>
            </a:endParaRPr>
          </a:p>
        </p:txBody>
      </p:sp>
      <p:sp>
        <p:nvSpPr>
          <p:cNvPr id="4" name="Slide Number Placeholder 3"/>
          <p:cNvSpPr>
            <a:spLocks noGrp="1"/>
          </p:cNvSpPr>
          <p:nvPr>
            <p:ph type="sldNum" sz="quarter" idx="10"/>
          </p:nvPr>
        </p:nvSpPr>
        <p:spPr/>
        <p:txBody>
          <a:bodyPr/>
          <a:lstStyle/>
          <a:p>
            <a:fld id="{CF48818C-C5E6-444A-A9F7-917A97CA3904}" type="slidenum">
              <a:rPr lang="id-ID" smtClean="0"/>
              <a:t>24</a:t>
            </a:fld>
            <a:endParaRPr lang="id-ID"/>
          </a:p>
        </p:txBody>
      </p:sp>
    </p:spTree>
    <p:extLst>
      <p:ext uri="{BB962C8B-B14F-4D97-AF65-F5344CB8AC3E}">
        <p14:creationId xmlns:p14="http://schemas.microsoft.com/office/powerpoint/2010/main" val="1219229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id-ID" dirty="0" smtClean="0"/>
              <a:t>Elastic Load Balancing menawarkan tiga jenis load balancer yang semuanya memiliki fitur ketersediaan tinggi, penskalaan otomatis, dan keamanan yang kuat yang diperlukan untuk membuat aplikasi Anda toleran terhadap kesalahan.</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id-ID"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id-ID" dirty="0" smtClean="0"/>
              <a:t>Elastic Load Balancing memungkinkan Anda untuk memonitor aplikasi dan kinerjanya secara real time dengan metrik, logging, dan pelacakan permintaan Amazon CloudWatch. Ini meningkatkan visibilitas ke dalam perilaku aplikasi Anda, mengatasi masalah dan mengidentifikasi titik lemah kinerja dalam tumpukan aplikasi Anda pada granularitas dari permintaan individual.</a:t>
            </a:r>
          </a:p>
        </p:txBody>
      </p:sp>
      <p:sp>
        <p:nvSpPr>
          <p:cNvPr id="4" name="Slide Number Placeholder 3"/>
          <p:cNvSpPr>
            <a:spLocks noGrp="1"/>
          </p:cNvSpPr>
          <p:nvPr>
            <p:ph type="sldNum" sz="quarter" idx="10"/>
          </p:nvPr>
        </p:nvSpPr>
        <p:spPr/>
        <p:txBody>
          <a:bodyPr/>
          <a:lstStyle/>
          <a:p>
            <a:fld id="{CF48818C-C5E6-444A-A9F7-917A97CA3904}" type="slidenum">
              <a:rPr lang="id-ID" smtClean="0"/>
              <a:t>25</a:t>
            </a:fld>
            <a:endParaRPr lang="id-ID"/>
          </a:p>
        </p:txBody>
      </p:sp>
    </p:spTree>
    <p:extLst>
      <p:ext uri="{BB962C8B-B14F-4D97-AF65-F5344CB8AC3E}">
        <p14:creationId xmlns:p14="http://schemas.microsoft.com/office/powerpoint/2010/main" val="977387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26</a:t>
            </a:fld>
            <a:endParaRPr lang="id-ID"/>
          </a:p>
        </p:txBody>
      </p:sp>
    </p:spTree>
    <p:extLst>
      <p:ext uri="{BB962C8B-B14F-4D97-AF65-F5344CB8AC3E}">
        <p14:creationId xmlns:p14="http://schemas.microsoft.com/office/powerpoint/2010/main" val="78636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Operatioanl excellence-keunggulan operasional</a:t>
            </a:r>
          </a:p>
          <a:p>
            <a:r>
              <a:rPr lang="id-ID" dirty="0" smtClean="0"/>
              <a:t>Pilar keunggulan operasional mencakup kemampuan untuk menjalankan sistem dan mendapatkan wawasan tentang operasi mereka untuk memberikan nilai bisnis, dan untuk terus meningkatkan proses dan prosedur pendukung</a:t>
            </a:r>
          </a:p>
          <a:p>
            <a:endParaRPr lang="id-ID" dirty="0" smtClean="0"/>
          </a:p>
          <a:p>
            <a:r>
              <a:rPr lang="id-ID" b="1" dirty="0" smtClean="0"/>
              <a:t>Reliability-reliabilitas</a:t>
            </a:r>
          </a:p>
          <a:p>
            <a:r>
              <a:rPr lang="id-ID" dirty="0" smtClean="0"/>
              <a:t>Pilar keandalan mencakup kemampuan suatu sistem untuk pulih dari gangguan infrastruktur atau layanan, secara dinamis memperoleh sumber daya komputasi untuk memenuhi permintaan, dan mengurangi gangguan seperti kesalahan konfigurasi atau masalah jaringan sementara.</a:t>
            </a:r>
          </a:p>
          <a:p>
            <a:endParaRPr lang="id-ID" dirty="0" smtClean="0"/>
          </a:p>
          <a:p>
            <a:r>
              <a:rPr lang="id-ID" b="1" dirty="0" smtClean="0"/>
              <a:t>Security – keamanan</a:t>
            </a:r>
          </a:p>
          <a:p>
            <a:r>
              <a:rPr lang="id-ID" dirty="0" smtClean="0"/>
              <a:t>Pilar keamanan mencakup kemampuan untuk melindungi informasi, sistem, dan aset sambil memberikan nilai bisnis melalui penilaian risiko dan strategi mitigasi.</a:t>
            </a:r>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1" dirty="0" smtClean="0"/>
              <a:t>Performance Efficiency</a:t>
            </a:r>
          </a:p>
          <a:p>
            <a:r>
              <a:rPr lang="id-ID" dirty="0" smtClean="0"/>
              <a:t>Pilar efisiensi kinerja mencakup kemampuan untuk menggunakan sumber daya komputasi secara efisien untuk memenuhi persyaratan sistem dan mempertahankan efisiensi itu seiring dengan perubahan permintaan dan teknologi yang berkembang.</a:t>
            </a:r>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1" dirty="0" smtClean="0"/>
              <a:t>Cost Optimization</a:t>
            </a:r>
          </a:p>
          <a:p>
            <a:r>
              <a:rPr lang="id-ID" dirty="0" smtClean="0"/>
              <a:t>Pilar optimalisasi biaya mencakup kemampuan untuk menghindari atau menghilangkan biaya yang tidak dibutuhkan atau sumber daya yang tidak optimal.</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207869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Elastic IP address adalah alamat IPv4 statis yang dirancang untuk komputasi awan dinamis. Elastic IP address dikaitkan dengan akun AWS Anda. Dengan Elastic IP address, Anda dapat menutupi kegagalan instance atau perangkat lunak dengan secara cepat memetakan kembali alamat tersebut ke instance lain di akun Anda.</a:t>
            </a:r>
            <a:br>
              <a:rPr lang="id-ID" dirty="0" smtClean="0"/>
            </a:br>
            <a:r>
              <a:rPr lang="id-ID" dirty="0" smtClean="0"/>
              <a:t/>
            </a:r>
            <a:br>
              <a:rPr lang="id-ID" dirty="0" smtClean="0"/>
            </a:br>
            <a:r>
              <a:rPr lang="id-ID" dirty="0" smtClean="0"/>
              <a:t>Elastic IP address adalah alamat IPv4 publik, yang dapat dijangkau dari internet. Jika instance Anda tidak memiliki alamat IPv4 publik, Anda dapat mengaitkan alamat IP elastis dengan instance Anda untuk mengaktifkan komunikasi dengan internet; misalnya, untuk terhubung ke instance Anda dari komputer lokal Anda.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31</a:t>
            </a:fld>
            <a:endParaRPr lang="id-ID"/>
          </a:p>
        </p:txBody>
      </p:sp>
    </p:spTree>
    <p:extLst>
      <p:ext uri="{BB962C8B-B14F-4D97-AF65-F5344CB8AC3E}">
        <p14:creationId xmlns:p14="http://schemas.microsoft.com/office/powerpoint/2010/main" val="2466704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Route 53 adalah layanan web </a:t>
            </a:r>
            <a:r>
              <a:rPr lang="id-ID" dirty="0" smtClean="0">
                <a:hlinkClick r:id="rId3"/>
              </a:rPr>
              <a:t>Domain Name System (DNS)</a:t>
            </a:r>
            <a:r>
              <a:rPr lang="id-ID" dirty="0" smtClean="0"/>
              <a:t> cloud dengan ketersediaan tinggi dan skala luas. Amazon Route 53 dirancang untuk memberikan pengembang dan bisnis cara yang sangat tepercaya dengan biaya hemat untuk merutekan pengguna akhir ke aplikasi internet dengan menerjemahkan nama seperti www.example.com ke alamat IP numerik seperti 192.0.2.1 yang digunakan komputer untuk saling menghubungkan. Amazon Route 53 juga sangat sesuai dengan IPv6.</a:t>
            </a:r>
          </a:p>
          <a:p>
            <a:endParaRPr lang="id-ID" dirty="0" smtClean="0"/>
          </a:p>
          <a:p>
            <a:r>
              <a:rPr lang="id-ID" dirty="0" smtClean="0"/>
              <a:t>Amazon Route 53 menghubungkan permintaan pengguna secara efektif ke infrastruktur yang menjalankan AWS – seperti instans Amazon EC2, pengimbang muatan Elastic Load Balancing, atau bucket Amazon S3 – dan juga dapat digunakan untuk merutekan pengguna ke infrastruktur di luar AWS. Anda juga dapat menggunakan Amazon Route 53 untuk mengonfigurasi pemeriksaan kesehatan DNS untuk merutekan lalu lintas ke titik akhir sehat atau untuk memantau secara independen kesehatan dan titik akhir aplikasi Anda. Arus Lalu Lintas Amazon Route 53 mempermudah Anda mengelola traffic secara global melalui beragam jenis perutean, termasuk Latency Based Routing, Geo DNS, Geoproximity, dan Weighted Round Robin – semuanya dapat dikombinasikan dengan DNS Failover untuk mengaktifkan arsitektur yang memiliki toleransi terhadap kesalahan dan latensi rendah. Menggunakan visual sederhana Arus Lalu Lintas Amazon Route 53, Anda dapat mengelola dengan mudah bagaimana pengguna akhir Anda dirutekan ke titik akhir aplikasi – entah dalam satu wilayah AWS atau didistribusikan di seluruh dunia. Amazon Route 53 juga menawarkan Registrasi Nama Domain – Anda dapat membeli dan mengelola nama domain seperti example.com dan Amazon Route 53 akan mengonfigurasi pengaturan DNS secara otomatis untuk domain Anda.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32</a:t>
            </a:fld>
            <a:endParaRPr lang="id-ID"/>
          </a:p>
        </p:txBody>
      </p:sp>
    </p:spTree>
    <p:extLst>
      <p:ext uri="{BB962C8B-B14F-4D97-AF65-F5344CB8AC3E}">
        <p14:creationId xmlns:p14="http://schemas.microsoft.com/office/powerpoint/2010/main" val="73171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Ketersediaan dan keandalan tinggi</a:t>
            </a:r>
          </a:p>
          <a:p>
            <a:r>
              <a:rPr lang="id-ID" dirty="0" smtClean="0"/>
              <a:t>Fitur seperti Arus Lalu Lintas Amazon Route 53 membantu Anda meningkatkan keandalan dengan konfigurasi failover mudah untuk merutekan ulang pengguna ke lokasi alternatif jika titik akhir aplikasi utama Anda tidak tersedia. </a:t>
            </a:r>
          </a:p>
          <a:p>
            <a:endParaRPr lang="id-ID" b="1" dirty="0" smtClean="0"/>
          </a:p>
          <a:p>
            <a:r>
              <a:rPr lang="id-ID" b="1" dirty="0" smtClean="0"/>
              <a:t>Fleksibel</a:t>
            </a:r>
          </a:p>
          <a:p>
            <a:r>
              <a:rPr lang="id-ID" dirty="0" smtClean="0"/>
              <a:t>Arus Lalu Lintas Amazon Route 53 merutekan lalu lintas berdasarkan beberapa kriteria, seperti kesehatan titik akhir, lokasi geografis, dan latensi. Anda dapat mengonfigurasi beberapa kebijakan lalu lintas dan menentukan kebijakan mana yang aktif pada saat yang ditentukan. Anda dapat membuat dan mengedit kebijakan lalu lintas menggunakan editor visual sederhana di konsol Route 53, SDK AWS, atau API Route 53. Fitur pemberian versi Arus Lalu Lintas memelihara riwayat perubahan pada kebijakan lalu lintas Anda, sehingga Anda dapat dengan mudah kembali ke versi sebelumnya menggunakan konsol atau API.</a:t>
            </a:r>
          </a:p>
          <a:p>
            <a:endParaRPr lang="id-ID"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1" dirty="0" smtClean="0"/>
              <a:t>Dirancang untuk digunakan dengan Amazon Web Services lainnya</a:t>
            </a:r>
          </a:p>
          <a:p>
            <a:r>
              <a:rPr lang="id-ID" b="1" dirty="0" smtClean="0"/>
              <a:t> </a:t>
            </a:r>
          </a:p>
          <a:p>
            <a:r>
              <a:rPr lang="id-ID" dirty="0" smtClean="0"/>
              <a:t>Anda dapat menggunakan Amazon Route 53 untuk memetakan nama domain ke instans EC2 Amazon Anda, bucket Amazon S3, distribusi Amazon CloudFront, dan sumber daya AWS lainnya. Dengan menggunakan layanan AWS Identity and Access Management (IAM) dengan Amazon Route 53, Anda dapat mengendalikan siapa yang dapat memperbarui data DNS Anda. Anda dapat menggunakan Amazon Route 53 untuk memetakan zone apex Anda (example.com versus www.example.com) ke instans Elastic Load Balancing, distribusi Amazon CloudFront, lingkungan AWS Elastic Beanstalk, API Gateway, titik akhir VPC, atau bucket situs web Amazon S3 menggunakan fitur yang disebut rekaman Alias.</a:t>
            </a:r>
          </a:p>
          <a:p>
            <a:endParaRPr lang="id-ID" b="1" dirty="0" smtClean="0"/>
          </a:p>
          <a:p>
            <a:r>
              <a:rPr lang="id-ID" b="1" dirty="0" smtClean="0"/>
              <a:t>Sederhana</a:t>
            </a:r>
          </a:p>
          <a:p>
            <a:r>
              <a:rPr lang="id-ID" dirty="0" smtClean="0"/>
              <a:t>Sebagai contoh, Anda dapat menggunakan API Amazon Route 53 untuk membuat rekaman DNS baru ketika Anda membuat instans EC2. Arus Lalu Lintas Amazon Route 53 mempermudah menyusun logika perutean rumit untuk aplikasi Anda menggunakan editor kebijakan visual sederhana.</a:t>
            </a:r>
          </a:p>
          <a:p>
            <a:endParaRPr lang="id-ID" b="1" dirty="0" smtClean="0"/>
          </a:p>
          <a:p>
            <a:r>
              <a:rPr lang="id-ID" b="1" dirty="0" smtClean="0"/>
              <a:t>Cepat</a:t>
            </a:r>
          </a:p>
          <a:p>
            <a:r>
              <a:rPr lang="id-ID" dirty="0" smtClean="0"/>
              <a:t>Arus Lalu Lintas Amazon Route 53 memungkinkan Anda meningkatkan pengalaman pelanggan lebih tinggi lagi dengan menjalankan aplikasi di beberapa lokasi di seluruh dunia dan menggunakan kebijakan lalu lintas untuk memastikan pengguna akhir Anda dirutekan ke titik akhir sehat terdekat untuk aplikasi Anda.</a:t>
            </a:r>
          </a:p>
          <a:p>
            <a:endParaRPr lang="id-ID" b="1" dirty="0" smtClean="0"/>
          </a:p>
          <a:p>
            <a:r>
              <a:rPr lang="id-ID" b="1" dirty="0" smtClean="0"/>
              <a:t>Hemat biaya</a:t>
            </a:r>
          </a:p>
          <a:p>
            <a:r>
              <a:rPr lang="id-ID" dirty="0" smtClean="0"/>
              <a:t>Anda hanya membayar untuk sumber daya yang Anda gunakan, seperti jumlah kueri yang dijawab layanan untuk setiap domain Anda, zona dihost untuk mengelola domain melalui layanan, dan fitur opsional seperti kebijakan lalu lintas dan pemeriksaan kesehatan, semua dengan harga terjangkau dan tanpa komitmen penggunaan minimum atau pembayaran di muka apa pun.</a:t>
            </a:r>
          </a:p>
          <a:p>
            <a:endParaRPr lang="id-ID" b="1" dirty="0" smtClean="0"/>
          </a:p>
          <a:p>
            <a:r>
              <a:rPr lang="id-ID" b="1" dirty="0" smtClean="0"/>
              <a:t>Aman</a:t>
            </a:r>
          </a:p>
          <a:p>
            <a:r>
              <a:rPr lang="id-ID" dirty="0" smtClean="0"/>
              <a:t>Dengan mengintegrasikan Amazon Route 53 dengan AWS Identity and Access Management (IAM), Anda dapat mewujudkan kredensial unik dan mengelola izin untuk setiap pengguna di dalam akun AWS Anda dan menentukan siapa yang memiliki akses ke bagian tertentu layanan Amazon Route 53.</a:t>
            </a:r>
          </a:p>
          <a:p>
            <a:endParaRPr lang="id-ID" b="1" dirty="0" smtClean="0"/>
          </a:p>
          <a:p>
            <a:r>
              <a:rPr lang="id-ID" b="1" dirty="0" smtClean="0"/>
              <a:t>Dapat diskalakan</a:t>
            </a:r>
          </a:p>
          <a:p>
            <a:r>
              <a:rPr lang="id-ID" dirty="0" smtClean="0"/>
              <a:t>Route 53 dirancang untuk diperbesar secara otomatis untuk menangani volume kueri sangat besar tanpa intervensi dari Anda.</a:t>
            </a:r>
          </a:p>
          <a:p>
            <a:endParaRPr lang="id-ID" b="1" dirty="0" smtClean="0"/>
          </a:p>
          <a:p>
            <a:r>
              <a:rPr lang="id-ID" b="1" dirty="0" smtClean="0"/>
              <a:t>Menyederhanakan hybrid cloud</a:t>
            </a:r>
          </a:p>
          <a:p>
            <a:r>
              <a:rPr lang="id-ID" dirty="0" smtClean="0"/>
              <a:t>Amazon Route 53 Resolver menyediakan DNS rekursif untuk Amazon VPC dan jaringan on-premise Anda melalui AWS Direct Connect atau AWS Managed VPN. </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33</a:t>
            </a:fld>
            <a:endParaRPr lang="id-ID"/>
          </a:p>
        </p:txBody>
      </p:sp>
    </p:spTree>
    <p:extLst>
      <p:ext uri="{BB962C8B-B14F-4D97-AF65-F5344CB8AC3E}">
        <p14:creationId xmlns:p14="http://schemas.microsoft.com/office/powerpoint/2010/main" val="3386188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34</a:t>
            </a:fld>
            <a:endParaRPr lang="id-ID"/>
          </a:p>
        </p:txBody>
      </p:sp>
    </p:spTree>
    <p:extLst>
      <p:ext uri="{BB962C8B-B14F-4D97-AF65-F5344CB8AC3E}">
        <p14:creationId xmlns:p14="http://schemas.microsoft.com/office/powerpoint/2010/main" val="2774327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id-ID" sz="1200" b="1" dirty="0" smtClean="0"/>
              <a:t>Menyiapkan peningkatan kapasitas dengan cepat</a:t>
            </a:r>
          </a:p>
          <a:p>
            <a:pPr>
              <a:lnSpc>
                <a:spcPct val="150000"/>
              </a:lnSpc>
            </a:pPr>
            <a:r>
              <a:rPr lang="id-ID" dirty="0" smtClean="0"/>
              <a:t>AWS Auto Scaling memungkinkan Anda menetapkan tingkat penggunaan target untuk berbagai sumber daya dalam satu antarmuka yang intuitif. Anda dapat dengan cepat melihat penggunaan rata-rata semua sumber daya terukur Anda tanpa harus masuk ke konsol lain. Misalnya, jika aplikasi Anda menggunakan Amazon EC2 dan Amazon DynamoDB, Anda dapat menggunakan AWS Auto Scaling untuk mengelola penyediaan sumber daya untuk semua grup EC2 Auto Scaling dan tabel database dalam aplikasi Anda.</a:t>
            </a:r>
            <a:endParaRPr lang="id-ID" sz="1200" b="1" dirty="0" smtClean="0"/>
          </a:p>
          <a:p>
            <a:pPr>
              <a:lnSpc>
                <a:spcPct val="150000"/>
              </a:lnSpc>
            </a:pPr>
            <a:endParaRPr lang="id-ID" sz="1200" b="1" dirty="0" smtClean="0"/>
          </a:p>
          <a:p>
            <a:pPr>
              <a:lnSpc>
                <a:spcPct val="150000"/>
              </a:lnSpc>
            </a:pPr>
            <a:r>
              <a:rPr lang="id-ID" sz="1200" b="1" dirty="0" smtClean="0"/>
              <a:t>Mengambil keputusan penskalaan pintar</a:t>
            </a:r>
          </a:p>
          <a:p>
            <a:pPr>
              <a:lnSpc>
                <a:spcPct val="150000"/>
              </a:lnSpc>
            </a:pPr>
            <a:r>
              <a:rPr lang="id-ID" dirty="0" smtClean="0"/>
              <a:t>AWS Auto Scaling memungkinkan Anda membangun rencana peningkatan kapasitas yang mengotomatiskan cara grup sumber daya yang berbeda merespons perubahan permintaan. Anda dapat mengoptimalkan ketersediaan, biaya, atau keseimbangan keduanya. AWS Auto Scaling secara otomatis membuat semua kebijakan penskalaan dan menetapkan target untuk Anda berdasarkan preferensi Anda. AWS Auto Scaling memonitor aplikasi Anda dan secara otomatis menambah atau menghapus kapasitas dari grup sumber daya Anda secara real-time saat permintaan berubah.</a:t>
            </a:r>
            <a:endParaRPr lang="id-ID" sz="1200" b="1" dirty="0" smtClean="0"/>
          </a:p>
          <a:p>
            <a:pPr>
              <a:lnSpc>
                <a:spcPct val="150000"/>
              </a:lnSpc>
            </a:pPr>
            <a:endParaRPr lang="id-ID" sz="1200" b="1" dirty="0" smtClean="0"/>
          </a:p>
          <a:p>
            <a:pPr>
              <a:lnSpc>
                <a:spcPct val="150000"/>
              </a:lnSpc>
            </a:pPr>
            <a:r>
              <a:rPr lang="id-ID" sz="1200" b="1" dirty="0" smtClean="0"/>
              <a:t>Secara otomatis mempertahankan kinerja</a:t>
            </a:r>
          </a:p>
          <a:p>
            <a:pPr>
              <a:lnSpc>
                <a:spcPct val="150000"/>
              </a:lnSpc>
            </a:pPr>
            <a:r>
              <a:rPr lang="id-ID" dirty="0" smtClean="0"/>
              <a:t>Dengan menggunakan AWS Auto Scaling, Anda mempertahankan kinerja dan ketersediaan aplikasi yang optimal, bahkan ketika beban kerja bersifat periodik, tidak dapat diprediksi, atau terus berubah. AWS Auto Scaling terus memantau aplikasi Anda untuk memastikan bahwa mereka beroperasi pada tingkat kinerja yang Anda inginkan. Ketika permintaan melonjak, AWS Auto Scaling secara otomatis meningkatkan kapasitas sumber daya yang terbatas sehingga Anda dapat mempertahankan kualitas layanan yang tinggi.</a:t>
            </a:r>
          </a:p>
          <a:p>
            <a:pPr>
              <a:lnSpc>
                <a:spcPct val="150000"/>
              </a:lnSpc>
            </a:pPr>
            <a:endParaRPr lang="id-ID" sz="1200" b="1" dirty="0" smtClean="0"/>
          </a:p>
          <a:p>
            <a:pPr>
              <a:lnSpc>
                <a:spcPct val="150000"/>
              </a:lnSpc>
            </a:pPr>
            <a:r>
              <a:rPr lang="id-ID" sz="1200" b="1" dirty="0" smtClean="0"/>
              <a:t>Hanya bayar apa yang dibutuhkan</a:t>
            </a:r>
          </a:p>
          <a:p>
            <a:r>
              <a:rPr lang="id-ID" dirty="0" smtClean="0"/>
              <a:t>AWS Auto Scaling dapat membantu Anda mengoptimalkan penggunaan dan efisiensi biaya saat menggunakan layanan AWS sehingga Anda hanya membayar sumber daya yang benar-benar Anda butuhkan. Ketika permintaan menurun, AWS Auto Scaling akan secara otomatis menghapus kelebihan kapasitas sumber daya sehingga Anda menghindari pengeluaran berlebihan. AWS Auto Scaling gratis untuk digunakan, dan memungkinkan Anda mengoptimalkan biaya lingkungan AWS Anda.</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35</a:t>
            </a:fld>
            <a:endParaRPr lang="id-ID"/>
          </a:p>
        </p:txBody>
      </p:sp>
    </p:spTree>
    <p:extLst>
      <p:ext uri="{BB962C8B-B14F-4D97-AF65-F5344CB8AC3E}">
        <p14:creationId xmlns:p14="http://schemas.microsoft.com/office/powerpoint/2010/main" val="1334657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36</a:t>
            </a:fld>
            <a:endParaRPr lang="id-ID"/>
          </a:p>
        </p:txBody>
      </p:sp>
    </p:spTree>
    <p:extLst>
      <p:ext uri="{BB962C8B-B14F-4D97-AF65-F5344CB8AC3E}">
        <p14:creationId xmlns:p14="http://schemas.microsoft.com/office/powerpoint/2010/main" val="3411887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id-ID" b="1" dirty="0" smtClean="0">
                <a:solidFill>
                  <a:schemeClr val="tx1"/>
                </a:solidFill>
              </a:rPr>
              <a:t>Akses semua data dari platform tunggal</a:t>
            </a:r>
          </a:p>
          <a:p>
            <a:pPr>
              <a:lnSpc>
                <a:spcPct val="150000"/>
              </a:lnSpc>
            </a:pPr>
            <a:r>
              <a:rPr lang="id-ID" dirty="0" smtClean="0"/>
              <a:t>Amazon CloudWatch memungkinkan Anda untuk mengumpulkan metrik dan log dari semua sumber daya AWS, aplikasi, dan layanan yang berjalan di AWS dan server di lokasi, membantu Anda mengurai silo data sehingga Anda dapat dengan mudah memperoleh visibilitas sistem yang luas.</a:t>
            </a:r>
            <a:endParaRPr lang="id-ID" sz="1200" b="1" dirty="0" smtClean="0">
              <a:solidFill>
                <a:schemeClr val="tx1"/>
              </a:solidFill>
            </a:endParaRPr>
          </a:p>
          <a:p>
            <a:pPr>
              <a:lnSpc>
                <a:spcPct val="150000"/>
              </a:lnSpc>
            </a:pPr>
            <a:endParaRPr lang="id-ID" sz="1200" b="1" dirty="0" smtClean="0">
              <a:solidFill>
                <a:schemeClr val="tx1"/>
              </a:solidFill>
            </a:endParaRPr>
          </a:p>
          <a:p>
            <a:pPr>
              <a:lnSpc>
                <a:spcPct val="150000"/>
              </a:lnSpc>
            </a:pPr>
            <a:r>
              <a:rPr lang="id-ID" sz="1200" b="1" dirty="0" smtClean="0">
                <a:solidFill>
                  <a:schemeClr val="tx1"/>
                </a:solidFill>
              </a:rPr>
              <a:t>Cara termudah untuk mengumpulkan metrik</a:t>
            </a:r>
            <a:r>
              <a:rPr lang="id-ID" sz="1200" b="1" baseline="0" dirty="0" smtClean="0">
                <a:solidFill>
                  <a:schemeClr val="tx1"/>
                </a:solidFill>
              </a:rPr>
              <a:t> </a:t>
            </a:r>
            <a:r>
              <a:rPr lang="id-ID" sz="1200" b="1" dirty="0" smtClean="0">
                <a:solidFill>
                  <a:schemeClr val="tx1"/>
                </a:solidFill>
              </a:rPr>
              <a:t>rinci dan custom untuk sumber daya AWS</a:t>
            </a:r>
          </a:p>
          <a:p>
            <a:pPr>
              <a:lnSpc>
                <a:spcPct val="150000"/>
              </a:lnSpc>
            </a:pPr>
            <a:r>
              <a:rPr lang="id-ID" dirty="0" smtClean="0"/>
              <a:t>Memantau sumber daya AWS Anda mudah dilakukan dengan Amazon CloudWatch. CloudWatch sudah terintegrasi dengan lebih dari 70 layanan AWS seperti Amazon EC2, Amazon DynamoDB, Amazon S3, Amazon ECS, AWS Lambda, Amazon API Gateway, dll. yang secara otomatis menerbitkan metrik 1 menit yang detail dan metrik khusus yang mencapai granularitas hingga 1 detik. Anda dapat menggunakan AWS Systems Manager untuk menginstal Agen CloudWatch, atau Anda dapat menggunakan API CloudWatch untuk secara mudah mengumpulkan, menerbitkan, dan menyimpan data ini di CloudWatch.</a:t>
            </a:r>
            <a:endParaRPr lang="id-ID" b="1" dirty="0" smtClean="0">
              <a:solidFill>
                <a:schemeClr val="tx1"/>
              </a:solidFill>
            </a:endParaRPr>
          </a:p>
          <a:p>
            <a:pPr>
              <a:lnSpc>
                <a:spcPct val="150000"/>
              </a:lnSpc>
            </a:pPr>
            <a:endParaRPr lang="id-ID" b="1" dirty="0" smtClean="0">
              <a:solidFill>
                <a:schemeClr val="tx1"/>
              </a:solidFill>
            </a:endParaRPr>
          </a:p>
          <a:p>
            <a:pPr>
              <a:lnSpc>
                <a:spcPct val="150000"/>
              </a:lnSpc>
            </a:pPr>
            <a:r>
              <a:rPr lang="id-ID" b="1" dirty="0" smtClean="0">
                <a:solidFill>
                  <a:schemeClr val="tx1"/>
                </a:solidFill>
              </a:rPr>
              <a:t>Visibilitas, infrastruktur, dan layanan pengguna</a:t>
            </a:r>
          </a:p>
          <a:p>
            <a:pPr>
              <a:lnSpc>
                <a:spcPct val="150000"/>
              </a:lnSpc>
            </a:pPr>
            <a:r>
              <a:rPr lang="id-ID" dirty="0" smtClean="0"/>
              <a:t>Mendapatkan visibilitas di seluruh stack terdistribusi Anda artinya menghubungkan dan memvisualkan metrik dan log untuk mengetahui dan mengatasi masalah secara cepat. Dengan Amazon CloudWatch, Anda dapat memvisualkan metrik kunci seperti penggunaan CPU dan memori. Anda juga dapat menghubungkan pola log, misalnya kesalahan terhadap metrik spesifik untuk secara cepat mendapatkan konteks dan beranjak dari mendiagnosis masalah menjadi memahami akar masalah.</a:t>
            </a:r>
            <a:endParaRPr lang="id-ID" sz="1200" b="1" dirty="0" smtClean="0">
              <a:solidFill>
                <a:schemeClr val="tx1"/>
              </a:solidFill>
            </a:endParaRPr>
          </a:p>
          <a:p>
            <a:pPr>
              <a:lnSpc>
                <a:spcPct val="150000"/>
              </a:lnSpc>
            </a:pPr>
            <a:endParaRPr lang="id-ID" sz="1200" b="1" dirty="0" smtClean="0">
              <a:solidFill>
                <a:schemeClr val="tx1"/>
              </a:solidFill>
            </a:endParaRPr>
          </a:p>
          <a:p>
            <a:pPr>
              <a:lnSpc>
                <a:spcPct val="150000"/>
              </a:lnSpc>
            </a:pPr>
            <a:r>
              <a:rPr lang="id-ID" sz="1200" b="1" dirty="0" smtClean="0">
                <a:solidFill>
                  <a:schemeClr val="tx1"/>
                </a:solidFill>
              </a:rPr>
              <a:t>Memperbaiki total biaya kepemilikan</a:t>
            </a:r>
          </a:p>
          <a:p>
            <a:pPr>
              <a:lnSpc>
                <a:spcPct val="150000"/>
              </a:lnSpc>
            </a:pPr>
            <a:r>
              <a:rPr lang="id-ID" dirty="0" smtClean="0"/>
              <a:t>Amazon CloudWatch memungkinkan Anda untuk menetapkan alarm resolusi tinggi dan melakukan tindakan otomatis. Ini artinya membebaskan sumber daya penting agar fokus pada penambahan nilai bisnis. Misalnya, Anda dapat diberi peringatan mengenai instans Amazon EC2 dan menyiapkan Auto Scaling untuk menambah atau menghapus instans. Anda juga dapat melakukan respons otomatis untuk mendeteksi dan mematikan sumber daya EC2 yang tidak digunakan, mengurangi kelebihan tagihan dan meningkatkan pengoptimalan sumber daya.</a:t>
            </a:r>
            <a:endParaRPr lang="id-ID" b="1" dirty="0" smtClean="0">
              <a:solidFill>
                <a:schemeClr val="tx1"/>
              </a:solidFill>
            </a:endParaRPr>
          </a:p>
          <a:p>
            <a:pPr>
              <a:lnSpc>
                <a:spcPct val="150000"/>
              </a:lnSpc>
            </a:pPr>
            <a:endParaRPr lang="id-ID" b="1" dirty="0" smtClean="0">
              <a:solidFill>
                <a:schemeClr val="tx1"/>
              </a:solidFill>
            </a:endParaRPr>
          </a:p>
          <a:p>
            <a:pPr>
              <a:lnSpc>
                <a:spcPct val="150000"/>
              </a:lnSpc>
            </a:pPr>
            <a:r>
              <a:rPr lang="id-ID" b="1" dirty="0" smtClean="0">
                <a:solidFill>
                  <a:schemeClr val="tx1"/>
                </a:solidFill>
              </a:rPr>
              <a:t>Mengoptimalkan sumber daya operasional dan aplikasi</a:t>
            </a:r>
          </a:p>
          <a:p>
            <a:pPr>
              <a:lnSpc>
                <a:spcPct val="150000"/>
              </a:lnSpc>
            </a:pPr>
            <a:r>
              <a:rPr lang="id-ID" dirty="0" smtClean="0"/>
              <a:t>nda memerlukan gabungan tampilan operasional, data granular real-time, dan referensi historis untuk mengoptimalkan kinerja dan penggunaan sumber daya. Dengan Amazon CloudWatch, Anda mendapatkan pemantauan yang ditingkatkan dengan granularitas 1-detik serta penyimpanan dan retensi metrik hingga 15 bulan.</a:t>
            </a:r>
            <a:endParaRPr lang="id-ID" sz="1200" b="1" dirty="0" smtClean="0">
              <a:solidFill>
                <a:schemeClr val="tx1"/>
              </a:solidFill>
            </a:endParaRPr>
          </a:p>
          <a:p>
            <a:pPr>
              <a:lnSpc>
                <a:spcPct val="150000"/>
              </a:lnSpc>
            </a:pPr>
            <a:endParaRPr lang="id-ID" sz="1200" b="1" dirty="0" smtClean="0">
              <a:solidFill>
                <a:schemeClr val="tx1"/>
              </a:solidFill>
            </a:endParaRPr>
          </a:p>
          <a:p>
            <a:pPr>
              <a:lnSpc>
                <a:spcPct val="150000"/>
              </a:lnSpc>
            </a:pPr>
            <a:r>
              <a:rPr lang="id-ID" sz="1200" b="1" dirty="0" smtClean="0">
                <a:solidFill>
                  <a:schemeClr val="tx1"/>
                </a:solidFill>
              </a:rPr>
              <a:t>Memperoleh wawasan yang dapat</a:t>
            </a:r>
            <a:r>
              <a:rPr lang="id-ID" sz="1200" b="1" baseline="0" dirty="0" smtClean="0">
                <a:solidFill>
                  <a:schemeClr val="tx1"/>
                </a:solidFill>
              </a:rPr>
              <a:t> </a:t>
            </a:r>
            <a:r>
              <a:rPr lang="id-ID" sz="1200" b="1" dirty="0" smtClean="0">
                <a:solidFill>
                  <a:schemeClr val="tx1"/>
                </a:solidFill>
              </a:rPr>
              <a:t>ditindaklanjuti dari log</a:t>
            </a:r>
            <a:endParaRPr lang="en-US" sz="1200" b="1" dirty="0" smtClean="0">
              <a:solidFill>
                <a:schemeClr val="tx1"/>
              </a:solidFill>
            </a:endParaRPr>
          </a:p>
          <a:p>
            <a:r>
              <a:rPr lang="id-ID" dirty="0" smtClean="0"/>
              <a:t>Wawasan Amazon CloudWatch Logs memungkinkan Anda menjelajahi, menganalisis, dan memvisualisasikan log Anda dengan instan, memudahkan Anda memecahkan masalah operasional. Dengan Wawasan Log, Anda hanya membayar untuk kueri yang Anda jalankan. Wawasan Log menyesuaikan skala dengan tingkat kompleksitas kueri dan volume log Anda, memberikan Anda jawaban dalam hitungan detik. </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37</a:t>
            </a:fld>
            <a:endParaRPr lang="id-ID"/>
          </a:p>
        </p:txBody>
      </p:sp>
    </p:spTree>
    <p:extLst>
      <p:ext uri="{BB962C8B-B14F-4D97-AF65-F5344CB8AC3E}">
        <p14:creationId xmlns:p14="http://schemas.microsoft.com/office/powerpoint/2010/main" val="341188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38</a:t>
            </a:fld>
            <a:endParaRPr lang="id-ID"/>
          </a:p>
        </p:txBody>
      </p:sp>
    </p:spTree>
    <p:extLst>
      <p:ext uri="{BB962C8B-B14F-4D97-AF65-F5344CB8AC3E}">
        <p14:creationId xmlns:p14="http://schemas.microsoft.com/office/powerpoint/2010/main" val="3411887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39</a:t>
            </a:fld>
            <a:endParaRPr lang="id-ID"/>
          </a:p>
        </p:txBody>
      </p:sp>
    </p:spTree>
    <p:extLst>
      <p:ext uri="{BB962C8B-B14F-4D97-AF65-F5344CB8AC3E}">
        <p14:creationId xmlns:p14="http://schemas.microsoft.com/office/powerpoint/2010/main" val="3411887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1" dirty="0" smtClean="0">
                <a:solidFill>
                  <a:schemeClr val="tx1"/>
                </a:solidFill>
              </a:rPr>
              <a:t>Amazon Simple Queue Service </a:t>
            </a:r>
          </a:p>
          <a:p>
            <a:pPr>
              <a:lnSpc>
                <a:spcPct val="150000"/>
              </a:lnSpc>
            </a:pPr>
            <a:r>
              <a:rPr lang="id-ID" dirty="0" smtClean="0"/>
              <a:t>Amazon Simple Queue Service (SQS) adalah layanan antrean pesan yang dikelola secara penuh yang memungkinkan Anda untuk membuat pemisahan dan penskalaan layanan mikro, sistem terdistribusi, dan aplikasi tanpa server menjadi mudah. SQS menghilangkan kerumitan dan besarnya biaya yang ditautkan dengan pengelolaan dan pengoperasian middleware yang berorientasi pesan, dan mendukung pengembang untuk fokus pada pekerjaan yang berbeda-beda. Dengan menggunakan SQS, Anda dapat mengirim, menyimpan, dan menerima pesan antara komponen perangkat lunak dalam segala volume, tanpa kehilangan pesan atau memerlukan layanan lain untuk tersedia. Memulai dengan SQS dalam waktu singkat menggunakan konsol AWS, Command Line Interface, atau SDK pilihan Anda, serta tiga perintah sederhana.</a:t>
            </a:r>
            <a:endParaRPr lang="id-ID" sz="1200" b="1" dirty="0" smtClean="0">
              <a:solidFill>
                <a:schemeClr val="tx1"/>
              </a:solidFill>
            </a:endParaRPr>
          </a:p>
          <a:p>
            <a:pPr>
              <a:lnSpc>
                <a:spcPct val="150000"/>
              </a:lnSpc>
            </a:pPr>
            <a:endParaRPr lang="id-ID" sz="1200" b="1" dirty="0" smtClean="0">
              <a:solidFill>
                <a:schemeClr val="tx1"/>
              </a:solidFill>
            </a:endParaRPr>
          </a:p>
          <a:p>
            <a:pPr>
              <a:lnSpc>
                <a:spcPct val="150000"/>
              </a:lnSpc>
            </a:pPr>
            <a:r>
              <a:rPr lang="en-US" sz="1200" b="1" dirty="0" smtClean="0">
                <a:solidFill>
                  <a:schemeClr val="tx1"/>
                </a:solidFill>
              </a:rPr>
              <a:t>Amazon Simple Storage Service </a:t>
            </a:r>
          </a:p>
          <a:p>
            <a:pPr>
              <a:lnSpc>
                <a:spcPct val="150000"/>
              </a:lnSpc>
            </a:pPr>
            <a:r>
              <a:rPr lang="id-ID" dirty="0" smtClean="0"/>
              <a:t>Amazon Simple Storage Service (Amazon S3) adalah layanan penyimpanan objek yang menawarkan skalabilitas, ketersediaan data, keamanan, dan kinerja terdepan dalam industri. Ini berarti pelanggan dari segala ukuran dan industri dapat menggunakannya untuk menyimpan dan melindungi data sebanyak apa pun untuk berbagai kasus pengunaan, seperti situs web, aplikasi perusahaan, perangkat IoT, dan analisis big data. Amazon S3 memberikan fitur manajemen yang mudah sehingga Anda dapat mengatur data dan mengonfigurasi kontrol akses yang disetel dengan baik guna memenuhi kebutuhan bisnis, organisasional, dan kepatuhan tertentu. Amazon S3 didesain untuk ketahanan data 99,999999999% (11 9) karena secara otomatis membuat dan menyimpan salinan dari semua objek S3 di beberapa sistem.</a:t>
            </a:r>
            <a:endParaRPr lang="id-ID" sz="1200" b="1" dirty="0" smtClean="0">
              <a:solidFill>
                <a:schemeClr val="tx1"/>
              </a:solidFill>
            </a:endParaRPr>
          </a:p>
          <a:p>
            <a:pPr>
              <a:lnSpc>
                <a:spcPct val="150000"/>
              </a:lnSpc>
            </a:pPr>
            <a:endParaRPr lang="id-ID" sz="1200" b="1" dirty="0" smtClean="0">
              <a:solidFill>
                <a:schemeClr val="tx1"/>
              </a:solidFill>
            </a:endParaRPr>
          </a:p>
          <a:p>
            <a:pPr>
              <a:lnSpc>
                <a:spcPct val="150000"/>
              </a:lnSpc>
            </a:pPr>
            <a:r>
              <a:rPr lang="en-US" sz="1200" b="1" dirty="0" smtClean="0">
                <a:solidFill>
                  <a:schemeClr val="tx1"/>
                </a:solidFill>
              </a:rPr>
              <a:t>Amazon </a:t>
            </a:r>
            <a:r>
              <a:rPr lang="en-US" sz="1200" b="1" dirty="0" err="1" smtClean="0">
                <a:solidFill>
                  <a:schemeClr val="tx1"/>
                </a:solidFill>
              </a:rPr>
              <a:t>SimpleDB</a:t>
            </a:r>
            <a:r>
              <a:rPr lang="en-US" sz="1200" b="1" dirty="0" smtClean="0">
                <a:solidFill>
                  <a:schemeClr val="tx1"/>
                </a:solidFill>
              </a:rPr>
              <a:t> </a:t>
            </a:r>
          </a:p>
          <a:p>
            <a:pPr>
              <a:lnSpc>
                <a:spcPct val="150000"/>
              </a:lnSpc>
            </a:pPr>
            <a:r>
              <a:rPr lang="id-ID" dirty="0" smtClean="0"/>
              <a:t>Tidak terikat oleh persyaratan ketat dari database relasional, Amazon SimpleDB dioptimalkan untuk memberikan ketersediaan dan fleksibilitas tinggi, dengan sedikit atau tanpa beban administrasi. Di belakang layar, Amazon SimpleDB membuat dan mengelola beberapa replika data Anda yang didistribusikan secara geografis untuk memungkinkan ketersediaan tinggi dan daya tahan data. Layanan ini membebani Anda hanya untuk sumber daya yang benar-benar digunakan dalam menyimpan data Anda dan melayani permintaan Anda. Anda dapat mengubah model data Anda dengan cepat, dan data secara otomatis diindeks untuk Anda. Dengan Amazon SimpleDB, Anda dapat fokus pada pengembangan aplikasi tanpa khawatir tentang penyediaan infrastruktur, ketersediaan tinggi, pemeliharaan perangkat lunak, manajemen skema dan indeks, atau penyesuaian kinerja.</a:t>
            </a:r>
            <a:endParaRPr lang="id-ID" sz="1200" b="1" dirty="0" smtClean="0">
              <a:solidFill>
                <a:schemeClr val="tx1"/>
              </a:solidFill>
            </a:endParaRPr>
          </a:p>
          <a:p>
            <a:pPr>
              <a:lnSpc>
                <a:spcPct val="150000"/>
              </a:lnSpc>
            </a:pPr>
            <a:endParaRPr lang="id-ID" sz="1200" b="1" dirty="0" smtClean="0">
              <a:solidFill>
                <a:schemeClr val="tx1"/>
              </a:solidFill>
            </a:endParaRPr>
          </a:p>
          <a:p>
            <a:pPr>
              <a:lnSpc>
                <a:spcPct val="150000"/>
              </a:lnSpc>
            </a:pPr>
            <a:r>
              <a:rPr lang="en-US" sz="1200" b="1" dirty="0" smtClean="0">
                <a:solidFill>
                  <a:schemeClr val="tx1"/>
                </a:solidFill>
              </a:rPr>
              <a:t>Amazon Relational Database Service</a:t>
            </a:r>
          </a:p>
          <a:p>
            <a:r>
              <a:rPr lang="id-ID" dirty="0" smtClean="0"/>
              <a:t>Amazon Relational Database Service (Amazon RDS) memudahkan untuk menyiapkan, mengoperasikan, dan menskalakan database relasional di cloud. Amazon RDS memberikan kapasitas yang hemat biaya dan dapat diubah ukurannya sementara melakukan automasi tugas administrasi yang memakan waktu seperti penyediaan perangkat keras, pengaturan database, patching, dan pencadangan. Amazon RDS memberikan keleluasaan kepada Anda untuk fokus pada aplikasi sehingga Anda dapat memberikan performa cepat, ketersediaan, keamanan, dan kompatibilitas tinggi yang mereka perlukan.</a:t>
            </a:r>
          </a:p>
          <a:p>
            <a:endParaRPr lang="id-ID" dirty="0" smtClean="0"/>
          </a:p>
          <a:p>
            <a:r>
              <a:rPr lang="id-ID" dirty="0" smtClean="0"/>
              <a:t>Amazon RDS tersedia pada beberapa jenis instans database yang dioptimalkan untuk memori, performa atau I/O – dan memberikan enam mesin database familiar yang dapat dipilih, termasuk </a:t>
            </a:r>
            <a:r>
              <a:rPr lang="id-ID" dirty="0" smtClean="0">
                <a:hlinkClick r:id="rId3"/>
              </a:rPr>
              <a:t>Amazon Aurora</a:t>
            </a:r>
            <a:r>
              <a:rPr lang="id-ID" dirty="0" smtClean="0"/>
              <a:t>, </a:t>
            </a:r>
            <a:r>
              <a:rPr lang="id-ID" dirty="0" smtClean="0">
                <a:hlinkClick r:id="rId4"/>
              </a:rPr>
              <a:t>PostgreSQL</a:t>
            </a:r>
            <a:r>
              <a:rPr lang="id-ID" dirty="0" smtClean="0"/>
              <a:t>, </a:t>
            </a:r>
            <a:r>
              <a:rPr lang="id-ID" dirty="0" smtClean="0">
                <a:hlinkClick r:id="rId5"/>
              </a:rPr>
              <a:t>MySQL</a:t>
            </a:r>
            <a:r>
              <a:rPr lang="id-ID" dirty="0" smtClean="0"/>
              <a:t>, </a:t>
            </a:r>
            <a:r>
              <a:rPr lang="id-ID" dirty="0" smtClean="0">
                <a:hlinkClick r:id="rId6"/>
              </a:rPr>
              <a:t>MariaDB</a:t>
            </a:r>
            <a:r>
              <a:rPr lang="id-ID" dirty="0" smtClean="0"/>
              <a:t>, </a:t>
            </a:r>
            <a:r>
              <a:rPr lang="id-ID" dirty="0" smtClean="0">
                <a:hlinkClick r:id="rId7"/>
              </a:rPr>
              <a:t>Oracle Database</a:t>
            </a:r>
            <a:r>
              <a:rPr lang="id-ID" dirty="0" smtClean="0"/>
              <a:t>, dan </a:t>
            </a:r>
            <a:r>
              <a:rPr lang="id-ID" dirty="0" smtClean="0">
                <a:hlinkClick r:id="rId8"/>
              </a:rPr>
              <a:t>SQL Server</a:t>
            </a:r>
            <a:r>
              <a:rPr lang="id-ID" dirty="0" smtClean="0"/>
              <a:t>. Anda dapat menggunakan </a:t>
            </a:r>
            <a:r>
              <a:rPr lang="id-ID" dirty="0" smtClean="0">
                <a:hlinkClick r:id="rId9"/>
              </a:rPr>
              <a:t>AWS Database Migration Service</a:t>
            </a:r>
            <a:r>
              <a:rPr lang="id-ID" dirty="0" smtClean="0"/>
              <a:t> untuk memindahkan atau mereplikasikan database Anda yang sudah ada ke Amazon RDS.</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40</a:t>
            </a:fld>
            <a:endParaRPr lang="id-ID"/>
          </a:p>
        </p:txBody>
      </p:sp>
    </p:spTree>
    <p:extLst>
      <p:ext uri="{BB962C8B-B14F-4D97-AF65-F5344CB8AC3E}">
        <p14:creationId xmlns:p14="http://schemas.microsoft.com/office/powerpoint/2010/main" val="243025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chemeClr val="tx1"/>
                </a:solidFill>
              </a:rPr>
              <a:t>Identity and access management </a:t>
            </a:r>
            <a:endParaRPr lang="id-ID" sz="1200" b="1" dirty="0" smtClean="0">
              <a:solidFill>
                <a:schemeClr val="tx1"/>
              </a:solidFill>
            </a:endParaRPr>
          </a:p>
          <a:p>
            <a:r>
              <a:rPr lang="id-ID" dirty="0" smtClean="0"/>
              <a:t>manajemen identitas dan akses adalah bagian penting dari program keamanan informasi, memastikan bahwa hanya pengguna yang sah dan terautentikasi yang dapat mengakses sumber daya Anda, dan hanya dengan cara yang Anda inginkan. Misalnya, Anda harus mendefinisikan pelaku (yaitu, pengguna, grup, layanan, dan peran yang mengambil tindakan di akun Anda), menyusun kebijakan yang selaras dengan para pelaku ini, dan menerapkan manajemen kredensial yang kuat. Elemen manajemen hak istimewa ini membentuk inti dari otentikasi dan otorisasi</a:t>
            </a:r>
            <a:br>
              <a:rPr lang="id-ID" dirty="0" smtClean="0"/>
            </a:b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Detective controls</a:t>
            </a:r>
          </a:p>
          <a:p>
            <a:r>
              <a:rPr lang="id-ID" dirty="0" smtClean="0"/>
              <a:t>Anda dapat menggunakan kontrol detektif untuk mengidentifikasi potensi insiden keamanan. Mereka adalah bagian penting dari kerangka kerja tata kelola, dan dapat digunakan untuk mendukung proses kualitas, kewajiban hukum atau kepatuhan, dan upaya identifikasi dan respons ancaman. Ada berbagai jenis kontrol detektif. Sebagai contoh, melakukan inventarisasi aset dan atribut terperinci mereka mendorong pengambilan keputusan (dan kontrol siklus hidup) yang lebih efektif untuk membantu menetapkan garis dasar operasional. Atau Anda dapat menggunakan audit internal, pemeriksaan kontrol yang terkait dengan sistem informasi, untuk memastikan bahwa praktik memenuhi kebijakan dan persyaratan, dan bahwa Anda telah mengatur notifikasi peringatan otomatis yang benar berdasarkan kondisi yang ditentukan. Kontrol ini adalah faktor reaktif penting yang membantu organisasi mengidentifikasi dan memahami ruang lingkup kegiatan anomali.</a:t>
            </a:r>
          </a:p>
          <a:p>
            <a:endParaRPr lang="id-ID"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sz="1200" b="1" i="0" kern="1200" dirty="0" smtClean="0">
                <a:solidFill>
                  <a:schemeClr val="tx1"/>
                </a:solidFill>
                <a:effectLst/>
                <a:latin typeface="+mn-lt"/>
                <a:ea typeface="+mn-ea"/>
                <a:cs typeface="+mn-cs"/>
              </a:rPr>
              <a:t>Infrastructure Protection</a:t>
            </a:r>
            <a:r>
              <a:rPr lang="id-ID" b="1" dirty="0" smtClean="0"/>
              <a:t> </a:t>
            </a:r>
            <a:r>
              <a:rPr lang="id-ID" dirty="0" smtClean="0"/>
              <a:t/>
            </a:r>
            <a:br>
              <a:rPr lang="id-ID" dirty="0" smtClean="0"/>
            </a:br>
            <a:r>
              <a:rPr lang="id-ID" dirty="0" smtClean="0"/>
              <a:t>Perlindungan infrastruktur mencakup metodologi kontrol, seperti pertahanan secara mendalam, yang diperlukan untuk memenuhi praktik terbaik dan kewajiban industri atau peraturan.</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a:r>
            <a:br>
              <a:rPr lang="id-ID" dirty="0" smtClean="0"/>
            </a:br>
            <a:r>
              <a:rPr lang="id-ID" dirty="0" smtClean="0"/>
              <a:t>Penggunaan metodologi ini sangat penting untuk keberhasilan operasi yang sedang berlangsung baik di cloud atau di tempat. Perlindungan infrastruktur adalah bagian penting dari program keamanan informasi. Memastikan bahwa sistem dan layanan di dalam sistem Anda dilindungi terhadap akses yang tidak diinginkan dan tidak sah serta potensi kerentanan. Misalnya, Anda akan menentukan batas-batas kepercayaan (misalnya, batas-batas jaringan dan penyaringan paket), konfigurasi dan pemeliharaan keamanan sistem (misalnya, pengerasan dan penambalan), otentikasi dan otorisasi sistem operasi (misalnya, pengguna, kunci, dan tingkat akses), dan poin penegakan kebijakan lain yang sesuai (mis. firewall aplikasi web dan / atau gateway API).</a:t>
            </a:r>
          </a:p>
          <a:p>
            <a:endParaRPr lang="id-ID" b="1" dirty="0" smtClean="0"/>
          </a:p>
          <a:p>
            <a:r>
              <a:rPr lang="id-ID" sz="1200" b="1" kern="1200" dirty="0" smtClean="0">
                <a:solidFill>
                  <a:schemeClr val="tx1"/>
                </a:solidFill>
                <a:effectLst/>
                <a:latin typeface="+mn-lt"/>
                <a:ea typeface="+mn-ea"/>
                <a:cs typeface="+mn-cs"/>
              </a:rPr>
              <a:t>Data Protection </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Sebelum merancang sistem apa pun, praktik dasar yang memengaruhi keamanan harus ada. Sebagai contoh, klasifikasi data menyediakan cara untuk mengkategorikan data organisasi berdasarkan tingkat sensitivitas, dan enkripsi melindungi data dengan cara menjadikannya tidak dapat dipahami oleh akses yang tidak sah. Metode-metode ini penting karena mendukung tujuan seperti mencegah kerugian finansial atau mematuhi kewajiban pengaturan.</a:t>
            </a:r>
          </a:p>
          <a:p>
            <a:endParaRPr lang="id-ID"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Incident response</a:t>
            </a:r>
          </a:p>
          <a:p>
            <a:r>
              <a:rPr lang="id-ID" dirty="0" smtClean="0"/>
              <a:t>Bahkan dengan kontrol preventif dan detektif yang sangat matang, organisasi Anda harus tetap menempatkan proses untuk merespons dan mengurangi dampak potensial dari insiden keamanan. Arsitektur beban kerja Anda sangat memengaruhi kemampuan tim Anda untuk beroperasi secara efektif selama insiden, mengisolasi atau memuat sistem, dan memulihkan operasi ke kondisi baik yang diketahui. Menempatkan alat dan akses di depan insiden keamanan, kemudian secara rutin mempraktikkan respons insiden melalui hari-hari permainan, akan membantu Anda memastikan bahwa arsitektur Anda dapat mengakomodasi penyelidikan dan pemulihan yang tepat waktu.</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8</a:t>
            </a:fld>
            <a:endParaRPr lang="id-ID"/>
          </a:p>
        </p:txBody>
      </p:sp>
    </p:spTree>
    <p:extLst>
      <p:ext uri="{BB962C8B-B14F-4D97-AF65-F5344CB8AC3E}">
        <p14:creationId xmlns:p14="http://schemas.microsoft.com/office/powerpoint/2010/main" val="263619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41</a:t>
            </a:fld>
            <a:endParaRPr lang="id-ID"/>
          </a:p>
        </p:txBody>
      </p:sp>
    </p:spTree>
    <p:extLst>
      <p:ext uri="{BB962C8B-B14F-4D97-AF65-F5344CB8AC3E}">
        <p14:creationId xmlns:p14="http://schemas.microsoft.com/office/powerpoint/2010/main" val="4034692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Web Services menawarkan solusi hosting web cloud yang menyediakan organisasi bisnis, nirlaba, dan pemerintahan dengan cara rendah biaya untuk mengantarkan situs web dan aplikasi web mereka. Baik Anda mencari situs web pemasaran, media yang kaya, atau e-niaga, AWS menawarkan cakupan pilihan hosting situs web yang luas, dan kami akan membantu memilihkan yang tepat bagi Anda.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42</a:t>
            </a:fld>
            <a:endParaRPr lang="id-ID"/>
          </a:p>
        </p:txBody>
      </p:sp>
    </p:spTree>
    <p:extLst>
      <p:ext uri="{BB962C8B-B14F-4D97-AF65-F5344CB8AC3E}">
        <p14:creationId xmlns:p14="http://schemas.microsoft.com/office/powerpoint/2010/main" val="489827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43</a:t>
            </a:fld>
            <a:endParaRPr lang="id-ID"/>
          </a:p>
        </p:txBody>
      </p:sp>
    </p:spTree>
    <p:extLst>
      <p:ext uri="{BB962C8B-B14F-4D97-AF65-F5344CB8AC3E}">
        <p14:creationId xmlns:p14="http://schemas.microsoft.com/office/powerpoint/2010/main" val="726839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effectLst/>
              </a:rPr>
              <a:t>Dukungan platform yang luas</a:t>
            </a:r>
            <a:endParaRPr lang="id-ID" dirty="0" smtClean="0">
              <a:effectLst/>
            </a:endParaRPr>
          </a:p>
          <a:p>
            <a:r>
              <a:rPr lang="id-ID" dirty="0" smtClean="0">
                <a:effectLst/>
              </a:rPr>
              <a:t>Dengan AWS, Anda dapat menggunakan segala CMS yang Anda sukai, antara lain WordPress, Drupal, Joomla, dan banyak lagi. AWS juga mendukung dan menyediakan SDK untuk platform yang populer seperti Java, Ruby, PHP, Node.js, dan .Net.</a:t>
            </a:r>
          </a:p>
          <a:p>
            <a:endParaRPr lang="id-ID" dirty="0" smtClean="0">
              <a:effectLst/>
            </a:endParaRPr>
          </a:p>
          <a:p>
            <a:r>
              <a:rPr lang="id-ID" b="1" dirty="0" smtClean="0">
                <a:effectLst/>
              </a:rPr>
              <a:t>Pusat data di seluruh dunia</a:t>
            </a:r>
            <a:endParaRPr lang="id-ID" dirty="0" smtClean="0">
              <a:effectLst/>
            </a:endParaRPr>
          </a:p>
          <a:p>
            <a:r>
              <a:rPr lang="id-ID" dirty="0" smtClean="0">
                <a:effectLst/>
              </a:rPr>
              <a:t>Pelanggan Anda dapat berada di mana saja di seluruh dunia. Dengan AWS, Anda dapat memiliki hosting pusat data atau CDN situs web Anda di segala wilayah geografis yang dipilih hanya dengan beberapa klik. </a:t>
            </a:r>
            <a:br>
              <a:rPr lang="id-ID" dirty="0" smtClean="0">
                <a:effectLst/>
              </a:rPr>
            </a:br>
            <a:endParaRPr lang="id-ID" dirty="0" smtClean="0">
              <a:effectLst/>
            </a:endParaRPr>
          </a:p>
          <a:p>
            <a:r>
              <a:rPr lang="id-ID" b="1" dirty="0" smtClean="0">
                <a:effectLst/>
              </a:rPr>
              <a:t>Dapat diskalakan sejak hari pertama</a:t>
            </a:r>
            <a:br>
              <a:rPr lang="id-ID" b="1" dirty="0" smtClean="0">
                <a:effectLst/>
              </a:rPr>
            </a:br>
            <a:r>
              <a:rPr lang="id-ID" dirty="0" smtClean="0">
                <a:effectLst/>
              </a:rPr>
              <a:t>Lalu lintas situs web dapat sangat berfluktuasi. Dari waktu sepi di tengah malam, sampai puncak lalu lintas berbagi media sosial, yang didorong kampanye, infrastruktur AWS yang dapat membesar dan mengecil memenuhi kebutuhan Anda.</a:t>
            </a:r>
            <a:br>
              <a:rPr lang="id-ID" dirty="0" smtClean="0">
                <a:effectLst/>
              </a:rPr>
            </a:br>
            <a:endParaRPr lang="id-ID" dirty="0" smtClean="0">
              <a:effectLst/>
            </a:endParaRPr>
          </a:p>
          <a:p>
            <a:r>
              <a:rPr lang="id-ID" b="1" dirty="0" smtClean="0">
                <a:effectLst/>
              </a:rPr>
              <a:t>Model harga yang fleksibel</a:t>
            </a:r>
            <a:endParaRPr lang="id-ID" dirty="0" smtClean="0">
              <a:effectLst/>
            </a:endParaRPr>
          </a:p>
          <a:p>
            <a:r>
              <a:rPr lang="id-ID" dirty="0" smtClean="0">
                <a:effectLst/>
              </a:rPr>
              <a:t>AWS hanya mengenai biaya untuk sumber daya yang digunakan, tanpa pembayaran di muka atau kontrak jangka-panjang. AWS memiliki opsi hosting web yang menawarkan biaya bayar-ketika-menggunakan atau biaya bulanan tetap. </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44</a:t>
            </a:fld>
            <a:endParaRPr lang="id-ID"/>
          </a:p>
        </p:txBody>
      </p:sp>
    </p:spTree>
    <p:extLst>
      <p:ext uri="{BB962C8B-B14F-4D97-AF65-F5344CB8AC3E}">
        <p14:creationId xmlns:p14="http://schemas.microsoft.com/office/powerpoint/2010/main" val="3647218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Dengan AWS Anda dapat memilih layanan yang memenuhi keperluan bisnis yang Anda, dan ketika permintaan Anda berubah Anda dapat dengan mudah beralih ke opsi layanan yang memenuhi persyaratan baru Anda. Dengan AWS, Anda juga dapat menjalankan beberapa opsi layanan secara bersamaan, membantu Anda mengurangi biaya selagi menjaga kinerja tetap optimal. Hal ini berarti Anda dapat menghemat uang dengan mengadaptasi layanan Anda untuk memenuhi persyaratan bisnis Anda, bukan sebaliknya.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45</a:t>
            </a:fld>
            <a:endParaRPr lang="id-ID"/>
          </a:p>
        </p:txBody>
      </p:sp>
    </p:spTree>
    <p:extLst>
      <p:ext uri="{BB962C8B-B14F-4D97-AF65-F5344CB8AC3E}">
        <p14:creationId xmlns:p14="http://schemas.microsoft.com/office/powerpoint/2010/main" val="2831250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46</a:t>
            </a:fld>
            <a:endParaRPr lang="id-ID"/>
          </a:p>
        </p:txBody>
      </p:sp>
    </p:spTree>
    <p:extLst>
      <p:ext uri="{BB962C8B-B14F-4D97-AF65-F5344CB8AC3E}">
        <p14:creationId xmlns:p14="http://schemas.microsoft.com/office/powerpoint/2010/main" val="688493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47</a:t>
            </a:fld>
            <a:endParaRPr lang="id-ID"/>
          </a:p>
        </p:txBody>
      </p:sp>
    </p:spTree>
    <p:extLst>
      <p:ext uri="{BB962C8B-B14F-4D97-AF65-F5344CB8AC3E}">
        <p14:creationId xmlns:p14="http://schemas.microsoft.com/office/powerpoint/2010/main" val="3489923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Ganti perangkat jaringan fisik dengan solusi perangkat lunak</a:t>
            </a:r>
            <a:br>
              <a:rPr lang="id-ID" dirty="0" smtClean="0"/>
            </a:br>
            <a:r>
              <a:rPr lang="id-ID" dirty="0" smtClean="0"/>
              <a:t>Menyebarkan firewall di mana-mana</a:t>
            </a:r>
            <a:br>
              <a:rPr lang="id-ID" dirty="0" smtClean="0"/>
            </a:br>
            <a:r>
              <a:rPr lang="id-ID" dirty="0" smtClean="0"/>
              <a:t>Sediakan beberapa pusat data</a:t>
            </a:r>
            <a:br>
              <a:rPr lang="id-ID" dirty="0" smtClean="0"/>
            </a:br>
            <a:r>
              <a:rPr lang="id-ID" dirty="0" smtClean="0"/>
              <a:t>Bangun arsitektur yang fana dan dinamis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49</a:t>
            </a:fld>
            <a:endParaRPr lang="id-ID"/>
          </a:p>
        </p:txBody>
      </p:sp>
    </p:spTree>
    <p:extLst>
      <p:ext uri="{BB962C8B-B14F-4D97-AF65-F5344CB8AC3E}">
        <p14:creationId xmlns:p14="http://schemas.microsoft.com/office/powerpoint/2010/main" val="1377548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50</a:t>
            </a:fld>
            <a:endParaRPr lang="id-ID"/>
          </a:p>
        </p:txBody>
      </p:sp>
    </p:spTree>
    <p:extLst>
      <p:ext uri="{BB962C8B-B14F-4D97-AF65-F5344CB8AC3E}">
        <p14:creationId xmlns:p14="http://schemas.microsoft.com/office/powerpoint/2010/main" val="207651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Apply security at all layers</a:t>
            </a:r>
            <a:r>
              <a:rPr lang="id-ID" b="1" dirty="0" smtClean="0"/>
              <a:t> – menerapkan keamanan disemua layer</a:t>
            </a:r>
          </a:p>
          <a:p>
            <a:r>
              <a:rPr lang="id-ID" dirty="0" smtClean="0"/>
              <a:t>Daripada hanya berfokus pada perlindungan lapisan luar tunggal, terapkan defense-in-depth dengan kontrol keamanan lainnya. Berlaku untuk semua lapisan (mis., Jaringan tepi, VPC, subnet, load balancer, instance, sistem operasi, dan aplikasi).</a:t>
            </a:r>
          </a:p>
          <a:p>
            <a:endParaRPr lang="id-ID" dirty="0" smtClean="0"/>
          </a:p>
          <a:p>
            <a:r>
              <a:rPr lang="id-ID" sz="1200" b="1" kern="1200" dirty="0" smtClean="0">
                <a:solidFill>
                  <a:schemeClr val="tx1"/>
                </a:solidFill>
                <a:effectLst/>
                <a:latin typeface="+mn-lt"/>
                <a:ea typeface="+mn-ea"/>
                <a:cs typeface="+mn-cs"/>
              </a:rPr>
              <a:t>Enable traceability – mengaktifkan</a:t>
            </a:r>
            <a:r>
              <a:rPr lang="id-ID" sz="1200" b="1" kern="1200" baseline="0" dirty="0" smtClean="0">
                <a:solidFill>
                  <a:schemeClr val="tx1"/>
                </a:solidFill>
                <a:effectLst/>
                <a:latin typeface="+mn-lt"/>
                <a:ea typeface="+mn-ea"/>
                <a:cs typeface="+mn-cs"/>
              </a:rPr>
              <a:t> mode pelacakan</a:t>
            </a:r>
          </a:p>
          <a:p>
            <a:r>
              <a:rPr lang="id-ID" sz="1200" b="0" kern="1200" baseline="0" dirty="0" smtClean="0">
                <a:solidFill>
                  <a:schemeClr val="tx1"/>
                </a:solidFill>
                <a:effectLst/>
                <a:latin typeface="+mn-lt"/>
                <a:ea typeface="+mn-ea"/>
                <a:cs typeface="+mn-cs"/>
              </a:rPr>
              <a:t>Memantau, waspada, melakukan audit dan melakukan perubahan secara real time. </a:t>
            </a:r>
            <a:r>
              <a:rPr lang="id-ID" dirty="0" smtClean="0"/>
              <a:t>Integrasikan log dan metrik dengan sistem untuk merespons dan</a:t>
            </a:r>
            <a:r>
              <a:rPr lang="id-ID" baseline="0" dirty="0" smtClean="0"/>
              <a:t> </a:t>
            </a:r>
            <a:r>
              <a:rPr lang="id-ID" dirty="0" smtClean="0"/>
              <a:t>mengambil tindakan secara otomatis.</a:t>
            </a:r>
          </a:p>
          <a:p>
            <a:endParaRPr lang="id-ID" b="0" dirty="0" smtClean="0"/>
          </a:p>
          <a:p>
            <a:r>
              <a:rPr lang="id-ID" b="1" dirty="0" smtClean="0"/>
              <a:t>Apply</a:t>
            </a:r>
            <a:r>
              <a:rPr lang="id-ID" b="1" baseline="0" dirty="0" smtClean="0"/>
              <a:t> </a:t>
            </a:r>
            <a:r>
              <a:rPr lang="id-ID" b="1" dirty="0" smtClean="0"/>
              <a:t>principle of least privilege </a:t>
            </a:r>
          </a:p>
          <a:p>
            <a:r>
              <a:rPr lang="id-ID" b="0" dirty="0" smtClean="0"/>
              <a:t>Memungkinkan untuk melakukan pemisahan tugas untuk pengawasan dan tata kelola, dan membuat audit untuk sumber daya</a:t>
            </a:r>
            <a:r>
              <a:rPr lang="id-ID" b="0" baseline="0" dirty="0" smtClean="0"/>
              <a:t> menjadi jauh lebih sederhana</a:t>
            </a:r>
          </a:p>
          <a:p>
            <a:endParaRPr lang="id-ID" b="0" baseline="0" dirty="0" smtClean="0"/>
          </a:p>
          <a:p>
            <a:endParaRPr lang="id-ID" b="0" dirty="0"/>
          </a:p>
        </p:txBody>
      </p:sp>
      <p:sp>
        <p:nvSpPr>
          <p:cNvPr id="4" name="Slide Number Placeholder 3"/>
          <p:cNvSpPr>
            <a:spLocks noGrp="1"/>
          </p:cNvSpPr>
          <p:nvPr>
            <p:ph type="sldNum" sz="quarter" idx="10"/>
          </p:nvPr>
        </p:nvSpPr>
        <p:spPr/>
        <p:txBody>
          <a:bodyPr/>
          <a:lstStyle/>
          <a:p>
            <a:fld id="{CF48818C-C5E6-444A-A9F7-917A97CA3904}" type="slidenum">
              <a:rPr lang="id-ID" smtClean="0"/>
              <a:t>9</a:t>
            </a:fld>
            <a:endParaRPr lang="id-ID"/>
          </a:p>
        </p:txBody>
      </p:sp>
    </p:spTree>
    <p:extLst>
      <p:ext uri="{BB962C8B-B14F-4D97-AF65-F5344CB8AC3E}">
        <p14:creationId xmlns:p14="http://schemas.microsoft.com/office/powerpoint/2010/main" val="87363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Foundation</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Sebelum membuat sistem apa pun, persyaratan mendasar yang memengaruhi keandalan harus ada. Misalnya, Anda harus memiliki bandwidth jaringan yang cukup ke pusat data Anda. Persyaratan ini kadang-kadang diabaikan (karena mereka berada di luar cakupan satu proyek). Kelalaian ini dapat memiliki dampak signifikan pada kemampuan untuk memberikan sistem yang andal. Dalam lingkungan di tempat, persyaratan ini dapat menyebabkan waktu tunggu yang lama karena ketergantungan dan karenanya harus dimasukkan selama perencanaan awal.</a:t>
            </a:r>
            <a:br>
              <a:rPr lang="id-ID" dirty="0" smtClean="0"/>
            </a:br>
            <a:r>
              <a:rPr lang="id-ID" dirty="0" smtClean="0"/>
              <a:t/>
            </a:r>
            <a:br>
              <a:rPr lang="id-ID" dirty="0" smtClean="0"/>
            </a:br>
            <a:r>
              <a:rPr lang="id-ID" dirty="0" smtClean="0"/>
              <a:t>Dengan AWS, sebagian besar persyaratan dasar ini sudah dimasukkan atau dapat ditangani sesuai kebutuhan. Cloud pada dasarnya dirancang untuk menjadi tidak terbatas, jadi itu adalah tanggung jawab AWS untuk memenuhi persyaratan jaringan yang memadai dan kapasitas komputasi, sementara Anda bebas untuk mengubah ukuran dan alokasi sumber daya, seperti ukuran perangkat penyimpanan, sesuai permintaan.</a:t>
            </a:r>
            <a:br>
              <a:rPr lang="id-ID" dirty="0" smtClean="0"/>
            </a:br>
            <a:r>
              <a:rPr lang="id-ID" dirty="0" smtClean="0"/>
              <a:t/>
            </a:r>
            <a:br>
              <a:rPr lang="id-ID" dirty="0" smtClean="0"/>
            </a:br>
            <a:r>
              <a:rPr lang="id-ID" dirty="0" smtClean="0"/>
              <a:t>AWS menetapkan batas layanan (batas atas pada jumlah setiap sumber daya yang dapat diminta oleh tim Anda) untuk melindungi Anda dari sumber daya penyediaan yang tidak sengaja berlebihan. Anda perlu memiliki tata kelola dan proses untuk memantau dan mengubah batas-batas ini untuk memenuhi kebutuhan bisnis Anda. Ketika Anda mengadopsi cloud, Anda mungkin perlu merencanakan integrasi dengan sumber daya lokal yang ada (pendekatan hybrid). Model hybrid memungkinkan transisi bertahap ke pendekatan cloud menyeluruh dari waktu ke waktu. Oleh karena itu, penting untuk memiliki desain untuk bagaimana AWS dan sumber daya di tempat Anda akan berinteraksi sebagai topologi jaringan.</a:t>
            </a:r>
          </a:p>
          <a:p>
            <a:endParaRPr lang="id-ID" dirty="0" smtClean="0"/>
          </a:p>
          <a:p>
            <a:r>
              <a:rPr lang="id-ID" b="1" dirty="0" smtClean="0"/>
              <a:t>Change</a:t>
            </a:r>
            <a:r>
              <a:rPr lang="id-ID" b="1" baseline="0" dirty="0" smtClean="0"/>
              <a:t> management</a:t>
            </a:r>
          </a:p>
          <a:p>
            <a:r>
              <a:rPr lang="id-ID" dirty="0" smtClean="0"/>
              <a:t>Menyadari bagaimana perubahan memengaruhi sistem memungkinkan Anda merencanakan secara proaktif, dan pemantauan memungkinkan Anda mengidentifikasi tren yang dapat mengarah pada masalah kapasitas atau pelanggaran SLA dengan cepat. Dalam lingkungan tradisional, proses kontrol perubahan sering kali bersifat manual dan harus dikoordinasikan dengan hati-hati dengan audit untuk secara efektif mengontrol siapa yang membuat perubahan dan kapan mereka dibuat.</a:t>
            </a:r>
            <a:br>
              <a:rPr lang="id-ID" dirty="0" smtClean="0"/>
            </a:br>
            <a:r>
              <a:rPr lang="id-ID" dirty="0" smtClean="0"/>
              <a:t/>
            </a:r>
            <a:br>
              <a:rPr lang="id-ID" dirty="0" smtClean="0"/>
            </a:br>
            <a:r>
              <a:rPr lang="id-ID" dirty="0" smtClean="0"/>
              <a:t>Menggunakan AWS, Anda dapat memantau perilaku sistem dan mengotomatiskan respons terhadap KPI, misalnya, dengan menambahkan server tambahan saat sistem mendapatkan lebih banyak pengguna. Anda dapat mengontrol siapa yang memiliki izin untuk melakukan perubahan sistem dan mengaudit sejarah perubahan ini.</a:t>
            </a:r>
            <a:br>
              <a:rPr lang="id-ID" dirty="0" smtClean="0"/>
            </a:br>
            <a:r>
              <a:rPr lang="id-ID" dirty="0" smtClean="0"/>
              <a:t/>
            </a:r>
            <a:br>
              <a:rPr lang="id-ID" dirty="0" smtClean="0"/>
            </a:br>
            <a:r>
              <a:rPr lang="id-ID" dirty="0" smtClean="0"/>
              <a:t>Ketika Anda merancang sebuah sistem untuk secara otomatis menambah dan menghapus sumber daya sebagai respons terhadap perubahan permintaan, ini tidak hanya meningkatkan keandalan tetapi juga memastikan bahwa kesuksesan bisnis tidak menjadi beban. Dengan pemantauan, tim Anda akan secara otomatis diberitahu ketika KPI menyimpang dari norma yang diharapkan. Pencatatan otomatis perubahan ke lingkungan Anda memungkinkan Anda untuk mengaudit dan dengan cepat mengidentifikasi tindakan yang mungkin memengaruhi keandalan. Kontrol pada manajemen perubahan memastikan bahwa Anda dapat menegakkan aturan yang memberikan keandalan yang Anda butuhkan.</a:t>
            </a:r>
          </a:p>
          <a:p>
            <a:endParaRPr lang="id-ID" dirty="0" smtClean="0"/>
          </a:p>
          <a:p>
            <a:r>
              <a:rPr lang="id-ID" b="1" dirty="0" smtClean="0"/>
              <a:t>Failure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Dalam setiap sistem dengan kompleksitas yang masuk akal, diharapkan akan terjadi kegagalan. Secara umum menarik untuk mengetahui bagaimana menyadari kegagalan-kegagalan ini, meresponsnya, dan mencegahnya terjadi lagi.</a:t>
            </a:r>
            <a:br>
              <a:rPr lang="id-ID" dirty="0" smtClean="0"/>
            </a:br>
            <a:r>
              <a:rPr lang="id-ID" dirty="0" smtClean="0"/>
              <a:t/>
            </a:r>
            <a:br>
              <a:rPr lang="id-ID" dirty="0" smtClean="0"/>
            </a:br>
            <a:r>
              <a:rPr lang="id-ID" dirty="0" smtClean="0"/>
              <a:t>Dengan AWS, Anda dapat memanfaatkan otomatisasi untuk bereaksi terhadap pemantauan data. Misalnya, ketika metrik tertentu melewati ambang, Anda dapat memicu tindakan otomatis untuk memperbaiki masalah. Selain itu, daripada mencoba mendiagnosis dan memperbaiki sumber daya yang gagal yang merupakan bagian dari lingkungan produksi Anda, Anda dapat menggantinya dengan yang baru dan melakukan analisis pada sumber daya yang gagal di luar jalur. Karena cloud memungkinkan Anda untuk mempertahankan versi sementara seluruh sistem dengan biaya rendah, Anda dapat menggunakan pengujian otomatis untuk memverifikasi proses pemulihan penuh.</a:t>
            </a:r>
            <a:br>
              <a:rPr lang="id-ID" dirty="0" smtClean="0"/>
            </a:br>
            <a:r>
              <a:rPr lang="id-ID" dirty="0" smtClean="0"/>
              <a:t/>
            </a:r>
            <a:br>
              <a:rPr lang="id-ID" dirty="0" smtClean="0"/>
            </a:br>
            <a:r>
              <a:rPr lang="id-ID" dirty="0" smtClean="0"/>
              <a:t>Cadangkan data Anda secara teratur dan uji file cadangan Anda untuk memastikan Anda dapat pulih dari kesalahan logis dan fisik. Kunci untuk mengelola kegagalan adalah pengujian sistem yang sering dan otomatis untuk menyebabkan kegagalan, dan kemudian amati bagaimana mereka pulih. Lakukan ini pada jadwal reguler dan pastikan pengujian seperti itu juga dipicu setelah perubahan sistem yang signifikan. Secara aktif melacak KPI, seperti tujuan waktu pemulihan (RTO) dan titik pemulihan tujuan (RPO), untuk menilai ketahanan sistem (terutama di bawah skenario pengujian kegagalan). Melacak KPI akan membantu Anda mengidentifikasi dan mengurangi satu titik kegagalan. Tujuannya adalah untuk menguji secara menyeluruh proses pemulihan sistem Anda sehingga Anda yakin bahwa Anda dapat memulihkan semua data Anda dan terus melayani pelanggan Anda, bahkan dalam menghadapi masalah yang berkelanjutan. Proses pemulihan Anda harus dilakukan sebaik proses produksi normal Anda.</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13255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D" sz="1200" b="1" dirty="0" smtClean="0">
                <a:solidFill>
                  <a:schemeClr val="tx1"/>
                </a:solidFill>
              </a:rPr>
              <a:t>Test recovery procedures</a:t>
            </a:r>
            <a:endParaRPr lang="id-ID" sz="1200" b="1" dirty="0" smtClean="0">
              <a:solidFill>
                <a:schemeClr val="tx1"/>
              </a:solidFill>
            </a:endParaRPr>
          </a:p>
          <a:p>
            <a:pPr>
              <a:lnSpc>
                <a:spcPct val="150000"/>
              </a:lnSpc>
            </a:pPr>
            <a:r>
              <a:rPr lang="id-ID" dirty="0" smtClean="0"/>
              <a:t>Dalam lingkungan di tempat, pengujian sering dilakukan untuk membuktikan bahwa sistem berfungsi dalam skenario tertentu. Pengujian biasanya tidak digunakan untuk memvalidasi strategi pemulihan. Di cloud, Anda dapat menguji bagaimana sistem Anda gagal, dan Anda dapat memvalidasi prosedur pemulihan Anda. Anda dapat menggunakan otomatisasi untuk mensimulasikan kegagalan yang berbeda atau untuk membuat ulang skenario yang menyebabkan kegagalan sebelumnya. Ini memperlihatkan jalur kegagalan yang dapat Anda uji dan ralat sebelum skenario kegagalan nyata, mengurangi risiko kegagalan komponen yang belum pernah diuji sebelumnya.</a:t>
            </a:r>
            <a:br>
              <a:rPr lang="id-ID" dirty="0" smtClean="0"/>
            </a:br>
            <a:endParaRPr lang="en-ID" sz="1200" b="1" dirty="0" smtClean="0">
              <a:solidFill>
                <a:schemeClr val="tx1"/>
              </a:solidFill>
            </a:endParaRPr>
          </a:p>
          <a:p>
            <a:pPr>
              <a:lnSpc>
                <a:spcPct val="150000"/>
              </a:lnSpc>
            </a:pPr>
            <a:r>
              <a:rPr lang="en-ID" sz="1200" b="1" dirty="0" smtClean="0">
                <a:solidFill>
                  <a:schemeClr val="tx1"/>
                </a:solidFill>
              </a:rPr>
              <a:t>Automatically recover </a:t>
            </a:r>
            <a:endParaRPr lang="id-ID" sz="1200" b="1" dirty="0" smtClean="0">
              <a:solidFill>
                <a:schemeClr val="tx1"/>
              </a:solidFill>
            </a:endParaRPr>
          </a:p>
          <a:p>
            <a:pPr>
              <a:lnSpc>
                <a:spcPct val="150000"/>
              </a:lnSpc>
            </a:pPr>
            <a:r>
              <a:rPr lang="id-ID" dirty="0" smtClean="0"/>
              <a:t>Dengan memantau sistem untuk indikator kinerja utama (KPI), Anda dapat memicu otomatisasi ketika ambang dilanggar. Ini memungkinkan untuk pemberitahuan dan pelacakan kegagalan secara otomatis, dan untuk proses pemulihan otomatis yang mengatasi atau memperbaiki kegagalan tersebut. Dengan otomasi yang lebih canggih, dimungkinkan untuk mengantisipasi dan memulihkan kegagalan sebelum terjadi.</a:t>
            </a:r>
            <a:br>
              <a:rPr lang="id-ID" dirty="0" smtClean="0"/>
            </a:br>
            <a:endParaRPr lang="en-ID" sz="1200" b="1" dirty="0" smtClean="0">
              <a:solidFill>
                <a:schemeClr val="tx1"/>
              </a:solidFill>
            </a:endParaRPr>
          </a:p>
          <a:p>
            <a:pPr>
              <a:lnSpc>
                <a:spcPct val="150000"/>
              </a:lnSpc>
            </a:pPr>
            <a:r>
              <a:rPr lang="en-ID" sz="1200" b="1" dirty="0" smtClean="0">
                <a:solidFill>
                  <a:schemeClr val="tx1"/>
                </a:solidFill>
              </a:rPr>
              <a:t>Scale horizontally </a:t>
            </a:r>
            <a:endParaRPr lang="id-ID" sz="1200" b="1" dirty="0" smtClean="0">
              <a:solidFill>
                <a:schemeClr val="tx1"/>
              </a:solidFill>
            </a:endParaRPr>
          </a:p>
          <a:p>
            <a:pPr>
              <a:lnSpc>
                <a:spcPct val="150000"/>
              </a:lnSpc>
            </a:pPr>
            <a:r>
              <a:rPr lang="id-ID" dirty="0" smtClean="0"/>
              <a:t>Skala secara horizontal untuk meningkatkan ketersediaan sistem agregat: Ganti satu sumber daya besar dengan banyak sumber daya kecil untuk mengurangi dampak kegagalan tunggal pada keseluruhan sistem. Mendistribusikan permintaan di banyak sumber daya yang lebih kecil untuk memastikan bahwa mereka tidak berbagi titik kegagalan yang sama.</a:t>
            </a:r>
            <a:br>
              <a:rPr lang="id-ID" dirty="0" smtClean="0"/>
            </a:br>
            <a:endParaRPr lang="en-ID" sz="1200" b="1" dirty="0" smtClean="0">
              <a:solidFill>
                <a:schemeClr val="tx1"/>
              </a:solidFill>
            </a:endParaRPr>
          </a:p>
          <a:p>
            <a:pPr>
              <a:lnSpc>
                <a:spcPct val="150000"/>
              </a:lnSpc>
            </a:pPr>
            <a:r>
              <a:rPr lang="en-ID" sz="1200" b="1" dirty="0" smtClean="0">
                <a:solidFill>
                  <a:schemeClr val="tx1"/>
                </a:solidFill>
              </a:rPr>
              <a:t>Stop guessing capacity </a:t>
            </a:r>
            <a:endParaRPr lang="id-ID" sz="1200" b="1" dirty="0" smtClean="0">
              <a:solidFill>
                <a:schemeClr val="tx1"/>
              </a:solidFill>
            </a:endParaRPr>
          </a:p>
          <a:p>
            <a:pPr>
              <a:lnSpc>
                <a:spcPct val="150000"/>
              </a:lnSpc>
            </a:pPr>
            <a:r>
              <a:rPr lang="id-ID" dirty="0" smtClean="0"/>
              <a:t>Penyebab umum kegagalan dalam sistem di tempat adalah kejenuhan sumber daya, ketika tuntutan yang ditempatkan pada sistem melebihi kapasitas sistem itu (ini sering menjadi tujuan penolakan serangan layanan). Di cloud, Anda dapat memantau permintaan dan pemanfaatan sistem, dan mengotomatiskan penambahan atau penghapusan sumber daya untuk mempertahankan tingkat optimal untuk memenuhi permintaan tanpa kelebihan atau kekurangan penyediaan.</a:t>
            </a:r>
          </a:p>
          <a:p>
            <a:pPr>
              <a:lnSpc>
                <a:spcPct val="150000"/>
              </a:lnSpc>
            </a:pPr>
            <a:endParaRPr lang="en-ID" sz="1200" b="1" dirty="0" smtClean="0">
              <a:solidFill>
                <a:schemeClr val="tx1"/>
              </a:solidFill>
            </a:endParaRPr>
          </a:p>
          <a:p>
            <a:pPr>
              <a:lnSpc>
                <a:spcPct val="150000"/>
              </a:lnSpc>
            </a:pPr>
            <a:r>
              <a:rPr lang="en-ID" sz="1200" b="1" dirty="0" smtClean="0">
                <a:solidFill>
                  <a:schemeClr val="tx1"/>
                </a:solidFill>
              </a:rPr>
              <a:t>Manage change in automation</a:t>
            </a:r>
            <a:endParaRPr lang="id-ID" sz="1200" b="1" dirty="0" smtClean="0">
              <a:solidFill>
                <a:schemeClr val="tx1"/>
              </a:solidFill>
            </a:endParaRPr>
          </a:p>
          <a:p>
            <a:pPr>
              <a:lnSpc>
                <a:spcPct val="150000"/>
              </a:lnSpc>
            </a:pPr>
            <a:r>
              <a:rPr lang="id-ID" dirty="0" smtClean="0"/>
              <a:t>Perubahan pada infrastruktur Anda harus dilakukan dengan menggunakan otomatisasi. Perubahan yang perlu dikelola adalah perubahan pada otomasi.</a:t>
            </a:r>
            <a:endParaRPr lang="en-US" sz="1200" b="1" dirty="0">
              <a:solidFill>
                <a:schemeClr val="tx1"/>
              </a:solidFill>
            </a:endParaRPr>
          </a:p>
        </p:txBody>
      </p:sp>
      <p:sp>
        <p:nvSpPr>
          <p:cNvPr id="4" name="Slide Number Placeholder 3"/>
          <p:cNvSpPr>
            <a:spLocks noGrp="1"/>
          </p:cNvSpPr>
          <p:nvPr>
            <p:ph type="sldNum" sz="quarter" idx="10"/>
          </p:nvPr>
        </p:nvSpPr>
        <p:spPr/>
        <p:txBody>
          <a:bodyPr/>
          <a:lstStyle/>
          <a:p>
            <a:fld id="{CF48818C-C5E6-444A-A9F7-917A97CA3904}" type="slidenum">
              <a:rPr lang="id-ID" smtClean="0"/>
              <a:t>11</a:t>
            </a:fld>
            <a:endParaRPr lang="id-ID"/>
          </a:p>
        </p:txBody>
      </p:sp>
    </p:spTree>
    <p:extLst>
      <p:ext uri="{BB962C8B-B14F-4D97-AF65-F5344CB8AC3E}">
        <p14:creationId xmlns:p14="http://schemas.microsoft.com/office/powerpoint/2010/main" val="194339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Performance Efficiency pillar mencakup kemampuan untuk menggunakan sumber daya komputasi secara efisien untuk memenuhi persyaratan sistem, dan untuk mempertahankan efisiensi itu seiring perubahan permintaan dan teknologi yang berkembang.</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13</a:t>
            </a:fld>
            <a:endParaRPr lang="id-ID"/>
          </a:p>
        </p:txBody>
      </p:sp>
    </p:spTree>
    <p:extLst>
      <p:ext uri="{BB962C8B-B14F-4D97-AF65-F5344CB8AC3E}">
        <p14:creationId xmlns:p14="http://schemas.microsoft.com/office/powerpoint/2010/main" val="3071613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Democratize advanced technologies</a:t>
            </a:r>
          </a:p>
          <a:p>
            <a:r>
              <a:rPr lang="id-ID" dirty="0" smtClean="0"/>
              <a:t>Teknologi yang sulit diimplementasikan dapat menjadi lebih mudah dikonsumsi dengan mendorong pengetahuan dan kompleksitas ke dalam domain vendor cloud. Daripada meminta tim TI Anda belajar bagaimana menjadi ugughost dan menjalankan teknologi baru, mereka hanya dapat mengkonsumsinya sebagai layanan. Sebagai contoh, database NoSQL, transcoding media, dan pembelajaran mesin adalah semua teknologi yang membutuhkan keahlian yang tidak tersebar secara merata di seluruh komunitas teknis. Di cloud, teknologi ini menjadi layanan yang dapat dikonsumsi tim Anda sambil berfokus pada pengembangan produk, bukannya penyediaan dan manajemen sumber daya.</a:t>
            </a:r>
            <a:br>
              <a:rPr lang="id-ID" dirty="0" smtClean="0"/>
            </a:br>
            <a:endParaRPr lang="id-ID" b="1" dirty="0" smtClean="0"/>
          </a:p>
          <a:p>
            <a:r>
              <a:rPr lang="id-ID" b="1" dirty="0" smtClean="0"/>
              <a:t>Go global in minutes</a:t>
            </a:r>
          </a:p>
          <a:p>
            <a:r>
              <a:rPr lang="id-ID" dirty="0" smtClean="0"/>
              <a:t>Mudah menggunakan sistem Anda di beberapa Wilayah di seluruh dunia hanya dengan beberapa klik. Ini memungkinkan Anda untuk memberikan latensi yang lebih rendah dan pengalaman yang lebih baik bagi pelanggan Anda dengan biaya minimal.</a:t>
            </a:r>
          </a:p>
          <a:p>
            <a:endParaRPr lang="id-ID" b="1" dirty="0" smtClean="0"/>
          </a:p>
          <a:p>
            <a:r>
              <a:rPr lang="id-ID" b="1" dirty="0" smtClean="0"/>
              <a:t>Use serverless architectures</a:t>
            </a:r>
          </a:p>
          <a:p>
            <a:r>
              <a:rPr lang="id-ID" dirty="0" smtClean="0"/>
              <a:t>Di cloud, arsitektur tanpa server menghapus kebutuhan Anda untuk menjalankan dan memelihara server untuk melakukan aktivitas komputasi tradisional. Misalnya, layanan penyimpanan dapat bertindak sebagai situs web statis, menghilangkan kebutuhan untuk server web, dan layanan acara dapat menghosting kode Anda untuk Anda. Ini tidak hanya menghilangkan beban operasional mengelola server ini, tetapi juga dapat menurunkan biaya transaksional karena layanan terkelola ini beroperasi pada skala cloud.</a:t>
            </a:r>
          </a:p>
          <a:p>
            <a:endParaRPr lang="id-ID" b="1" dirty="0" smtClean="0"/>
          </a:p>
          <a:p>
            <a:r>
              <a:rPr lang="id-ID" b="1" dirty="0" smtClean="0"/>
              <a:t>Experiment more often</a:t>
            </a:r>
          </a:p>
          <a:p>
            <a:r>
              <a:rPr lang="id-ID" dirty="0" smtClean="0"/>
              <a:t>Dengan sumber daya virtual dan otomatable, Anda dapat dengan cepat melakukan pengujian komparatif menggunakan berbagai jenis instance, penyimpanan, atau konfigurasi.</a:t>
            </a:r>
          </a:p>
          <a:p>
            <a:endParaRPr lang="id-ID" b="1" dirty="0" smtClean="0"/>
          </a:p>
          <a:p>
            <a:r>
              <a:rPr lang="id-ID" b="1" dirty="0" smtClean="0"/>
              <a:t>Mechanical sympathy</a:t>
            </a:r>
          </a:p>
          <a:p>
            <a:r>
              <a:rPr lang="id-ID" dirty="0" smtClean="0"/>
              <a:t>Gunakan pendekatan teknologi yang paling sesuai dengan apa yang ingin Anda capai. Misalnya, pertimbangkan pola akses data saat memilih pendekatan basis data atau penyimpanan.</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14</a:t>
            </a:fld>
            <a:endParaRPr lang="id-ID"/>
          </a:p>
        </p:txBody>
      </p:sp>
    </p:spTree>
    <p:extLst>
      <p:ext uri="{BB962C8B-B14F-4D97-AF65-F5344CB8AC3E}">
        <p14:creationId xmlns:p14="http://schemas.microsoft.com/office/powerpoint/2010/main" val="373465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Cost-effective resources</a:t>
            </a:r>
            <a:endParaRPr lang="id-ID" sz="1200" b="1" kern="1200" dirty="0" smtClean="0">
              <a:solidFill>
                <a:schemeClr val="tx1"/>
              </a:solidFill>
              <a:effectLst/>
              <a:latin typeface="+mn-lt"/>
              <a:ea typeface="+mn-ea"/>
              <a:cs typeface="+mn-cs"/>
            </a:endParaRPr>
          </a:p>
          <a:p>
            <a:r>
              <a:rPr lang="id-ID" dirty="0" smtClean="0"/>
              <a:t>Menggunakan layanan, sumber daya, dan konfigurasi yang sesuai untuk beban kerja Anda adalah kunci penghematan biaya</a:t>
            </a:r>
          </a:p>
          <a:p>
            <a:endParaRPr lang="id-ID" dirty="0" smtClean="0"/>
          </a:p>
          <a:p>
            <a:r>
              <a:rPr lang="en-US" sz="1200" b="1" kern="1200" dirty="0" smtClean="0">
                <a:solidFill>
                  <a:schemeClr val="tx1"/>
                </a:solidFill>
                <a:effectLst/>
                <a:latin typeface="+mn-lt"/>
                <a:ea typeface="+mn-ea"/>
                <a:cs typeface="+mn-cs"/>
              </a:rPr>
              <a:t>Matching supply with demand</a:t>
            </a:r>
            <a:endParaRPr lang="id-ID" sz="1200" b="1" kern="1200" dirty="0" smtClean="0">
              <a:solidFill>
                <a:schemeClr val="tx1"/>
              </a:solidFill>
              <a:effectLst/>
              <a:latin typeface="+mn-lt"/>
              <a:ea typeface="+mn-ea"/>
              <a:cs typeface="+mn-cs"/>
            </a:endParaRPr>
          </a:p>
          <a:p>
            <a:r>
              <a:rPr lang="id-ID" dirty="0" smtClean="0"/>
              <a:t>Ketika Anda pindah ke cloud, Anda membayar hanya untuk apa yang Anda butuhkan. Ketika pasokan layanan TI sesuai dengan permintaan untuk layanan tersebut pada saat dibutuhkan, Anda dapat menghilangkan kebutuhan untuk penyediaan yang terlalu mahal dan boros. Namun, manfaat ekonomi dari pasokan tepat waktu perlu diseimbangkan dengan kebutuhan penyediaan untuk memperhitungkan kegagalan sumber daya, ketersediaan tinggi, dan waktu penyediaan. Bergantung pada apakah permintaan Anda tetap atau variabel, rencanakan untuk membuat metrik dan otomatisasi yang akan memastikan bahwa pengelolaan lingkungan Anda minimal - bahkan saat Anda menskala.</a:t>
            </a:r>
          </a:p>
          <a:p>
            <a:endParaRPr lang="id-ID"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Expenditure awareness</a:t>
            </a:r>
            <a:endParaRPr lang="id-ID" sz="1200" b="1" kern="1200" dirty="0" smtClean="0">
              <a:solidFill>
                <a:schemeClr val="tx1"/>
              </a:solidFill>
              <a:effectLst/>
              <a:latin typeface="+mn-lt"/>
              <a:ea typeface="+mn-ea"/>
              <a:cs typeface="+mn-cs"/>
            </a:endParaRPr>
          </a:p>
          <a:p>
            <a:r>
              <a:rPr lang="id-ID" dirty="0" smtClean="0"/>
              <a:t>Memahami pendorong biaya bisnis Anda sangat penting untuk mengelola pengeluaran bisnis Anda secara efektif dan mengidentifikasi peluang pengurangan biaya. Bisnis biasanya mengoperasikan banyak sistem yang dijalankan oleh banyak tim. Tim-tim ini dapat berada di unit bisnis yang berbeda, masing-masing dengan aliran pendapatan sendiri. Kemampuan untuk menghubungkan biaya sumber daya dengan sistem, bisnis individu, atau pemilik produk mendorong perilaku penggunaan yang efisien dan membantu mengurangi pemborosan. Atribusi biaya yang akurat memungkinkan Anda untuk memahami bagaimana menguntungkan unit bisnis dan produk, dan memungkinkan Anda untuk membuat keputusan yang lebih tepat tentang di mana mengalokasikan sumber daya dalam bisnis Anda.</a:t>
            </a:r>
            <a:endParaRPr lang="id-ID" sz="1200" b="0" kern="1200" dirty="0" smtClean="0">
              <a:solidFill>
                <a:schemeClr val="tx1"/>
              </a:solidFill>
              <a:effectLst/>
              <a:latin typeface="+mn-lt"/>
              <a:ea typeface="+mn-ea"/>
              <a:cs typeface="+mn-cs"/>
            </a:endParaRPr>
          </a:p>
          <a:p>
            <a:endParaRPr lang="id-ID" sz="1200" b="1" kern="1200" dirty="0" smtClean="0">
              <a:solidFill>
                <a:schemeClr val="tx1"/>
              </a:solidFill>
              <a:effectLst/>
              <a:latin typeface="+mn-lt"/>
              <a:ea typeface="+mn-ea"/>
              <a:cs typeface="+mn-cs"/>
            </a:endParaRPr>
          </a:p>
          <a:p>
            <a:r>
              <a:rPr lang="id-ID" sz="1200" b="1" kern="1200" dirty="0" smtClean="0">
                <a:solidFill>
                  <a:schemeClr val="tx1"/>
                </a:solidFill>
                <a:effectLst/>
                <a:latin typeface="+mn-lt"/>
                <a:ea typeface="+mn-ea"/>
                <a:cs typeface="+mn-cs"/>
              </a:rPr>
              <a:t>0</a:t>
            </a:r>
            <a:r>
              <a:rPr lang="en-US" sz="1200" b="1" kern="1200" dirty="0" err="1" smtClean="0">
                <a:solidFill>
                  <a:schemeClr val="tx1"/>
                </a:solidFill>
                <a:effectLst/>
                <a:latin typeface="+mn-lt"/>
                <a:ea typeface="+mn-ea"/>
                <a:cs typeface="+mn-cs"/>
              </a:rPr>
              <a:t>ptimizing</a:t>
            </a:r>
            <a:r>
              <a:rPr lang="en-US" sz="1200" b="1" kern="1200" dirty="0" smtClean="0">
                <a:solidFill>
                  <a:schemeClr val="tx1"/>
                </a:solidFill>
                <a:effectLst/>
                <a:latin typeface="+mn-lt"/>
                <a:ea typeface="+mn-ea"/>
                <a:cs typeface="+mn-cs"/>
              </a:rPr>
              <a:t> over time</a:t>
            </a:r>
            <a:endParaRPr lang="id-ID" sz="1200" b="1" kern="1200" dirty="0" smtClean="0">
              <a:solidFill>
                <a:schemeClr val="tx1"/>
              </a:solidFill>
              <a:effectLst/>
              <a:latin typeface="+mn-lt"/>
              <a:ea typeface="+mn-ea"/>
              <a:cs typeface="+mn-cs"/>
            </a:endParaRPr>
          </a:p>
          <a:p>
            <a:r>
              <a:rPr lang="id-ID" dirty="0" smtClean="0"/>
              <a:t>Di AWS, Anda dapat menggunakan sejumlah pendekatan berbeda untuk mengoptimalkan dari waktu ke waktu.</a:t>
            </a: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15</a:t>
            </a:fld>
            <a:endParaRPr lang="id-ID"/>
          </a:p>
        </p:txBody>
      </p:sp>
    </p:spTree>
    <p:extLst>
      <p:ext uri="{BB962C8B-B14F-4D97-AF65-F5344CB8AC3E}">
        <p14:creationId xmlns:p14="http://schemas.microsoft.com/office/powerpoint/2010/main" val="1231967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smtClean="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5ADD8-DE66-4DAD-B7C4-E9444B3E42CC}"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AWS Architecting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EFDE98-EF5A-4E83-9A1E-D11764B670A1}"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AWS Architecting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F3AA1-ED5F-4365-92BD-8D443AA7E7BE}"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AWS Architecting</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33E5C3-9841-461D-AF53-3D5C17FE6D70}"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AWS Architecting</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4897" y="1451811"/>
            <a:ext cx="8814723"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84897" y="6424196"/>
            <a:ext cx="1467440" cy="365125"/>
          </a:xfrm>
        </p:spPr>
        <p:txBody>
          <a:bodyPr/>
          <a:lstStyle/>
          <a:p>
            <a:fld id="{5BFAA955-AA6C-4447-BBA6-B2302D0C21C4}" type="datetime1">
              <a:rPr lang="id-ID" smtClean="0"/>
              <a:t>05/07/2019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smtClean="0"/>
              <a:t>AWS Architecting</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smtClean="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smtClean="0"/>
              <a:t>Bagian berapa</a:t>
            </a:r>
            <a:endParaRPr lang="en-US" dirty="0" smtClean="0"/>
          </a:p>
        </p:txBody>
      </p:sp>
      <p:sp>
        <p:nvSpPr>
          <p:cNvPr id="4" name="Date Placeholder 3"/>
          <p:cNvSpPr>
            <a:spLocks noGrp="1"/>
          </p:cNvSpPr>
          <p:nvPr>
            <p:ph type="dt" sz="half" idx="10"/>
          </p:nvPr>
        </p:nvSpPr>
        <p:spPr/>
        <p:txBody>
          <a:bodyPr/>
          <a:lstStyle/>
          <a:p>
            <a:fld id="{B96A8235-4AFB-4633-8260-242E01AE37E0}" type="datetime1">
              <a:rPr lang="id-ID" smtClean="0"/>
              <a:t>05/07/2019</a:t>
            </a:fld>
            <a:endParaRPr lang="id-ID"/>
          </a:p>
        </p:txBody>
      </p:sp>
      <p:sp>
        <p:nvSpPr>
          <p:cNvPr id="5" name="Footer Placeholder 4"/>
          <p:cNvSpPr>
            <a:spLocks noGrp="1"/>
          </p:cNvSpPr>
          <p:nvPr>
            <p:ph type="ftr" sz="quarter" idx="11"/>
          </p:nvPr>
        </p:nvSpPr>
        <p:spPr/>
        <p:txBody>
          <a:bodyPr/>
          <a:lstStyle/>
          <a:p>
            <a:r>
              <a:rPr lang="id-ID" smtClean="0"/>
              <a:t>AWS Architecting</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37D4752-1189-4615-9410-0AEE846A1ED7}"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AWS Architecting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6A089F7-331A-4A12-B0D5-5D4250827871}" type="datetime1">
              <a:rPr lang="id-ID" smtClean="0"/>
              <a:t>05/07/2019</a:t>
            </a:fld>
            <a:endParaRPr lang="id-ID"/>
          </a:p>
        </p:txBody>
      </p:sp>
      <p:sp>
        <p:nvSpPr>
          <p:cNvPr id="6" name="Footer Placeholder 5"/>
          <p:cNvSpPr>
            <a:spLocks noGrp="1"/>
          </p:cNvSpPr>
          <p:nvPr>
            <p:ph type="ftr" sz="quarter" idx="11"/>
          </p:nvPr>
        </p:nvSpPr>
        <p:spPr/>
        <p:txBody>
          <a:bodyPr/>
          <a:lstStyle/>
          <a:p>
            <a:r>
              <a:rPr lang="id-ID" smtClean="0"/>
              <a:t>AWS Architecting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A5507E2-6E4B-45EE-A8AC-8F58641DD994}" type="datetime1">
              <a:rPr lang="id-ID" smtClean="0"/>
              <a:t>05/07/2019</a:t>
            </a:fld>
            <a:endParaRPr lang="id-ID"/>
          </a:p>
        </p:txBody>
      </p:sp>
      <p:sp>
        <p:nvSpPr>
          <p:cNvPr id="8" name="Footer Placeholder 7"/>
          <p:cNvSpPr>
            <a:spLocks noGrp="1"/>
          </p:cNvSpPr>
          <p:nvPr>
            <p:ph type="ftr" sz="quarter" idx="11"/>
          </p:nvPr>
        </p:nvSpPr>
        <p:spPr/>
        <p:txBody>
          <a:bodyPr/>
          <a:lstStyle/>
          <a:p>
            <a:r>
              <a:rPr lang="id-ID" smtClean="0"/>
              <a:t>AWS Architecting</a:t>
            </a:r>
            <a:endParaRPr lang="id-ID"/>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8F9AD35-F26B-4653-9C7A-52A0F7432362}" type="datetime1">
              <a:rPr lang="id-ID" smtClean="0"/>
              <a:t>05/07/2019</a:t>
            </a:fld>
            <a:endParaRPr lang="id-ID"/>
          </a:p>
        </p:txBody>
      </p:sp>
      <p:sp>
        <p:nvSpPr>
          <p:cNvPr id="4" name="Footer Placeholder 3"/>
          <p:cNvSpPr>
            <a:spLocks noGrp="1"/>
          </p:cNvSpPr>
          <p:nvPr>
            <p:ph type="ftr" sz="quarter" idx="11"/>
          </p:nvPr>
        </p:nvSpPr>
        <p:spPr/>
        <p:txBody>
          <a:bodyPr/>
          <a:lstStyle/>
          <a:p>
            <a:r>
              <a:rPr lang="id-ID" smtClean="0"/>
              <a:t>AWS Architecting</a:t>
            </a:r>
            <a:endParaRPr lang="id-ID"/>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34C93-2BB6-4452-B19D-1AD0B4E997F6}" type="datetime1">
              <a:rPr lang="id-ID" smtClean="0"/>
              <a:t>05/07/2019</a:t>
            </a:fld>
            <a:endParaRPr lang="id-ID"/>
          </a:p>
        </p:txBody>
      </p:sp>
      <p:sp>
        <p:nvSpPr>
          <p:cNvPr id="3" name="Footer Placeholder 2"/>
          <p:cNvSpPr>
            <a:spLocks noGrp="1"/>
          </p:cNvSpPr>
          <p:nvPr>
            <p:ph type="ftr" sz="quarter" idx="11"/>
          </p:nvPr>
        </p:nvSpPr>
        <p:spPr/>
        <p:txBody>
          <a:bodyPr/>
          <a:lstStyle/>
          <a:p>
            <a:r>
              <a:rPr lang="id-ID" smtClean="0"/>
              <a:t>AWS Architecting</a:t>
            </a:r>
            <a:endParaRPr lang="id-ID"/>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643243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9E7FB72-F52D-4FA5-A958-2BF26CD2CC81}" type="datetime1">
              <a:rPr lang="id-ID" smtClean="0"/>
              <a:t>05/07/2019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smtClean="0"/>
              <a:t>AWS Architecting</a:t>
            </a:r>
            <a:endParaRPr lang="id-ID" dirty="0"/>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smtClean="0"/>
              <a:t>AWS Architecting</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9E3DF7F7-4077-4D62-AF3B-48413757E00F}" type="datetime1">
              <a:rPr lang="id-ID" smtClean="0"/>
              <a:t>05/07/2019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DU1AWEIGHkk" TargetMode="External"/><Relationship Id="rId2" Type="http://schemas.openxmlformats.org/officeDocument/2006/relationships/hyperlink" Target="https://www.youtube.com/watch?v=8KQ8aLoxVi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xmlns=""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xmlns=""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xmlns=""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xmlns=""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xmlns=""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xmlns=""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xmlns=""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73" y="186982"/>
            <a:ext cx="666547" cy="686745"/>
          </a:xfrm>
          <a:prstGeom prst="rect">
            <a:avLst/>
          </a:prstGeom>
        </p:spPr>
      </p:pic>
      <p:sp>
        <p:nvSpPr>
          <p:cNvPr id="4" name="Slide Number Placeholder 3"/>
          <p:cNvSpPr>
            <a:spLocks noGrp="1"/>
          </p:cNvSpPr>
          <p:nvPr>
            <p:ph type="sldNum" sz="quarter" idx="4294967295"/>
          </p:nvPr>
        </p:nvSpPr>
        <p:spPr>
          <a:xfrm>
            <a:off x="7465653" y="6348685"/>
            <a:ext cx="2057400" cy="365125"/>
          </a:xfrm>
          <a:prstGeom prst="rect">
            <a:avLst/>
          </a:prstGeom>
        </p:spPr>
        <p:txBody>
          <a:bodyPr/>
          <a:lstStyle/>
          <a:p>
            <a:fld id="{48A2BCBC-50EF-4175-83E0-F618B60D4316}"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519507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4" y="629223"/>
            <a:ext cx="7347283" cy="854074"/>
          </a:xfrm>
        </p:spPr>
        <p:txBody>
          <a:bodyPr/>
          <a:lstStyle/>
          <a:p>
            <a:r>
              <a:rPr lang="en-US" b="1" dirty="0"/>
              <a:t>Reliability Pillar</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Memperbaiki isu/kesalahan</a:t>
            </a:r>
            <a:r>
              <a:rPr lang="en-ID" sz="2800" dirty="0" smtClean="0">
                <a:solidFill>
                  <a:schemeClr val="tx1"/>
                </a:solidFill>
              </a:rPr>
              <a:t> </a:t>
            </a:r>
          </a:p>
          <a:p>
            <a:pPr>
              <a:lnSpc>
                <a:spcPct val="150000"/>
              </a:lnSpc>
            </a:pPr>
            <a:r>
              <a:rPr lang="id-ID" sz="2800" dirty="0" smtClean="0">
                <a:solidFill>
                  <a:schemeClr val="tx1"/>
                </a:solidFill>
              </a:rPr>
              <a:t>Menerapkan tiga area praktik terbaik</a:t>
            </a:r>
            <a:r>
              <a:rPr lang="en-ID" sz="2800" dirty="0" smtClean="0">
                <a:solidFill>
                  <a:schemeClr val="tx1"/>
                </a:solidFill>
              </a:rPr>
              <a:t>: </a:t>
            </a:r>
            <a:endParaRPr lang="en-ID" sz="2800" dirty="0">
              <a:solidFill>
                <a:schemeClr val="tx1"/>
              </a:solidFill>
            </a:endParaRPr>
          </a:p>
          <a:p>
            <a:pPr lvl="1">
              <a:lnSpc>
                <a:spcPct val="150000"/>
              </a:lnSpc>
              <a:buFont typeface="Wingdings" pitchFamily="2" charset="2"/>
              <a:buChar char="ü"/>
            </a:pPr>
            <a:r>
              <a:rPr lang="en-ID" sz="2800" dirty="0" smtClean="0">
                <a:solidFill>
                  <a:schemeClr val="tx1"/>
                </a:solidFill>
              </a:rPr>
              <a:t>Foundations </a:t>
            </a:r>
          </a:p>
          <a:p>
            <a:pPr lvl="1">
              <a:lnSpc>
                <a:spcPct val="150000"/>
              </a:lnSpc>
              <a:buFont typeface="Wingdings" pitchFamily="2" charset="2"/>
              <a:buChar char="ü"/>
            </a:pPr>
            <a:r>
              <a:rPr lang="en-ID" sz="2800" dirty="0" smtClean="0">
                <a:solidFill>
                  <a:schemeClr val="tx1"/>
                </a:solidFill>
              </a:rPr>
              <a:t>Change </a:t>
            </a:r>
            <a:r>
              <a:rPr lang="en-ID" sz="2800" dirty="0">
                <a:solidFill>
                  <a:schemeClr val="tx1"/>
                </a:solidFill>
              </a:rPr>
              <a:t>management </a:t>
            </a:r>
          </a:p>
          <a:p>
            <a:pPr lvl="1">
              <a:lnSpc>
                <a:spcPct val="150000"/>
              </a:lnSpc>
              <a:buFont typeface="Wingdings" pitchFamily="2" charset="2"/>
              <a:buChar char="ü"/>
            </a:pPr>
            <a:r>
              <a:rPr lang="en-ID" sz="2800" dirty="0" smtClean="0">
                <a:solidFill>
                  <a:schemeClr val="tx1"/>
                </a:solidFill>
              </a:rPr>
              <a:t>Failure management</a:t>
            </a:r>
          </a:p>
          <a:p>
            <a:pPr>
              <a:lnSpc>
                <a:spcPct val="150000"/>
              </a:lnSpc>
            </a:pPr>
            <a:r>
              <a:rPr lang="en-ID" sz="2800" dirty="0">
                <a:solidFill>
                  <a:schemeClr val="tx1"/>
                </a:solidFill>
              </a:rPr>
              <a:t>Anticipate, respond, and prevent failures</a:t>
            </a:r>
            <a:endParaRPr lang="en-US" sz="2800" dirty="0">
              <a:solidFill>
                <a:schemeClr val="tx1"/>
              </a:solidFill>
            </a:endParaRPr>
          </a:p>
        </p:txBody>
      </p:sp>
      <p:sp>
        <p:nvSpPr>
          <p:cNvPr id="4" name="Date Placeholder 3"/>
          <p:cNvSpPr>
            <a:spLocks noGrp="1"/>
          </p:cNvSpPr>
          <p:nvPr>
            <p:ph type="dt" sz="half" idx="10"/>
          </p:nvPr>
        </p:nvSpPr>
        <p:spPr/>
        <p:txBody>
          <a:bodyPr/>
          <a:lstStyle/>
          <a:p>
            <a:fld id="{F13C0C18-9597-4FA9-99AC-E3F1FAE403A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spTree>
    <p:extLst>
      <p:ext uri="{BB962C8B-B14F-4D97-AF65-F5344CB8AC3E}">
        <p14:creationId xmlns:p14="http://schemas.microsoft.com/office/powerpoint/2010/main" val="3872254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875" y="640946"/>
            <a:ext cx="7347283" cy="854074"/>
          </a:xfrm>
        </p:spPr>
        <p:txBody>
          <a:bodyPr>
            <a:normAutofit fontScale="90000"/>
          </a:bodyPr>
          <a:lstStyle/>
          <a:p>
            <a:r>
              <a:rPr lang="en-US" b="1" dirty="0"/>
              <a:t>Reliability Pillar: Design Principles</a:t>
            </a:r>
          </a:p>
        </p:txBody>
      </p:sp>
      <p:sp>
        <p:nvSpPr>
          <p:cNvPr id="3" name="Content Placeholder 2"/>
          <p:cNvSpPr>
            <a:spLocks noGrp="1"/>
          </p:cNvSpPr>
          <p:nvPr>
            <p:ph idx="1"/>
          </p:nvPr>
        </p:nvSpPr>
        <p:spPr>
          <a:xfrm>
            <a:off x="161451" y="1639380"/>
            <a:ext cx="8814723" cy="4724400"/>
          </a:xfrm>
        </p:spPr>
        <p:txBody>
          <a:bodyPr anchor="ctr">
            <a:normAutofit/>
          </a:bodyPr>
          <a:lstStyle/>
          <a:p>
            <a:pPr>
              <a:lnSpc>
                <a:spcPct val="150000"/>
              </a:lnSpc>
            </a:pPr>
            <a:r>
              <a:rPr lang="en-ID" sz="2800" dirty="0">
                <a:solidFill>
                  <a:schemeClr val="tx1"/>
                </a:solidFill>
              </a:rPr>
              <a:t>Test recovery </a:t>
            </a:r>
            <a:r>
              <a:rPr lang="en-ID" sz="2800" dirty="0" smtClean="0">
                <a:solidFill>
                  <a:schemeClr val="tx1"/>
                </a:solidFill>
              </a:rPr>
              <a:t>procedures</a:t>
            </a:r>
          </a:p>
          <a:p>
            <a:pPr>
              <a:lnSpc>
                <a:spcPct val="150000"/>
              </a:lnSpc>
            </a:pPr>
            <a:r>
              <a:rPr lang="en-ID" sz="2800" dirty="0" smtClean="0">
                <a:solidFill>
                  <a:schemeClr val="tx1"/>
                </a:solidFill>
              </a:rPr>
              <a:t> </a:t>
            </a:r>
            <a:r>
              <a:rPr lang="en-ID" sz="2800" dirty="0">
                <a:solidFill>
                  <a:schemeClr val="tx1"/>
                </a:solidFill>
              </a:rPr>
              <a:t>Automatically recover </a:t>
            </a:r>
            <a:endParaRPr lang="en-ID" sz="2800" dirty="0" smtClean="0">
              <a:solidFill>
                <a:schemeClr val="tx1"/>
              </a:solidFill>
            </a:endParaRPr>
          </a:p>
          <a:p>
            <a:pPr>
              <a:lnSpc>
                <a:spcPct val="150000"/>
              </a:lnSpc>
            </a:pPr>
            <a:r>
              <a:rPr lang="en-ID" sz="2800" dirty="0" smtClean="0">
                <a:solidFill>
                  <a:schemeClr val="tx1"/>
                </a:solidFill>
              </a:rPr>
              <a:t>Scale </a:t>
            </a:r>
            <a:r>
              <a:rPr lang="en-ID" sz="2800" dirty="0">
                <a:solidFill>
                  <a:schemeClr val="tx1"/>
                </a:solidFill>
              </a:rPr>
              <a:t>horizontally </a:t>
            </a:r>
            <a:endParaRPr lang="en-ID" sz="2800" dirty="0" smtClean="0">
              <a:solidFill>
                <a:schemeClr val="tx1"/>
              </a:solidFill>
            </a:endParaRPr>
          </a:p>
          <a:p>
            <a:pPr>
              <a:lnSpc>
                <a:spcPct val="150000"/>
              </a:lnSpc>
            </a:pPr>
            <a:r>
              <a:rPr lang="en-ID" sz="2800" dirty="0" smtClean="0">
                <a:solidFill>
                  <a:schemeClr val="tx1"/>
                </a:solidFill>
              </a:rPr>
              <a:t>Stop </a:t>
            </a:r>
            <a:r>
              <a:rPr lang="en-ID" sz="2800" dirty="0">
                <a:solidFill>
                  <a:schemeClr val="tx1"/>
                </a:solidFill>
              </a:rPr>
              <a:t>guessing capacity </a:t>
            </a:r>
            <a:endParaRPr lang="en-ID" sz="2800" dirty="0" smtClean="0">
              <a:solidFill>
                <a:schemeClr val="tx1"/>
              </a:solidFill>
            </a:endParaRPr>
          </a:p>
          <a:p>
            <a:pPr>
              <a:lnSpc>
                <a:spcPct val="150000"/>
              </a:lnSpc>
            </a:pPr>
            <a:r>
              <a:rPr lang="en-ID" sz="2800" dirty="0" smtClean="0">
                <a:solidFill>
                  <a:schemeClr val="tx1"/>
                </a:solidFill>
              </a:rPr>
              <a:t>Manage </a:t>
            </a:r>
            <a:r>
              <a:rPr lang="en-ID" sz="2800" dirty="0">
                <a:solidFill>
                  <a:schemeClr val="tx1"/>
                </a:solidFill>
              </a:rPr>
              <a:t>change in automation</a:t>
            </a:r>
            <a:endParaRPr lang="en-US" sz="2800" dirty="0">
              <a:solidFill>
                <a:schemeClr val="tx1"/>
              </a:solidFill>
            </a:endParaRPr>
          </a:p>
        </p:txBody>
      </p:sp>
      <p:sp>
        <p:nvSpPr>
          <p:cNvPr id="4" name="Date Placeholder 3"/>
          <p:cNvSpPr>
            <a:spLocks noGrp="1"/>
          </p:cNvSpPr>
          <p:nvPr>
            <p:ph type="dt" sz="half" idx="10"/>
          </p:nvPr>
        </p:nvSpPr>
        <p:spPr/>
        <p:txBody>
          <a:bodyPr/>
          <a:lstStyle/>
          <a:p>
            <a:fld id="{02C724F6-0FD8-4208-B96C-02B673B57609}"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spTree>
    <p:extLst>
      <p:ext uri="{BB962C8B-B14F-4D97-AF65-F5344CB8AC3E}">
        <p14:creationId xmlns:p14="http://schemas.microsoft.com/office/powerpoint/2010/main" val="3157510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lstStyle/>
          <a:p>
            <a:r>
              <a:rPr lang="en-US" dirty="0">
                <a:hlinkClick r:id="rId2"/>
              </a:rPr>
              <a:t>https://www.youtube.com/watch?v=8KQ8aLoxVi0</a:t>
            </a:r>
            <a:endParaRPr lang="en-US" dirty="0"/>
          </a:p>
          <a:p>
            <a:r>
              <a:rPr lang="en-US" dirty="0">
                <a:hlinkClick r:id="rId3"/>
              </a:rPr>
              <a:t>https://www.youtube.com/watch?v=DU1AWEIGHkk</a:t>
            </a:r>
            <a:endParaRPr lang="en-US" dirty="0"/>
          </a:p>
        </p:txBody>
      </p:sp>
      <p:sp>
        <p:nvSpPr>
          <p:cNvPr id="4" name="Date Placeholder 3"/>
          <p:cNvSpPr>
            <a:spLocks noGrp="1"/>
          </p:cNvSpPr>
          <p:nvPr>
            <p:ph type="dt" sz="half" idx="10"/>
          </p:nvPr>
        </p:nvSpPr>
        <p:spPr/>
        <p:txBody>
          <a:bodyPr/>
          <a:lstStyle/>
          <a:p>
            <a:fld id="{5BFAA955-AA6C-4447-BBA6-B2302D0C21C4}"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12</a:t>
            </a:fld>
            <a:endParaRPr lang="id-ID" dirty="0"/>
          </a:p>
        </p:txBody>
      </p:sp>
    </p:spTree>
    <p:extLst>
      <p:ext uri="{BB962C8B-B14F-4D97-AF65-F5344CB8AC3E}">
        <p14:creationId xmlns:p14="http://schemas.microsoft.com/office/powerpoint/2010/main" val="181220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Performance Efficiency Pillar</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Select customizable solutions </a:t>
            </a:r>
            <a:endParaRPr lang="id-ID" sz="2800" dirty="0" smtClean="0">
              <a:solidFill>
                <a:schemeClr val="tx1"/>
              </a:solidFill>
            </a:endParaRPr>
          </a:p>
          <a:p>
            <a:pPr>
              <a:lnSpc>
                <a:spcPct val="150000"/>
              </a:lnSpc>
            </a:pPr>
            <a:r>
              <a:rPr lang="en-ID" sz="2800" dirty="0" smtClean="0">
                <a:solidFill>
                  <a:schemeClr val="tx1"/>
                </a:solidFill>
              </a:rPr>
              <a:t>Review </a:t>
            </a:r>
            <a:r>
              <a:rPr lang="en-ID" sz="2800" dirty="0">
                <a:solidFill>
                  <a:schemeClr val="tx1"/>
                </a:solidFill>
              </a:rPr>
              <a:t>to continually innovate </a:t>
            </a:r>
            <a:endParaRPr lang="en-ID" sz="2800" dirty="0" smtClean="0">
              <a:solidFill>
                <a:schemeClr val="tx1"/>
              </a:solidFill>
            </a:endParaRPr>
          </a:p>
          <a:p>
            <a:pPr>
              <a:lnSpc>
                <a:spcPct val="150000"/>
              </a:lnSpc>
            </a:pPr>
            <a:r>
              <a:rPr lang="en-ID" sz="2800" dirty="0" smtClean="0">
                <a:solidFill>
                  <a:schemeClr val="tx1"/>
                </a:solidFill>
              </a:rPr>
              <a:t>Monitor </a:t>
            </a:r>
            <a:r>
              <a:rPr lang="en-ID" sz="2800" dirty="0">
                <a:solidFill>
                  <a:schemeClr val="tx1"/>
                </a:solidFill>
              </a:rPr>
              <a:t>AWS services </a:t>
            </a:r>
            <a:endParaRPr lang="en-ID" sz="2800" dirty="0" smtClean="0">
              <a:solidFill>
                <a:schemeClr val="tx1"/>
              </a:solidFill>
            </a:endParaRPr>
          </a:p>
          <a:p>
            <a:pPr>
              <a:lnSpc>
                <a:spcPct val="150000"/>
              </a:lnSpc>
            </a:pPr>
            <a:r>
              <a:rPr lang="en-ID" sz="2800" dirty="0" smtClean="0">
                <a:solidFill>
                  <a:schemeClr val="tx1"/>
                </a:solidFill>
              </a:rPr>
              <a:t>Consider </a:t>
            </a:r>
            <a:r>
              <a:rPr lang="en-ID" sz="2800" dirty="0">
                <a:solidFill>
                  <a:schemeClr val="tx1"/>
                </a:solidFill>
              </a:rPr>
              <a:t>the trade-offs</a:t>
            </a:r>
            <a:endParaRPr lang="en-US" sz="2800" dirty="0">
              <a:solidFill>
                <a:schemeClr val="tx1"/>
              </a:solidFill>
            </a:endParaRPr>
          </a:p>
        </p:txBody>
      </p:sp>
      <p:sp>
        <p:nvSpPr>
          <p:cNvPr id="4" name="Date Placeholder 3"/>
          <p:cNvSpPr>
            <a:spLocks noGrp="1"/>
          </p:cNvSpPr>
          <p:nvPr>
            <p:ph type="dt" sz="half" idx="10"/>
          </p:nvPr>
        </p:nvSpPr>
        <p:spPr/>
        <p:txBody>
          <a:bodyPr/>
          <a:lstStyle/>
          <a:p>
            <a:fld id="{58F3A2D1-4609-4CC9-BD73-61952623706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13</a:t>
            </a:fld>
            <a:endParaRPr lang="id-ID"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850" y="3531943"/>
            <a:ext cx="15811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923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4" y="640945"/>
            <a:ext cx="7347283" cy="854074"/>
          </a:xfrm>
        </p:spPr>
        <p:txBody>
          <a:bodyPr>
            <a:noAutofit/>
          </a:bodyPr>
          <a:lstStyle/>
          <a:p>
            <a:pPr>
              <a:lnSpc>
                <a:spcPct val="100000"/>
              </a:lnSpc>
            </a:pPr>
            <a:r>
              <a:rPr lang="en-US" b="1" dirty="0"/>
              <a:t>Performance Efficiency Pillar: Design Principles</a:t>
            </a:r>
          </a:p>
        </p:txBody>
      </p:sp>
      <p:sp>
        <p:nvSpPr>
          <p:cNvPr id="3" name="Content Placeholder 2"/>
          <p:cNvSpPr>
            <a:spLocks noGrp="1"/>
          </p:cNvSpPr>
          <p:nvPr>
            <p:ph idx="1"/>
          </p:nvPr>
        </p:nvSpPr>
        <p:spPr/>
        <p:txBody>
          <a:bodyPr anchor="ctr">
            <a:normAutofit/>
          </a:bodyPr>
          <a:lstStyle/>
          <a:p>
            <a:pPr>
              <a:lnSpc>
                <a:spcPct val="150000"/>
              </a:lnSpc>
            </a:pPr>
            <a:r>
              <a:rPr lang="id-ID" sz="2400" dirty="0" smtClean="0">
                <a:solidFill>
                  <a:schemeClr val="tx1"/>
                </a:solidFill>
              </a:rPr>
              <a:t>Demokratisasi teknologi maju</a:t>
            </a:r>
            <a:endParaRPr lang="en-ID" sz="2400" dirty="0" smtClean="0">
              <a:solidFill>
                <a:schemeClr val="tx1"/>
              </a:solidFill>
            </a:endParaRPr>
          </a:p>
          <a:p>
            <a:pPr>
              <a:lnSpc>
                <a:spcPct val="150000"/>
              </a:lnSpc>
            </a:pPr>
            <a:r>
              <a:rPr lang="en-ID" sz="2400" dirty="0" smtClean="0">
                <a:solidFill>
                  <a:schemeClr val="tx1"/>
                </a:solidFill>
              </a:rPr>
              <a:t>Go global </a:t>
            </a:r>
            <a:r>
              <a:rPr lang="id-ID" sz="2400" dirty="0" smtClean="0">
                <a:solidFill>
                  <a:schemeClr val="tx1"/>
                </a:solidFill>
              </a:rPr>
              <a:t>dalam hitungan menit</a:t>
            </a:r>
            <a:r>
              <a:rPr lang="en-ID" sz="2400" dirty="0" smtClean="0">
                <a:solidFill>
                  <a:schemeClr val="tx1"/>
                </a:solidFill>
              </a:rPr>
              <a:t> </a:t>
            </a:r>
          </a:p>
          <a:p>
            <a:pPr>
              <a:lnSpc>
                <a:spcPct val="150000"/>
              </a:lnSpc>
            </a:pPr>
            <a:r>
              <a:rPr lang="id-ID" sz="2400" dirty="0" smtClean="0">
                <a:solidFill>
                  <a:schemeClr val="tx1"/>
                </a:solidFill>
              </a:rPr>
              <a:t>Menggunakan arsitektur tanpa </a:t>
            </a:r>
            <a:r>
              <a:rPr lang="id-ID" sz="2400" dirty="0" err="1" smtClean="0">
                <a:solidFill>
                  <a:schemeClr val="tx1"/>
                </a:solidFill>
              </a:rPr>
              <a:t>server</a:t>
            </a:r>
            <a:r>
              <a:rPr lang="id-ID" sz="2400" dirty="0" smtClean="0">
                <a:solidFill>
                  <a:schemeClr val="tx1"/>
                </a:solidFill>
              </a:rPr>
              <a:t> </a:t>
            </a:r>
            <a:r>
              <a:rPr lang="en-US" sz="2400" dirty="0" smtClean="0">
                <a:solidFill>
                  <a:schemeClr val="tx1"/>
                </a:solidFill>
              </a:rPr>
              <a:t>(</a:t>
            </a:r>
            <a:r>
              <a:rPr lang="en-US" sz="2400" i="1" dirty="0" err="1" smtClean="0">
                <a:solidFill>
                  <a:schemeClr val="tx1"/>
                </a:solidFill>
              </a:rPr>
              <a:t>serverless</a:t>
            </a:r>
            <a:r>
              <a:rPr lang="en-US" sz="2400" i="1" dirty="0" smtClean="0">
                <a:solidFill>
                  <a:schemeClr val="tx1"/>
                </a:solidFill>
              </a:rPr>
              <a:t> architecture) </a:t>
            </a:r>
            <a:r>
              <a:rPr lang="en-US" sz="2400" dirty="0" smtClean="0">
                <a:solidFill>
                  <a:schemeClr val="tx1"/>
                </a:solidFill>
                <a:sym typeface="Wingdings" panose="05000000000000000000" pitchFamily="2" charset="2"/>
              </a:rPr>
              <a:t></a:t>
            </a:r>
            <a:r>
              <a:rPr lang="en-US" sz="2400" i="1" dirty="0" smtClean="0">
                <a:solidFill>
                  <a:schemeClr val="tx1"/>
                </a:solidFill>
                <a:sym typeface="Wingdings" panose="05000000000000000000" pitchFamily="2" charset="2"/>
              </a:rPr>
              <a:t> </a:t>
            </a:r>
            <a:r>
              <a:rPr lang="en-US" sz="2400" dirty="0" smtClean="0">
                <a:solidFill>
                  <a:schemeClr val="tx1"/>
                </a:solidFill>
                <a:sym typeface="Wingdings" panose="05000000000000000000" pitchFamily="2" charset="2"/>
              </a:rPr>
              <a:t>AWS Lambda</a:t>
            </a:r>
            <a:endParaRPr lang="id-ID" sz="2400" dirty="0" smtClean="0">
              <a:solidFill>
                <a:schemeClr val="tx1"/>
              </a:solidFill>
            </a:endParaRPr>
          </a:p>
          <a:p>
            <a:pPr>
              <a:lnSpc>
                <a:spcPct val="150000"/>
              </a:lnSpc>
            </a:pPr>
            <a:r>
              <a:rPr lang="id-ID" sz="2400" dirty="0" smtClean="0">
                <a:solidFill>
                  <a:schemeClr val="tx1"/>
                </a:solidFill>
              </a:rPr>
              <a:t>Percobaan lebih sering</a:t>
            </a:r>
            <a:endParaRPr lang="en-ID" sz="2400" dirty="0" smtClean="0">
              <a:solidFill>
                <a:schemeClr val="tx1"/>
              </a:solidFill>
            </a:endParaRPr>
          </a:p>
          <a:p>
            <a:pPr>
              <a:lnSpc>
                <a:spcPct val="150000"/>
              </a:lnSpc>
            </a:pPr>
            <a:r>
              <a:rPr lang="id-ID" sz="2400" dirty="0" smtClean="0">
                <a:solidFill>
                  <a:schemeClr val="tx1"/>
                </a:solidFill>
              </a:rPr>
              <a:t>Memiliki mekanisme simpati</a:t>
            </a:r>
            <a:endParaRPr lang="en-US" sz="2400" dirty="0">
              <a:solidFill>
                <a:schemeClr val="tx1"/>
              </a:solidFill>
            </a:endParaRPr>
          </a:p>
        </p:txBody>
      </p:sp>
      <p:sp>
        <p:nvSpPr>
          <p:cNvPr id="4" name="Date Placeholder 3"/>
          <p:cNvSpPr>
            <a:spLocks noGrp="1"/>
          </p:cNvSpPr>
          <p:nvPr>
            <p:ph type="dt" sz="half" idx="10"/>
          </p:nvPr>
        </p:nvSpPr>
        <p:spPr/>
        <p:txBody>
          <a:bodyPr/>
          <a:lstStyle/>
          <a:p>
            <a:fld id="{0077AF3F-3F5B-4F8B-87EE-BB72CB6A0FB3}"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14</a:t>
            </a:fld>
            <a:endParaRPr lang="id-ID"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724" y="4355489"/>
            <a:ext cx="22002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247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Optimization Pillar</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Menggunakan sumber daya yang hemat biaya</a:t>
            </a:r>
            <a:r>
              <a:rPr lang="en-ID" sz="2800" dirty="0" smtClean="0">
                <a:solidFill>
                  <a:schemeClr val="tx1"/>
                </a:solidFill>
              </a:rPr>
              <a:t> </a:t>
            </a:r>
          </a:p>
          <a:p>
            <a:pPr>
              <a:lnSpc>
                <a:spcPct val="150000"/>
              </a:lnSpc>
            </a:pPr>
            <a:r>
              <a:rPr lang="id-ID" sz="2800" dirty="0" smtClean="0">
                <a:solidFill>
                  <a:schemeClr val="tx1"/>
                </a:solidFill>
              </a:rPr>
              <a:t>Menyesuaikan penawaran dengan permintaan</a:t>
            </a:r>
            <a:endParaRPr lang="en-ID" sz="2800" dirty="0" smtClean="0">
              <a:solidFill>
                <a:schemeClr val="tx1"/>
              </a:solidFill>
            </a:endParaRPr>
          </a:p>
          <a:p>
            <a:pPr>
              <a:lnSpc>
                <a:spcPct val="150000"/>
              </a:lnSpc>
            </a:pPr>
            <a:r>
              <a:rPr lang="id-ID" sz="2800" dirty="0" smtClean="0">
                <a:solidFill>
                  <a:schemeClr val="tx1"/>
                </a:solidFill>
              </a:rPr>
              <a:t>Meningkatkan kesadaran untuk pengeluaran</a:t>
            </a:r>
            <a:endParaRPr lang="en-ID" sz="2800" dirty="0" smtClean="0">
              <a:solidFill>
                <a:schemeClr val="tx1"/>
              </a:solidFill>
            </a:endParaRPr>
          </a:p>
          <a:p>
            <a:pPr>
              <a:lnSpc>
                <a:spcPct val="150000"/>
              </a:lnSpc>
            </a:pPr>
            <a:r>
              <a:rPr lang="id-ID" sz="2800" dirty="0" smtClean="0">
                <a:solidFill>
                  <a:schemeClr val="tx1"/>
                </a:solidFill>
              </a:rPr>
              <a:t>Optimalisasi pembiayaan sepanjang waktu</a:t>
            </a:r>
            <a:endParaRPr lang="en-US" sz="2800" dirty="0">
              <a:solidFill>
                <a:schemeClr val="tx1"/>
              </a:solidFill>
            </a:endParaRPr>
          </a:p>
        </p:txBody>
      </p:sp>
      <p:sp>
        <p:nvSpPr>
          <p:cNvPr id="4" name="Date Placeholder 3"/>
          <p:cNvSpPr>
            <a:spLocks noGrp="1"/>
          </p:cNvSpPr>
          <p:nvPr>
            <p:ph type="dt" sz="half" idx="10"/>
          </p:nvPr>
        </p:nvSpPr>
        <p:spPr/>
        <p:txBody>
          <a:bodyPr/>
          <a:lstStyle/>
          <a:p>
            <a:fld id="{43BD03AD-14F3-43EB-81BA-A8102F85018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15</a:t>
            </a:fld>
            <a:endParaRPr lang="id-ID" dirty="0"/>
          </a:p>
        </p:txBody>
      </p:sp>
    </p:spTree>
    <p:extLst>
      <p:ext uri="{BB962C8B-B14F-4D97-AF65-F5344CB8AC3E}">
        <p14:creationId xmlns:p14="http://schemas.microsoft.com/office/powerpoint/2010/main" val="1481079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52" y="640945"/>
            <a:ext cx="7347283" cy="854074"/>
          </a:xfrm>
        </p:spPr>
        <p:txBody>
          <a:bodyPr>
            <a:normAutofit fontScale="90000"/>
          </a:bodyPr>
          <a:lstStyle/>
          <a:p>
            <a:r>
              <a:rPr lang="en-ID" b="1" dirty="0"/>
              <a:t>Cost Optimization Pillar: Design Principles</a:t>
            </a:r>
            <a:endParaRPr lang="en-US" b="1" dirty="0"/>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Mengadopsi suatu </a:t>
            </a:r>
            <a:r>
              <a:rPr lang="id-ID" sz="2800" b="1" dirty="0" smtClean="0">
                <a:solidFill>
                  <a:srgbClr val="FF0000"/>
                </a:solidFill>
              </a:rPr>
              <a:t>model </a:t>
            </a:r>
            <a:r>
              <a:rPr lang="en-ID" sz="2800" b="1" dirty="0" smtClean="0">
                <a:solidFill>
                  <a:srgbClr val="FF0000"/>
                </a:solidFill>
              </a:rPr>
              <a:t>consumption </a:t>
            </a:r>
          </a:p>
          <a:p>
            <a:pPr>
              <a:lnSpc>
                <a:spcPct val="150000"/>
              </a:lnSpc>
            </a:pPr>
            <a:r>
              <a:rPr lang="id-ID" sz="2800" dirty="0" smtClean="0">
                <a:solidFill>
                  <a:schemeClr val="tx1"/>
                </a:solidFill>
              </a:rPr>
              <a:t>Mengukur efisiensi secara keseluruhan</a:t>
            </a:r>
            <a:endParaRPr lang="en-ID" sz="2800" dirty="0" smtClean="0">
              <a:solidFill>
                <a:schemeClr val="tx1"/>
              </a:solidFill>
            </a:endParaRPr>
          </a:p>
          <a:p>
            <a:pPr>
              <a:lnSpc>
                <a:spcPct val="150000"/>
              </a:lnSpc>
            </a:pPr>
            <a:r>
              <a:rPr lang="id-ID" sz="2800" dirty="0" smtClean="0">
                <a:solidFill>
                  <a:schemeClr val="tx1"/>
                </a:solidFill>
              </a:rPr>
              <a:t>Mengurangi pengeluaran untuk operasi pusat data</a:t>
            </a:r>
            <a:endParaRPr lang="en-ID" sz="2800" dirty="0" smtClean="0">
              <a:solidFill>
                <a:schemeClr val="tx1"/>
              </a:solidFill>
            </a:endParaRPr>
          </a:p>
          <a:p>
            <a:pPr>
              <a:lnSpc>
                <a:spcPct val="150000"/>
              </a:lnSpc>
            </a:pPr>
            <a:r>
              <a:rPr lang="id-ID" sz="2800" dirty="0" smtClean="0">
                <a:solidFill>
                  <a:schemeClr val="tx1"/>
                </a:solidFill>
              </a:rPr>
              <a:t>menganalisis dan atribut pengeluaran</a:t>
            </a:r>
            <a:endParaRPr lang="en-ID" sz="2800" dirty="0" smtClean="0">
              <a:solidFill>
                <a:schemeClr val="tx1"/>
              </a:solidFill>
            </a:endParaRPr>
          </a:p>
          <a:p>
            <a:pPr>
              <a:lnSpc>
                <a:spcPct val="150000"/>
              </a:lnSpc>
            </a:pPr>
            <a:r>
              <a:rPr lang="id-ID" sz="2800" dirty="0" smtClean="0">
                <a:solidFill>
                  <a:schemeClr val="tx1"/>
                </a:solidFill>
              </a:rPr>
              <a:t>Menggunakan layanan terkelola</a:t>
            </a:r>
            <a:endParaRPr lang="en-US" sz="2800" dirty="0">
              <a:solidFill>
                <a:schemeClr val="tx1"/>
              </a:solidFill>
            </a:endParaRPr>
          </a:p>
        </p:txBody>
      </p:sp>
      <p:sp>
        <p:nvSpPr>
          <p:cNvPr id="4" name="Date Placeholder 3"/>
          <p:cNvSpPr>
            <a:spLocks noGrp="1"/>
          </p:cNvSpPr>
          <p:nvPr>
            <p:ph type="dt" sz="half" idx="10"/>
          </p:nvPr>
        </p:nvSpPr>
        <p:spPr/>
        <p:txBody>
          <a:bodyPr/>
          <a:lstStyle/>
          <a:p>
            <a:fld id="{B442BEDA-9313-41DA-87A9-F0CF75099D9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16</a:t>
            </a:fld>
            <a:endParaRPr lang="id-ID"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162" y="4134722"/>
            <a:ext cx="1899138" cy="192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978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Operational Excellence Pillar </a:t>
            </a:r>
          </a:p>
        </p:txBody>
      </p:sp>
      <p:sp>
        <p:nvSpPr>
          <p:cNvPr id="3" name="Content Placeholder 2"/>
          <p:cNvSpPr>
            <a:spLocks noGrp="1"/>
          </p:cNvSpPr>
          <p:nvPr>
            <p:ph idx="1"/>
          </p:nvPr>
        </p:nvSpPr>
        <p:spPr/>
        <p:txBody>
          <a:bodyPr anchor="ctr">
            <a:normAutofit/>
          </a:bodyPr>
          <a:lstStyle/>
          <a:p>
            <a:pPr algn="just">
              <a:lnSpc>
                <a:spcPct val="150000"/>
              </a:lnSpc>
            </a:pPr>
            <a:r>
              <a:rPr lang="id-ID" sz="2800" dirty="0" smtClean="0">
                <a:solidFill>
                  <a:schemeClr val="tx1"/>
                </a:solidFill>
              </a:rPr>
              <a:t>Mengelola dan otomatisasi suatu perubahan</a:t>
            </a:r>
          </a:p>
          <a:p>
            <a:pPr algn="just">
              <a:lnSpc>
                <a:spcPct val="150000"/>
              </a:lnSpc>
            </a:pPr>
            <a:r>
              <a:rPr lang="id-ID" sz="2800" dirty="0" smtClean="0">
                <a:solidFill>
                  <a:schemeClr val="tx1"/>
                </a:solidFill>
              </a:rPr>
              <a:t>Menanggapi suatu event</a:t>
            </a:r>
            <a:endParaRPr lang="en-ID" sz="2800" dirty="0" smtClean="0">
              <a:solidFill>
                <a:schemeClr val="tx1"/>
              </a:solidFill>
            </a:endParaRPr>
          </a:p>
          <a:p>
            <a:pPr algn="just">
              <a:lnSpc>
                <a:spcPct val="150000"/>
              </a:lnSpc>
            </a:pPr>
            <a:r>
              <a:rPr lang="id-ID" sz="2800" dirty="0" smtClean="0">
                <a:solidFill>
                  <a:schemeClr val="tx1"/>
                </a:solidFill>
              </a:rPr>
              <a:t>Mendefinisikan suatu standar</a:t>
            </a:r>
            <a:r>
              <a:rPr lang="en-ID" sz="2800" dirty="0" smtClean="0">
                <a:solidFill>
                  <a:schemeClr val="tx1"/>
                </a:solidFill>
              </a:rPr>
              <a:t> Define the standards</a:t>
            </a:r>
            <a:endParaRPr lang="en-US" sz="2800" dirty="0">
              <a:solidFill>
                <a:schemeClr val="tx1"/>
              </a:solidFill>
            </a:endParaRPr>
          </a:p>
        </p:txBody>
      </p:sp>
      <p:sp>
        <p:nvSpPr>
          <p:cNvPr id="4" name="Date Placeholder 3"/>
          <p:cNvSpPr>
            <a:spLocks noGrp="1"/>
          </p:cNvSpPr>
          <p:nvPr>
            <p:ph type="dt" sz="half" idx="10"/>
          </p:nvPr>
        </p:nvSpPr>
        <p:spPr/>
        <p:txBody>
          <a:bodyPr/>
          <a:lstStyle/>
          <a:p>
            <a:fld id="{47870705-CF49-4A62-AA00-7ABDF8BD7DD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17</a:t>
            </a:fld>
            <a:endParaRPr lang="id-ID" dirty="0"/>
          </a:p>
        </p:txBody>
      </p:sp>
    </p:spTree>
    <p:extLst>
      <p:ext uri="{BB962C8B-B14F-4D97-AF65-F5344CB8AC3E}">
        <p14:creationId xmlns:p14="http://schemas.microsoft.com/office/powerpoint/2010/main" val="1010595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Terdapat 5 pillar dan prinsip desain yang terkait</a:t>
            </a:r>
            <a:endParaRPr lang="en-ID" sz="2800" dirty="0" smtClean="0">
              <a:solidFill>
                <a:schemeClr val="tx1"/>
              </a:solidFill>
            </a:endParaRPr>
          </a:p>
          <a:p>
            <a:pPr lvl="1">
              <a:lnSpc>
                <a:spcPct val="150000"/>
              </a:lnSpc>
              <a:buFont typeface="Wingdings" pitchFamily="2" charset="2"/>
              <a:buChar char="ü"/>
            </a:pPr>
            <a:r>
              <a:rPr lang="en-ID" sz="2800" dirty="0" smtClean="0">
                <a:solidFill>
                  <a:schemeClr val="tx1"/>
                </a:solidFill>
              </a:rPr>
              <a:t> </a:t>
            </a:r>
            <a:r>
              <a:rPr lang="en-ID" sz="2800" dirty="0">
                <a:solidFill>
                  <a:schemeClr val="tx1"/>
                </a:solidFill>
              </a:rPr>
              <a:t>Security </a:t>
            </a:r>
            <a:r>
              <a:rPr lang="id-ID" sz="2800" dirty="0" smtClean="0">
                <a:solidFill>
                  <a:schemeClr val="tx1"/>
                </a:solidFill>
              </a:rPr>
              <a:t>- keamanan</a:t>
            </a:r>
            <a:endParaRPr lang="en-ID" sz="2800" dirty="0">
              <a:solidFill>
                <a:schemeClr val="tx1"/>
              </a:solidFill>
            </a:endParaRPr>
          </a:p>
          <a:p>
            <a:pPr lvl="1">
              <a:lnSpc>
                <a:spcPct val="150000"/>
              </a:lnSpc>
              <a:buFont typeface="Wingdings" pitchFamily="2" charset="2"/>
              <a:buChar char="ü"/>
            </a:pPr>
            <a:r>
              <a:rPr lang="en-ID" sz="2800" dirty="0" smtClean="0">
                <a:solidFill>
                  <a:schemeClr val="tx1"/>
                </a:solidFill>
              </a:rPr>
              <a:t>Reliability </a:t>
            </a:r>
            <a:r>
              <a:rPr lang="id-ID" sz="2800" dirty="0" smtClean="0">
                <a:solidFill>
                  <a:schemeClr val="tx1"/>
                </a:solidFill>
              </a:rPr>
              <a:t> - </a:t>
            </a:r>
            <a:r>
              <a:rPr lang="id-ID" sz="2800" dirty="0" smtClean="0">
                <a:solidFill>
                  <a:schemeClr val="tx1"/>
                </a:solidFill>
              </a:rPr>
              <a:t>reli</a:t>
            </a:r>
            <a:r>
              <a:rPr lang="en-US" sz="2800" dirty="0" smtClean="0">
                <a:solidFill>
                  <a:schemeClr val="tx1"/>
                </a:solidFill>
              </a:rPr>
              <a:t>a</a:t>
            </a:r>
            <a:r>
              <a:rPr lang="id-ID" sz="2800" dirty="0" err="1" smtClean="0">
                <a:solidFill>
                  <a:schemeClr val="tx1"/>
                </a:solidFill>
              </a:rPr>
              <a:t>bilitas</a:t>
            </a:r>
            <a:endParaRPr lang="en-ID" sz="2800" dirty="0" smtClean="0">
              <a:solidFill>
                <a:schemeClr val="tx1"/>
              </a:solidFill>
            </a:endParaRPr>
          </a:p>
          <a:p>
            <a:pPr lvl="1">
              <a:lnSpc>
                <a:spcPct val="150000"/>
              </a:lnSpc>
              <a:buFont typeface="Wingdings" pitchFamily="2" charset="2"/>
              <a:buChar char="ü"/>
            </a:pPr>
            <a:r>
              <a:rPr lang="en-ID" sz="2800" dirty="0" smtClean="0">
                <a:solidFill>
                  <a:schemeClr val="tx1"/>
                </a:solidFill>
              </a:rPr>
              <a:t>Performance </a:t>
            </a:r>
            <a:r>
              <a:rPr lang="en-ID" sz="2800" dirty="0">
                <a:solidFill>
                  <a:schemeClr val="tx1"/>
                </a:solidFill>
              </a:rPr>
              <a:t>Efficiency </a:t>
            </a:r>
            <a:r>
              <a:rPr lang="id-ID" sz="2800" dirty="0" smtClean="0">
                <a:solidFill>
                  <a:schemeClr val="tx1"/>
                </a:solidFill>
              </a:rPr>
              <a:t> - efesiensi kerja</a:t>
            </a:r>
          </a:p>
          <a:p>
            <a:pPr lvl="1">
              <a:lnSpc>
                <a:spcPct val="150000"/>
              </a:lnSpc>
              <a:buFont typeface="Wingdings" pitchFamily="2" charset="2"/>
              <a:buChar char="ü"/>
            </a:pPr>
            <a:r>
              <a:rPr lang="en-ID" sz="2800" dirty="0" smtClean="0">
                <a:solidFill>
                  <a:schemeClr val="tx1"/>
                </a:solidFill>
              </a:rPr>
              <a:t>Cost Optimization</a:t>
            </a:r>
            <a:r>
              <a:rPr lang="id-ID" sz="2800" dirty="0" smtClean="0">
                <a:solidFill>
                  <a:schemeClr val="tx1"/>
                </a:solidFill>
              </a:rPr>
              <a:t> – </a:t>
            </a:r>
            <a:r>
              <a:rPr lang="id-ID" sz="2800" dirty="0" smtClean="0">
                <a:solidFill>
                  <a:schemeClr val="tx1"/>
                </a:solidFill>
              </a:rPr>
              <a:t>optimalisasi b</a:t>
            </a:r>
            <a:r>
              <a:rPr lang="en-US" sz="2800" dirty="0" err="1" smtClean="0">
                <a:solidFill>
                  <a:schemeClr val="tx1"/>
                </a:solidFill>
              </a:rPr>
              <a:t>i</a:t>
            </a:r>
            <a:r>
              <a:rPr lang="id-ID" sz="2800" dirty="0" err="1" smtClean="0">
                <a:solidFill>
                  <a:schemeClr val="tx1"/>
                </a:solidFill>
              </a:rPr>
              <a:t>aya</a:t>
            </a:r>
            <a:r>
              <a:rPr lang="en-ID" sz="2800" dirty="0" smtClean="0">
                <a:solidFill>
                  <a:schemeClr val="tx1"/>
                </a:solidFill>
              </a:rPr>
              <a:t> </a:t>
            </a:r>
            <a:endParaRPr lang="en-ID" sz="2800" dirty="0">
              <a:solidFill>
                <a:schemeClr val="tx1"/>
              </a:solidFill>
            </a:endParaRPr>
          </a:p>
          <a:p>
            <a:pPr lvl="1">
              <a:lnSpc>
                <a:spcPct val="150000"/>
              </a:lnSpc>
              <a:buFont typeface="Wingdings" pitchFamily="2" charset="2"/>
              <a:buChar char="ü"/>
            </a:pPr>
            <a:r>
              <a:rPr lang="en-ID" sz="2800" dirty="0" smtClean="0">
                <a:solidFill>
                  <a:schemeClr val="tx1"/>
                </a:solidFill>
              </a:rPr>
              <a:t>Operational Excellence</a:t>
            </a:r>
            <a:r>
              <a:rPr lang="id-ID" sz="2800" dirty="0" smtClean="0">
                <a:solidFill>
                  <a:schemeClr val="tx1"/>
                </a:solidFill>
              </a:rPr>
              <a:t> – keunggulan </a:t>
            </a:r>
            <a:r>
              <a:rPr lang="id-ID" sz="2800" dirty="0" err="1" smtClean="0">
                <a:solidFill>
                  <a:schemeClr val="tx1"/>
                </a:solidFill>
              </a:rPr>
              <a:t>operas</a:t>
            </a:r>
            <a:r>
              <a:rPr lang="en-US" sz="2800" dirty="0" err="1" smtClean="0">
                <a:solidFill>
                  <a:schemeClr val="tx1"/>
                </a:solidFill>
              </a:rPr>
              <a:t>i</a:t>
            </a:r>
            <a:r>
              <a:rPr lang="en-US" sz="2800" dirty="0" err="1" smtClean="0">
                <a:solidFill>
                  <a:schemeClr val="tx1"/>
                </a:solidFill>
              </a:rPr>
              <a:t>onal</a:t>
            </a:r>
            <a:endParaRPr lang="en-US" sz="2800" dirty="0">
              <a:solidFill>
                <a:schemeClr val="tx1"/>
              </a:solidFill>
            </a:endParaRPr>
          </a:p>
        </p:txBody>
      </p:sp>
      <p:sp>
        <p:nvSpPr>
          <p:cNvPr id="4" name="Date Placeholder 3"/>
          <p:cNvSpPr>
            <a:spLocks noGrp="1"/>
          </p:cNvSpPr>
          <p:nvPr>
            <p:ph type="dt" sz="half" idx="10"/>
          </p:nvPr>
        </p:nvSpPr>
        <p:spPr/>
        <p:txBody>
          <a:bodyPr/>
          <a:lstStyle/>
          <a:p>
            <a:fld id="{776AC44E-AC08-4903-92A1-6678DAB0438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18</a:t>
            </a:fld>
            <a:endParaRPr lang="id-ID" dirty="0"/>
          </a:p>
        </p:txBody>
      </p:sp>
    </p:spTree>
    <p:extLst>
      <p:ext uri="{BB962C8B-B14F-4D97-AF65-F5344CB8AC3E}">
        <p14:creationId xmlns:p14="http://schemas.microsoft.com/office/powerpoint/2010/main" val="2382999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89CFDC-DDD7-454C-8EE3-3CE920E98FB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19</a:t>
            </a:fld>
            <a:endParaRPr lang="id-ID"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62" y="2370992"/>
            <a:ext cx="1693251" cy="212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770185" y="2370992"/>
            <a:ext cx="7256585" cy="1938992"/>
          </a:xfrm>
          <a:prstGeom prst="rect">
            <a:avLst/>
          </a:prstGeom>
        </p:spPr>
        <p:txBody>
          <a:bodyPr wrap="square">
            <a:spAutoFit/>
          </a:bodyPr>
          <a:lstStyle/>
          <a:p>
            <a:pPr>
              <a:lnSpc>
                <a:spcPct val="150000"/>
              </a:lnSpc>
            </a:pPr>
            <a:r>
              <a:rPr lang="en-ID" sz="4000" dirty="0"/>
              <a:t>Reference Architecture – </a:t>
            </a:r>
            <a:r>
              <a:rPr lang="en-ID" sz="4000" dirty="0" smtClean="0"/>
              <a:t>Fault Tolerance and High Availability</a:t>
            </a:r>
            <a:endParaRPr lang="en-US" sz="4000" dirty="0"/>
          </a:p>
        </p:txBody>
      </p:sp>
    </p:spTree>
    <p:extLst>
      <p:ext uri="{BB962C8B-B14F-4D97-AF65-F5344CB8AC3E}">
        <p14:creationId xmlns:p14="http://schemas.microsoft.com/office/powerpoint/2010/main" val="3691180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nSpc>
                <a:spcPct val="150000"/>
              </a:lnSpc>
            </a:pPr>
            <a:r>
              <a:rPr lang="en-ID" dirty="0" smtClean="0"/>
              <a:t>AWS Architecting</a:t>
            </a:r>
            <a:endParaRPr lang="en-US" dirty="0"/>
          </a:p>
        </p:txBody>
      </p:sp>
      <p:sp>
        <p:nvSpPr>
          <p:cNvPr id="8" name="Subtitle 7"/>
          <p:cNvSpPr>
            <a:spLocks noGrp="1"/>
          </p:cNvSpPr>
          <p:nvPr>
            <p:ph type="subTitle" idx="1"/>
          </p:nvPr>
        </p:nvSpPr>
        <p:spPr/>
        <p:txBody>
          <a:bodyPr/>
          <a:lstStyle/>
          <a:p>
            <a:r>
              <a:rPr lang="id-ID" dirty="0" smtClean="0"/>
              <a:t>Nama pembicara dengan gelar</a:t>
            </a:r>
            <a:endParaRPr lang="id-ID" dirty="0"/>
          </a:p>
        </p:txBody>
      </p:sp>
    </p:spTree>
    <p:extLst>
      <p:ext uri="{BB962C8B-B14F-4D97-AF65-F5344CB8AC3E}">
        <p14:creationId xmlns:p14="http://schemas.microsoft.com/office/powerpoint/2010/main" val="414177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52" y="617499"/>
            <a:ext cx="7347283" cy="854074"/>
          </a:xfrm>
        </p:spPr>
        <p:txBody>
          <a:bodyPr/>
          <a:lstStyle/>
          <a:p>
            <a:r>
              <a:rPr lang="en-US" b="1" dirty="0"/>
              <a:t>Fault Tolerance</a:t>
            </a:r>
          </a:p>
        </p:txBody>
      </p:sp>
      <p:sp>
        <p:nvSpPr>
          <p:cNvPr id="3" name="Content Placeholder 2"/>
          <p:cNvSpPr>
            <a:spLocks noGrp="1"/>
          </p:cNvSpPr>
          <p:nvPr>
            <p:ph idx="1"/>
          </p:nvPr>
        </p:nvSpPr>
        <p:spPr/>
        <p:txBody>
          <a:bodyPr anchor="ctr">
            <a:normAutofit/>
          </a:bodyPr>
          <a:lstStyle/>
          <a:p>
            <a:pPr>
              <a:lnSpc>
                <a:spcPct val="150000"/>
              </a:lnSpc>
            </a:pPr>
            <a:r>
              <a:rPr lang="id-ID" sz="3200" dirty="0" smtClean="0">
                <a:solidFill>
                  <a:schemeClr val="tx1"/>
                </a:solidFill>
              </a:rPr>
              <a:t>Kemampuan suatu sistem untuk tetap beroperasi</a:t>
            </a:r>
            <a:endParaRPr lang="en-ID" sz="3200" dirty="0" smtClean="0">
              <a:solidFill>
                <a:schemeClr val="tx1"/>
              </a:solidFill>
            </a:endParaRPr>
          </a:p>
          <a:p>
            <a:pPr>
              <a:lnSpc>
                <a:spcPct val="150000"/>
              </a:lnSpc>
            </a:pPr>
            <a:r>
              <a:rPr lang="en-ID" sz="3200" dirty="0" smtClean="0">
                <a:solidFill>
                  <a:schemeClr val="tx1"/>
                </a:solidFill>
              </a:rPr>
              <a:t>Built-in </a:t>
            </a:r>
            <a:r>
              <a:rPr lang="en-ID" sz="3200" dirty="0">
                <a:solidFill>
                  <a:schemeClr val="tx1"/>
                </a:solidFill>
              </a:rPr>
              <a:t>redundancy </a:t>
            </a:r>
            <a:r>
              <a:rPr lang="id-ID" sz="3200" dirty="0" smtClean="0">
                <a:solidFill>
                  <a:schemeClr val="tx1"/>
                </a:solidFill>
              </a:rPr>
              <a:t>pada suatu komponen aplikasi</a:t>
            </a:r>
            <a:endParaRPr lang="en-US" sz="3200" dirty="0">
              <a:solidFill>
                <a:schemeClr val="tx1"/>
              </a:solidFill>
            </a:endParaRPr>
          </a:p>
        </p:txBody>
      </p:sp>
      <p:sp>
        <p:nvSpPr>
          <p:cNvPr id="4" name="Date Placeholder 3"/>
          <p:cNvSpPr>
            <a:spLocks noGrp="1"/>
          </p:cNvSpPr>
          <p:nvPr>
            <p:ph type="dt" sz="half" idx="10"/>
          </p:nvPr>
        </p:nvSpPr>
        <p:spPr/>
        <p:txBody>
          <a:bodyPr/>
          <a:lstStyle/>
          <a:p>
            <a:fld id="{337E3519-5C0B-434B-93CE-BB920849E28E}"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20</a:t>
            </a:fld>
            <a:endParaRPr lang="id-ID" dirty="0"/>
          </a:p>
        </p:txBody>
      </p:sp>
    </p:spTree>
    <p:extLst>
      <p:ext uri="{BB962C8B-B14F-4D97-AF65-F5344CB8AC3E}">
        <p14:creationId xmlns:p14="http://schemas.microsoft.com/office/powerpoint/2010/main" val="1428829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Availability </a:t>
            </a:r>
          </a:p>
        </p:txBody>
      </p:sp>
      <p:sp>
        <p:nvSpPr>
          <p:cNvPr id="3" name="Content Placeholder 2"/>
          <p:cNvSpPr>
            <a:spLocks noGrp="1"/>
          </p:cNvSpPr>
          <p:nvPr>
            <p:ph idx="1"/>
          </p:nvPr>
        </p:nvSpPr>
        <p:spPr/>
        <p:txBody>
          <a:bodyPr anchor="ctr">
            <a:normAutofit/>
          </a:bodyPr>
          <a:lstStyle/>
          <a:p>
            <a:pPr marL="0" indent="0">
              <a:lnSpc>
                <a:spcPct val="150000"/>
              </a:lnSpc>
              <a:buNone/>
            </a:pPr>
            <a:r>
              <a:rPr lang="en-ID" sz="2800" dirty="0" smtClean="0">
                <a:solidFill>
                  <a:schemeClr val="tx1"/>
                </a:solidFill>
              </a:rPr>
              <a:t>High availability </a:t>
            </a:r>
            <a:r>
              <a:rPr lang="id-ID" sz="2800" dirty="0" smtClean="0">
                <a:solidFill>
                  <a:schemeClr val="tx1"/>
                </a:solidFill>
              </a:rPr>
              <a:t>dirancang untuk menjaga :</a:t>
            </a:r>
            <a:endParaRPr lang="en-ID" sz="2800" dirty="0" smtClean="0">
              <a:solidFill>
                <a:schemeClr val="tx1"/>
              </a:solidFill>
            </a:endParaRPr>
          </a:p>
          <a:p>
            <a:pPr lvl="1">
              <a:lnSpc>
                <a:spcPct val="150000"/>
              </a:lnSpc>
              <a:buFont typeface="Wingdings" pitchFamily="2" charset="2"/>
              <a:buChar char="ü"/>
            </a:pPr>
            <a:r>
              <a:rPr lang="id-ID" sz="2800" dirty="0" smtClean="0">
                <a:solidFill>
                  <a:schemeClr val="tx1"/>
                </a:solidFill>
              </a:rPr>
              <a:t>Sistem umum dapat berfungsi dan di akses</a:t>
            </a:r>
            <a:endParaRPr lang="en-ID" sz="2800" dirty="0" smtClean="0">
              <a:solidFill>
                <a:schemeClr val="tx1"/>
              </a:solidFill>
            </a:endParaRPr>
          </a:p>
          <a:p>
            <a:pPr lvl="1">
              <a:lnSpc>
                <a:spcPct val="150000"/>
              </a:lnSpc>
              <a:buFont typeface="Wingdings" pitchFamily="2" charset="2"/>
              <a:buChar char="ü"/>
            </a:pPr>
            <a:r>
              <a:rPr lang="id-ID" sz="2800" dirty="0" smtClean="0">
                <a:solidFill>
                  <a:schemeClr val="tx1"/>
                </a:solidFill>
              </a:rPr>
              <a:t>Minimalisasi </a:t>
            </a:r>
            <a:r>
              <a:rPr lang="en-ID" sz="2800" dirty="0" smtClean="0">
                <a:solidFill>
                  <a:schemeClr val="tx1"/>
                </a:solidFill>
              </a:rPr>
              <a:t>Downtime  </a:t>
            </a:r>
          </a:p>
          <a:p>
            <a:pPr lvl="1">
              <a:lnSpc>
                <a:spcPct val="150000"/>
              </a:lnSpc>
              <a:buFont typeface="Wingdings" pitchFamily="2" charset="2"/>
              <a:buChar char="ü"/>
            </a:pPr>
            <a:r>
              <a:rPr lang="en-ID" sz="2800" dirty="0" smtClean="0">
                <a:solidFill>
                  <a:schemeClr val="tx1"/>
                </a:solidFill>
              </a:rPr>
              <a:t>Minimal human intervention required </a:t>
            </a:r>
          </a:p>
          <a:p>
            <a:pPr lvl="1">
              <a:lnSpc>
                <a:spcPct val="150000"/>
              </a:lnSpc>
              <a:buFont typeface="Wingdings" pitchFamily="2" charset="2"/>
              <a:buChar char="ü"/>
            </a:pPr>
            <a:r>
              <a:rPr lang="en-ID" sz="2800" dirty="0" smtClean="0">
                <a:solidFill>
                  <a:schemeClr val="tx1"/>
                </a:solidFill>
              </a:rPr>
              <a:t>Minimal up-front financial investment</a:t>
            </a:r>
            <a:endParaRPr lang="en-US" sz="2800" dirty="0">
              <a:solidFill>
                <a:schemeClr val="tx1"/>
              </a:solidFill>
            </a:endParaRPr>
          </a:p>
        </p:txBody>
      </p:sp>
      <p:sp>
        <p:nvSpPr>
          <p:cNvPr id="4" name="Date Placeholder 3"/>
          <p:cNvSpPr>
            <a:spLocks noGrp="1"/>
          </p:cNvSpPr>
          <p:nvPr>
            <p:ph type="dt" sz="half" idx="10"/>
          </p:nvPr>
        </p:nvSpPr>
        <p:spPr/>
        <p:txBody>
          <a:bodyPr/>
          <a:lstStyle/>
          <a:p>
            <a:fld id="{0B709740-0AB2-4632-BDB0-1F8C34360A25}"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21</a:t>
            </a:fld>
            <a:endParaRPr lang="id-ID"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425" y="3600450"/>
            <a:ext cx="2016919"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24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45" y="629222"/>
            <a:ext cx="7347283" cy="854074"/>
          </a:xfrm>
        </p:spPr>
        <p:txBody>
          <a:bodyPr>
            <a:normAutofit fontScale="90000"/>
          </a:bodyPr>
          <a:lstStyle/>
          <a:p>
            <a:r>
              <a:rPr lang="en-ID" b="1" dirty="0"/>
              <a:t>High Availability: On Premises </a:t>
            </a:r>
            <a:r>
              <a:rPr lang="en-ID" b="1" dirty="0" err="1"/>
              <a:t>vs</a:t>
            </a:r>
            <a:r>
              <a:rPr lang="en-ID" b="1" dirty="0"/>
              <a:t> AWS</a:t>
            </a:r>
            <a:endParaRPr lang="en-US" b="1" dirty="0"/>
          </a:p>
        </p:txBody>
      </p:sp>
      <p:sp>
        <p:nvSpPr>
          <p:cNvPr id="3" name="Content Placeholder 2"/>
          <p:cNvSpPr>
            <a:spLocks noGrp="1"/>
          </p:cNvSpPr>
          <p:nvPr>
            <p:ph idx="1"/>
          </p:nvPr>
        </p:nvSpPr>
        <p:spPr>
          <a:xfrm>
            <a:off x="357811" y="2068786"/>
            <a:ext cx="8348039" cy="3632303"/>
          </a:xfrm>
        </p:spPr>
        <p:txBody>
          <a:bodyPr numCol="2" anchor="ctr">
            <a:noAutofit/>
          </a:bodyPr>
          <a:lstStyle/>
          <a:p>
            <a:pPr>
              <a:lnSpc>
                <a:spcPct val="150000"/>
              </a:lnSpc>
            </a:pPr>
            <a:r>
              <a:rPr lang="en-US" sz="2400" dirty="0">
                <a:solidFill>
                  <a:schemeClr val="tx1"/>
                </a:solidFill>
              </a:rPr>
              <a:t>Traditional (on premises) </a:t>
            </a:r>
          </a:p>
          <a:p>
            <a:pPr lvl="1">
              <a:lnSpc>
                <a:spcPct val="150000"/>
              </a:lnSpc>
              <a:buFont typeface="Wingdings" pitchFamily="2" charset="2"/>
              <a:buChar char="ü"/>
            </a:pPr>
            <a:r>
              <a:rPr lang="id-ID" sz="2400" dirty="0" smtClean="0">
                <a:solidFill>
                  <a:schemeClr val="tx1"/>
                </a:solidFill>
              </a:rPr>
              <a:t>Mahal </a:t>
            </a:r>
          </a:p>
          <a:p>
            <a:pPr lvl="1">
              <a:lnSpc>
                <a:spcPct val="150000"/>
              </a:lnSpc>
              <a:buFont typeface="Wingdings" pitchFamily="2" charset="2"/>
              <a:buChar char="ü"/>
            </a:pPr>
            <a:r>
              <a:rPr lang="id-ID" sz="2400" dirty="0">
                <a:solidFill>
                  <a:schemeClr val="tx1"/>
                </a:solidFill>
              </a:rPr>
              <a:t> </a:t>
            </a:r>
            <a:r>
              <a:rPr lang="en-US" sz="2400" dirty="0" smtClean="0">
                <a:solidFill>
                  <a:schemeClr val="tx1"/>
                </a:solidFill>
              </a:rPr>
              <a:t>mission-critical </a:t>
            </a:r>
            <a:r>
              <a:rPr lang="id-ID" sz="2400" dirty="0" smtClean="0">
                <a:solidFill>
                  <a:schemeClr val="tx1"/>
                </a:solidFill>
              </a:rPr>
              <a:t> aplikasi</a:t>
            </a:r>
          </a:p>
          <a:p>
            <a:pPr lvl="1">
              <a:lnSpc>
                <a:spcPct val="150000"/>
              </a:lnSpc>
              <a:buFont typeface="Wingdings" pitchFamily="2" charset="2"/>
              <a:buChar char="ü"/>
            </a:pPr>
            <a:endParaRPr lang="id-ID" sz="2400" dirty="0">
              <a:solidFill>
                <a:schemeClr val="tx1"/>
              </a:solidFill>
            </a:endParaRPr>
          </a:p>
          <a:p>
            <a:pPr lvl="1">
              <a:lnSpc>
                <a:spcPct val="150000"/>
              </a:lnSpc>
              <a:buFont typeface="Wingdings" pitchFamily="2" charset="2"/>
              <a:buChar char="ü"/>
            </a:pPr>
            <a:endParaRPr lang="id-ID" sz="2400" dirty="0" smtClean="0">
              <a:solidFill>
                <a:schemeClr val="tx1"/>
              </a:solidFill>
            </a:endParaRPr>
          </a:p>
          <a:p>
            <a:pPr lvl="1">
              <a:lnSpc>
                <a:spcPct val="150000"/>
              </a:lnSpc>
              <a:buFont typeface="Wingdings" pitchFamily="2" charset="2"/>
              <a:buChar char="ü"/>
            </a:pPr>
            <a:endParaRPr lang="id-ID" sz="2400" dirty="0">
              <a:solidFill>
                <a:schemeClr val="tx1"/>
              </a:solidFill>
            </a:endParaRPr>
          </a:p>
          <a:p>
            <a:pPr>
              <a:lnSpc>
                <a:spcPct val="150000"/>
              </a:lnSpc>
            </a:pPr>
            <a:r>
              <a:rPr lang="en-US" sz="2400" dirty="0" smtClean="0"/>
              <a:t>AWS </a:t>
            </a:r>
            <a:endParaRPr lang="en-US" sz="2400" dirty="0"/>
          </a:p>
          <a:p>
            <a:pPr marL="742950" lvl="1" indent="-285750">
              <a:lnSpc>
                <a:spcPct val="150000"/>
              </a:lnSpc>
              <a:buFont typeface="Wingdings" pitchFamily="2" charset="2"/>
              <a:buChar char="ü"/>
            </a:pPr>
            <a:r>
              <a:rPr lang="en-US" sz="2400" dirty="0"/>
              <a:t>Multiple servers </a:t>
            </a:r>
          </a:p>
          <a:p>
            <a:pPr marL="742950" lvl="1" indent="-285750">
              <a:lnSpc>
                <a:spcPct val="150000"/>
              </a:lnSpc>
              <a:buFont typeface="Wingdings" pitchFamily="2" charset="2"/>
              <a:buChar char="ü"/>
            </a:pPr>
            <a:r>
              <a:rPr lang="en-US" sz="2400" dirty="0"/>
              <a:t>Availability zones </a:t>
            </a:r>
          </a:p>
          <a:p>
            <a:pPr marL="742950" lvl="1" indent="-285750">
              <a:lnSpc>
                <a:spcPct val="150000"/>
              </a:lnSpc>
              <a:buFont typeface="Wingdings" pitchFamily="2" charset="2"/>
              <a:buChar char="ü"/>
            </a:pPr>
            <a:r>
              <a:rPr lang="en-US" sz="2400" dirty="0"/>
              <a:t>Regions</a:t>
            </a:r>
          </a:p>
          <a:p>
            <a:pPr marL="742950" lvl="1" indent="-285750">
              <a:lnSpc>
                <a:spcPct val="150000"/>
              </a:lnSpc>
              <a:buFont typeface="Wingdings" pitchFamily="2" charset="2"/>
              <a:buChar char="ü"/>
            </a:pPr>
            <a:r>
              <a:rPr lang="en-US" sz="2400" dirty="0"/>
              <a:t> Fault-tolerant </a:t>
            </a:r>
            <a:r>
              <a:rPr lang="en-US" sz="2400" dirty="0" smtClean="0"/>
              <a:t>services</a:t>
            </a:r>
            <a:endParaRPr lang="en-US" sz="2400" dirty="0"/>
          </a:p>
        </p:txBody>
      </p:sp>
      <p:sp>
        <p:nvSpPr>
          <p:cNvPr id="4" name="Date Placeholder 3"/>
          <p:cNvSpPr>
            <a:spLocks noGrp="1"/>
          </p:cNvSpPr>
          <p:nvPr>
            <p:ph type="dt" sz="half" idx="10"/>
          </p:nvPr>
        </p:nvSpPr>
        <p:spPr/>
        <p:txBody>
          <a:bodyPr/>
          <a:lstStyle/>
          <a:p>
            <a:fld id="{87E65B0D-7E87-4946-A71E-226F84F264F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22</a:t>
            </a:fld>
            <a:endParaRPr lang="id-ID"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385" y="4290659"/>
            <a:ext cx="26193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738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637" y="511992"/>
            <a:ext cx="7347283" cy="854074"/>
          </a:xfrm>
        </p:spPr>
        <p:txBody>
          <a:bodyPr/>
          <a:lstStyle/>
          <a:p>
            <a:r>
              <a:rPr lang="en-US" b="1" dirty="0"/>
              <a:t>High Availability: AWS Services </a:t>
            </a:r>
          </a:p>
        </p:txBody>
      </p:sp>
      <p:sp>
        <p:nvSpPr>
          <p:cNvPr id="3" name="Content Placeholder 2"/>
          <p:cNvSpPr>
            <a:spLocks noGrp="1"/>
          </p:cNvSpPr>
          <p:nvPr>
            <p:ph idx="1"/>
          </p:nvPr>
        </p:nvSpPr>
        <p:spPr/>
        <p:txBody>
          <a:bodyPr>
            <a:normAutofit/>
          </a:bodyPr>
          <a:lstStyle/>
          <a:p>
            <a:pPr marL="0" indent="0" algn="ctr">
              <a:buNone/>
            </a:pPr>
            <a:r>
              <a:rPr lang="en-ID" sz="2800" dirty="0">
                <a:solidFill>
                  <a:schemeClr val="tx1"/>
                </a:solidFill>
              </a:rPr>
              <a:t>AWS Services and High Availability</a:t>
            </a:r>
            <a:endParaRPr lang="en-US" sz="2800" dirty="0">
              <a:solidFill>
                <a:schemeClr val="tx1"/>
              </a:solidFill>
            </a:endParaRPr>
          </a:p>
        </p:txBody>
      </p:sp>
      <p:sp>
        <p:nvSpPr>
          <p:cNvPr id="4" name="Date Placeholder 3"/>
          <p:cNvSpPr>
            <a:spLocks noGrp="1"/>
          </p:cNvSpPr>
          <p:nvPr>
            <p:ph type="dt" sz="half" idx="10"/>
          </p:nvPr>
        </p:nvSpPr>
        <p:spPr/>
        <p:txBody>
          <a:bodyPr/>
          <a:lstStyle/>
          <a:p>
            <a:fld id="{832B7C08-067E-4121-88E3-513E5C72A97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23</a:t>
            </a:fld>
            <a:endParaRPr lang="id-ID"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6741"/>
            <a:ext cx="5191063" cy="415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279" y="2066741"/>
            <a:ext cx="4047331" cy="3810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831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06" y="570607"/>
            <a:ext cx="7347283" cy="854074"/>
          </a:xfrm>
        </p:spPr>
        <p:txBody>
          <a:bodyPr/>
          <a:lstStyle/>
          <a:p>
            <a:r>
              <a:rPr lang="en-US" b="1" dirty="0"/>
              <a:t>High Availability Service Tools</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Elastic load </a:t>
            </a:r>
            <a:r>
              <a:rPr lang="en-ID" sz="2800" dirty="0" smtClean="0">
                <a:solidFill>
                  <a:schemeClr val="tx1"/>
                </a:solidFill>
              </a:rPr>
              <a:t>balancers</a:t>
            </a:r>
          </a:p>
          <a:p>
            <a:pPr>
              <a:lnSpc>
                <a:spcPct val="150000"/>
              </a:lnSpc>
            </a:pPr>
            <a:r>
              <a:rPr lang="en-ID" sz="2800" dirty="0" smtClean="0">
                <a:solidFill>
                  <a:schemeClr val="tx1"/>
                </a:solidFill>
              </a:rPr>
              <a:t>Elastic </a:t>
            </a:r>
            <a:r>
              <a:rPr lang="en-ID" sz="2800" dirty="0">
                <a:solidFill>
                  <a:schemeClr val="tx1"/>
                </a:solidFill>
              </a:rPr>
              <a:t>IP addresses </a:t>
            </a:r>
            <a:endParaRPr lang="en-ID" sz="2800" dirty="0" smtClean="0">
              <a:solidFill>
                <a:schemeClr val="tx1"/>
              </a:solidFill>
            </a:endParaRPr>
          </a:p>
          <a:p>
            <a:pPr>
              <a:lnSpc>
                <a:spcPct val="150000"/>
              </a:lnSpc>
            </a:pPr>
            <a:r>
              <a:rPr lang="en-ID" sz="2800" dirty="0" smtClean="0">
                <a:solidFill>
                  <a:schemeClr val="tx1"/>
                </a:solidFill>
              </a:rPr>
              <a:t>Amazon Route </a:t>
            </a:r>
            <a:r>
              <a:rPr lang="en-ID" sz="2800" dirty="0">
                <a:solidFill>
                  <a:schemeClr val="tx1"/>
                </a:solidFill>
              </a:rPr>
              <a:t>53 </a:t>
            </a:r>
            <a:endParaRPr lang="en-ID" sz="2800" dirty="0" smtClean="0">
              <a:solidFill>
                <a:schemeClr val="tx1"/>
              </a:solidFill>
            </a:endParaRPr>
          </a:p>
          <a:p>
            <a:pPr>
              <a:lnSpc>
                <a:spcPct val="150000"/>
              </a:lnSpc>
            </a:pPr>
            <a:r>
              <a:rPr lang="en-ID" sz="2800" dirty="0" smtClean="0">
                <a:solidFill>
                  <a:schemeClr val="tx1"/>
                </a:solidFill>
              </a:rPr>
              <a:t>Auto Scaling </a:t>
            </a:r>
          </a:p>
          <a:p>
            <a:pPr>
              <a:lnSpc>
                <a:spcPct val="150000"/>
              </a:lnSpc>
            </a:pPr>
            <a:r>
              <a:rPr lang="en-ID" sz="2800" dirty="0" smtClean="0">
                <a:solidFill>
                  <a:schemeClr val="tx1"/>
                </a:solidFill>
              </a:rPr>
              <a:t>Amazon </a:t>
            </a:r>
            <a:r>
              <a:rPr lang="en-ID" sz="2800" dirty="0" err="1">
                <a:solidFill>
                  <a:schemeClr val="tx1"/>
                </a:solidFill>
              </a:rPr>
              <a:t>CloudWatch</a:t>
            </a:r>
            <a:endParaRPr lang="en-US" sz="2800" dirty="0">
              <a:solidFill>
                <a:schemeClr val="tx1"/>
              </a:solidFill>
            </a:endParaRPr>
          </a:p>
        </p:txBody>
      </p:sp>
      <p:sp>
        <p:nvSpPr>
          <p:cNvPr id="4" name="Date Placeholder 3"/>
          <p:cNvSpPr>
            <a:spLocks noGrp="1"/>
          </p:cNvSpPr>
          <p:nvPr>
            <p:ph type="dt" sz="half" idx="10"/>
          </p:nvPr>
        </p:nvSpPr>
        <p:spPr/>
        <p:txBody>
          <a:bodyPr/>
          <a:lstStyle/>
          <a:p>
            <a:fld id="{9A986344-6469-4EB9-89B9-A3FB04119C4D}"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24</a:t>
            </a:fld>
            <a:endParaRPr lang="id-ID" dirty="0"/>
          </a:p>
        </p:txBody>
      </p:sp>
    </p:spTree>
    <p:extLst>
      <p:ext uri="{BB962C8B-B14F-4D97-AF65-F5344CB8AC3E}">
        <p14:creationId xmlns:p14="http://schemas.microsoft.com/office/powerpoint/2010/main" val="1198119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721" y="535437"/>
            <a:ext cx="7347283" cy="854074"/>
          </a:xfrm>
        </p:spPr>
        <p:txBody>
          <a:bodyPr/>
          <a:lstStyle/>
          <a:p>
            <a:r>
              <a:rPr lang="en-US" b="1" dirty="0" smtClean="0"/>
              <a:t>Elastic Load Balancers</a:t>
            </a:r>
            <a:endParaRPr lang="en-US" b="1" dirty="0"/>
          </a:p>
        </p:txBody>
      </p:sp>
      <p:sp>
        <p:nvSpPr>
          <p:cNvPr id="3" name="Content Placeholder 2"/>
          <p:cNvSpPr>
            <a:spLocks noGrp="1"/>
          </p:cNvSpPr>
          <p:nvPr>
            <p:ph idx="1"/>
          </p:nvPr>
        </p:nvSpPr>
        <p:spPr/>
        <p:txBody>
          <a:bodyPr anchor="ctr">
            <a:normAutofit/>
          </a:bodyPr>
          <a:lstStyle/>
          <a:p>
            <a:pPr>
              <a:lnSpc>
                <a:spcPct val="150000"/>
              </a:lnSpc>
            </a:pPr>
            <a:r>
              <a:rPr lang="id-ID" sz="2400" dirty="0" smtClean="0">
                <a:solidFill>
                  <a:schemeClr val="tx1"/>
                </a:solidFill>
              </a:rPr>
              <a:t>Mendistribusikan </a:t>
            </a:r>
            <a:r>
              <a:rPr lang="en-ID" sz="2400" dirty="0" smtClean="0">
                <a:solidFill>
                  <a:schemeClr val="tx1"/>
                </a:solidFill>
              </a:rPr>
              <a:t>incoming </a:t>
            </a:r>
            <a:r>
              <a:rPr lang="en-ID" sz="2400" dirty="0">
                <a:solidFill>
                  <a:schemeClr val="tx1"/>
                </a:solidFill>
              </a:rPr>
              <a:t>traffic (loads) </a:t>
            </a:r>
            <a:endParaRPr lang="en-ID" sz="2400" dirty="0" smtClean="0">
              <a:solidFill>
                <a:schemeClr val="tx1"/>
              </a:solidFill>
            </a:endParaRPr>
          </a:p>
          <a:p>
            <a:pPr>
              <a:lnSpc>
                <a:spcPct val="150000"/>
              </a:lnSpc>
            </a:pPr>
            <a:r>
              <a:rPr lang="id-ID" sz="2400" dirty="0" smtClean="0">
                <a:solidFill>
                  <a:schemeClr val="tx1"/>
                </a:solidFill>
              </a:rPr>
              <a:t>Mengirim matric ke </a:t>
            </a:r>
            <a:r>
              <a:rPr lang="en-ID" sz="2400" dirty="0" smtClean="0">
                <a:solidFill>
                  <a:schemeClr val="tx1"/>
                </a:solidFill>
              </a:rPr>
              <a:t> </a:t>
            </a:r>
            <a:r>
              <a:rPr lang="en-ID" sz="2400" dirty="0">
                <a:solidFill>
                  <a:schemeClr val="tx1"/>
                </a:solidFill>
              </a:rPr>
              <a:t>Amazon </a:t>
            </a:r>
            <a:r>
              <a:rPr lang="en-ID" sz="2400" dirty="0" err="1" smtClean="0">
                <a:solidFill>
                  <a:schemeClr val="tx1"/>
                </a:solidFill>
              </a:rPr>
              <a:t>CloudWatch</a:t>
            </a:r>
            <a:r>
              <a:rPr lang="en-ID" sz="2400" dirty="0" smtClean="0">
                <a:solidFill>
                  <a:schemeClr val="tx1"/>
                </a:solidFill>
              </a:rPr>
              <a:t> </a:t>
            </a:r>
          </a:p>
          <a:p>
            <a:pPr>
              <a:lnSpc>
                <a:spcPct val="150000"/>
              </a:lnSpc>
            </a:pPr>
            <a:r>
              <a:rPr lang="en-ID" sz="2400" dirty="0" smtClean="0">
                <a:solidFill>
                  <a:schemeClr val="tx1"/>
                </a:solidFill>
              </a:rPr>
              <a:t>Triggers </a:t>
            </a:r>
            <a:r>
              <a:rPr lang="en-ID" sz="2400" dirty="0">
                <a:solidFill>
                  <a:schemeClr val="tx1"/>
                </a:solidFill>
              </a:rPr>
              <a:t>and notifies </a:t>
            </a:r>
          </a:p>
          <a:p>
            <a:pPr lvl="1">
              <a:lnSpc>
                <a:spcPct val="150000"/>
              </a:lnSpc>
              <a:buFont typeface="Wingdings" pitchFamily="2" charset="2"/>
              <a:buChar char="ü"/>
            </a:pPr>
            <a:r>
              <a:rPr lang="id-ID" sz="2400" dirty="0" smtClean="0">
                <a:solidFill>
                  <a:schemeClr val="tx1"/>
                </a:solidFill>
              </a:rPr>
              <a:t>Latensi tinggi</a:t>
            </a:r>
            <a:r>
              <a:rPr lang="en-ID" sz="2400" dirty="0" smtClean="0">
                <a:solidFill>
                  <a:schemeClr val="tx1"/>
                </a:solidFill>
              </a:rPr>
              <a:t> </a:t>
            </a:r>
            <a:endParaRPr lang="en-ID" sz="2400" dirty="0">
              <a:solidFill>
                <a:schemeClr val="tx1"/>
              </a:solidFill>
            </a:endParaRPr>
          </a:p>
          <a:p>
            <a:pPr lvl="1">
              <a:lnSpc>
                <a:spcPct val="150000"/>
              </a:lnSpc>
              <a:buFont typeface="Wingdings" pitchFamily="2" charset="2"/>
              <a:buChar char="ü"/>
            </a:pPr>
            <a:r>
              <a:rPr lang="id-ID" sz="2400" dirty="0" smtClean="0">
                <a:solidFill>
                  <a:schemeClr val="tx1"/>
                </a:solidFill>
              </a:rPr>
              <a:t>Penggunaan yang berlebihan</a:t>
            </a:r>
            <a:endParaRPr lang="en-US" sz="2400" dirty="0">
              <a:solidFill>
                <a:schemeClr val="tx1"/>
              </a:solidFill>
            </a:endParaRPr>
          </a:p>
        </p:txBody>
      </p:sp>
      <p:sp>
        <p:nvSpPr>
          <p:cNvPr id="4" name="Date Placeholder 3"/>
          <p:cNvSpPr>
            <a:spLocks noGrp="1"/>
          </p:cNvSpPr>
          <p:nvPr>
            <p:ph type="dt" sz="half" idx="10"/>
          </p:nvPr>
        </p:nvSpPr>
        <p:spPr/>
        <p:txBody>
          <a:bodyPr/>
          <a:lstStyle/>
          <a:p>
            <a:fld id="{83840CF8-5529-4C34-A916-7A1B73F9B9E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25</a:t>
            </a:fld>
            <a:endParaRPr lang="id-ID" dirty="0"/>
          </a:p>
        </p:txBody>
      </p:sp>
    </p:spTree>
    <p:extLst>
      <p:ext uri="{BB962C8B-B14F-4D97-AF65-F5344CB8AC3E}">
        <p14:creationId xmlns:p14="http://schemas.microsoft.com/office/powerpoint/2010/main" val="1522781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Jenis- jenis </a:t>
            </a:r>
            <a:r>
              <a:rPr lang="en-US" b="1" dirty="0" smtClean="0"/>
              <a:t>Elastic </a:t>
            </a:r>
            <a:r>
              <a:rPr lang="en-US" b="1" dirty="0"/>
              <a:t>Load Balancers</a:t>
            </a:r>
            <a:endParaRPr lang="id-ID" dirty="0"/>
          </a:p>
        </p:txBody>
      </p:sp>
      <p:sp>
        <p:nvSpPr>
          <p:cNvPr id="3" name="Content Placeholder 2"/>
          <p:cNvSpPr>
            <a:spLocks noGrp="1"/>
          </p:cNvSpPr>
          <p:nvPr>
            <p:ph idx="1"/>
          </p:nvPr>
        </p:nvSpPr>
        <p:spPr/>
        <p:txBody>
          <a:bodyPr anchor="ctr">
            <a:normAutofit/>
          </a:bodyPr>
          <a:lstStyle/>
          <a:p>
            <a:pPr>
              <a:lnSpc>
                <a:spcPct val="150000"/>
              </a:lnSpc>
            </a:pPr>
            <a:r>
              <a:rPr lang="id-ID" sz="2800" dirty="0" smtClean="0"/>
              <a:t>Application load balancer</a:t>
            </a:r>
          </a:p>
          <a:p>
            <a:pPr>
              <a:lnSpc>
                <a:spcPct val="150000"/>
              </a:lnSpc>
            </a:pPr>
            <a:r>
              <a:rPr lang="id-ID" sz="2800" dirty="0" smtClean="0"/>
              <a:t>Network load balancer</a:t>
            </a:r>
          </a:p>
          <a:p>
            <a:pPr>
              <a:lnSpc>
                <a:spcPct val="150000"/>
              </a:lnSpc>
            </a:pPr>
            <a:r>
              <a:rPr lang="id-ID" sz="2800" dirty="0" smtClean="0"/>
              <a:t>Classic load balancer</a:t>
            </a:r>
            <a:endParaRPr lang="id-ID" sz="2800" dirty="0"/>
          </a:p>
        </p:txBody>
      </p:sp>
      <p:sp>
        <p:nvSpPr>
          <p:cNvPr id="4" name="Date Placeholder 3"/>
          <p:cNvSpPr>
            <a:spLocks noGrp="1"/>
          </p:cNvSpPr>
          <p:nvPr>
            <p:ph type="dt" sz="half" idx="10"/>
          </p:nvPr>
        </p:nvSpPr>
        <p:spPr/>
        <p:txBody>
          <a:bodyPr/>
          <a:lstStyle/>
          <a:p>
            <a:fld id="{B70474DB-0191-4BA2-8709-28D18FEBD94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26</a:t>
            </a:fld>
            <a:endParaRPr lang="id-ID" dirty="0"/>
          </a:p>
        </p:txBody>
      </p:sp>
    </p:spTree>
    <p:extLst>
      <p:ext uri="{BB962C8B-B14F-4D97-AF65-F5344CB8AC3E}">
        <p14:creationId xmlns:p14="http://schemas.microsoft.com/office/powerpoint/2010/main" val="3448918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Application load </a:t>
            </a:r>
            <a:r>
              <a:rPr lang="id-ID" dirty="0" smtClean="0"/>
              <a:t>balancer</a:t>
            </a:r>
            <a:endParaRPr lang="id-ID" dirty="0"/>
          </a:p>
        </p:txBody>
      </p:sp>
      <p:sp>
        <p:nvSpPr>
          <p:cNvPr id="3" name="Content Placeholder 2"/>
          <p:cNvSpPr>
            <a:spLocks noGrp="1"/>
          </p:cNvSpPr>
          <p:nvPr>
            <p:ph idx="1"/>
          </p:nvPr>
        </p:nvSpPr>
        <p:spPr/>
        <p:txBody>
          <a:bodyPr anchor="ctr">
            <a:normAutofit/>
          </a:bodyPr>
          <a:lstStyle/>
          <a:p>
            <a:pPr marL="533400" lvl="2" indent="-361950" algn="just">
              <a:lnSpc>
                <a:spcPct val="150000"/>
              </a:lnSpc>
              <a:buFont typeface="Wingdings" pitchFamily="2" charset="2"/>
              <a:buChar char="ü"/>
            </a:pPr>
            <a:r>
              <a:rPr lang="id-ID" sz="2400" dirty="0" smtClean="0"/>
              <a:t>paling </a:t>
            </a:r>
            <a:r>
              <a:rPr lang="id-ID" sz="2400" dirty="0"/>
              <a:t>cocok untuk penyeimbangan muatan dari lalu lintas HTTP dan HTTPS</a:t>
            </a:r>
          </a:p>
          <a:p>
            <a:pPr marL="533400" lvl="2" indent="-361950" algn="just">
              <a:lnSpc>
                <a:spcPct val="150000"/>
              </a:lnSpc>
              <a:buFont typeface="Wingdings" pitchFamily="2" charset="2"/>
              <a:buChar char="ü"/>
            </a:pPr>
            <a:r>
              <a:rPr lang="id-ID" sz="2400" dirty="0"/>
              <a:t>Beroperasi pada tingkat permintaan individu (Lapisan 7)</a:t>
            </a:r>
          </a:p>
          <a:p>
            <a:pPr marL="533400" lvl="2" indent="-361950" algn="just">
              <a:lnSpc>
                <a:spcPct val="150000"/>
              </a:lnSpc>
              <a:buFont typeface="Wingdings" pitchFamily="2" charset="2"/>
              <a:buChar char="ü"/>
            </a:pPr>
            <a:r>
              <a:rPr lang="id-ID" sz="2400" dirty="0"/>
              <a:t>mengarahkan lalu lintas ke target dalam Amazon Virtual Private Cloud (Amazon VPC) berdasarkan konten </a:t>
            </a:r>
            <a:r>
              <a:rPr lang="id-ID" sz="2400" dirty="0" smtClean="0"/>
              <a:t>permintaan</a:t>
            </a:r>
            <a:endParaRPr lang="id-ID" sz="2400" dirty="0"/>
          </a:p>
        </p:txBody>
      </p:sp>
      <p:sp>
        <p:nvSpPr>
          <p:cNvPr id="4" name="Date Placeholder 3"/>
          <p:cNvSpPr>
            <a:spLocks noGrp="1"/>
          </p:cNvSpPr>
          <p:nvPr>
            <p:ph type="dt" sz="half" idx="10"/>
          </p:nvPr>
        </p:nvSpPr>
        <p:spPr/>
        <p:txBody>
          <a:bodyPr/>
          <a:lstStyle/>
          <a:p>
            <a:fld id="{8A388055-D92C-4BE7-8007-BAC39B3358B6}"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27</a:t>
            </a:fld>
            <a:endParaRPr lang="id-ID" dirty="0"/>
          </a:p>
        </p:txBody>
      </p:sp>
    </p:spTree>
    <p:extLst>
      <p:ext uri="{BB962C8B-B14F-4D97-AF65-F5344CB8AC3E}">
        <p14:creationId xmlns:p14="http://schemas.microsoft.com/office/powerpoint/2010/main" val="3574583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Classic load </a:t>
            </a:r>
            <a:r>
              <a:rPr lang="id-ID" dirty="0" smtClean="0"/>
              <a:t>balancer</a:t>
            </a:r>
            <a:endParaRPr lang="id-ID" dirty="0"/>
          </a:p>
        </p:txBody>
      </p:sp>
      <p:sp>
        <p:nvSpPr>
          <p:cNvPr id="3" name="Content Placeholder 2"/>
          <p:cNvSpPr>
            <a:spLocks noGrp="1"/>
          </p:cNvSpPr>
          <p:nvPr>
            <p:ph idx="1"/>
          </p:nvPr>
        </p:nvSpPr>
        <p:spPr/>
        <p:txBody>
          <a:bodyPr anchor="ctr">
            <a:normAutofit/>
          </a:bodyPr>
          <a:lstStyle/>
          <a:p>
            <a:pPr marL="457200" lvl="1" indent="-285750" algn="just">
              <a:lnSpc>
                <a:spcPct val="150000"/>
              </a:lnSpc>
              <a:buFont typeface="Wingdings" pitchFamily="2" charset="2"/>
              <a:buChar char="ü"/>
            </a:pPr>
            <a:r>
              <a:rPr lang="id-ID" sz="2400" dirty="0" smtClean="0"/>
              <a:t>Paling </a:t>
            </a:r>
            <a:r>
              <a:rPr lang="id-ID" sz="2400" dirty="0"/>
              <a:t>cocok untuk menyeimbangkan muatan lalu lintas Protokol Kontrol Transmisi (TCP) dan Transport Layer Security (TLS) tempat kinerja ekstrem </a:t>
            </a:r>
            <a:r>
              <a:rPr lang="id-ID" sz="2400" dirty="0" smtClean="0"/>
              <a:t>diperlukan</a:t>
            </a:r>
          </a:p>
          <a:p>
            <a:pPr marL="457200" lvl="1" indent="-285750" algn="just">
              <a:lnSpc>
                <a:spcPct val="150000"/>
              </a:lnSpc>
              <a:buFont typeface="Wingdings" pitchFamily="2" charset="2"/>
              <a:buChar char="ü"/>
            </a:pPr>
            <a:r>
              <a:rPr lang="fi-FI" sz="2400" dirty="0"/>
              <a:t>Beroperasi pada level koneksi (Lapisan </a:t>
            </a:r>
            <a:r>
              <a:rPr lang="fi-FI" sz="2400" dirty="0" smtClean="0"/>
              <a:t>4</a:t>
            </a:r>
            <a:endParaRPr lang="id-ID" sz="2400" dirty="0" smtClean="0"/>
          </a:p>
          <a:p>
            <a:pPr marL="457200" lvl="1" indent="-285750" algn="just">
              <a:lnSpc>
                <a:spcPct val="150000"/>
              </a:lnSpc>
              <a:buFont typeface="Wingdings" pitchFamily="2" charset="2"/>
              <a:buChar char="ü"/>
            </a:pPr>
            <a:r>
              <a:rPr lang="id-ID" sz="2400" dirty="0"/>
              <a:t>mengarahkan lalu lintas ke target dalam Amazon Virtual Private Cloud (Amazon VPC) </a:t>
            </a:r>
            <a:endParaRPr lang="id-ID" sz="2400" dirty="0" smtClean="0"/>
          </a:p>
          <a:p>
            <a:pPr marL="457200" lvl="1" indent="-285750" algn="just">
              <a:lnSpc>
                <a:spcPct val="150000"/>
              </a:lnSpc>
              <a:buFont typeface="Wingdings" pitchFamily="2" charset="2"/>
              <a:buChar char="ü"/>
            </a:pPr>
            <a:r>
              <a:rPr lang="id-ID" sz="2400" dirty="0"/>
              <a:t>mengarahkan lalu lintas ke target dalam Amazon Virtual Private Cloud (Amazon VPC) </a:t>
            </a:r>
          </a:p>
        </p:txBody>
      </p:sp>
      <p:sp>
        <p:nvSpPr>
          <p:cNvPr id="4" name="Date Placeholder 3"/>
          <p:cNvSpPr>
            <a:spLocks noGrp="1"/>
          </p:cNvSpPr>
          <p:nvPr>
            <p:ph type="dt" sz="half" idx="10"/>
          </p:nvPr>
        </p:nvSpPr>
        <p:spPr/>
        <p:txBody>
          <a:bodyPr/>
          <a:lstStyle/>
          <a:p>
            <a:fld id="{37404C79-1F72-40B0-9F5B-623F156D86E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28</a:t>
            </a:fld>
            <a:endParaRPr lang="id-ID" dirty="0"/>
          </a:p>
        </p:txBody>
      </p:sp>
    </p:spTree>
    <p:extLst>
      <p:ext uri="{BB962C8B-B14F-4D97-AF65-F5344CB8AC3E}">
        <p14:creationId xmlns:p14="http://schemas.microsoft.com/office/powerpoint/2010/main" val="629286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Network load </a:t>
            </a:r>
            <a:r>
              <a:rPr lang="id-ID" dirty="0" smtClean="0"/>
              <a:t>balancer</a:t>
            </a:r>
            <a:endParaRPr lang="id-ID" dirty="0"/>
          </a:p>
        </p:txBody>
      </p:sp>
      <p:sp>
        <p:nvSpPr>
          <p:cNvPr id="3" name="Content Placeholder 2"/>
          <p:cNvSpPr>
            <a:spLocks noGrp="1"/>
          </p:cNvSpPr>
          <p:nvPr>
            <p:ph idx="1"/>
          </p:nvPr>
        </p:nvSpPr>
        <p:spPr/>
        <p:txBody>
          <a:bodyPr anchor="ctr">
            <a:normAutofit/>
          </a:bodyPr>
          <a:lstStyle/>
          <a:p>
            <a:pPr algn="just">
              <a:lnSpc>
                <a:spcPct val="150000"/>
              </a:lnSpc>
              <a:buFont typeface="Wingdings" pitchFamily="2" charset="2"/>
              <a:buChar char="ü"/>
            </a:pPr>
            <a:r>
              <a:rPr lang="id-ID" sz="2800" dirty="0"/>
              <a:t>menyediakan penyeimbangan muatan dasar di beberapa instans Amazon </a:t>
            </a:r>
            <a:r>
              <a:rPr lang="id-ID" sz="2800" dirty="0" smtClean="0"/>
              <a:t>EC2</a:t>
            </a:r>
          </a:p>
          <a:p>
            <a:pPr algn="just">
              <a:lnSpc>
                <a:spcPct val="150000"/>
              </a:lnSpc>
              <a:buFont typeface="Wingdings" pitchFamily="2" charset="2"/>
              <a:buChar char="ü"/>
            </a:pPr>
            <a:r>
              <a:rPr lang="fi-FI" sz="2800" dirty="0"/>
              <a:t>beroperasi pada tingkat permintaan dan tingkat </a:t>
            </a:r>
            <a:r>
              <a:rPr lang="fi-FI" sz="2800" dirty="0" smtClean="0"/>
              <a:t>koneksi</a:t>
            </a:r>
            <a:endParaRPr lang="id-ID" sz="2800" dirty="0" smtClean="0"/>
          </a:p>
          <a:p>
            <a:pPr algn="just">
              <a:lnSpc>
                <a:spcPct val="150000"/>
              </a:lnSpc>
              <a:buFont typeface="Wingdings" pitchFamily="2" charset="2"/>
              <a:buChar char="ü"/>
            </a:pPr>
            <a:r>
              <a:rPr lang="id-ID" sz="2800" dirty="0"/>
              <a:t>digunakan untuk aplikasi yang dibuat dalam jaringan EC2-Classic.</a:t>
            </a:r>
          </a:p>
        </p:txBody>
      </p:sp>
      <p:sp>
        <p:nvSpPr>
          <p:cNvPr id="4" name="Date Placeholder 3"/>
          <p:cNvSpPr>
            <a:spLocks noGrp="1"/>
          </p:cNvSpPr>
          <p:nvPr>
            <p:ph type="dt" sz="half" idx="10"/>
          </p:nvPr>
        </p:nvSpPr>
        <p:spPr/>
        <p:txBody>
          <a:bodyPr/>
          <a:lstStyle/>
          <a:p>
            <a:fld id="{39EECAEA-99DA-4862-BC89-AD4B920EC4B3}"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29</a:t>
            </a:fld>
            <a:endParaRPr lang="id-ID" dirty="0"/>
          </a:p>
        </p:txBody>
      </p:sp>
    </p:spTree>
    <p:extLst>
      <p:ext uri="{BB962C8B-B14F-4D97-AF65-F5344CB8AC3E}">
        <p14:creationId xmlns:p14="http://schemas.microsoft.com/office/powerpoint/2010/main" val="3456136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48B730-FE8B-47AC-8C68-B95514135FD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a:t>
            </a:fld>
            <a:endParaRPr lang="id-ID"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596" y="2552673"/>
            <a:ext cx="1660220" cy="177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56403" y="2552673"/>
            <a:ext cx="6607065" cy="1015663"/>
          </a:xfrm>
          <a:prstGeom prst="rect">
            <a:avLst/>
          </a:prstGeom>
        </p:spPr>
        <p:txBody>
          <a:bodyPr wrap="none">
            <a:spAutoFit/>
          </a:bodyPr>
          <a:lstStyle/>
          <a:p>
            <a:pPr>
              <a:lnSpc>
                <a:spcPct val="150000"/>
              </a:lnSpc>
            </a:pPr>
            <a:r>
              <a:rPr lang="en-ID" sz="4000" dirty="0" smtClean="0"/>
              <a:t>AWS Architecting</a:t>
            </a:r>
            <a:r>
              <a:rPr lang="id-ID" sz="4000" dirty="0" smtClean="0"/>
              <a:t> </a:t>
            </a:r>
            <a:r>
              <a:rPr lang="en-ID" sz="4000" dirty="0" smtClean="0"/>
              <a:t>Essentials</a:t>
            </a:r>
            <a:endParaRPr lang="en-US" sz="4000" dirty="0"/>
          </a:p>
        </p:txBody>
      </p:sp>
    </p:spTree>
    <p:extLst>
      <p:ext uri="{BB962C8B-B14F-4D97-AF65-F5344CB8AC3E}">
        <p14:creationId xmlns:p14="http://schemas.microsoft.com/office/powerpoint/2010/main" val="163303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045" y="640944"/>
            <a:ext cx="7347283" cy="854074"/>
          </a:xfrm>
        </p:spPr>
        <p:txBody>
          <a:bodyPr/>
          <a:lstStyle/>
          <a:p>
            <a:r>
              <a:rPr lang="en-US" b="1" dirty="0"/>
              <a:t>Elastic Load Balancers</a:t>
            </a:r>
          </a:p>
        </p:txBody>
      </p:sp>
      <p:sp>
        <p:nvSpPr>
          <p:cNvPr id="4" name="Date Placeholder 3"/>
          <p:cNvSpPr>
            <a:spLocks noGrp="1"/>
          </p:cNvSpPr>
          <p:nvPr>
            <p:ph type="dt" sz="half" idx="10"/>
          </p:nvPr>
        </p:nvSpPr>
        <p:spPr/>
        <p:txBody>
          <a:bodyPr/>
          <a:lstStyle/>
          <a:p>
            <a:fld id="{7BAB1AD6-82F2-4D51-A069-99E7FF79C65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30</a:t>
            </a:fld>
            <a:endParaRPr lang="id-ID"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846" y="1787036"/>
            <a:ext cx="5345723"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91" y="511992"/>
            <a:ext cx="7347283" cy="854074"/>
          </a:xfrm>
        </p:spPr>
        <p:txBody>
          <a:bodyPr/>
          <a:lstStyle/>
          <a:p>
            <a:r>
              <a:rPr lang="en-US" b="1" dirty="0"/>
              <a:t>Elastic IP Addresses</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Alamat IP statik</a:t>
            </a:r>
          </a:p>
          <a:p>
            <a:pPr>
              <a:lnSpc>
                <a:spcPct val="150000"/>
              </a:lnSpc>
            </a:pPr>
            <a:r>
              <a:rPr lang="en-ID" sz="2800" dirty="0" smtClean="0">
                <a:solidFill>
                  <a:schemeClr val="tx1"/>
                </a:solidFill>
              </a:rPr>
              <a:t>Mask </a:t>
            </a:r>
            <a:r>
              <a:rPr lang="en-ID" sz="2800" dirty="0">
                <a:solidFill>
                  <a:schemeClr val="tx1"/>
                </a:solidFill>
              </a:rPr>
              <a:t>failures </a:t>
            </a:r>
            <a:r>
              <a:rPr lang="en-ID" sz="2800" dirty="0" smtClean="0">
                <a:solidFill>
                  <a:schemeClr val="tx1"/>
                </a:solidFill>
              </a:rPr>
              <a:t>(</a:t>
            </a:r>
            <a:r>
              <a:rPr lang="id-ID" sz="2800" dirty="0" smtClean="0">
                <a:solidFill>
                  <a:schemeClr val="tx1"/>
                </a:solidFill>
              </a:rPr>
              <a:t>jika itu terjadi</a:t>
            </a:r>
            <a:r>
              <a:rPr lang="en-ID" sz="2800" dirty="0" smtClean="0">
                <a:solidFill>
                  <a:schemeClr val="tx1"/>
                </a:solidFill>
              </a:rPr>
              <a:t>) </a:t>
            </a:r>
            <a:endParaRPr lang="en-ID" sz="2800" dirty="0">
              <a:solidFill>
                <a:schemeClr val="tx1"/>
              </a:solidFill>
            </a:endParaRPr>
          </a:p>
          <a:p>
            <a:pPr>
              <a:lnSpc>
                <a:spcPct val="150000"/>
              </a:lnSpc>
            </a:pPr>
            <a:r>
              <a:rPr lang="id-ID" sz="2800" dirty="0" smtClean="0">
                <a:solidFill>
                  <a:schemeClr val="tx1"/>
                </a:solidFill>
              </a:rPr>
              <a:t>Terus mengakses aplikasi jika sebuah instance gagal</a:t>
            </a:r>
            <a:endParaRPr lang="en-US" sz="2800" dirty="0">
              <a:solidFill>
                <a:schemeClr val="tx1"/>
              </a:solidFill>
            </a:endParaRPr>
          </a:p>
        </p:txBody>
      </p:sp>
      <p:sp>
        <p:nvSpPr>
          <p:cNvPr id="4" name="Date Placeholder 3"/>
          <p:cNvSpPr>
            <a:spLocks noGrp="1"/>
          </p:cNvSpPr>
          <p:nvPr>
            <p:ph type="dt" sz="half" idx="10"/>
          </p:nvPr>
        </p:nvSpPr>
        <p:spPr/>
        <p:txBody>
          <a:bodyPr/>
          <a:lstStyle/>
          <a:p>
            <a:fld id="{78DE4C9B-83AA-4F33-8CE2-7505DC779F46}"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31</a:t>
            </a:fld>
            <a:endParaRPr lang="id-ID" dirty="0"/>
          </a:p>
        </p:txBody>
      </p:sp>
    </p:spTree>
    <p:extLst>
      <p:ext uri="{BB962C8B-B14F-4D97-AF65-F5344CB8AC3E}">
        <p14:creationId xmlns:p14="http://schemas.microsoft.com/office/powerpoint/2010/main" val="13086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167" y="535438"/>
            <a:ext cx="7347283" cy="854074"/>
          </a:xfrm>
        </p:spPr>
        <p:txBody>
          <a:bodyPr/>
          <a:lstStyle/>
          <a:p>
            <a:r>
              <a:rPr lang="en-US" b="1" dirty="0"/>
              <a:t>Amazon Route 53</a:t>
            </a:r>
          </a:p>
        </p:txBody>
      </p:sp>
      <p:sp>
        <p:nvSpPr>
          <p:cNvPr id="3" name="Content Placeholder 2"/>
          <p:cNvSpPr>
            <a:spLocks noGrp="1"/>
          </p:cNvSpPr>
          <p:nvPr>
            <p:ph idx="1"/>
          </p:nvPr>
        </p:nvSpPr>
        <p:spPr/>
        <p:txBody>
          <a:bodyPr numCol="2">
            <a:noAutofit/>
          </a:bodyPr>
          <a:lstStyle/>
          <a:p>
            <a:r>
              <a:rPr lang="en-ID" sz="2400" dirty="0">
                <a:solidFill>
                  <a:schemeClr val="tx1"/>
                </a:solidFill>
              </a:rPr>
              <a:t>Authoritative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DNS </a:t>
            </a:r>
            <a:r>
              <a:rPr lang="en-ID" sz="2400" dirty="0">
                <a:solidFill>
                  <a:schemeClr val="tx1"/>
                </a:solidFill>
              </a:rPr>
              <a:t>service </a:t>
            </a:r>
            <a:endParaRPr lang="id-ID" sz="2400" dirty="0">
              <a:solidFill>
                <a:schemeClr val="tx1"/>
              </a:solidFill>
            </a:endParaRPr>
          </a:p>
          <a:p>
            <a:pPr lvl="1">
              <a:lnSpc>
                <a:spcPct val="150000"/>
              </a:lnSpc>
              <a:buFont typeface="Wingdings" pitchFamily="2" charset="2"/>
              <a:buChar char="ü"/>
            </a:pPr>
            <a:r>
              <a:rPr lang="id-ID" sz="2400" dirty="0" smtClean="0">
                <a:solidFill>
                  <a:schemeClr val="tx1"/>
                </a:solidFill>
              </a:rPr>
              <a:t>Menerjemahkan nama domain ke alamat IP</a:t>
            </a:r>
            <a:endParaRPr lang="en-ID" sz="2400" dirty="0" smtClean="0">
              <a:solidFill>
                <a:schemeClr val="tx1"/>
              </a:solidFill>
            </a:endParaRPr>
          </a:p>
          <a:p>
            <a:pPr>
              <a:lnSpc>
                <a:spcPct val="150000"/>
              </a:lnSpc>
            </a:pPr>
            <a:endParaRPr lang="id-ID" sz="2400" dirty="0" smtClean="0">
              <a:solidFill>
                <a:schemeClr val="tx1"/>
              </a:solidFill>
            </a:endParaRPr>
          </a:p>
          <a:p>
            <a:pPr>
              <a:lnSpc>
                <a:spcPct val="150000"/>
              </a:lnSpc>
            </a:pPr>
            <a:endParaRPr lang="id-ID" sz="2400" dirty="0">
              <a:solidFill>
                <a:schemeClr val="tx1"/>
              </a:solidFill>
            </a:endParaRPr>
          </a:p>
          <a:p>
            <a:pPr>
              <a:lnSpc>
                <a:spcPct val="150000"/>
              </a:lnSpc>
            </a:pPr>
            <a:endParaRPr lang="id-ID" sz="2400" dirty="0" smtClean="0">
              <a:solidFill>
                <a:schemeClr val="tx1"/>
              </a:solidFill>
            </a:endParaRPr>
          </a:p>
          <a:p>
            <a:pPr>
              <a:lnSpc>
                <a:spcPct val="150000"/>
              </a:lnSpc>
            </a:pPr>
            <a:r>
              <a:rPr lang="en-ID" sz="2400" dirty="0" smtClean="0">
                <a:solidFill>
                  <a:schemeClr val="tx1"/>
                </a:solidFill>
              </a:rPr>
              <a:t>Supports:</a:t>
            </a:r>
          </a:p>
          <a:p>
            <a:pPr lvl="1">
              <a:lnSpc>
                <a:spcPct val="150000"/>
              </a:lnSpc>
              <a:buFont typeface="Wingdings" pitchFamily="2" charset="2"/>
              <a:buChar char="ü"/>
            </a:pPr>
            <a:r>
              <a:rPr lang="en-ID" sz="2400" dirty="0" smtClean="0">
                <a:solidFill>
                  <a:schemeClr val="tx1"/>
                </a:solidFill>
              </a:rPr>
              <a:t>Simple </a:t>
            </a:r>
            <a:r>
              <a:rPr lang="en-ID" sz="2400" dirty="0">
                <a:solidFill>
                  <a:schemeClr val="tx1"/>
                </a:solidFill>
              </a:rPr>
              <a:t>routing </a:t>
            </a:r>
          </a:p>
          <a:p>
            <a:pPr lvl="1">
              <a:lnSpc>
                <a:spcPct val="150000"/>
              </a:lnSpc>
              <a:buFont typeface="Wingdings" pitchFamily="2" charset="2"/>
              <a:buChar char="ü"/>
            </a:pPr>
            <a:r>
              <a:rPr lang="en-ID" sz="2400" dirty="0" smtClean="0">
                <a:solidFill>
                  <a:schemeClr val="tx1"/>
                </a:solidFill>
              </a:rPr>
              <a:t>Latency-based </a:t>
            </a:r>
            <a:r>
              <a:rPr lang="en-ID" sz="2400" dirty="0">
                <a:solidFill>
                  <a:schemeClr val="tx1"/>
                </a:solidFill>
              </a:rPr>
              <a:t>routing </a:t>
            </a:r>
          </a:p>
          <a:p>
            <a:pPr lvl="1">
              <a:lnSpc>
                <a:spcPct val="150000"/>
              </a:lnSpc>
              <a:buFont typeface="Wingdings" pitchFamily="2" charset="2"/>
              <a:buChar char="ü"/>
            </a:pPr>
            <a:r>
              <a:rPr lang="en-ID" sz="2400" dirty="0" smtClean="0">
                <a:solidFill>
                  <a:schemeClr val="tx1"/>
                </a:solidFill>
              </a:rPr>
              <a:t>Health </a:t>
            </a:r>
            <a:r>
              <a:rPr lang="en-ID" sz="2400" dirty="0">
                <a:solidFill>
                  <a:schemeClr val="tx1"/>
                </a:solidFill>
              </a:rPr>
              <a:t>checks </a:t>
            </a:r>
            <a:endParaRPr lang="en-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 </a:t>
            </a:r>
            <a:r>
              <a:rPr lang="en-ID" sz="2400" dirty="0">
                <a:solidFill>
                  <a:schemeClr val="tx1"/>
                </a:solidFill>
              </a:rPr>
              <a:t>DNS failovers </a:t>
            </a:r>
          </a:p>
          <a:p>
            <a:pPr lvl="1">
              <a:lnSpc>
                <a:spcPct val="150000"/>
              </a:lnSpc>
              <a:buFont typeface="Wingdings" pitchFamily="2" charset="2"/>
              <a:buChar char="ü"/>
            </a:pPr>
            <a:r>
              <a:rPr lang="en-ID" sz="2400" dirty="0" smtClean="0">
                <a:solidFill>
                  <a:schemeClr val="tx1"/>
                </a:solidFill>
              </a:rPr>
              <a:t>Geo-location </a:t>
            </a:r>
            <a:r>
              <a:rPr lang="en-ID" sz="2400" dirty="0">
                <a:solidFill>
                  <a:schemeClr val="tx1"/>
                </a:solidFill>
              </a:rPr>
              <a:t>routing</a:t>
            </a:r>
            <a:endParaRPr lang="en-US" sz="2400" dirty="0">
              <a:solidFill>
                <a:schemeClr val="tx1"/>
              </a:solidFill>
            </a:endParaRPr>
          </a:p>
        </p:txBody>
      </p:sp>
      <p:sp>
        <p:nvSpPr>
          <p:cNvPr id="4" name="Date Placeholder 3"/>
          <p:cNvSpPr>
            <a:spLocks noGrp="1"/>
          </p:cNvSpPr>
          <p:nvPr>
            <p:ph type="dt" sz="half" idx="10"/>
          </p:nvPr>
        </p:nvSpPr>
        <p:spPr/>
        <p:txBody>
          <a:bodyPr/>
          <a:lstStyle/>
          <a:p>
            <a:fld id="{F86D3A6A-9C3A-4A7D-9667-4C4BA915B909}"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32</a:t>
            </a:fld>
            <a:endParaRPr lang="id-ID" dirty="0"/>
          </a:p>
        </p:txBody>
      </p:sp>
    </p:spTree>
    <p:extLst>
      <p:ext uri="{BB962C8B-B14F-4D97-AF65-F5344CB8AC3E}">
        <p14:creationId xmlns:p14="http://schemas.microsoft.com/office/powerpoint/2010/main" val="2777949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Keuntungan </a:t>
            </a:r>
            <a:r>
              <a:rPr lang="en-US" b="1" dirty="0" smtClean="0"/>
              <a:t>Amazon </a:t>
            </a:r>
            <a:r>
              <a:rPr lang="en-US" b="1" dirty="0"/>
              <a:t>Route 53</a:t>
            </a:r>
            <a:endParaRPr lang="id-ID" dirty="0"/>
          </a:p>
        </p:txBody>
      </p:sp>
      <p:sp>
        <p:nvSpPr>
          <p:cNvPr id="3" name="Content Placeholder 2"/>
          <p:cNvSpPr>
            <a:spLocks noGrp="1"/>
          </p:cNvSpPr>
          <p:nvPr>
            <p:ph idx="1"/>
          </p:nvPr>
        </p:nvSpPr>
        <p:spPr/>
        <p:txBody>
          <a:bodyPr numCol="2">
            <a:noAutofit/>
          </a:bodyPr>
          <a:lstStyle/>
          <a:p>
            <a:pPr>
              <a:lnSpc>
                <a:spcPct val="150000"/>
              </a:lnSpc>
            </a:pPr>
            <a:r>
              <a:rPr lang="id-ID" sz="2400" dirty="0" smtClean="0"/>
              <a:t>Ketersediaan dan keandalan tinggi</a:t>
            </a:r>
          </a:p>
          <a:p>
            <a:pPr>
              <a:lnSpc>
                <a:spcPct val="150000"/>
              </a:lnSpc>
            </a:pPr>
            <a:r>
              <a:rPr lang="id-ID" sz="2400" dirty="0" smtClean="0"/>
              <a:t>Fleksibel</a:t>
            </a:r>
          </a:p>
          <a:p>
            <a:pPr>
              <a:lnSpc>
                <a:spcPct val="150000"/>
              </a:lnSpc>
            </a:pPr>
            <a:r>
              <a:rPr lang="id-ID" sz="2400" dirty="0" smtClean="0"/>
              <a:t>Dirancang untuk digunakan dengan Amazon Web Services lainnya</a:t>
            </a:r>
          </a:p>
          <a:p>
            <a:pPr>
              <a:lnSpc>
                <a:spcPct val="150000"/>
              </a:lnSpc>
            </a:pPr>
            <a:r>
              <a:rPr lang="id-ID" sz="2400" dirty="0" smtClean="0"/>
              <a:t>Sederhana</a:t>
            </a:r>
          </a:p>
          <a:p>
            <a:pPr>
              <a:lnSpc>
                <a:spcPct val="150000"/>
              </a:lnSpc>
            </a:pPr>
            <a:r>
              <a:rPr lang="id-ID" sz="2400" dirty="0" smtClean="0"/>
              <a:t>Cepat</a:t>
            </a:r>
          </a:p>
          <a:p>
            <a:pPr>
              <a:lnSpc>
                <a:spcPct val="150000"/>
              </a:lnSpc>
            </a:pPr>
            <a:r>
              <a:rPr lang="id-ID" sz="2400" dirty="0" smtClean="0"/>
              <a:t>Hemat biaya</a:t>
            </a:r>
          </a:p>
          <a:p>
            <a:pPr>
              <a:lnSpc>
                <a:spcPct val="150000"/>
              </a:lnSpc>
            </a:pPr>
            <a:r>
              <a:rPr lang="id-ID" sz="2400" dirty="0" smtClean="0"/>
              <a:t>Aman</a:t>
            </a:r>
          </a:p>
          <a:p>
            <a:pPr>
              <a:lnSpc>
                <a:spcPct val="150000"/>
              </a:lnSpc>
            </a:pPr>
            <a:r>
              <a:rPr lang="id-ID" sz="2400" dirty="0" smtClean="0"/>
              <a:t>Dapat diskalakan</a:t>
            </a:r>
          </a:p>
          <a:p>
            <a:pPr>
              <a:lnSpc>
                <a:spcPct val="150000"/>
              </a:lnSpc>
            </a:pPr>
            <a:r>
              <a:rPr lang="id-ID" sz="2400" dirty="0" smtClean="0"/>
              <a:t>Menyederhanakan hybrid cloud</a:t>
            </a:r>
            <a:endParaRPr lang="id-ID" sz="2400" dirty="0"/>
          </a:p>
        </p:txBody>
      </p:sp>
      <p:sp>
        <p:nvSpPr>
          <p:cNvPr id="4" name="Date Placeholder 3"/>
          <p:cNvSpPr>
            <a:spLocks noGrp="1"/>
          </p:cNvSpPr>
          <p:nvPr>
            <p:ph type="dt" sz="half" idx="10"/>
          </p:nvPr>
        </p:nvSpPr>
        <p:spPr/>
        <p:txBody>
          <a:bodyPr/>
          <a:lstStyle/>
          <a:p>
            <a:fld id="{4D554D12-48F4-4851-AFA8-5AFB226FFD1F}"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33</a:t>
            </a:fld>
            <a:endParaRPr lang="id-ID" dirty="0"/>
          </a:p>
        </p:txBody>
      </p:sp>
    </p:spTree>
    <p:extLst>
      <p:ext uri="{BB962C8B-B14F-4D97-AF65-F5344CB8AC3E}">
        <p14:creationId xmlns:p14="http://schemas.microsoft.com/office/powerpoint/2010/main" val="2526751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45" y="500268"/>
            <a:ext cx="7347283" cy="854074"/>
          </a:xfrm>
        </p:spPr>
        <p:txBody>
          <a:bodyPr/>
          <a:lstStyle/>
          <a:p>
            <a:r>
              <a:rPr lang="en-US" b="1" dirty="0"/>
              <a:t>Auto Scaling </a:t>
            </a:r>
          </a:p>
        </p:txBody>
      </p:sp>
      <p:sp>
        <p:nvSpPr>
          <p:cNvPr id="3" name="Content Placeholder 2"/>
          <p:cNvSpPr>
            <a:spLocks noGrp="1"/>
          </p:cNvSpPr>
          <p:nvPr>
            <p:ph idx="1"/>
          </p:nvPr>
        </p:nvSpPr>
        <p:spPr/>
        <p:txBody>
          <a:bodyPr>
            <a:normAutofit/>
          </a:bodyPr>
          <a:lstStyle/>
          <a:p>
            <a:pPr>
              <a:lnSpc>
                <a:spcPct val="150000"/>
              </a:lnSpc>
            </a:pPr>
            <a:r>
              <a:rPr lang="id-ID" sz="2800" dirty="0" smtClean="0">
                <a:solidFill>
                  <a:schemeClr val="tx1"/>
                </a:solidFill>
              </a:rPr>
              <a:t>Menghentikan dan meluncurkan suatu instance</a:t>
            </a:r>
          </a:p>
          <a:p>
            <a:pPr>
              <a:lnSpc>
                <a:spcPct val="150000"/>
              </a:lnSpc>
            </a:pPr>
            <a:r>
              <a:rPr lang="id-ID" sz="2800" dirty="0" smtClean="0">
                <a:solidFill>
                  <a:schemeClr val="tx1"/>
                </a:solidFill>
              </a:rPr>
              <a:t>Membantu dengan menyesuaikan atau memodifikasi kapasitas</a:t>
            </a:r>
          </a:p>
          <a:p>
            <a:pPr>
              <a:lnSpc>
                <a:spcPct val="150000"/>
              </a:lnSpc>
            </a:pPr>
            <a:r>
              <a:rPr lang="id-ID" sz="2800" dirty="0" smtClean="0">
                <a:solidFill>
                  <a:schemeClr val="tx1"/>
                </a:solidFill>
              </a:rPr>
              <a:t>Menciptakan sumber daya baru sesuai permintaan</a:t>
            </a:r>
            <a:endParaRPr lang="en-US" sz="2800" dirty="0">
              <a:solidFill>
                <a:schemeClr val="tx1"/>
              </a:solidFill>
            </a:endParaRPr>
          </a:p>
        </p:txBody>
      </p:sp>
      <p:sp>
        <p:nvSpPr>
          <p:cNvPr id="4" name="Date Placeholder 3"/>
          <p:cNvSpPr>
            <a:spLocks noGrp="1"/>
          </p:cNvSpPr>
          <p:nvPr>
            <p:ph type="dt" sz="half" idx="10"/>
          </p:nvPr>
        </p:nvSpPr>
        <p:spPr/>
        <p:txBody>
          <a:bodyPr/>
          <a:lstStyle/>
          <a:p>
            <a:fld id="{C7AAE24E-3BC6-48E8-B01E-0B6E0DB21B66}"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34</a:t>
            </a:fld>
            <a:endParaRPr lang="id-ID"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579" y="4674211"/>
            <a:ext cx="1735015" cy="173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858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Keuntungan auto scaling</a:t>
            </a:r>
            <a:endParaRPr lang="id-ID" dirty="0"/>
          </a:p>
        </p:txBody>
      </p:sp>
      <p:sp>
        <p:nvSpPr>
          <p:cNvPr id="3" name="Content Placeholder 2"/>
          <p:cNvSpPr>
            <a:spLocks noGrp="1"/>
          </p:cNvSpPr>
          <p:nvPr>
            <p:ph idx="1"/>
          </p:nvPr>
        </p:nvSpPr>
        <p:spPr/>
        <p:txBody>
          <a:bodyPr anchor="ctr">
            <a:normAutofit/>
          </a:bodyPr>
          <a:lstStyle/>
          <a:p>
            <a:pPr>
              <a:lnSpc>
                <a:spcPct val="150000"/>
              </a:lnSpc>
            </a:pPr>
            <a:r>
              <a:rPr lang="id-ID" sz="2800" dirty="0" smtClean="0"/>
              <a:t>Menyiapkan peningkatan kapasitas dengan cepat</a:t>
            </a:r>
          </a:p>
          <a:p>
            <a:pPr>
              <a:lnSpc>
                <a:spcPct val="150000"/>
              </a:lnSpc>
            </a:pPr>
            <a:r>
              <a:rPr lang="id-ID" sz="2800" dirty="0" smtClean="0"/>
              <a:t>Mengambil keputusan penskalaan pintar</a:t>
            </a:r>
          </a:p>
          <a:p>
            <a:pPr>
              <a:lnSpc>
                <a:spcPct val="150000"/>
              </a:lnSpc>
            </a:pPr>
            <a:r>
              <a:rPr lang="id-ID" sz="2800" dirty="0" smtClean="0"/>
              <a:t>Secara otomatis mempertahankan kinerja</a:t>
            </a:r>
          </a:p>
          <a:p>
            <a:pPr>
              <a:lnSpc>
                <a:spcPct val="150000"/>
              </a:lnSpc>
            </a:pPr>
            <a:r>
              <a:rPr lang="id-ID" sz="2800" dirty="0" smtClean="0"/>
              <a:t>Hanya bayar apa yang dibutuhkan</a:t>
            </a:r>
            <a:endParaRPr lang="id-ID" sz="2800" dirty="0"/>
          </a:p>
        </p:txBody>
      </p:sp>
      <p:sp>
        <p:nvSpPr>
          <p:cNvPr id="4" name="Date Placeholder 3"/>
          <p:cNvSpPr>
            <a:spLocks noGrp="1"/>
          </p:cNvSpPr>
          <p:nvPr>
            <p:ph type="dt" sz="half" idx="10"/>
          </p:nvPr>
        </p:nvSpPr>
        <p:spPr/>
        <p:txBody>
          <a:bodyPr/>
          <a:lstStyle/>
          <a:p>
            <a:fld id="{4572FB52-24F9-4B03-A60D-9F915C7FC5E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35</a:t>
            </a:fld>
            <a:endParaRPr lang="id-ID" dirty="0"/>
          </a:p>
        </p:txBody>
      </p:sp>
    </p:spTree>
    <p:extLst>
      <p:ext uri="{BB962C8B-B14F-4D97-AF65-F5344CB8AC3E}">
        <p14:creationId xmlns:p14="http://schemas.microsoft.com/office/powerpoint/2010/main" val="3175578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a:t>
            </a:r>
            <a:r>
              <a:rPr lang="en-US" b="1" dirty="0" err="1"/>
              <a:t>CloudWatch</a:t>
            </a:r>
            <a:endParaRPr lang="en-US" b="1" dirty="0"/>
          </a:p>
        </p:txBody>
      </p:sp>
      <p:sp>
        <p:nvSpPr>
          <p:cNvPr id="3" name="Content Placeholder 2"/>
          <p:cNvSpPr>
            <a:spLocks noGrp="1"/>
          </p:cNvSpPr>
          <p:nvPr>
            <p:ph idx="1"/>
          </p:nvPr>
        </p:nvSpPr>
        <p:spPr/>
        <p:txBody>
          <a:bodyPr anchor="ctr">
            <a:normAutofit/>
          </a:bodyPr>
          <a:lstStyle/>
          <a:p>
            <a:pPr marL="0" indent="0">
              <a:lnSpc>
                <a:spcPct val="150000"/>
              </a:lnSpc>
              <a:buNone/>
            </a:pPr>
            <a:r>
              <a:rPr lang="id-ID" sz="2800" dirty="0" smtClean="0">
                <a:solidFill>
                  <a:schemeClr val="tx1"/>
                </a:solidFill>
              </a:rPr>
              <a:t>Contoh </a:t>
            </a:r>
            <a:r>
              <a:rPr lang="en-ID" sz="2800" dirty="0" smtClean="0">
                <a:solidFill>
                  <a:schemeClr val="tx1"/>
                </a:solidFill>
              </a:rPr>
              <a:t>Alarm : </a:t>
            </a:r>
          </a:p>
          <a:p>
            <a:pPr lvl="1">
              <a:lnSpc>
                <a:spcPct val="150000"/>
              </a:lnSpc>
              <a:buFont typeface="Wingdings" pitchFamily="2" charset="2"/>
              <a:buChar char="ü"/>
            </a:pPr>
            <a:r>
              <a:rPr lang="id-ID" sz="2800" dirty="0" smtClean="0">
                <a:solidFill>
                  <a:schemeClr val="tx1"/>
                </a:solidFill>
              </a:rPr>
              <a:t>Jika pemanfaatan </a:t>
            </a:r>
            <a:r>
              <a:rPr lang="en-ID" sz="2800" dirty="0" smtClean="0">
                <a:solidFill>
                  <a:schemeClr val="tx1"/>
                </a:solidFill>
              </a:rPr>
              <a:t>CPU &gt;</a:t>
            </a:r>
            <a:r>
              <a:rPr lang="en-ID" sz="2800" dirty="0">
                <a:solidFill>
                  <a:schemeClr val="tx1"/>
                </a:solidFill>
              </a:rPr>
              <a:t>60% for 5 minutes… </a:t>
            </a:r>
          </a:p>
          <a:p>
            <a:pPr lvl="1">
              <a:lnSpc>
                <a:spcPct val="150000"/>
              </a:lnSpc>
              <a:buFont typeface="Wingdings" pitchFamily="2" charset="2"/>
              <a:buChar char="ü"/>
            </a:pPr>
            <a:r>
              <a:rPr lang="id-ID" sz="2800" dirty="0" smtClean="0">
                <a:solidFill>
                  <a:schemeClr val="tx1"/>
                </a:solidFill>
              </a:rPr>
              <a:t>Jika jumlah </a:t>
            </a:r>
            <a:r>
              <a:rPr lang="en-ID" sz="2800" dirty="0" smtClean="0">
                <a:solidFill>
                  <a:schemeClr val="tx1"/>
                </a:solidFill>
              </a:rPr>
              <a:t>simultaneous connections </a:t>
            </a:r>
            <a:r>
              <a:rPr lang="en-ID" sz="2800" dirty="0">
                <a:solidFill>
                  <a:schemeClr val="tx1"/>
                </a:solidFill>
              </a:rPr>
              <a:t>&gt;10 </a:t>
            </a:r>
            <a:r>
              <a:rPr lang="id-ID" sz="2800" dirty="0" smtClean="0">
                <a:solidFill>
                  <a:schemeClr val="tx1"/>
                </a:solidFill>
              </a:rPr>
              <a:t>selama satu menit</a:t>
            </a:r>
            <a:r>
              <a:rPr lang="en-ID" sz="2800" dirty="0" smtClean="0">
                <a:solidFill>
                  <a:schemeClr val="tx1"/>
                </a:solidFill>
              </a:rPr>
              <a:t>… </a:t>
            </a:r>
            <a:endParaRPr lang="en-ID" sz="2800" dirty="0">
              <a:solidFill>
                <a:schemeClr val="tx1"/>
              </a:solidFill>
            </a:endParaRPr>
          </a:p>
          <a:p>
            <a:pPr lvl="1">
              <a:lnSpc>
                <a:spcPct val="150000"/>
              </a:lnSpc>
              <a:buFont typeface="Wingdings" pitchFamily="2" charset="2"/>
              <a:buChar char="ü"/>
            </a:pPr>
            <a:r>
              <a:rPr lang="id-ID" sz="2800" dirty="0" smtClean="0">
                <a:solidFill>
                  <a:schemeClr val="tx1"/>
                </a:solidFill>
              </a:rPr>
              <a:t>Jika jumlah </a:t>
            </a:r>
            <a:r>
              <a:rPr lang="en-ID" sz="2800" dirty="0" smtClean="0">
                <a:solidFill>
                  <a:schemeClr val="tx1"/>
                </a:solidFill>
              </a:rPr>
              <a:t>healthy </a:t>
            </a:r>
            <a:r>
              <a:rPr lang="en-ID" sz="2800" dirty="0">
                <a:solidFill>
                  <a:schemeClr val="tx1"/>
                </a:solidFill>
              </a:rPr>
              <a:t>hosts </a:t>
            </a:r>
            <a:r>
              <a:rPr lang="id-ID" sz="2800" dirty="0" smtClean="0">
                <a:solidFill>
                  <a:schemeClr val="tx1"/>
                </a:solidFill>
              </a:rPr>
              <a:t>adalah ...</a:t>
            </a:r>
            <a:r>
              <a:rPr lang="en-ID" sz="2800" dirty="0" smtClean="0">
                <a:solidFill>
                  <a:schemeClr val="tx1"/>
                </a:solidFill>
              </a:rPr>
              <a:t> </a:t>
            </a:r>
            <a:endParaRPr lang="en-US" sz="2800" dirty="0">
              <a:solidFill>
                <a:schemeClr val="tx1"/>
              </a:solidFill>
            </a:endParaRPr>
          </a:p>
        </p:txBody>
      </p:sp>
      <p:sp>
        <p:nvSpPr>
          <p:cNvPr id="4" name="Date Placeholder 3"/>
          <p:cNvSpPr>
            <a:spLocks noGrp="1"/>
          </p:cNvSpPr>
          <p:nvPr>
            <p:ph type="dt" sz="half" idx="10"/>
          </p:nvPr>
        </p:nvSpPr>
        <p:spPr/>
        <p:txBody>
          <a:bodyPr/>
          <a:lstStyle/>
          <a:p>
            <a:fld id="{2A64ED32-80EE-4761-8EF1-61B239D16D88}"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36</a:t>
            </a:fld>
            <a:endParaRPr lang="id-ID" dirty="0"/>
          </a:p>
        </p:txBody>
      </p:sp>
    </p:spTree>
    <p:extLst>
      <p:ext uri="{BB962C8B-B14F-4D97-AF65-F5344CB8AC3E}">
        <p14:creationId xmlns:p14="http://schemas.microsoft.com/office/powerpoint/2010/main" val="3113681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Keuntungan </a:t>
            </a:r>
            <a:r>
              <a:rPr lang="en-US" b="1" dirty="0" smtClean="0"/>
              <a:t>Amazon </a:t>
            </a:r>
            <a:r>
              <a:rPr lang="en-US" b="1" dirty="0" err="1"/>
              <a:t>CloudWatch</a:t>
            </a:r>
            <a:endParaRPr lang="en-US" b="1" dirty="0"/>
          </a:p>
        </p:txBody>
      </p:sp>
      <p:sp>
        <p:nvSpPr>
          <p:cNvPr id="3" name="Content Placeholder 2"/>
          <p:cNvSpPr>
            <a:spLocks noGrp="1"/>
          </p:cNvSpPr>
          <p:nvPr>
            <p:ph idx="1"/>
          </p:nvPr>
        </p:nvSpPr>
        <p:spPr/>
        <p:txBody>
          <a:bodyPr anchor="ctr">
            <a:normAutofit/>
          </a:bodyPr>
          <a:lstStyle/>
          <a:p>
            <a:pPr>
              <a:lnSpc>
                <a:spcPct val="150000"/>
              </a:lnSpc>
            </a:pPr>
            <a:r>
              <a:rPr lang="id-ID" sz="2400" dirty="0" smtClean="0">
                <a:solidFill>
                  <a:schemeClr val="tx1"/>
                </a:solidFill>
              </a:rPr>
              <a:t>Akses semua data dari platform tunggal</a:t>
            </a:r>
          </a:p>
          <a:p>
            <a:pPr>
              <a:lnSpc>
                <a:spcPct val="150000"/>
              </a:lnSpc>
            </a:pPr>
            <a:r>
              <a:rPr lang="id-ID" sz="2400" dirty="0" smtClean="0">
                <a:solidFill>
                  <a:schemeClr val="tx1"/>
                </a:solidFill>
              </a:rPr>
              <a:t>Cara termudah untuk mengumpulkan metrik rinci dan custom untuk sumber daya AWS</a:t>
            </a:r>
          </a:p>
          <a:p>
            <a:pPr>
              <a:lnSpc>
                <a:spcPct val="150000"/>
              </a:lnSpc>
            </a:pPr>
            <a:r>
              <a:rPr lang="id-ID" sz="2400" dirty="0" smtClean="0">
                <a:solidFill>
                  <a:schemeClr val="tx1"/>
                </a:solidFill>
              </a:rPr>
              <a:t>Visibilitas, infrastruktur, dan layanan pengguna</a:t>
            </a:r>
          </a:p>
          <a:p>
            <a:pPr>
              <a:lnSpc>
                <a:spcPct val="150000"/>
              </a:lnSpc>
            </a:pPr>
            <a:r>
              <a:rPr lang="id-ID" sz="2400" dirty="0" smtClean="0">
                <a:solidFill>
                  <a:schemeClr val="tx1"/>
                </a:solidFill>
              </a:rPr>
              <a:t>Memperbaiki total biaya kepemilikan</a:t>
            </a:r>
          </a:p>
          <a:p>
            <a:pPr>
              <a:lnSpc>
                <a:spcPct val="150000"/>
              </a:lnSpc>
            </a:pPr>
            <a:r>
              <a:rPr lang="id-ID" sz="2400" dirty="0" smtClean="0">
                <a:solidFill>
                  <a:schemeClr val="tx1"/>
                </a:solidFill>
              </a:rPr>
              <a:t>Mengoptimalkan sumber daya operasional dan aplikasi</a:t>
            </a:r>
          </a:p>
          <a:p>
            <a:pPr>
              <a:lnSpc>
                <a:spcPct val="150000"/>
              </a:lnSpc>
            </a:pPr>
            <a:r>
              <a:rPr lang="id-ID" sz="2400" dirty="0" smtClean="0">
                <a:solidFill>
                  <a:schemeClr val="tx1"/>
                </a:solidFill>
              </a:rPr>
              <a:t>Memperoleh wawasan yang dapat ditindaklanjuti dari log</a:t>
            </a:r>
            <a:endParaRPr lang="en-US" sz="2400" dirty="0">
              <a:solidFill>
                <a:schemeClr val="tx1"/>
              </a:solidFill>
            </a:endParaRPr>
          </a:p>
        </p:txBody>
      </p:sp>
      <p:sp>
        <p:nvSpPr>
          <p:cNvPr id="4" name="Date Placeholder 3"/>
          <p:cNvSpPr>
            <a:spLocks noGrp="1"/>
          </p:cNvSpPr>
          <p:nvPr>
            <p:ph type="dt" sz="half" idx="10"/>
          </p:nvPr>
        </p:nvSpPr>
        <p:spPr/>
        <p:txBody>
          <a:bodyPr/>
          <a:lstStyle/>
          <a:p>
            <a:fld id="{A746EFB5-DED0-43EF-BA79-61657B37C34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37</a:t>
            </a:fld>
            <a:endParaRPr lang="id-ID" dirty="0"/>
          </a:p>
        </p:txBody>
      </p:sp>
    </p:spTree>
    <p:extLst>
      <p:ext uri="{BB962C8B-B14F-4D97-AF65-F5344CB8AC3E}">
        <p14:creationId xmlns:p14="http://schemas.microsoft.com/office/powerpoint/2010/main" val="2775322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Contoh kasus penggunaan </a:t>
            </a:r>
            <a:r>
              <a:rPr lang="en-US" b="1" dirty="0" smtClean="0"/>
              <a:t>Amazon </a:t>
            </a:r>
            <a:r>
              <a:rPr lang="en-US" b="1" dirty="0" err="1"/>
              <a:t>CloudWatch</a:t>
            </a:r>
            <a:endParaRPr lang="en-US" b="1" dirty="0"/>
          </a:p>
        </p:txBody>
      </p:sp>
      <p:sp>
        <p:nvSpPr>
          <p:cNvPr id="3" name="Content Placeholder 2"/>
          <p:cNvSpPr>
            <a:spLocks noGrp="1"/>
          </p:cNvSpPr>
          <p:nvPr>
            <p:ph idx="1"/>
          </p:nvPr>
        </p:nvSpPr>
        <p:spPr/>
        <p:txBody>
          <a:bodyPr>
            <a:normAutofit/>
          </a:bodyPr>
          <a:lstStyle/>
          <a:p>
            <a:pPr>
              <a:lnSpc>
                <a:spcPct val="150000"/>
              </a:lnSpc>
            </a:pPr>
            <a:endParaRPr lang="en-US" sz="2000" dirty="0">
              <a:solidFill>
                <a:schemeClr val="tx1"/>
              </a:solidFill>
            </a:endParaRPr>
          </a:p>
        </p:txBody>
      </p:sp>
      <p:sp>
        <p:nvSpPr>
          <p:cNvPr id="4" name="Date Placeholder 3"/>
          <p:cNvSpPr>
            <a:spLocks noGrp="1"/>
          </p:cNvSpPr>
          <p:nvPr>
            <p:ph type="dt" sz="half" idx="10"/>
          </p:nvPr>
        </p:nvSpPr>
        <p:spPr/>
        <p:txBody>
          <a:bodyPr/>
          <a:lstStyle/>
          <a:p>
            <a:fld id="{F00302FD-89F2-48C6-AF8D-3AA4F35C7FB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38</a:t>
            </a:fld>
            <a:endParaRPr lang="id-ID"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57299"/>
            <a:ext cx="9203364" cy="454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140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Contoh kasus penggunaan </a:t>
            </a:r>
            <a:r>
              <a:rPr lang="en-US" b="1" dirty="0" smtClean="0"/>
              <a:t>Amazon </a:t>
            </a:r>
            <a:r>
              <a:rPr lang="en-US" b="1" dirty="0" err="1"/>
              <a:t>CloudWatch</a:t>
            </a:r>
            <a:endParaRPr lang="en-US" b="1" dirty="0"/>
          </a:p>
        </p:txBody>
      </p:sp>
      <p:sp>
        <p:nvSpPr>
          <p:cNvPr id="3" name="Content Placeholder 2"/>
          <p:cNvSpPr>
            <a:spLocks noGrp="1"/>
          </p:cNvSpPr>
          <p:nvPr>
            <p:ph idx="1"/>
          </p:nvPr>
        </p:nvSpPr>
        <p:spPr/>
        <p:txBody>
          <a:bodyPr>
            <a:normAutofit/>
          </a:bodyPr>
          <a:lstStyle/>
          <a:p>
            <a:pPr>
              <a:lnSpc>
                <a:spcPct val="150000"/>
              </a:lnSpc>
            </a:pPr>
            <a:endParaRPr lang="en-US" sz="2000" dirty="0">
              <a:solidFill>
                <a:schemeClr val="tx1"/>
              </a:solidFill>
            </a:endParaRPr>
          </a:p>
        </p:txBody>
      </p:sp>
      <p:sp>
        <p:nvSpPr>
          <p:cNvPr id="4" name="Date Placeholder 3"/>
          <p:cNvSpPr>
            <a:spLocks noGrp="1"/>
          </p:cNvSpPr>
          <p:nvPr>
            <p:ph type="dt" sz="half" idx="10"/>
          </p:nvPr>
        </p:nvSpPr>
        <p:spPr/>
        <p:txBody>
          <a:bodyPr/>
          <a:lstStyle/>
          <a:p>
            <a:fld id="{5F820F74-660C-430D-BE69-995E0666293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39</a:t>
            </a:fld>
            <a:endParaRPr lang="id-ID"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28775"/>
            <a:ext cx="9144000" cy="398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18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044" y="488545"/>
            <a:ext cx="7347283" cy="854074"/>
          </a:xfrm>
        </p:spPr>
        <p:txBody>
          <a:bodyPr/>
          <a:lstStyle/>
          <a:p>
            <a:r>
              <a:rPr lang="en-US" b="1" dirty="0"/>
              <a:t>Topics</a:t>
            </a:r>
          </a:p>
        </p:txBody>
      </p:sp>
      <p:sp>
        <p:nvSpPr>
          <p:cNvPr id="3" name="Content Placeholder 2"/>
          <p:cNvSpPr>
            <a:spLocks noGrp="1"/>
          </p:cNvSpPr>
          <p:nvPr>
            <p:ph idx="1"/>
          </p:nvPr>
        </p:nvSpPr>
        <p:spPr>
          <a:xfrm>
            <a:off x="161451" y="1510427"/>
            <a:ext cx="8814723" cy="4724400"/>
          </a:xfrm>
        </p:spPr>
        <p:txBody>
          <a:bodyPr anchor="ctr">
            <a:normAutofit/>
          </a:bodyPr>
          <a:lstStyle/>
          <a:p>
            <a:pPr>
              <a:lnSpc>
                <a:spcPct val="150000"/>
              </a:lnSpc>
            </a:pPr>
            <a:r>
              <a:rPr lang="id-ID" sz="2800" dirty="0" smtClean="0">
                <a:solidFill>
                  <a:schemeClr val="tx1"/>
                </a:solidFill>
              </a:rPr>
              <a:t>Pengenalan </a:t>
            </a:r>
            <a:r>
              <a:rPr lang="en-ID" sz="2800" dirty="0" smtClean="0">
                <a:solidFill>
                  <a:schemeClr val="tx1"/>
                </a:solidFill>
              </a:rPr>
              <a:t>Well-Architected Framework</a:t>
            </a:r>
          </a:p>
          <a:p>
            <a:pPr>
              <a:lnSpc>
                <a:spcPct val="150000"/>
              </a:lnSpc>
            </a:pPr>
            <a:r>
              <a:rPr lang="en-ID" sz="2800" dirty="0" smtClean="0">
                <a:solidFill>
                  <a:schemeClr val="tx1"/>
                </a:solidFill>
              </a:rPr>
              <a:t> Re</a:t>
            </a:r>
            <a:r>
              <a:rPr lang="id-ID" sz="2800" dirty="0" smtClean="0">
                <a:solidFill>
                  <a:schemeClr val="tx1"/>
                </a:solidFill>
              </a:rPr>
              <a:t>ferensi</a:t>
            </a:r>
            <a:r>
              <a:rPr lang="en-ID" sz="2800" dirty="0" smtClean="0">
                <a:solidFill>
                  <a:schemeClr val="tx1"/>
                </a:solidFill>
              </a:rPr>
              <a:t> </a:t>
            </a:r>
            <a:r>
              <a:rPr lang="en-ID" sz="2800" dirty="0">
                <a:solidFill>
                  <a:schemeClr val="tx1"/>
                </a:solidFill>
              </a:rPr>
              <a:t>Architecture – Fault Tolerance </a:t>
            </a:r>
            <a:r>
              <a:rPr lang="id-ID" sz="2800" dirty="0" smtClean="0">
                <a:solidFill>
                  <a:schemeClr val="tx1"/>
                </a:solidFill>
              </a:rPr>
              <a:t>dan </a:t>
            </a:r>
            <a:r>
              <a:rPr lang="en-ID" sz="2800" dirty="0" smtClean="0">
                <a:solidFill>
                  <a:schemeClr val="tx1"/>
                </a:solidFill>
              </a:rPr>
              <a:t>High Availability</a:t>
            </a:r>
          </a:p>
          <a:p>
            <a:pPr>
              <a:lnSpc>
                <a:spcPct val="150000"/>
              </a:lnSpc>
            </a:pPr>
            <a:r>
              <a:rPr lang="en-ID" sz="2800" dirty="0" smtClean="0">
                <a:solidFill>
                  <a:schemeClr val="tx1"/>
                </a:solidFill>
              </a:rPr>
              <a:t> R</a:t>
            </a:r>
            <a:r>
              <a:rPr lang="id-ID" sz="2800" dirty="0" smtClean="0">
                <a:solidFill>
                  <a:schemeClr val="tx1"/>
                </a:solidFill>
              </a:rPr>
              <a:t>eferensi</a:t>
            </a:r>
            <a:r>
              <a:rPr lang="en-ID" sz="2800" dirty="0" smtClean="0">
                <a:solidFill>
                  <a:schemeClr val="tx1"/>
                </a:solidFill>
              </a:rPr>
              <a:t> </a:t>
            </a:r>
            <a:r>
              <a:rPr lang="id-ID" sz="2800" dirty="0" smtClean="0">
                <a:solidFill>
                  <a:schemeClr val="tx1"/>
                </a:solidFill>
              </a:rPr>
              <a:t>Arsitektur</a:t>
            </a:r>
            <a:r>
              <a:rPr lang="en-ID" sz="2800" dirty="0" smtClean="0">
                <a:solidFill>
                  <a:schemeClr val="tx1"/>
                </a:solidFill>
              </a:rPr>
              <a:t>: </a:t>
            </a:r>
            <a:r>
              <a:rPr lang="en-ID" sz="2800" dirty="0">
                <a:solidFill>
                  <a:schemeClr val="tx1"/>
                </a:solidFill>
              </a:rPr>
              <a:t>Web Hosting</a:t>
            </a:r>
            <a:endParaRPr lang="en-US" sz="2800" dirty="0">
              <a:solidFill>
                <a:schemeClr val="tx1"/>
              </a:solidFill>
            </a:endParaRPr>
          </a:p>
        </p:txBody>
      </p:sp>
      <p:sp>
        <p:nvSpPr>
          <p:cNvPr id="4" name="Date Placeholder 3"/>
          <p:cNvSpPr>
            <a:spLocks noGrp="1"/>
          </p:cNvSpPr>
          <p:nvPr>
            <p:ph type="dt" sz="half" idx="10"/>
          </p:nvPr>
        </p:nvSpPr>
        <p:spPr/>
        <p:txBody>
          <a:bodyPr/>
          <a:lstStyle/>
          <a:p>
            <a:fld id="{FDE320ED-9CE2-4650-8CB5-CE09BB324EEA}"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a:t>
            </a:fld>
            <a:endParaRPr lang="id-ID" dirty="0"/>
          </a:p>
        </p:txBody>
      </p:sp>
    </p:spTree>
    <p:extLst>
      <p:ext uri="{BB962C8B-B14F-4D97-AF65-F5344CB8AC3E}">
        <p14:creationId xmlns:p14="http://schemas.microsoft.com/office/powerpoint/2010/main" val="8630290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3" y="617500"/>
            <a:ext cx="7347283" cy="854074"/>
          </a:xfrm>
        </p:spPr>
        <p:txBody>
          <a:bodyPr/>
          <a:lstStyle/>
          <a:p>
            <a:r>
              <a:rPr lang="en-US" b="1" dirty="0"/>
              <a:t>Fault Tolerant Tools</a:t>
            </a:r>
          </a:p>
        </p:txBody>
      </p:sp>
      <p:sp>
        <p:nvSpPr>
          <p:cNvPr id="3" name="Content Placeholder 2"/>
          <p:cNvSpPr>
            <a:spLocks noGrp="1"/>
          </p:cNvSpPr>
          <p:nvPr>
            <p:ph idx="1"/>
          </p:nvPr>
        </p:nvSpPr>
        <p:spPr/>
        <p:txBody>
          <a:bodyPr anchor="ctr">
            <a:normAutofit/>
          </a:bodyPr>
          <a:lstStyle/>
          <a:p>
            <a:pPr>
              <a:lnSpc>
                <a:spcPct val="150000"/>
              </a:lnSpc>
            </a:pPr>
            <a:r>
              <a:rPr lang="en-US" sz="2800" dirty="0">
                <a:solidFill>
                  <a:schemeClr val="tx1"/>
                </a:solidFill>
              </a:rPr>
              <a:t>Amazon Simple Queue Service </a:t>
            </a:r>
            <a:endParaRPr lang="en-US" sz="2800" dirty="0" smtClean="0">
              <a:solidFill>
                <a:schemeClr val="tx1"/>
              </a:solidFill>
            </a:endParaRPr>
          </a:p>
          <a:p>
            <a:pPr>
              <a:lnSpc>
                <a:spcPct val="150000"/>
              </a:lnSpc>
            </a:pPr>
            <a:r>
              <a:rPr lang="en-US" sz="2800" dirty="0" smtClean="0">
                <a:solidFill>
                  <a:schemeClr val="tx1"/>
                </a:solidFill>
              </a:rPr>
              <a:t>Amazon </a:t>
            </a:r>
            <a:r>
              <a:rPr lang="en-US" sz="2800" dirty="0">
                <a:solidFill>
                  <a:schemeClr val="tx1"/>
                </a:solidFill>
              </a:rPr>
              <a:t>Simple Storage Service </a:t>
            </a:r>
            <a:endParaRPr lang="en-US" sz="2800" dirty="0" smtClean="0">
              <a:solidFill>
                <a:schemeClr val="tx1"/>
              </a:solidFill>
            </a:endParaRPr>
          </a:p>
          <a:p>
            <a:pPr>
              <a:lnSpc>
                <a:spcPct val="150000"/>
              </a:lnSpc>
            </a:pPr>
            <a:r>
              <a:rPr lang="en-US" sz="2800" dirty="0" smtClean="0">
                <a:solidFill>
                  <a:schemeClr val="tx1"/>
                </a:solidFill>
              </a:rPr>
              <a:t>Amazon </a:t>
            </a:r>
            <a:r>
              <a:rPr lang="en-US" sz="2800" dirty="0" err="1">
                <a:solidFill>
                  <a:schemeClr val="tx1"/>
                </a:solidFill>
              </a:rPr>
              <a:t>SimpleDB</a:t>
            </a:r>
            <a:r>
              <a:rPr lang="en-US" sz="2800" dirty="0">
                <a:solidFill>
                  <a:schemeClr val="tx1"/>
                </a:solidFill>
              </a:rPr>
              <a:t> </a:t>
            </a:r>
            <a:endParaRPr lang="en-US" sz="2800" dirty="0" smtClean="0">
              <a:solidFill>
                <a:schemeClr val="tx1"/>
              </a:solidFill>
            </a:endParaRPr>
          </a:p>
          <a:p>
            <a:pPr>
              <a:lnSpc>
                <a:spcPct val="150000"/>
              </a:lnSpc>
            </a:pPr>
            <a:r>
              <a:rPr lang="en-US" sz="2800" dirty="0" smtClean="0">
                <a:solidFill>
                  <a:schemeClr val="tx1"/>
                </a:solidFill>
              </a:rPr>
              <a:t>Amazon </a:t>
            </a:r>
            <a:r>
              <a:rPr lang="en-US" sz="2800" dirty="0">
                <a:solidFill>
                  <a:schemeClr val="tx1"/>
                </a:solidFill>
              </a:rPr>
              <a:t>Relational Database Service</a:t>
            </a:r>
          </a:p>
        </p:txBody>
      </p:sp>
      <p:sp>
        <p:nvSpPr>
          <p:cNvPr id="4" name="Date Placeholder 3"/>
          <p:cNvSpPr>
            <a:spLocks noGrp="1"/>
          </p:cNvSpPr>
          <p:nvPr>
            <p:ph type="dt" sz="half" idx="10"/>
          </p:nvPr>
        </p:nvSpPr>
        <p:spPr/>
        <p:txBody>
          <a:bodyPr/>
          <a:lstStyle/>
          <a:p>
            <a:fld id="{606CEB65-46D7-45A9-9F89-3DCCB20AEBA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40</a:t>
            </a:fld>
            <a:endParaRPr lang="id-ID" dirty="0"/>
          </a:p>
        </p:txBody>
      </p:sp>
    </p:spTree>
    <p:extLst>
      <p:ext uri="{BB962C8B-B14F-4D97-AF65-F5344CB8AC3E}">
        <p14:creationId xmlns:p14="http://schemas.microsoft.com/office/powerpoint/2010/main" val="30191583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30" y="523715"/>
            <a:ext cx="7347283" cy="854074"/>
          </a:xfrm>
        </p:spPr>
        <p:txBody>
          <a:bodyPr/>
          <a:lstStyle/>
          <a:p>
            <a:r>
              <a:rPr lang="en-US" b="1" dirty="0"/>
              <a:t>Summary</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Toleransi untuk kesalahan dan arsitektur sangat tersedia</a:t>
            </a:r>
          </a:p>
          <a:p>
            <a:pPr>
              <a:lnSpc>
                <a:spcPct val="150000"/>
              </a:lnSpc>
            </a:pPr>
            <a:r>
              <a:rPr lang="id-ID" sz="2800" dirty="0" smtClean="0">
                <a:solidFill>
                  <a:schemeClr val="tx1"/>
                </a:solidFill>
              </a:rPr>
              <a:t>Tersedia berbagai layanan untuk membantu arsitektur</a:t>
            </a:r>
            <a:endParaRPr lang="en-US" sz="2800" dirty="0">
              <a:solidFill>
                <a:schemeClr val="tx1"/>
              </a:solidFill>
            </a:endParaRPr>
          </a:p>
        </p:txBody>
      </p:sp>
      <p:sp>
        <p:nvSpPr>
          <p:cNvPr id="4" name="Date Placeholder 3"/>
          <p:cNvSpPr>
            <a:spLocks noGrp="1"/>
          </p:cNvSpPr>
          <p:nvPr>
            <p:ph type="dt" sz="half" idx="10"/>
          </p:nvPr>
        </p:nvSpPr>
        <p:spPr/>
        <p:txBody>
          <a:bodyPr/>
          <a:lstStyle/>
          <a:p>
            <a:fld id="{6B295F66-B927-4C7E-922A-012A96BC0253}"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41</a:t>
            </a:fld>
            <a:endParaRPr lang="id-ID" dirty="0"/>
          </a:p>
        </p:txBody>
      </p:sp>
    </p:spTree>
    <p:extLst>
      <p:ext uri="{BB962C8B-B14F-4D97-AF65-F5344CB8AC3E}">
        <p14:creationId xmlns:p14="http://schemas.microsoft.com/office/powerpoint/2010/main" val="365668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5F1993-ED4A-48E2-961D-875A2897ED69}"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42</a:t>
            </a:fld>
            <a:endParaRPr lang="id-ID"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54" y="2249366"/>
            <a:ext cx="1698746" cy="192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501701" y="2249366"/>
            <a:ext cx="5547288" cy="1824923"/>
          </a:xfrm>
          <a:prstGeom prst="rect">
            <a:avLst/>
          </a:prstGeom>
        </p:spPr>
        <p:txBody>
          <a:bodyPr wrap="none">
            <a:spAutoFit/>
          </a:bodyPr>
          <a:lstStyle/>
          <a:p>
            <a:pPr>
              <a:lnSpc>
                <a:spcPct val="150000"/>
              </a:lnSpc>
            </a:pPr>
            <a:r>
              <a:rPr lang="en-US" sz="4000" dirty="0"/>
              <a:t>Reference Architecture</a:t>
            </a:r>
            <a:r>
              <a:rPr lang="en-US" sz="4000" dirty="0" smtClean="0"/>
              <a:t>:</a:t>
            </a:r>
          </a:p>
          <a:p>
            <a:pPr>
              <a:lnSpc>
                <a:spcPct val="150000"/>
              </a:lnSpc>
            </a:pPr>
            <a:r>
              <a:rPr lang="en-US" sz="4000" dirty="0" smtClean="0"/>
              <a:t>Web </a:t>
            </a:r>
            <a:r>
              <a:rPr lang="en-US" sz="4000" dirty="0"/>
              <a:t>Hosting</a:t>
            </a:r>
          </a:p>
        </p:txBody>
      </p:sp>
    </p:spTree>
    <p:extLst>
      <p:ext uri="{BB962C8B-B14F-4D97-AF65-F5344CB8AC3E}">
        <p14:creationId xmlns:p14="http://schemas.microsoft.com/office/powerpoint/2010/main" val="1645102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937" y="570607"/>
            <a:ext cx="7347283" cy="854074"/>
          </a:xfrm>
        </p:spPr>
        <p:txBody>
          <a:bodyPr/>
          <a:lstStyle/>
          <a:p>
            <a:r>
              <a:rPr lang="en-US" b="1" dirty="0"/>
              <a:t>Web Hosting</a:t>
            </a:r>
          </a:p>
        </p:txBody>
      </p:sp>
      <p:sp>
        <p:nvSpPr>
          <p:cNvPr id="3" name="Content Placeholder 2"/>
          <p:cNvSpPr>
            <a:spLocks noGrp="1"/>
          </p:cNvSpPr>
          <p:nvPr>
            <p:ph idx="1"/>
          </p:nvPr>
        </p:nvSpPr>
        <p:spPr/>
        <p:txBody>
          <a:bodyPr numCol="2" anchor="ctr">
            <a:noAutofit/>
          </a:bodyPr>
          <a:lstStyle/>
          <a:p>
            <a:pPr>
              <a:lnSpc>
                <a:spcPct val="150000"/>
              </a:lnSpc>
            </a:pPr>
            <a:r>
              <a:rPr lang="id-ID" sz="2400" dirty="0" smtClean="0">
                <a:solidFill>
                  <a:schemeClr val="tx1"/>
                </a:solidFill>
              </a:rPr>
              <a:t>Keuntungan hosting </a:t>
            </a:r>
            <a:r>
              <a:rPr lang="en-ID" sz="2400" dirty="0" smtClean="0">
                <a:solidFill>
                  <a:schemeClr val="tx1"/>
                </a:solidFill>
              </a:rPr>
              <a:t>Web </a:t>
            </a:r>
            <a:r>
              <a:rPr lang="id-ID" sz="2400" dirty="0" smtClean="0">
                <a:solidFill>
                  <a:schemeClr val="tx1"/>
                </a:solidFill>
              </a:rPr>
              <a:t>di</a:t>
            </a:r>
            <a:r>
              <a:rPr lang="en-ID" sz="2400" dirty="0" smtClean="0">
                <a:solidFill>
                  <a:schemeClr val="tx1"/>
                </a:solidFill>
              </a:rPr>
              <a:t> </a:t>
            </a:r>
            <a:r>
              <a:rPr lang="en-ID" sz="2400" dirty="0">
                <a:solidFill>
                  <a:schemeClr val="tx1"/>
                </a:solidFill>
              </a:rPr>
              <a:t>AWS: </a:t>
            </a:r>
            <a:endParaRPr lang="en-ID" sz="2400" dirty="0" smtClean="0">
              <a:solidFill>
                <a:schemeClr val="tx1"/>
              </a:solidFill>
            </a:endParaRPr>
          </a:p>
          <a:p>
            <a:pPr lvl="1">
              <a:lnSpc>
                <a:spcPct val="150000"/>
              </a:lnSpc>
              <a:buFont typeface="Wingdings" pitchFamily="2" charset="2"/>
              <a:buChar char="ü"/>
            </a:pPr>
            <a:r>
              <a:rPr lang="id-ID" sz="2400" dirty="0" smtClean="0">
                <a:solidFill>
                  <a:schemeClr val="tx1"/>
                </a:solidFill>
              </a:rPr>
              <a:t>Cepat</a:t>
            </a:r>
          </a:p>
          <a:p>
            <a:pPr lvl="1">
              <a:lnSpc>
                <a:spcPct val="150000"/>
              </a:lnSpc>
              <a:buFont typeface="Wingdings" pitchFamily="2" charset="2"/>
              <a:buChar char="ü"/>
            </a:pPr>
            <a:r>
              <a:rPr lang="id-ID" sz="2400" dirty="0" smtClean="0">
                <a:solidFill>
                  <a:schemeClr val="tx1"/>
                </a:solidFill>
              </a:rPr>
              <a:t>Mudah</a:t>
            </a:r>
          </a:p>
          <a:p>
            <a:pPr lvl="1">
              <a:lnSpc>
                <a:spcPct val="150000"/>
              </a:lnSpc>
              <a:buFont typeface="Wingdings" pitchFamily="2" charset="2"/>
              <a:buChar char="ü"/>
            </a:pPr>
            <a:r>
              <a:rPr lang="id-ID" sz="2400" dirty="0" smtClean="0">
                <a:solidFill>
                  <a:schemeClr val="tx1"/>
                </a:solidFill>
              </a:rPr>
              <a:t>Biaya rendah</a:t>
            </a:r>
          </a:p>
          <a:p>
            <a:pPr lvl="1">
              <a:lnSpc>
                <a:spcPct val="150000"/>
              </a:lnSpc>
              <a:buFont typeface="Wingdings" pitchFamily="2" charset="2"/>
              <a:buChar char="ü"/>
            </a:pPr>
            <a:endParaRPr lang="id-ID" sz="2400" dirty="0">
              <a:solidFill>
                <a:schemeClr val="tx1"/>
              </a:solidFill>
            </a:endParaRPr>
          </a:p>
          <a:p>
            <a:pPr lvl="1">
              <a:lnSpc>
                <a:spcPct val="150000"/>
              </a:lnSpc>
              <a:buFont typeface="Wingdings" pitchFamily="2" charset="2"/>
              <a:buChar char="ü"/>
            </a:pPr>
            <a:endParaRPr lang="en-ID" sz="2400" dirty="0" smtClean="0">
              <a:solidFill>
                <a:schemeClr val="tx1"/>
              </a:solidFill>
            </a:endParaRPr>
          </a:p>
          <a:p>
            <a:pPr>
              <a:lnSpc>
                <a:spcPct val="150000"/>
              </a:lnSpc>
            </a:pPr>
            <a:r>
              <a:rPr lang="id-ID" sz="2400" dirty="0" smtClean="0">
                <a:solidFill>
                  <a:schemeClr val="tx1"/>
                </a:solidFill>
              </a:rPr>
              <a:t>Jenis aplikasi web umum</a:t>
            </a:r>
            <a:r>
              <a:rPr lang="en-US" sz="2400" dirty="0" smtClean="0">
                <a:solidFill>
                  <a:schemeClr val="tx1"/>
                </a:solidFill>
              </a:rPr>
              <a:t>: </a:t>
            </a:r>
          </a:p>
          <a:p>
            <a:pPr lvl="1">
              <a:lnSpc>
                <a:spcPct val="150000"/>
              </a:lnSpc>
              <a:buFont typeface="Wingdings" pitchFamily="2" charset="2"/>
              <a:buChar char="ü"/>
            </a:pPr>
            <a:r>
              <a:rPr lang="id-ID" sz="2400" dirty="0" smtClean="0">
                <a:solidFill>
                  <a:schemeClr val="tx1"/>
                </a:solidFill>
              </a:rPr>
              <a:t>Situs perusahaan</a:t>
            </a:r>
            <a:endParaRPr lang="en-US" sz="2400" dirty="0">
              <a:solidFill>
                <a:schemeClr val="tx1"/>
              </a:solidFill>
            </a:endParaRPr>
          </a:p>
          <a:p>
            <a:pPr lvl="1">
              <a:lnSpc>
                <a:spcPct val="150000"/>
              </a:lnSpc>
              <a:buFont typeface="Wingdings" pitchFamily="2" charset="2"/>
              <a:buChar char="ü"/>
            </a:pPr>
            <a:r>
              <a:rPr lang="en-US" sz="2400" dirty="0" smtClean="0">
                <a:solidFill>
                  <a:schemeClr val="tx1"/>
                </a:solidFill>
              </a:rPr>
              <a:t>Content </a:t>
            </a:r>
            <a:r>
              <a:rPr lang="en-US" sz="2400" dirty="0">
                <a:solidFill>
                  <a:schemeClr val="tx1"/>
                </a:solidFill>
              </a:rPr>
              <a:t>management </a:t>
            </a:r>
            <a:r>
              <a:rPr lang="id-ID" sz="2400" dirty="0" smtClean="0">
                <a:solidFill>
                  <a:schemeClr val="tx1"/>
                </a:solidFill>
              </a:rPr>
              <a:t> </a:t>
            </a:r>
            <a:r>
              <a:rPr lang="en-US" sz="2400" dirty="0" smtClean="0">
                <a:solidFill>
                  <a:schemeClr val="tx1"/>
                </a:solidFill>
              </a:rPr>
              <a:t>system </a:t>
            </a:r>
            <a:endParaRPr lang="en-US" sz="2400" dirty="0">
              <a:solidFill>
                <a:schemeClr val="tx1"/>
              </a:solidFill>
            </a:endParaRPr>
          </a:p>
          <a:p>
            <a:pPr lvl="1">
              <a:lnSpc>
                <a:spcPct val="150000"/>
              </a:lnSpc>
              <a:buFont typeface="Wingdings" pitchFamily="2" charset="2"/>
              <a:buChar char="ü"/>
            </a:pPr>
            <a:r>
              <a:rPr lang="id-ID" sz="2400" dirty="0" smtClean="0">
                <a:solidFill>
                  <a:schemeClr val="tx1"/>
                </a:solidFill>
              </a:rPr>
              <a:t>Pengembangan aplikasi </a:t>
            </a:r>
            <a:r>
              <a:rPr lang="en-US" sz="2400" dirty="0" smtClean="0">
                <a:solidFill>
                  <a:schemeClr val="tx1"/>
                </a:solidFill>
              </a:rPr>
              <a:t>Social media</a:t>
            </a:r>
            <a:endParaRPr lang="en-US" sz="2400" dirty="0">
              <a:solidFill>
                <a:schemeClr val="tx1"/>
              </a:solidFill>
            </a:endParaRPr>
          </a:p>
          <a:p>
            <a:pPr lvl="1">
              <a:lnSpc>
                <a:spcPct val="150000"/>
              </a:lnSpc>
              <a:buFont typeface="Wingdings" pitchFamily="2" charset="2"/>
              <a:buChar char="ü"/>
            </a:pPr>
            <a:r>
              <a:rPr lang="id-ID" sz="2400" dirty="0" smtClean="0">
                <a:solidFill>
                  <a:schemeClr val="tx1"/>
                </a:solidFill>
              </a:rPr>
              <a:t>Situs </a:t>
            </a:r>
            <a:r>
              <a:rPr lang="en-US" sz="2400" dirty="0" smtClean="0">
                <a:solidFill>
                  <a:schemeClr val="tx1"/>
                </a:solidFill>
              </a:rPr>
              <a:t>Internal </a:t>
            </a:r>
            <a:r>
              <a:rPr lang="en-US" sz="2400" dirty="0">
                <a:solidFill>
                  <a:schemeClr val="tx1"/>
                </a:solidFill>
              </a:rPr>
              <a:t>SharePoint </a:t>
            </a:r>
          </a:p>
        </p:txBody>
      </p:sp>
      <p:sp>
        <p:nvSpPr>
          <p:cNvPr id="4" name="Date Placeholder 3"/>
          <p:cNvSpPr>
            <a:spLocks noGrp="1"/>
          </p:cNvSpPr>
          <p:nvPr>
            <p:ph type="dt" sz="half" idx="10"/>
          </p:nvPr>
        </p:nvSpPr>
        <p:spPr/>
        <p:txBody>
          <a:bodyPr/>
          <a:lstStyle/>
          <a:p>
            <a:fld id="{5583DE6A-A8D4-4BBD-ADD6-78D338B0838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43</a:t>
            </a:fld>
            <a:endParaRPr lang="id-ID" dirty="0"/>
          </a:p>
        </p:txBody>
      </p:sp>
    </p:spTree>
    <p:extLst>
      <p:ext uri="{BB962C8B-B14F-4D97-AF65-F5344CB8AC3E}">
        <p14:creationId xmlns:p14="http://schemas.microsoft.com/office/powerpoint/2010/main" val="27249701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b="1" dirty="0"/>
              <a:t>Mengapa menggunakan AWS untuk hosting web?</a:t>
            </a:r>
            <a:br>
              <a:rPr lang="nl-NL" b="1" dirty="0"/>
            </a:b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C5CD001B-45B1-4D6A-9CD5-F4EF08B2FE5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44</a:t>
            </a:fld>
            <a:endParaRPr lang="id-ID"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65" y="1529443"/>
            <a:ext cx="51530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7753" y="4016829"/>
            <a:ext cx="46863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113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Effective Alternative</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Menyediakan berdasarkan permintaan</a:t>
            </a:r>
            <a:endParaRPr lang="en-ID" sz="2800" dirty="0" smtClean="0">
              <a:solidFill>
                <a:schemeClr val="tx1"/>
              </a:solidFill>
            </a:endParaRPr>
          </a:p>
          <a:p>
            <a:pPr>
              <a:lnSpc>
                <a:spcPct val="150000"/>
              </a:lnSpc>
            </a:pPr>
            <a:r>
              <a:rPr lang="id-ID" sz="2800" dirty="0" smtClean="0">
                <a:solidFill>
                  <a:schemeClr val="tx1"/>
                </a:solidFill>
              </a:rPr>
              <a:t>menghilangkan</a:t>
            </a:r>
            <a:r>
              <a:rPr lang="en-ID" sz="2800" dirty="0" smtClean="0">
                <a:solidFill>
                  <a:schemeClr val="tx1"/>
                </a:solidFill>
              </a:rPr>
              <a:t> </a:t>
            </a:r>
            <a:r>
              <a:rPr lang="en-ID" sz="2800" dirty="0">
                <a:solidFill>
                  <a:schemeClr val="tx1"/>
                </a:solidFill>
              </a:rPr>
              <a:t>wasted capacity </a:t>
            </a:r>
            <a:endParaRPr lang="en-ID" sz="2800" dirty="0" smtClean="0">
              <a:solidFill>
                <a:schemeClr val="tx1"/>
              </a:solidFill>
            </a:endParaRPr>
          </a:p>
          <a:p>
            <a:pPr>
              <a:lnSpc>
                <a:spcPct val="150000"/>
              </a:lnSpc>
            </a:pPr>
            <a:r>
              <a:rPr lang="id-ID" sz="2800" dirty="0" smtClean="0">
                <a:solidFill>
                  <a:schemeClr val="tx1"/>
                </a:solidFill>
              </a:rPr>
              <a:t>Secara kontinyu terus menyesuaikan dengan pola lalu lintas aktual</a:t>
            </a:r>
            <a:endParaRPr lang="en-US" sz="2800" dirty="0">
              <a:solidFill>
                <a:schemeClr val="tx1"/>
              </a:solidFill>
            </a:endParaRPr>
          </a:p>
        </p:txBody>
      </p:sp>
      <p:sp>
        <p:nvSpPr>
          <p:cNvPr id="4" name="Date Placeholder 3"/>
          <p:cNvSpPr>
            <a:spLocks noGrp="1"/>
          </p:cNvSpPr>
          <p:nvPr>
            <p:ph type="dt" sz="half" idx="10"/>
          </p:nvPr>
        </p:nvSpPr>
        <p:spPr/>
        <p:txBody>
          <a:bodyPr/>
          <a:lstStyle/>
          <a:p>
            <a:fld id="{C6AC7B0B-E4AE-4DBB-851B-4E4A3678F2B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45</a:t>
            </a:fld>
            <a:endParaRPr lang="id-ID"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4636477"/>
            <a:ext cx="1828800" cy="1862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7876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Scalable</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Menangani puncak lalu lintas atau beban yang tidak terduga</a:t>
            </a:r>
          </a:p>
          <a:p>
            <a:pPr>
              <a:lnSpc>
                <a:spcPct val="150000"/>
              </a:lnSpc>
            </a:pPr>
            <a:r>
              <a:rPr lang="id-ID" sz="2800" dirty="0" smtClean="0">
                <a:solidFill>
                  <a:schemeClr val="tx1"/>
                </a:solidFill>
              </a:rPr>
              <a:t>Meluncurkan host baru dalam hitungan menit</a:t>
            </a:r>
          </a:p>
          <a:p>
            <a:pPr>
              <a:lnSpc>
                <a:spcPct val="150000"/>
              </a:lnSpc>
            </a:pPr>
            <a:r>
              <a:rPr lang="id-ID" sz="2800" dirty="0" smtClean="0">
                <a:solidFill>
                  <a:schemeClr val="tx1"/>
                </a:solidFill>
              </a:rPr>
              <a:t>Host skala naik atau turun</a:t>
            </a:r>
            <a:endParaRPr lang="en-US" sz="2800" dirty="0">
              <a:solidFill>
                <a:schemeClr val="tx1"/>
              </a:solidFill>
            </a:endParaRPr>
          </a:p>
        </p:txBody>
      </p:sp>
      <p:sp>
        <p:nvSpPr>
          <p:cNvPr id="4" name="Date Placeholder 3"/>
          <p:cNvSpPr>
            <a:spLocks noGrp="1"/>
          </p:cNvSpPr>
          <p:nvPr>
            <p:ph type="dt" sz="half" idx="10"/>
          </p:nvPr>
        </p:nvSpPr>
        <p:spPr/>
        <p:txBody>
          <a:bodyPr/>
          <a:lstStyle/>
          <a:p>
            <a:fld id="{E73FCEAA-1407-4B66-8950-AB6B699199EB}"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46</a:t>
            </a:fld>
            <a:endParaRPr lang="id-ID"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662" y="3810000"/>
            <a:ext cx="1336051" cy="149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199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321" y="558884"/>
            <a:ext cx="7347283" cy="854074"/>
          </a:xfrm>
        </p:spPr>
        <p:txBody>
          <a:bodyPr>
            <a:noAutofit/>
          </a:bodyPr>
          <a:lstStyle/>
          <a:p>
            <a:r>
              <a:rPr lang="id-ID" b="1" dirty="0" smtClean="0"/>
              <a:t>Solusi berdasarkan permintaan untuk berbagai lingkungan</a:t>
            </a:r>
            <a:endParaRPr lang="en-US" b="1" dirty="0"/>
          </a:p>
        </p:txBody>
      </p:sp>
      <p:sp>
        <p:nvSpPr>
          <p:cNvPr id="3" name="Content Placeholder 2"/>
          <p:cNvSpPr>
            <a:spLocks noGrp="1"/>
          </p:cNvSpPr>
          <p:nvPr>
            <p:ph idx="1"/>
          </p:nvPr>
        </p:nvSpPr>
        <p:spPr>
          <a:xfrm>
            <a:off x="161451" y="1651103"/>
            <a:ext cx="8814723" cy="4724400"/>
          </a:xfrm>
        </p:spPr>
        <p:txBody>
          <a:bodyPr anchor="ctr">
            <a:normAutofit/>
          </a:bodyPr>
          <a:lstStyle/>
          <a:p>
            <a:pPr>
              <a:lnSpc>
                <a:spcPct val="150000"/>
              </a:lnSpc>
            </a:pPr>
            <a:r>
              <a:rPr lang="id-ID" sz="2800" dirty="0" smtClean="0">
                <a:solidFill>
                  <a:schemeClr val="tx1"/>
                </a:solidFill>
              </a:rPr>
              <a:t>Adanya penyediaan armada untuk pengujian</a:t>
            </a:r>
            <a:endParaRPr lang="id-ID" sz="2800" dirty="0">
              <a:solidFill>
                <a:schemeClr val="tx1"/>
              </a:solidFill>
            </a:endParaRPr>
          </a:p>
          <a:p>
            <a:pPr>
              <a:lnSpc>
                <a:spcPct val="150000"/>
              </a:lnSpc>
            </a:pPr>
            <a:r>
              <a:rPr lang="id-ID" sz="2800" dirty="0" smtClean="0">
                <a:solidFill>
                  <a:schemeClr val="tx1"/>
                </a:solidFill>
              </a:rPr>
              <a:t>Mengembangkan </a:t>
            </a:r>
            <a:r>
              <a:rPr lang="en-ID" sz="2800" dirty="0" smtClean="0">
                <a:solidFill>
                  <a:schemeClr val="tx1"/>
                </a:solidFill>
              </a:rPr>
              <a:t>staging </a:t>
            </a:r>
            <a:r>
              <a:rPr lang="id-ID" sz="2800" dirty="0" smtClean="0">
                <a:solidFill>
                  <a:schemeClr val="tx1"/>
                </a:solidFill>
              </a:rPr>
              <a:t>dalam hitungan menit</a:t>
            </a:r>
            <a:endParaRPr lang="en-ID" sz="2800" dirty="0" smtClean="0">
              <a:solidFill>
                <a:schemeClr val="tx1"/>
              </a:solidFill>
            </a:endParaRPr>
          </a:p>
          <a:p>
            <a:pPr>
              <a:lnSpc>
                <a:spcPct val="150000"/>
              </a:lnSpc>
            </a:pPr>
            <a:r>
              <a:rPr lang="en-ID" sz="2800" dirty="0" err="1" smtClean="0">
                <a:solidFill>
                  <a:schemeClr val="tx1"/>
                </a:solidFill>
              </a:rPr>
              <a:t>Simula</a:t>
            </a:r>
            <a:r>
              <a:rPr lang="id-ID" sz="2800" dirty="0" smtClean="0">
                <a:solidFill>
                  <a:schemeClr val="tx1"/>
                </a:solidFill>
              </a:rPr>
              <a:t>sikan lalu lintas penggunaan</a:t>
            </a:r>
            <a:endParaRPr lang="en-US" sz="2800" dirty="0">
              <a:solidFill>
                <a:schemeClr val="tx1"/>
              </a:solidFill>
            </a:endParaRPr>
          </a:p>
        </p:txBody>
      </p:sp>
      <p:sp>
        <p:nvSpPr>
          <p:cNvPr id="4" name="Date Placeholder 3"/>
          <p:cNvSpPr>
            <a:spLocks noGrp="1"/>
          </p:cNvSpPr>
          <p:nvPr>
            <p:ph type="dt" sz="half" idx="10"/>
          </p:nvPr>
        </p:nvSpPr>
        <p:spPr/>
        <p:txBody>
          <a:bodyPr/>
          <a:lstStyle/>
          <a:p>
            <a:fld id="{98D88FF0-BB9E-4C98-8173-95F823576C11}"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47</a:t>
            </a:fld>
            <a:endParaRPr lang="id-ID" dirty="0"/>
          </a:p>
        </p:txBody>
      </p:sp>
    </p:spTree>
    <p:extLst>
      <p:ext uri="{BB962C8B-B14F-4D97-AF65-F5344CB8AC3E}">
        <p14:creationId xmlns:p14="http://schemas.microsoft.com/office/powerpoint/2010/main" val="3639421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768" y="594054"/>
            <a:ext cx="7347283" cy="854074"/>
          </a:xfrm>
        </p:spPr>
        <p:txBody>
          <a:bodyPr>
            <a:normAutofit fontScale="90000"/>
          </a:bodyPr>
          <a:lstStyle/>
          <a:p>
            <a:r>
              <a:rPr lang="id-ID" b="1" dirty="0" smtClean="0"/>
              <a:t>Migrasi ke</a:t>
            </a:r>
            <a:r>
              <a:rPr lang="en-ID" b="1" dirty="0" smtClean="0"/>
              <a:t> </a:t>
            </a:r>
            <a:r>
              <a:rPr lang="en-ID" b="1" dirty="0"/>
              <a:t>to AWS: Web Hosting Services</a:t>
            </a:r>
            <a:endParaRPr lang="en-US" b="1" dirty="0"/>
          </a:p>
        </p:txBody>
      </p:sp>
      <p:sp>
        <p:nvSpPr>
          <p:cNvPr id="3" name="Content Placeholder 2"/>
          <p:cNvSpPr>
            <a:spLocks noGrp="1"/>
          </p:cNvSpPr>
          <p:nvPr>
            <p:ph idx="1"/>
          </p:nvPr>
        </p:nvSpPr>
        <p:spPr/>
        <p:txBody>
          <a:bodyPr>
            <a:normAutofit/>
          </a:bodyPr>
          <a:lstStyle/>
          <a:p>
            <a:pPr marL="0" indent="0">
              <a:lnSpc>
                <a:spcPct val="150000"/>
              </a:lnSpc>
              <a:buNone/>
            </a:pPr>
            <a:r>
              <a:rPr lang="id-ID" sz="2400" dirty="0"/>
              <a:t>Produk untuk membantu transisi </a:t>
            </a:r>
            <a:r>
              <a:rPr lang="en-US" sz="2400" dirty="0" smtClean="0">
                <a:solidFill>
                  <a:schemeClr val="tx1"/>
                </a:solidFill>
              </a:rPr>
              <a:t>: </a:t>
            </a:r>
            <a:endParaRPr lang="en-US" sz="2400" dirty="0">
              <a:solidFill>
                <a:schemeClr val="tx1"/>
              </a:solidFill>
            </a:endParaRPr>
          </a:p>
          <a:p>
            <a:pPr lvl="1">
              <a:lnSpc>
                <a:spcPct val="150000"/>
              </a:lnSpc>
              <a:buFont typeface="Wingdings" pitchFamily="2" charset="2"/>
              <a:buChar char="ü"/>
            </a:pPr>
            <a:r>
              <a:rPr lang="en-US" sz="2400" dirty="0" smtClean="0">
                <a:solidFill>
                  <a:schemeClr val="tx1"/>
                </a:solidFill>
              </a:rPr>
              <a:t>Amazon </a:t>
            </a:r>
            <a:r>
              <a:rPr lang="en-US" sz="2400" dirty="0">
                <a:solidFill>
                  <a:schemeClr val="tx1"/>
                </a:solidFill>
              </a:rPr>
              <a:t>Virtual Private Cloud </a:t>
            </a:r>
          </a:p>
          <a:p>
            <a:pPr lvl="1">
              <a:buFont typeface="Wingdings" pitchFamily="2" charset="2"/>
              <a:buChar char="ü"/>
            </a:pPr>
            <a:r>
              <a:rPr lang="en-US" sz="2400" dirty="0" smtClean="0">
                <a:solidFill>
                  <a:schemeClr val="tx1"/>
                </a:solidFill>
              </a:rPr>
              <a:t>Amazon </a:t>
            </a:r>
            <a:r>
              <a:rPr lang="en-US" sz="2400" dirty="0">
                <a:solidFill>
                  <a:schemeClr val="tx1"/>
                </a:solidFill>
              </a:rPr>
              <a:t>Route 53 </a:t>
            </a:r>
          </a:p>
          <a:p>
            <a:pPr lvl="1">
              <a:buFont typeface="Wingdings" pitchFamily="2" charset="2"/>
              <a:buChar char="ü"/>
            </a:pPr>
            <a:r>
              <a:rPr lang="en-US" sz="2400" dirty="0" smtClean="0">
                <a:solidFill>
                  <a:schemeClr val="tx1"/>
                </a:solidFill>
              </a:rPr>
              <a:t>Amazon </a:t>
            </a:r>
            <a:r>
              <a:rPr lang="en-US" sz="2400" dirty="0" err="1" smtClean="0">
                <a:solidFill>
                  <a:schemeClr val="tx1"/>
                </a:solidFill>
              </a:rPr>
              <a:t>CloudFront</a:t>
            </a:r>
            <a:endParaRPr lang="en-US" sz="2400" dirty="0" smtClean="0">
              <a:solidFill>
                <a:schemeClr val="tx1"/>
              </a:solidFill>
            </a:endParaRPr>
          </a:p>
          <a:p>
            <a:pPr lvl="1">
              <a:buFont typeface="Wingdings" pitchFamily="2" charset="2"/>
              <a:buChar char="ü"/>
            </a:pPr>
            <a:r>
              <a:rPr lang="en-US" sz="2400" dirty="0" smtClean="0">
                <a:solidFill>
                  <a:schemeClr val="tx1"/>
                </a:solidFill>
              </a:rPr>
              <a:t>Elastic </a:t>
            </a:r>
            <a:r>
              <a:rPr lang="en-US" sz="2400" dirty="0">
                <a:solidFill>
                  <a:schemeClr val="tx1"/>
                </a:solidFill>
              </a:rPr>
              <a:t>load balancing </a:t>
            </a:r>
          </a:p>
          <a:p>
            <a:pPr lvl="1">
              <a:buFont typeface="Wingdings" pitchFamily="2" charset="2"/>
              <a:buChar char="ü"/>
            </a:pPr>
            <a:r>
              <a:rPr lang="en-US" sz="2400" dirty="0" smtClean="0">
                <a:solidFill>
                  <a:schemeClr val="tx1"/>
                </a:solidFill>
              </a:rPr>
              <a:t>Firewalls/AWS </a:t>
            </a:r>
            <a:r>
              <a:rPr lang="en-US" sz="2400" dirty="0">
                <a:solidFill>
                  <a:schemeClr val="tx1"/>
                </a:solidFill>
              </a:rPr>
              <a:t>Shield </a:t>
            </a:r>
          </a:p>
          <a:p>
            <a:pPr lvl="1">
              <a:buFont typeface="Wingdings" pitchFamily="2" charset="2"/>
              <a:buChar char="ü"/>
            </a:pPr>
            <a:r>
              <a:rPr lang="en-US" sz="2400" dirty="0" smtClean="0">
                <a:solidFill>
                  <a:schemeClr val="tx1"/>
                </a:solidFill>
              </a:rPr>
              <a:t>Auto </a:t>
            </a:r>
            <a:r>
              <a:rPr lang="en-US" sz="2400" dirty="0">
                <a:solidFill>
                  <a:schemeClr val="tx1"/>
                </a:solidFill>
              </a:rPr>
              <a:t>Scaling </a:t>
            </a:r>
          </a:p>
          <a:p>
            <a:pPr lvl="1">
              <a:buFont typeface="Wingdings" pitchFamily="2" charset="2"/>
              <a:buChar char="ü"/>
            </a:pPr>
            <a:r>
              <a:rPr lang="en-US" sz="2400" dirty="0" smtClean="0">
                <a:solidFill>
                  <a:schemeClr val="tx1"/>
                </a:solidFill>
              </a:rPr>
              <a:t>App </a:t>
            </a:r>
            <a:r>
              <a:rPr lang="en-US" sz="2400" dirty="0">
                <a:solidFill>
                  <a:schemeClr val="tx1"/>
                </a:solidFill>
              </a:rPr>
              <a:t>servers/EC2 instances </a:t>
            </a:r>
          </a:p>
          <a:p>
            <a:pPr lvl="1">
              <a:buFont typeface="Wingdings" pitchFamily="2" charset="2"/>
              <a:buChar char="ü"/>
            </a:pPr>
            <a:r>
              <a:rPr lang="en-US" sz="2400" dirty="0" smtClean="0">
                <a:solidFill>
                  <a:schemeClr val="tx1"/>
                </a:solidFill>
              </a:rPr>
              <a:t>Amazon </a:t>
            </a:r>
            <a:r>
              <a:rPr lang="en-US" sz="2400" dirty="0" err="1">
                <a:solidFill>
                  <a:schemeClr val="tx1"/>
                </a:solidFill>
              </a:rPr>
              <a:t>ElastiCache</a:t>
            </a:r>
            <a:r>
              <a:rPr lang="en-US" sz="2400" dirty="0">
                <a:solidFill>
                  <a:schemeClr val="tx1"/>
                </a:solidFill>
              </a:rPr>
              <a:t> </a:t>
            </a:r>
          </a:p>
          <a:p>
            <a:pPr lvl="1">
              <a:buFont typeface="Wingdings" pitchFamily="2" charset="2"/>
              <a:buChar char="ü"/>
            </a:pPr>
            <a:r>
              <a:rPr lang="en-US" sz="2400" dirty="0" smtClean="0">
                <a:solidFill>
                  <a:schemeClr val="tx1"/>
                </a:solidFill>
              </a:rPr>
              <a:t>Amazon </a:t>
            </a:r>
            <a:r>
              <a:rPr lang="en-US" sz="2400" dirty="0">
                <a:solidFill>
                  <a:schemeClr val="tx1"/>
                </a:solidFill>
              </a:rPr>
              <a:t>RDS/Amazon </a:t>
            </a:r>
            <a:r>
              <a:rPr lang="en-US" sz="2400" dirty="0" err="1">
                <a:solidFill>
                  <a:schemeClr val="tx1"/>
                </a:solidFill>
              </a:rPr>
              <a:t>DynamoDB</a:t>
            </a:r>
            <a:endParaRPr lang="en-US" sz="2400" dirty="0">
              <a:solidFill>
                <a:schemeClr val="tx1"/>
              </a:solidFill>
            </a:endParaRPr>
          </a:p>
        </p:txBody>
      </p:sp>
      <p:sp>
        <p:nvSpPr>
          <p:cNvPr id="4" name="Date Placeholder 3"/>
          <p:cNvSpPr>
            <a:spLocks noGrp="1"/>
          </p:cNvSpPr>
          <p:nvPr>
            <p:ph type="dt" sz="half" idx="10"/>
          </p:nvPr>
        </p:nvSpPr>
        <p:spPr/>
        <p:txBody>
          <a:bodyPr/>
          <a:lstStyle/>
          <a:p>
            <a:fld id="{744418B2-F4FB-437C-84A0-79FC46C2BF4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48</a:t>
            </a:fld>
            <a:endParaRPr lang="id-ID" dirty="0"/>
          </a:p>
        </p:txBody>
      </p:sp>
    </p:spTree>
    <p:extLst>
      <p:ext uri="{BB962C8B-B14F-4D97-AF65-F5344CB8AC3E}">
        <p14:creationId xmlns:p14="http://schemas.microsoft.com/office/powerpoint/2010/main" val="16987104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45" y="558884"/>
            <a:ext cx="7347283" cy="854074"/>
          </a:xfrm>
        </p:spPr>
        <p:txBody>
          <a:bodyPr>
            <a:normAutofit fontScale="90000"/>
          </a:bodyPr>
          <a:lstStyle/>
          <a:p>
            <a:r>
              <a:rPr lang="en-US" b="1" dirty="0"/>
              <a:t>Key Architectural Considerations</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Mengganti perangkat jaringan disik dengan perangkat lunak</a:t>
            </a:r>
            <a:endParaRPr lang="en-ID" sz="2800" dirty="0" smtClean="0">
              <a:solidFill>
                <a:schemeClr val="tx1"/>
              </a:solidFill>
            </a:endParaRPr>
          </a:p>
          <a:p>
            <a:pPr>
              <a:lnSpc>
                <a:spcPct val="150000"/>
              </a:lnSpc>
            </a:pPr>
            <a:r>
              <a:rPr lang="id-ID" sz="2800" dirty="0" smtClean="0">
                <a:solidFill>
                  <a:schemeClr val="tx1"/>
                </a:solidFill>
              </a:rPr>
              <a:t>Menyebarkan firewall dimana-mana</a:t>
            </a:r>
          </a:p>
          <a:p>
            <a:pPr>
              <a:lnSpc>
                <a:spcPct val="150000"/>
              </a:lnSpc>
            </a:pPr>
            <a:r>
              <a:rPr lang="id-ID" sz="2800" dirty="0" smtClean="0">
                <a:solidFill>
                  <a:schemeClr val="tx1"/>
                </a:solidFill>
              </a:rPr>
              <a:t>Menyediakan beberapa pusat data</a:t>
            </a:r>
          </a:p>
          <a:p>
            <a:pPr>
              <a:lnSpc>
                <a:spcPct val="150000"/>
              </a:lnSpc>
            </a:pPr>
            <a:r>
              <a:rPr lang="id-ID" sz="2800" dirty="0" smtClean="0">
                <a:solidFill>
                  <a:schemeClr val="tx1"/>
                </a:solidFill>
              </a:rPr>
              <a:t>Membangun arsitektur yang fana dan</a:t>
            </a:r>
            <a:endParaRPr lang="en-US" sz="2800" dirty="0">
              <a:solidFill>
                <a:schemeClr val="tx1"/>
              </a:solidFill>
            </a:endParaRPr>
          </a:p>
        </p:txBody>
      </p:sp>
      <p:sp>
        <p:nvSpPr>
          <p:cNvPr id="4" name="Date Placeholder 3"/>
          <p:cNvSpPr>
            <a:spLocks noGrp="1"/>
          </p:cNvSpPr>
          <p:nvPr>
            <p:ph type="dt" sz="half" idx="10"/>
          </p:nvPr>
        </p:nvSpPr>
        <p:spPr/>
        <p:txBody>
          <a:bodyPr/>
          <a:lstStyle/>
          <a:p>
            <a:fld id="{F62D35C9-E63B-435A-90C7-20F3E1311150}"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49</a:t>
            </a:fld>
            <a:endParaRPr lang="id-ID"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594002"/>
            <a:ext cx="1371600" cy="214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24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E1115F-A422-4320-AAC1-E05FCA7524AF}"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a:t>
            </a:fld>
            <a:endParaRPr lang="id-ID" dirty="0"/>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9935" y="2540949"/>
            <a:ext cx="1742280" cy="1860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286000" y="2390728"/>
            <a:ext cx="6623538" cy="1824923"/>
          </a:xfrm>
          <a:prstGeom prst="rect">
            <a:avLst/>
          </a:prstGeom>
        </p:spPr>
        <p:txBody>
          <a:bodyPr wrap="square">
            <a:spAutoFit/>
          </a:bodyPr>
          <a:lstStyle/>
          <a:p>
            <a:pPr>
              <a:lnSpc>
                <a:spcPct val="150000"/>
              </a:lnSpc>
            </a:pPr>
            <a:r>
              <a:rPr lang="id-ID" sz="4000" dirty="0" smtClean="0"/>
              <a:t>Pengenalan </a:t>
            </a:r>
            <a:r>
              <a:rPr lang="en-ID" sz="4000" dirty="0" err="1" smtClean="0"/>
              <a:t>WellArchitected</a:t>
            </a:r>
            <a:r>
              <a:rPr lang="en-ID" sz="4000" dirty="0" smtClean="0"/>
              <a:t> </a:t>
            </a:r>
            <a:r>
              <a:rPr lang="en-ID" sz="4000" dirty="0"/>
              <a:t>Framework</a:t>
            </a:r>
            <a:endParaRPr lang="en-US" sz="4000" dirty="0"/>
          </a:p>
        </p:txBody>
      </p:sp>
    </p:spTree>
    <p:extLst>
      <p:ext uri="{BB962C8B-B14F-4D97-AF65-F5344CB8AC3E}">
        <p14:creationId xmlns:p14="http://schemas.microsoft.com/office/powerpoint/2010/main" val="4013852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AWS and web </a:t>
            </a:r>
            <a:r>
              <a:rPr lang="en-ID" sz="2800" dirty="0" smtClean="0">
                <a:solidFill>
                  <a:schemeClr val="tx1"/>
                </a:solidFill>
              </a:rPr>
              <a:t>hosting</a:t>
            </a:r>
          </a:p>
          <a:p>
            <a:pPr>
              <a:lnSpc>
                <a:spcPct val="150000"/>
              </a:lnSpc>
            </a:pPr>
            <a:r>
              <a:rPr lang="en-ID" sz="2800" dirty="0" smtClean="0">
                <a:solidFill>
                  <a:schemeClr val="tx1"/>
                </a:solidFill>
              </a:rPr>
              <a:t>AWS </a:t>
            </a:r>
            <a:r>
              <a:rPr lang="en-ID" sz="2800" dirty="0">
                <a:solidFill>
                  <a:schemeClr val="tx1"/>
                </a:solidFill>
              </a:rPr>
              <a:t>web hosted services </a:t>
            </a:r>
            <a:endParaRPr lang="en-ID" sz="2800" dirty="0" smtClean="0">
              <a:solidFill>
                <a:schemeClr val="tx1"/>
              </a:solidFill>
            </a:endParaRPr>
          </a:p>
          <a:p>
            <a:pPr>
              <a:lnSpc>
                <a:spcPct val="150000"/>
              </a:lnSpc>
            </a:pPr>
            <a:r>
              <a:rPr lang="en-ID" sz="2800" dirty="0" smtClean="0">
                <a:solidFill>
                  <a:schemeClr val="tx1"/>
                </a:solidFill>
              </a:rPr>
              <a:t>Key </a:t>
            </a:r>
            <a:r>
              <a:rPr lang="en-ID" sz="2800" dirty="0">
                <a:solidFill>
                  <a:schemeClr val="tx1"/>
                </a:solidFill>
              </a:rPr>
              <a:t>considerations for web hosted architectures</a:t>
            </a:r>
            <a:endParaRPr lang="en-US" sz="2800" dirty="0">
              <a:solidFill>
                <a:schemeClr val="tx1"/>
              </a:solidFill>
            </a:endParaRPr>
          </a:p>
        </p:txBody>
      </p:sp>
      <p:sp>
        <p:nvSpPr>
          <p:cNvPr id="4" name="Date Placeholder 3"/>
          <p:cNvSpPr>
            <a:spLocks noGrp="1"/>
          </p:cNvSpPr>
          <p:nvPr>
            <p:ph type="dt" sz="half" idx="10"/>
          </p:nvPr>
        </p:nvSpPr>
        <p:spPr/>
        <p:txBody>
          <a:bodyPr/>
          <a:lstStyle/>
          <a:p>
            <a:fld id="{760339A1-C9E8-470B-888D-F13B2C41827F}"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50</a:t>
            </a:fld>
            <a:endParaRPr lang="id-ID" dirty="0"/>
          </a:p>
        </p:txBody>
      </p:sp>
    </p:spTree>
    <p:extLst>
      <p:ext uri="{BB962C8B-B14F-4D97-AF65-F5344CB8AC3E}">
        <p14:creationId xmlns:p14="http://schemas.microsoft.com/office/powerpoint/2010/main" val="753092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xmlns=""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xmlns=""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xmlns=""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xmlns=""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xmlns=""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xmlns=""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xmlns=""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xmlns=""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xmlns=""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xmlns=""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xmlns=""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xmlns=""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xmlns=""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xmlns=""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xmlns=""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2" name="Date Placeholder 1"/>
          <p:cNvSpPr>
            <a:spLocks noGrp="1"/>
          </p:cNvSpPr>
          <p:nvPr>
            <p:ph type="dt" sz="half" idx="10"/>
          </p:nvPr>
        </p:nvSpPr>
        <p:spPr/>
        <p:txBody>
          <a:bodyPr/>
          <a:lstStyle/>
          <a:p>
            <a:fld id="{1BBCA4D8-74AE-495C-87A0-A6FAB9C54325}" type="datetime1">
              <a:rPr lang="id-ID" smtClean="0">
                <a:solidFill>
                  <a:prstClr val="black">
                    <a:tint val="75000"/>
                  </a:prstClr>
                </a:solidFill>
              </a:rPr>
              <a:t>05/07/2019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AWS Architecting</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280907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chor="ctr">
            <a:normAutofit/>
          </a:bodyPr>
          <a:lstStyle/>
          <a:p>
            <a:pPr algn="just">
              <a:lnSpc>
                <a:spcPct val="150000"/>
              </a:lnSpc>
            </a:pPr>
            <a:r>
              <a:rPr lang="id-ID" sz="2800" dirty="0"/>
              <a:t>Menilai dan meningkatkan </a:t>
            </a:r>
            <a:r>
              <a:rPr lang="id-ID" sz="2800" dirty="0" smtClean="0"/>
              <a:t>arsitektur</a:t>
            </a:r>
          </a:p>
          <a:p>
            <a:pPr algn="just">
              <a:lnSpc>
                <a:spcPct val="150000"/>
              </a:lnSpc>
            </a:pPr>
            <a:r>
              <a:rPr lang="id-ID" sz="2800" dirty="0" smtClean="0"/>
              <a:t>Memahami </a:t>
            </a:r>
            <a:r>
              <a:rPr lang="id-ID" sz="2800" dirty="0"/>
              <a:t>bagaimana keputusan desain memengaruhi </a:t>
            </a:r>
            <a:r>
              <a:rPr lang="id-ID" sz="2800" dirty="0" smtClean="0"/>
              <a:t>bisnis</a:t>
            </a:r>
          </a:p>
          <a:p>
            <a:pPr algn="just">
              <a:lnSpc>
                <a:spcPct val="150000"/>
              </a:lnSpc>
            </a:pPr>
            <a:r>
              <a:rPr lang="id-ID" sz="2800" dirty="0" smtClean="0"/>
              <a:t>Pelajari </a:t>
            </a:r>
            <a:r>
              <a:rPr lang="id-ID" sz="2800" dirty="0"/>
              <a:t>lima pilar dan prinsip desain</a:t>
            </a:r>
            <a:endParaRPr lang="en-US" sz="2800" dirty="0">
              <a:solidFill>
                <a:schemeClr val="tx1"/>
              </a:solidFill>
            </a:endParaRPr>
          </a:p>
        </p:txBody>
      </p:sp>
      <p:sp>
        <p:nvSpPr>
          <p:cNvPr id="4" name="Date Placeholder 3"/>
          <p:cNvSpPr>
            <a:spLocks noGrp="1"/>
          </p:cNvSpPr>
          <p:nvPr>
            <p:ph type="dt" sz="half" idx="10"/>
          </p:nvPr>
        </p:nvSpPr>
        <p:spPr/>
        <p:txBody>
          <a:bodyPr/>
          <a:lstStyle/>
          <a:p>
            <a:fld id="{4E3F87E3-7FE7-4E26-ADEC-D3FC55AD62A2}"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a:t>
            </a:fld>
            <a:endParaRPr lang="id-ID" dirty="0"/>
          </a:p>
        </p:txBody>
      </p:sp>
    </p:spTree>
    <p:extLst>
      <p:ext uri="{BB962C8B-B14F-4D97-AF65-F5344CB8AC3E}">
        <p14:creationId xmlns:p14="http://schemas.microsoft.com/office/powerpoint/2010/main" val="3140852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9" y="465099"/>
            <a:ext cx="7347283" cy="854074"/>
          </a:xfrm>
        </p:spPr>
        <p:txBody>
          <a:bodyPr/>
          <a:lstStyle/>
          <a:p>
            <a:r>
              <a:rPr lang="en-US" b="1" dirty="0"/>
              <a:t>5 Pillars</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t>Keamanan</a:t>
            </a:r>
            <a:endParaRPr lang="en-ID" sz="2800" dirty="0" smtClean="0"/>
          </a:p>
          <a:p>
            <a:pPr>
              <a:lnSpc>
                <a:spcPct val="150000"/>
              </a:lnSpc>
            </a:pPr>
            <a:r>
              <a:rPr lang="en-ID" sz="2800" dirty="0" err="1" smtClean="0"/>
              <a:t>Reliabilit</a:t>
            </a:r>
            <a:r>
              <a:rPr lang="id-ID" sz="2800" dirty="0" smtClean="0"/>
              <a:t>as</a:t>
            </a:r>
            <a:r>
              <a:rPr lang="en-ID" sz="2800" dirty="0" smtClean="0"/>
              <a:t> </a:t>
            </a:r>
          </a:p>
          <a:p>
            <a:pPr>
              <a:lnSpc>
                <a:spcPct val="150000"/>
              </a:lnSpc>
            </a:pPr>
            <a:r>
              <a:rPr lang="id-ID" sz="2800" dirty="0" smtClean="0"/>
              <a:t>Efisiensi kinerja</a:t>
            </a:r>
            <a:r>
              <a:rPr lang="en-ID" sz="2800" dirty="0" smtClean="0"/>
              <a:t> </a:t>
            </a:r>
          </a:p>
          <a:p>
            <a:pPr>
              <a:lnSpc>
                <a:spcPct val="150000"/>
              </a:lnSpc>
            </a:pPr>
            <a:r>
              <a:rPr lang="id-ID" sz="2800" dirty="0" smtClean="0"/>
              <a:t>Optimalisasi biaya</a:t>
            </a:r>
            <a:r>
              <a:rPr lang="en-ID" sz="2800" dirty="0" smtClean="0"/>
              <a:t> </a:t>
            </a:r>
          </a:p>
          <a:p>
            <a:pPr>
              <a:lnSpc>
                <a:spcPct val="150000"/>
              </a:lnSpc>
            </a:pPr>
            <a:r>
              <a:rPr lang="id-ID" sz="2800" dirty="0" smtClean="0"/>
              <a:t>Keunggulan operasional</a:t>
            </a:r>
            <a:endParaRPr lang="en-US" sz="2800" dirty="0"/>
          </a:p>
        </p:txBody>
      </p:sp>
      <p:sp>
        <p:nvSpPr>
          <p:cNvPr id="4" name="Date Placeholder 3"/>
          <p:cNvSpPr>
            <a:spLocks noGrp="1"/>
          </p:cNvSpPr>
          <p:nvPr>
            <p:ph type="dt" sz="half" idx="10"/>
          </p:nvPr>
        </p:nvSpPr>
        <p:spPr/>
        <p:txBody>
          <a:bodyPr/>
          <a:lstStyle/>
          <a:p>
            <a:fld id="{CF033899-84B2-4F05-A88E-07C3D59E3F3C}"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spTree>
    <p:extLst>
      <p:ext uri="{BB962C8B-B14F-4D97-AF65-F5344CB8AC3E}">
        <p14:creationId xmlns:p14="http://schemas.microsoft.com/office/powerpoint/2010/main" val="2782570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383" y="465099"/>
            <a:ext cx="7347283" cy="854074"/>
          </a:xfrm>
        </p:spPr>
        <p:txBody>
          <a:bodyPr/>
          <a:lstStyle/>
          <a:p>
            <a:r>
              <a:rPr lang="en-US" b="1" dirty="0"/>
              <a:t>Security Pillar</a:t>
            </a:r>
          </a:p>
        </p:txBody>
      </p:sp>
      <p:sp>
        <p:nvSpPr>
          <p:cNvPr id="3" name="Content Placeholder 2"/>
          <p:cNvSpPr>
            <a:spLocks noGrp="1"/>
          </p:cNvSpPr>
          <p:nvPr>
            <p:ph idx="1"/>
          </p:nvPr>
        </p:nvSpPr>
        <p:spPr/>
        <p:txBody>
          <a:bodyPr anchor="ctr">
            <a:normAutofit/>
          </a:bodyPr>
          <a:lstStyle/>
          <a:p>
            <a:pPr>
              <a:lnSpc>
                <a:spcPct val="150000"/>
              </a:lnSpc>
            </a:pPr>
            <a:r>
              <a:rPr lang="en-US" sz="2800" dirty="0">
                <a:solidFill>
                  <a:schemeClr val="tx1"/>
                </a:solidFill>
              </a:rPr>
              <a:t>Identity and access management (IAM) </a:t>
            </a:r>
            <a:endParaRPr lang="en-US" sz="2800" dirty="0" smtClean="0">
              <a:solidFill>
                <a:schemeClr val="tx1"/>
              </a:solidFill>
            </a:endParaRPr>
          </a:p>
          <a:p>
            <a:pPr>
              <a:lnSpc>
                <a:spcPct val="150000"/>
              </a:lnSpc>
            </a:pPr>
            <a:r>
              <a:rPr lang="en-US" sz="2800" dirty="0" smtClean="0">
                <a:solidFill>
                  <a:schemeClr val="tx1"/>
                </a:solidFill>
              </a:rPr>
              <a:t>Detective controls</a:t>
            </a:r>
          </a:p>
          <a:p>
            <a:pPr>
              <a:lnSpc>
                <a:spcPct val="150000"/>
              </a:lnSpc>
            </a:pPr>
            <a:r>
              <a:rPr lang="id-ID" sz="2800" dirty="0" smtClean="0">
                <a:solidFill>
                  <a:schemeClr val="tx1"/>
                </a:solidFill>
              </a:rPr>
              <a:t>Perlindungan infrastruktur</a:t>
            </a:r>
            <a:r>
              <a:rPr lang="en-US" sz="2800" dirty="0" smtClean="0">
                <a:solidFill>
                  <a:schemeClr val="tx1"/>
                </a:solidFill>
              </a:rPr>
              <a:t> </a:t>
            </a:r>
          </a:p>
          <a:p>
            <a:pPr>
              <a:lnSpc>
                <a:spcPct val="150000"/>
              </a:lnSpc>
            </a:pPr>
            <a:r>
              <a:rPr lang="id-ID" sz="2800" dirty="0" smtClean="0">
                <a:solidFill>
                  <a:schemeClr val="tx1"/>
                </a:solidFill>
              </a:rPr>
              <a:t>Perlindungan data</a:t>
            </a:r>
            <a:r>
              <a:rPr lang="en-US" sz="2800" dirty="0" smtClean="0">
                <a:solidFill>
                  <a:schemeClr val="tx1"/>
                </a:solidFill>
              </a:rPr>
              <a:t> </a:t>
            </a:r>
          </a:p>
          <a:p>
            <a:pPr>
              <a:lnSpc>
                <a:spcPct val="150000"/>
              </a:lnSpc>
            </a:pPr>
            <a:r>
              <a:rPr lang="en-US" sz="2800" dirty="0" smtClean="0">
                <a:solidFill>
                  <a:schemeClr val="tx1"/>
                </a:solidFill>
              </a:rPr>
              <a:t>Incident </a:t>
            </a:r>
            <a:r>
              <a:rPr lang="en-US" sz="2800" dirty="0">
                <a:solidFill>
                  <a:schemeClr val="tx1"/>
                </a:solidFill>
              </a:rPr>
              <a:t>response</a:t>
            </a:r>
          </a:p>
        </p:txBody>
      </p:sp>
      <p:sp>
        <p:nvSpPr>
          <p:cNvPr id="4" name="Date Placeholder 3"/>
          <p:cNvSpPr>
            <a:spLocks noGrp="1"/>
          </p:cNvSpPr>
          <p:nvPr>
            <p:ph type="dt" sz="half" idx="10"/>
          </p:nvPr>
        </p:nvSpPr>
        <p:spPr/>
        <p:txBody>
          <a:bodyPr/>
          <a:lstStyle/>
          <a:p>
            <a:fld id="{0A8067AF-0446-47A9-B212-1FBF8E143169}"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8</a:t>
            </a:fld>
            <a:endParaRPr lang="id-ID"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169627"/>
            <a:ext cx="24003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095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3" y="594053"/>
            <a:ext cx="7347283" cy="854074"/>
          </a:xfrm>
        </p:spPr>
        <p:txBody>
          <a:bodyPr/>
          <a:lstStyle/>
          <a:p>
            <a:r>
              <a:rPr lang="en-US" b="1" dirty="0"/>
              <a:t>Security Pillar: Design Principles</a:t>
            </a:r>
          </a:p>
        </p:txBody>
      </p:sp>
      <p:sp>
        <p:nvSpPr>
          <p:cNvPr id="3" name="Content Placeholder 2"/>
          <p:cNvSpPr>
            <a:spLocks noGrp="1"/>
          </p:cNvSpPr>
          <p:nvPr>
            <p:ph idx="1"/>
          </p:nvPr>
        </p:nvSpPr>
        <p:spPr>
          <a:xfrm>
            <a:off x="138005" y="1674549"/>
            <a:ext cx="8814723" cy="4724400"/>
          </a:xfrm>
        </p:spPr>
        <p:txBody>
          <a:bodyPr anchor="ctr">
            <a:normAutofit/>
          </a:bodyPr>
          <a:lstStyle/>
          <a:p>
            <a:pPr>
              <a:lnSpc>
                <a:spcPct val="150000"/>
              </a:lnSpc>
            </a:pPr>
            <a:r>
              <a:rPr lang="id-ID" sz="2800" dirty="0" smtClean="0">
                <a:solidFill>
                  <a:schemeClr val="tx1"/>
                </a:solidFill>
              </a:rPr>
              <a:t>Menerapkan keamanan disemua layer</a:t>
            </a:r>
            <a:endParaRPr lang="en-ID" sz="2800" dirty="0" smtClean="0">
              <a:solidFill>
                <a:schemeClr val="tx1"/>
              </a:solidFill>
            </a:endParaRPr>
          </a:p>
          <a:p>
            <a:pPr>
              <a:lnSpc>
                <a:spcPct val="150000"/>
              </a:lnSpc>
            </a:pPr>
            <a:r>
              <a:rPr lang="id-ID" sz="2800" dirty="0" smtClean="0">
                <a:solidFill>
                  <a:schemeClr val="tx1"/>
                </a:solidFill>
              </a:rPr>
              <a:t>Mengaktifkan mode pelacakan</a:t>
            </a:r>
            <a:endParaRPr lang="en-ID" sz="2800" dirty="0" smtClean="0">
              <a:solidFill>
                <a:schemeClr val="tx1"/>
              </a:solidFill>
            </a:endParaRPr>
          </a:p>
          <a:p>
            <a:pPr>
              <a:lnSpc>
                <a:spcPct val="150000"/>
              </a:lnSpc>
            </a:pPr>
            <a:r>
              <a:rPr lang="id-ID" sz="2800" dirty="0" smtClean="0">
                <a:solidFill>
                  <a:schemeClr val="tx1"/>
                </a:solidFill>
              </a:rPr>
              <a:t>Menerapkan </a:t>
            </a:r>
            <a:r>
              <a:rPr lang="en-ID" sz="2800" b="1" dirty="0" smtClean="0">
                <a:solidFill>
                  <a:srgbClr val="FF0000"/>
                </a:solidFill>
              </a:rPr>
              <a:t>principle </a:t>
            </a:r>
            <a:r>
              <a:rPr lang="en-ID" sz="2800" b="1" dirty="0">
                <a:solidFill>
                  <a:srgbClr val="FF0000"/>
                </a:solidFill>
              </a:rPr>
              <a:t>of least </a:t>
            </a:r>
            <a:r>
              <a:rPr lang="en-ID" sz="2800" b="1" dirty="0" smtClean="0">
                <a:solidFill>
                  <a:srgbClr val="FF0000"/>
                </a:solidFill>
              </a:rPr>
              <a:t>privilege</a:t>
            </a:r>
          </a:p>
          <a:p>
            <a:pPr>
              <a:lnSpc>
                <a:spcPct val="150000"/>
              </a:lnSpc>
            </a:pPr>
            <a:r>
              <a:rPr lang="en-ID" sz="2800" dirty="0" smtClean="0">
                <a:solidFill>
                  <a:schemeClr val="tx1"/>
                </a:solidFill>
              </a:rPr>
              <a:t> </a:t>
            </a:r>
            <a:r>
              <a:rPr lang="id-ID" sz="2800" dirty="0" smtClean="0">
                <a:solidFill>
                  <a:schemeClr val="tx1"/>
                </a:solidFill>
              </a:rPr>
              <a:t>Fokus pada pengamanan sistem pengguna</a:t>
            </a:r>
            <a:endParaRPr lang="en-ID" sz="2800" dirty="0" smtClean="0">
              <a:solidFill>
                <a:schemeClr val="tx1"/>
              </a:solidFill>
            </a:endParaRPr>
          </a:p>
          <a:p>
            <a:pPr>
              <a:lnSpc>
                <a:spcPct val="150000"/>
              </a:lnSpc>
            </a:pPr>
            <a:r>
              <a:rPr lang="en-ID" sz="2800" dirty="0" smtClean="0">
                <a:solidFill>
                  <a:schemeClr val="tx1"/>
                </a:solidFill>
              </a:rPr>
              <a:t> </a:t>
            </a:r>
            <a:r>
              <a:rPr lang="id-ID" sz="2800" dirty="0" smtClean="0">
                <a:solidFill>
                  <a:schemeClr val="tx1"/>
                </a:solidFill>
              </a:rPr>
              <a:t>Otomatisasi</a:t>
            </a:r>
            <a:endParaRPr lang="en-US" sz="2800" dirty="0">
              <a:solidFill>
                <a:schemeClr val="tx1"/>
              </a:solidFill>
            </a:endParaRPr>
          </a:p>
        </p:txBody>
      </p:sp>
      <p:sp>
        <p:nvSpPr>
          <p:cNvPr id="4" name="Date Placeholder 3"/>
          <p:cNvSpPr>
            <a:spLocks noGrp="1"/>
          </p:cNvSpPr>
          <p:nvPr>
            <p:ph type="dt" sz="half" idx="10"/>
          </p:nvPr>
        </p:nvSpPr>
        <p:spPr/>
        <p:txBody>
          <a:bodyPr/>
          <a:lstStyle/>
          <a:p>
            <a:fld id="{C1622991-3816-45D7-87F5-88D598A41304}" type="datetime1">
              <a:rPr lang="id-ID" smtClean="0"/>
              <a:t>05/07/2019</a:t>
            </a:fld>
            <a:endParaRPr lang="id-ID" dirty="0"/>
          </a:p>
        </p:txBody>
      </p:sp>
      <p:sp>
        <p:nvSpPr>
          <p:cNvPr id="5" name="Footer Placeholder 4"/>
          <p:cNvSpPr>
            <a:spLocks noGrp="1"/>
          </p:cNvSpPr>
          <p:nvPr>
            <p:ph type="ftr" sz="quarter" idx="11"/>
          </p:nvPr>
        </p:nvSpPr>
        <p:spPr/>
        <p:txBody>
          <a:bodyPr/>
          <a:lstStyle/>
          <a:p>
            <a:r>
              <a:rPr lang="id-ID" smtClean="0"/>
              <a:t>AWS Architecting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9</a:t>
            </a:fld>
            <a:endParaRPr lang="id-ID"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371" y="1919444"/>
            <a:ext cx="21431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697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9662</TotalTime>
  <Words>5184</Words>
  <Application>Microsoft Office PowerPoint</Application>
  <PresentationFormat>On-screen Show (4:3)</PresentationFormat>
  <Paragraphs>639</Paragraphs>
  <Slides>51</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 New</vt:lpstr>
      <vt:lpstr>HP Simplified</vt:lpstr>
      <vt:lpstr>Product Sans</vt:lpstr>
      <vt:lpstr>Segoe UI Light</vt:lpstr>
      <vt:lpstr>Wingdings</vt:lpstr>
      <vt:lpstr>Office Theme</vt:lpstr>
      <vt:lpstr>PowerPoint Presentation</vt:lpstr>
      <vt:lpstr>AWS Architecting</vt:lpstr>
      <vt:lpstr>PowerPoint Presentation</vt:lpstr>
      <vt:lpstr>Topics</vt:lpstr>
      <vt:lpstr>PowerPoint Presentation</vt:lpstr>
      <vt:lpstr>Introduction</vt:lpstr>
      <vt:lpstr>5 Pillars</vt:lpstr>
      <vt:lpstr>Security Pillar</vt:lpstr>
      <vt:lpstr>Security Pillar: Design Principles</vt:lpstr>
      <vt:lpstr>Reliability Pillar</vt:lpstr>
      <vt:lpstr>Reliability Pillar: Design Principles</vt:lpstr>
      <vt:lpstr>Reliability</vt:lpstr>
      <vt:lpstr>Performance Efficiency Pillar</vt:lpstr>
      <vt:lpstr>Performance Efficiency Pillar: Design Principles</vt:lpstr>
      <vt:lpstr>Cost Optimization Pillar</vt:lpstr>
      <vt:lpstr>Cost Optimization Pillar: Design Principles</vt:lpstr>
      <vt:lpstr>Operational Excellence Pillar </vt:lpstr>
      <vt:lpstr>Summary</vt:lpstr>
      <vt:lpstr>PowerPoint Presentation</vt:lpstr>
      <vt:lpstr>Fault Tolerance</vt:lpstr>
      <vt:lpstr>High Availability </vt:lpstr>
      <vt:lpstr>High Availability: On Premises vs AWS</vt:lpstr>
      <vt:lpstr>High Availability: AWS Services </vt:lpstr>
      <vt:lpstr>High Availability Service Tools</vt:lpstr>
      <vt:lpstr>Elastic Load Balancers</vt:lpstr>
      <vt:lpstr>Jenis- jenis Elastic Load Balancers</vt:lpstr>
      <vt:lpstr>Application load balancer</vt:lpstr>
      <vt:lpstr>Classic load balancer</vt:lpstr>
      <vt:lpstr>Network load balancer</vt:lpstr>
      <vt:lpstr>Elastic Load Balancers</vt:lpstr>
      <vt:lpstr>Elastic IP Addresses</vt:lpstr>
      <vt:lpstr>Amazon Route 53</vt:lpstr>
      <vt:lpstr>Keuntungan Amazon Route 53</vt:lpstr>
      <vt:lpstr>Auto Scaling </vt:lpstr>
      <vt:lpstr>Keuntungan auto scaling</vt:lpstr>
      <vt:lpstr>Amazon CloudWatch</vt:lpstr>
      <vt:lpstr>Keuntungan Amazon CloudWatch</vt:lpstr>
      <vt:lpstr>Contoh kasus penggunaan Amazon CloudWatch</vt:lpstr>
      <vt:lpstr>Contoh kasus penggunaan Amazon CloudWatch</vt:lpstr>
      <vt:lpstr>Fault Tolerant Tools</vt:lpstr>
      <vt:lpstr>Summary</vt:lpstr>
      <vt:lpstr>PowerPoint Presentation</vt:lpstr>
      <vt:lpstr>Web Hosting</vt:lpstr>
      <vt:lpstr>Mengapa menggunakan AWS untuk hosting web? </vt:lpstr>
      <vt:lpstr>Cost Effective Alternative</vt:lpstr>
      <vt:lpstr>Scalable</vt:lpstr>
      <vt:lpstr>Solusi berdasarkan permintaan untuk berbagai lingkungan</vt:lpstr>
      <vt:lpstr>Migrasi ke to AWS: Web Hosting Services</vt:lpstr>
      <vt:lpstr>Key Architectural Considerations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Abdul Munif</cp:lastModifiedBy>
  <cp:revision>488</cp:revision>
  <dcterms:created xsi:type="dcterms:W3CDTF">2019-04-17T03:34:48Z</dcterms:created>
  <dcterms:modified xsi:type="dcterms:W3CDTF">2019-07-08T08:22:27Z</dcterms:modified>
</cp:coreProperties>
</file>