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14" r:id="rId2"/>
    <p:sldId id="256" r:id="rId3"/>
    <p:sldId id="258" r:id="rId4"/>
    <p:sldId id="269" r:id="rId5"/>
    <p:sldId id="271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7" r:id="rId18"/>
    <p:sldId id="288" r:id="rId19"/>
    <p:sldId id="283" r:id="rId20"/>
    <p:sldId id="284" r:id="rId21"/>
    <p:sldId id="285" r:id="rId22"/>
    <p:sldId id="289" r:id="rId23"/>
    <p:sldId id="290" r:id="rId24"/>
    <p:sldId id="300" r:id="rId25"/>
    <p:sldId id="291" r:id="rId26"/>
    <p:sldId id="267" r:id="rId27"/>
    <p:sldId id="305" r:id="rId28"/>
    <p:sldId id="306" r:id="rId29"/>
    <p:sldId id="307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268" r:id="rId40"/>
    <p:sldId id="302" r:id="rId41"/>
    <p:sldId id="303" r:id="rId42"/>
    <p:sldId id="304" r:id="rId43"/>
    <p:sldId id="308" r:id="rId44"/>
    <p:sldId id="309" r:id="rId45"/>
    <p:sldId id="310" r:id="rId46"/>
    <p:sldId id="311" r:id="rId47"/>
    <p:sldId id="312" r:id="rId48"/>
    <p:sldId id="313" r:id="rId49"/>
    <p:sldId id="315" r:id="rId5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59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30/06/2019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30/06/2019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8403-8E73-410D-9218-8FD354D8CBAC}" type="datetime1">
              <a:rPr lang="id-ID" smtClean="0"/>
              <a:t>30/06/2019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820F-BF45-461E-83F6-32514B791926}" type="datetime1">
              <a:rPr lang="id-ID" smtClean="0"/>
              <a:t>30/06/2019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414E-12B6-4FFB-B1AB-F413A3F8F749}" type="datetime1">
              <a:rPr lang="id-ID" smtClean="0"/>
              <a:t>30/06/2019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7F44-B5A0-4209-873F-AADF7FBD5478}" type="datetime1">
              <a:rPr lang="id-ID" smtClean="0"/>
              <a:t>30/06/2019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BCDBB1C1-4352-462E-B997-B52F3D9219BD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324-F1CF-484F-A590-21CAA34DBD70}" type="datetime1">
              <a:rPr lang="id-ID" smtClean="0"/>
              <a:t>30/06/2019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BFA82-6C43-4D4E-89D0-18A86D48B116}" type="datetime1">
              <a:rPr lang="id-ID" smtClean="0"/>
              <a:t>30/06/2019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2ACF-E203-4CDD-9D0A-8311D46C27D3}" type="datetime1">
              <a:rPr lang="id-ID" smtClean="0"/>
              <a:t>30/06/2019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25D4-3F37-4E03-9646-6AD37783DA75}" type="datetime1">
              <a:rPr lang="id-ID" smtClean="0"/>
              <a:t>30/06/2019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CF80-61BE-4274-BA5D-551290E1D14F}" type="datetime1">
              <a:rPr lang="id-ID" smtClean="0"/>
              <a:t>30/06/2019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DD09-9170-4207-AD97-A902401DEE1A}" type="datetime1">
              <a:rPr lang="id-ID" smtClean="0"/>
              <a:t>30/06/2019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4C4-D629-41DA-9C0D-71250DB19D4C}" type="datetime1">
              <a:rPr lang="id-ID" smtClean="0"/>
              <a:t>30/06/2019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E1A3-4A7C-4631-A713-C17A713FF487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65653" y="6416607"/>
            <a:ext cx="2057400" cy="365125"/>
          </a:xfrm>
          <a:prstGeom prst="rect">
            <a:avLst/>
          </a:prstGeom>
        </p:spPr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B04F-6836-4725-8768-F17A8688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Perjanjian</a:t>
            </a:r>
            <a:r>
              <a:rPr lang="en-US" dirty="0"/>
              <a:t> yang Stabil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DB04-C7C5-46E9-BD73-656B7D78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8964-1532-4532-9CA3-F20293EF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3911-3729-459B-A8A9-D883C70C5973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AD06-B2A0-4E99-BC31-24A6C2FC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70D-2587-41B8-AA2A-F4CD4B3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978AB8B-F07B-4DE8-8ABF-8A3018E5ECCE}"/>
              </a:ext>
            </a:extLst>
          </p:cNvPr>
          <p:cNvSpPr/>
          <p:nvPr/>
        </p:nvSpPr>
        <p:spPr>
          <a:xfrm>
            <a:off x="1935197" y="1686158"/>
            <a:ext cx="5552282" cy="3720031"/>
          </a:xfrm>
          <a:prstGeom prst="cloud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Pada langkah ini sebuah template SLA dibangun, template harus menyertakan semua aspek komponen SLA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10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C88F-5004-411B-94AF-EDBCD83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6212-FE3D-41D5-BD88-0CB5AF49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/>
              <a:t>Berperan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b="1" i="1" dirty="0"/>
              <a:t>Service Level Objective</a:t>
            </a:r>
            <a:r>
              <a:rPr lang="en-US" sz="2800" b="1" dirty="0"/>
              <a:t> </a:t>
            </a:r>
            <a:r>
              <a:rPr lang="en-US" sz="2800" dirty="0"/>
              <a:t>(SLO) </a:t>
            </a:r>
            <a:r>
              <a:rPr lang="en-US" sz="2800" dirty="0" err="1"/>
              <a:t>dicapai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dilanggar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5FDA-0B95-4A9D-9BF9-3B15642A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0F50-1BC8-4F5D-B7FB-1E0E7949D598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69BC-FF8F-49CB-A3EE-31DFF4E0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55AC-B6F8-4EAB-B180-91B55E3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82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28A8-8472-4721-89ED-13778B8A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Mengakhiri</a:t>
            </a:r>
            <a:r>
              <a:rPr lang="en-US" dirty="0"/>
              <a:t> SLA..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E886-581A-4780-96D4-F494EE17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: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diakhiri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Setelah </a:t>
            </a:r>
            <a:r>
              <a:rPr lang="en-US" sz="2400" dirty="0" err="1"/>
              <a:t>diputuskan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yang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menyelenggarakan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Apa</a:t>
            </a:r>
            <a:r>
              <a:rPr lang="en-US" sz="2400" dirty="0" smtClean="0"/>
              <a:t> </a:t>
            </a:r>
            <a:r>
              <a:rPr lang="en-US" sz="2400" dirty="0" err="1"/>
              <a:t>konsekuensinya</a:t>
            </a:r>
            <a:r>
              <a:rPr lang="en-US" sz="2400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47D0-93A1-4688-B4FB-AC3E89FD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B35E-F995-4316-A8F4-09BCB6CEE3A8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66E0-0F8B-4A7D-A252-308C2166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1A19-FCFC-4139-8385-C7D31EBB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697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65ED-5C95-477D-BF2E-CC8DDFEA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hukuman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E550-3EAE-4976-84CE-3A223B4E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/>
              <a:t>Klausul</a:t>
            </a:r>
            <a:r>
              <a:rPr lang="en-US" sz="2400" dirty="0"/>
              <a:t> </a:t>
            </a:r>
            <a:r>
              <a:rPr lang="en-US" sz="2400" dirty="0" err="1"/>
              <a:t>penalti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diterapkan</a:t>
            </a:r>
            <a:r>
              <a:rPr lang="en-US" sz="2400" dirty="0"/>
              <a:t> pada </a:t>
            </a:r>
            <a:r>
              <a:rPr lang="en-US" sz="2400" dirty="0" err="1"/>
              <a:t>pihak</a:t>
            </a:r>
            <a:r>
              <a:rPr lang="en-US" sz="2400" dirty="0"/>
              <a:t> yang </a:t>
            </a:r>
            <a:r>
              <a:rPr lang="en-US" sz="2400" dirty="0" err="1"/>
              <a:t>melanggar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SLA</a:t>
            </a:r>
          </a:p>
          <a:p>
            <a:pPr algn="just"/>
            <a:r>
              <a:rPr lang="en-US" sz="2400" dirty="0" err="1"/>
              <a:t>Kompensasi</a:t>
            </a:r>
            <a:r>
              <a:rPr lang="en-US" sz="2400" dirty="0"/>
              <a:t> </a:t>
            </a:r>
            <a:r>
              <a:rPr lang="en-US" sz="2400" dirty="0" err="1"/>
              <a:t>finansial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dinegosiasikan</a:t>
            </a:r>
            <a:r>
              <a:rPr lang="en-US" sz="2400" dirty="0"/>
              <a:t> dan </a:t>
            </a:r>
            <a:r>
              <a:rPr lang="en-US" sz="2400" dirty="0" err="1"/>
              <a:t>disepakati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 smtClean="0"/>
              <a:t>pihak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9D16-FC1A-4CF1-B3CD-ECC3F232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3194-6FBC-4A34-B086-A81D86263186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CBBC-73C8-413C-9495-2A2FFFA0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4987-474E-47E8-8872-BBAD0DCB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0D635-F7FD-4D9D-A4AB-36B8D7F87FBC}"/>
              </a:ext>
            </a:extLst>
          </p:cNvPr>
          <p:cNvSpPr/>
          <p:nvPr/>
        </p:nvSpPr>
        <p:spPr>
          <a:xfrm>
            <a:off x="2955234" y="2914095"/>
            <a:ext cx="3725898" cy="11708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Pelanggaran</a:t>
            </a:r>
            <a:r>
              <a:rPr lang="en-US" sz="2400" dirty="0"/>
              <a:t> SLA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dampak</a:t>
            </a:r>
            <a:r>
              <a:rPr lang="en-US" sz="2400" dirty="0"/>
              <a:t> 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pada </a:t>
            </a:r>
            <a:r>
              <a:rPr lang="en-US" sz="2400" dirty="0" err="1"/>
              <a:t>penyedia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08953-1BEC-4B84-B707-340DF366BBB3}"/>
              </a:ext>
            </a:extLst>
          </p:cNvPr>
          <p:cNvSpPr/>
          <p:nvPr/>
        </p:nvSpPr>
        <p:spPr>
          <a:xfrm>
            <a:off x="2127813" y="4776504"/>
            <a:ext cx="2444187" cy="12797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Konsumen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sedikit</a:t>
            </a:r>
            <a:r>
              <a:rPr lang="en-US" sz="2200" dirty="0"/>
              <a:t> </a:t>
            </a:r>
            <a:r>
              <a:rPr lang="en-US" sz="2200" dirty="0" err="1"/>
              <a:t>layanan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8AE0B-B3A4-47B5-9E57-9525A67D98FD}"/>
              </a:ext>
            </a:extLst>
          </p:cNvPr>
          <p:cNvSpPr/>
          <p:nvPr/>
        </p:nvSpPr>
        <p:spPr>
          <a:xfrm>
            <a:off x="5327374" y="4774586"/>
            <a:ext cx="2444187" cy="12816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Reputasi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menurun</a:t>
            </a:r>
            <a:endParaRPr lang="en-US" sz="2200" dirty="0"/>
          </a:p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9930750-A6EB-4CD3-A4AE-F9DC73358EBB}"/>
              </a:ext>
            </a:extLst>
          </p:cNvPr>
          <p:cNvSpPr/>
          <p:nvPr/>
        </p:nvSpPr>
        <p:spPr>
          <a:xfrm>
            <a:off x="3689339" y="4084982"/>
            <a:ext cx="329912" cy="68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7857C3-4B55-425A-BC1B-A6EBE4D06A47}"/>
              </a:ext>
            </a:extLst>
          </p:cNvPr>
          <p:cNvSpPr/>
          <p:nvPr/>
        </p:nvSpPr>
        <p:spPr>
          <a:xfrm>
            <a:off x="5799218" y="4091608"/>
            <a:ext cx="329912" cy="682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E1FC-D502-4B44-8C99-5E01EED9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metric for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BE03-56F9-4734-BB30-2987026B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SLA metric for IaaS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SLA metric for PaaS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SLA metric for IaaS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SLA metric for Storage as a Service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FB0F-97B0-418B-85CF-2BD36ED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EB5D-31F2-4574-9235-D17EBC62D0F1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EE6B-ED60-47EE-A6EF-601C575E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D74C-67D8-40CC-ACB5-556A1D3F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281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24A4-51D7-42CA-BCF9-4A94D1D7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metric for IaaS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D1C941-4470-4A56-9847-B1052172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8" y="1696277"/>
            <a:ext cx="8833992" cy="41876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B87-389F-4AB1-8EF1-7D7B6E6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2568-9C4D-4B07-88B5-801C92E3EF29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D8A4-8D38-4B2D-817E-42CC041D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3BE6-B6DD-4C39-BFDC-88AC6CC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470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60E-0E2D-4C83-8636-A66B8A2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metric for PaaS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C3DDAB-4A08-445F-9A75-FA52335E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2" y="2345635"/>
            <a:ext cx="8850317" cy="23176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F471-8694-4292-85F3-02E0786A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6A49-57C0-470F-B6C6-F3B9F993E5DC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630FC-6DDF-4000-AC95-875CA1E4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E0CB-73A1-48BB-8CF1-4E1534E6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910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8F5-0243-4623-B6E7-34BA6DCC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metric for SaaS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A12F9-783B-4585-A32A-C472E015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B074-3719-4FD1-8F40-CB112B1F0481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CD7-1BE9-4BBC-98E9-846703C9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C77B-117B-495A-B091-00A68EB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F8C620-F954-4EDD-A7DD-586E2CED9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4" y="2193618"/>
            <a:ext cx="8854246" cy="3015906"/>
          </a:xfrm>
        </p:spPr>
      </p:pic>
    </p:spTree>
    <p:extLst>
      <p:ext uri="{BB962C8B-B14F-4D97-AF65-F5344CB8AC3E}">
        <p14:creationId xmlns:p14="http://schemas.microsoft.com/office/powerpoint/2010/main" val="374497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62B7-53D5-408B-990C-05C58509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metric for Storage as a Service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B26C96-AB5F-4753-B5E0-C8E119D77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4" y="1534069"/>
            <a:ext cx="8729391" cy="44981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C7DB-4A6C-41EB-A7A4-DDC5111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9CC3-0985-4540-B1D3-8F240912FFDC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5757-2880-4996-8B1C-E5E6F02E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FD78-2A6C-46E2-BFE7-56741E9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118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F584-37DF-4AC1-82F4-1931C85E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7800-3C9B-4C02-9F5D-AA4F9137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Skenario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negosiasi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cloud dan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cloud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/>
              <a:t>Skenario</a:t>
            </a:r>
            <a:r>
              <a:rPr lang="en-US" sz="2400" dirty="0" smtClean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negosiasi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tepercaya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skenario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,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negosiasi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C8C4D-9B5B-44D1-97A1-0B20468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B010-FA83-48D0-A2DA-ADF2FF5C00BB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838CA-0F83-4962-A957-7C85A08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2BFD-20B5-48EB-827D-5FB72263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775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SLA, Pricing and Billing Cloud Computing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823F-D876-4346-8999-C79828ED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SLA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07FD-8EE4-4F2F-BF84-73415868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2F45-07FE-41E0-98C1-B376B7A7A3EE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F7AC-360F-4529-9DE9-1211715F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FCF5-DC67-47DE-BDD5-C8EF4BC2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8FED20D-4A4C-493C-96CE-E95C6EBBA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0" y="1260558"/>
            <a:ext cx="7528479" cy="4854813"/>
          </a:xfrm>
        </p:spPr>
      </p:pic>
    </p:spTree>
    <p:extLst>
      <p:ext uri="{BB962C8B-B14F-4D97-AF65-F5344CB8AC3E}">
        <p14:creationId xmlns:p14="http://schemas.microsoft.com/office/powerpoint/2010/main" val="278262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2BD6-0A01-4648-A326-B11FE109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SLA Management Frameworks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4364-77DE-4385-8217-C2F50200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97" y="1699129"/>
            <a:ext cx="8814723" cy="47244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Bilateral Protocol.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Web Service Agreement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Web Service Level Agreement (WSLA)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WSOL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QML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QuO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0FC6-7903-41D4-92BA-D64ADB8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6811-6FB5-429B-8275-EB755C97C8FD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D1DCE-03C1-404D-A06A-419140D9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349C-468D-41A2-B3D1-CB97A4E1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96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4C7B-9F2C-4E0E-88D5-C7BA67CD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7386-0466-4F09-9994-BA24AFA9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97" y="1699129"/>
            <a:ext cx="8814723" cy="47244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WSLA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kerangka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yang </a:t>
            </a:r>
            <a:r>
              <a:rPr lang="en-US" sz="2400" dirty="0" err="1"/>
              <a:t>dikembangkan</a:t>
            </a:r>
            <a:r>
              <a:rPr lang="en-US" sz="2400" dirty="0"/>
              <a:t> oleh IBM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dan </a:t>
            </a:r>
            <a:r>
              <a:rPr lang="en-US" sz="2400" dirty="0" err="1"/>
              <a:t>memantau</a:t>
            </a:r>
            <a:r>
              <a:rPr lang="en-US" sz="2400" dirty="0"/>
              <a:t> SLA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Web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WSLA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dan </a:t>
            </a:r>
            <a:r>
              <a:rPr lang="en-US" sz="2400" dirty="0" err="1"/>
              <a:t>bahasa</a:t>
            </a:r>
            <a:r>
              <a:rPr lang="en-US" sz="2400" dirty="0"/>
              <a:t> XML</a:t>
            </a:r>
          </a:p>
          <a:p>
            <a:pPr algn="just">
              <a:lnSpc>
                <a:spcPct val="150000"/>
              </a:lnSpc>
            </a:pPr>
            <a:r>
              <a:rPr lang="it-IT" sz="2400" dirty="0" smtClean="0"/>
              <a:t>WSLA </a:t>
            </a:r>
            <a:r>
              <a:rPr lang="it-IT" sz="2400" dirty="0"/>
              <a:t>terutama terdiri dari tiga entitas.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1A96-1B4D-4F89-8FB3-91E47237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93C3-3790-4FAB-B89F-91FF9B646391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EB39-CC31-47EA-BC27-0DC72F32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AEE2-6CC3-44CD-9B76-CA4993C8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15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D3CA-ABB9-4D3E-A3CD-A4124E82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WSLA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EEC353-1785-455A-8BFF-5C682F65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6" y="1779850"/>
            <a:ext cx="7974167" cy="41834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CAAD-678F-4FA8-B9BA-D1F5A0F4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EF51-80CC-4ADA-BAA6-90D6964ECFCD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0DCB-AC4F-49EE-928A-93726A8E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9077-F3F2-4A66-B836-62081AB6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42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9DE9-AF88-4230-B443-D692F5F1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Terkait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8588-EF23-4039-901C-9EF13A64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i="1" dirty="0"/>
              <a:t>Service Level Agreement </a:t>
            </a:r>
            <a:r>
              <a:rPr lang="en-US" sz="2800" dirty="0"/>
              <a:t>(SLA) dan </a:t>
            </a:r>
            <a:r>
              <a:rPr lang="en-US" sz="2800" i="1" dirty="0"/>
              <a:t>Service Level Objective</a:t>
            </a:r>
            <a:r>
              <a:rPr lang="en-US" sz="2800" dirty="0"/>
              <a:t> (SLO)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manfaat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penyediaan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/>
              <a:t>Prediktabilitas</a:t>
            </a:r>
            <a:r>
              <a:rPr lang="en-US" sz="2800" dirty="0" smtClean="0"/>
              <a:t> </a:t>
            </a:r>
            <a:r>
              <a:rPr lang="en-US" sz="2800" dirty="0" err="1"/>
              <a:t>Layanan</a:t>
            </a:r>
            <a:endParaRPr lang="en-US" sz="2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Otomatisasi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CAD9-AB88-4D27-8F23-976ABB12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41F3-DDC8-40B4-B650-9CE4BB225827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6A58-1582-4D59-9FEF-29CA604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1857-D3ED-4E2E-B014-6106471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647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3D83-675A-4D1E-8EE2-8E30BF59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8F53-60FE-4F71-A5C8-58BE21E3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Perjanjian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(SLA)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persyaratan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yang </a:t>
            </a:r>
            <a:r>
              <a:rPr lang="en-US" sz="2400" dirty="0" err="1"/>
              <a:t>disepakati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Konsumen</a:t>
            </a:r>
            <a:r>
              <a:rPr lang="en-US" sz="2400" dirty="0" smtClean="0"/>
              <a:t> </a:t>
            </a:r>
            <a:r>
              <a:rPr lang="en-US" sz="2400" dirty="0"/>
              <a:t>cloud </a:t>
            </a:r>
            <a:r>
              <a:rPr lang="en-US" sz="2400" dirty="0" err="1"/>
              <a:t>dengan</a:t>
            </a:r>
            <a:r>
              <a:rPr lang="en-US" sz="2400" dirty="0"/>
              <a:t> parameter SLA dan </a:t>
            </a:r>
            <a:r>
              <a:rPr lang="en-US" sz="2400" dirty="0" err="1"/>
              <a:t>negosiasi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kepercayaan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SLA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WSLA, WS-Agreement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0737-7EC6-4382-96EE-CAE80C83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898A-9E10-48C5-A876-3A166D386070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76BF-BD02-4644-A258-E3127A98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574FB-C7A0-47DD-9B6B-9C8F26DC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695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85FF-5F0F-4E94-8D41-3900483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Pricing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9CC4-A23E-468B-BB8B-36E22CE8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BADD-9C72-41A3-A34B-F8E88F1CAC3A}" type="datetime1">
              <a:rPr lang="id-ID" smtClean="0"/>
              <a:t>30/06/2019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D519-F488-44DC-BD5F-C6D8CB2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7ABB-C936-45C2-AD20-33A9059F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62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5C0-0A80-41A4-B949-620D7DD4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Filosofi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AWS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707954-7CF8-4559-9F5C-5802DE59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6" y="1802998"/>
            <a:ext cx="8143315" cy="40235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AE65-C14A-448A-AEC3-4FA873A5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5CB2-B3D5-4E2C-9ED1-54EC726B665E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74B8-2140-48FA-A5FD-8CBE4F0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2D99-FCD4-42AD-BDAF-1E7924FC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684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7BD6-ACFD-4F58-B589-6F7A521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A72B-DF39-47C9-869F-6259B479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176-5224-4919-9924-911727C5F808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3711-9E5D-4C99-A8BF-C7BCFF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5914-FC97-4920-B5C5-A6B454D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28</a:t>
            </a:fld>
            <a:endParaRPr lang="id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732618-71F0-4E06-B278-40B1D79D3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" y="1626692"/>
            <a:ext cx="8441711" cy="4081283"/>
          </a:xfrm>
        </p:spPr>
      </p:pic>
    </p:spTree>
    <p:extLst>
      <p:ext uri="{BB962C8B-B14F-4D97-AF65-F5344CB8AC3E}">
        <p14:creationId xmlns:p14="http://schemas.microsoft.com/office/powerpoint/2010/main" val="66303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4605-BCCD-470C-9835-631C4353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reduces cost over long term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FCBFCB-C750-4540-9C5E-3F0AC1DC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7" y="1260558"/>
            <a:ext cx="7402139" cy="46010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1BA7-F158-4E92-A9E5-D5C1DEEC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9926-E45F-46CA-B468-C943027BA800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2134-CF2F-4543-BE41-07AA5C1A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76F8-0177-4117-9303-8BC3FAF7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146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Level Agreement </a:t>
            </a:r>
            <a:r>
              <a:rPr lang="en-US" dirty="0" err="1"/>
              <a:t>dalam</a:t>
            </a:r>
            <a:r>
              <a:rPr lang="en-US" dirty="0"/>
              <a:t> Cloud Computing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Bagian </a:t>
            </a:r>
            <a:r>
              <a:rPr lang="en-US" dirty="0"/>
              <a:t>5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560B-E738-4C2B-9CF4-CEE6021A8426}" type="datetime1">
              <a:rPr lang="id-ID" smtClean="0"/>
              <a:t>30/06/2019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2C12-5412-4B08-B2A3-C3CC5207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Pricing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6AD4-D615-439C-A6A1-802576B1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97" y="1524752"/>
            <a:ext cx="8814723" cy="47244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800" dirty="0"/>
              <a:t>Pay-as-you-go</a:t>
            </a:r>
          </a:p>
          <a:p>
            <a:pPr>
              <a:lnSpc>
                <a:spcPct val="150000"/>
              </a:lnSpc>
            </a:pPr>
            <a:r>
              <a:rPr lang="en-ID" sz="2800" dirty="0">
                <a:solidFill>
                  <a:schemeClr val="tx1"/>
                </a:solidFill>
              </a:rPr>
              <a:t>Pay less when you reserve</a:t>
            </a:r>
          </a:p>
          <a:p>
            <a:pPr>
              <a:lnSpc>
                <a:spcPct val="150000"/>
              </a:lnSpc>
            </a:pPr>
            <a:r>
              <a:rPr lang="en-ID" sz="2800" dirty="0">
                <a:solidFill>
                  <a:schemeClr val="tx1"/>
                </a:solidFill>
              </a:rPr>
              <a:t>Pay even less per unit by using more </a:t>
            </a:r>
          </a:p>
          <a:p>
            <a:pPr>
              <a:lnSpc>
                <a:spcPct val="150000"/>
              </a:lnSpc>
            </a:pPr>
            <a:r>
              <a:rPr lang="en-ID" sz="2800" dirty="0">
                <a:solidFill>
                  <a:schemeClr val="tx1"/>
                </a:solidFill>
              </a:rPr>
              <a:t>Pay even less as AWS grows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13C7-F089-42C8-9A70-490D65B7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E9C-584E-4BA1-9462-9DB29F883586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D174-7ECF-4FC2-8618-AF21B589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D9DA-5626-42C5-85CF-A4ECBD72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5936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1B8A-9A10-4E27-9113-2B74EABF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Pay-As-You-Go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7D8E-C25B-4BB6-B73F-0AF3C163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Bayar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Anda </a:t>
            </a: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sv-SE" sz="2800" dirty="0"/>
              <a:t>Beradaptasi dengan perubahan kebutuhan bisnis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Mengarahkan</a:t>
            </a:r>
            <a:r>
              <a:rPr lang="en-US" sz="2800" dirty="0"/>
              <a:t> </a:t>
            </a:r>
            <a:r>
              <a:rPr lang="en-US" sz="2800" dirty="0" err="1"/>
              <a:t>ulang</a:t>
            </a:r>
            <a:r>
              <a:rPr lang="en-US" sz="2800" dirty="0"/>
              <a:t> focus pada </a:t>
            </a:r>
            <a:r>
              <a:rPr lang="en-US" sz="2800" dirty="0" err="1"/>
              <a:t>inovasi</a:t>
            </a:r>
            <a:r>
              <a:rPr lang="en-US" sz="2800" dirty="0"/>
              <a:t> dan </a:t>
            </a:r>
            <a:r>
              <a:rPr lang="en-US" sz="2800" dirty="0" err="1"/>
              <a:t>penemuan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BBF9-188B-4DD2-BA48-D80A61ED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A68-4D66-466A-8482-7FA3B1ED8CFA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0E8E-E46A-4F70-9616-5B8C481F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F6FE-C6F8-4B34-8CF8-408DC07E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040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2A45-8F35-4F5F-ADA1-5E7E32D5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Pay Less When You Reserve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5B11-2D2E-424D-97C1-282EB25CB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sv-SE" sz="2400" dirty="0"/>
              <a:t>Investasi dalam hal yang dipesan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ID" sz="2400" dirty="0" err="1">
                <a:solidFill>
                  <a:schemeClr val="tx1"/>
                </a:solidFill>
              </a:rPr>
              <a:t>Hemat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sampai</a:t>
            </a:r>
            <a:r>
              <a:rPr lang="en-ID" sz="2400" dirty="0">
                <a:solidFill>
                  <a:schemeClr val="tx1"/>
                </a:solidFill>
              </a:rPr>
              <a:t> 75%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ID" sz="2400" dirty="0">
                <a:solidFill>
                  <a:schemeClr val="tx1"/>
                </a:solidFill>
              </a:rPr>
              <a:t>Options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>
                <a:solidFill>
                  <a:schemeClr val="tx1"/>
                </a:solidFill>
              </a:rPr>
              <a:t>  </a:t>
            </a:r>
            <a:r>
              <a:rPr lang="en-ID" sz="2400" dirty="0" err="1">
                <a:solidFill>
                  <a:schemeClr val="tx1"/>
                </a:solidFill>
              </a:rPr>
              <a:t>Semua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Uang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dimuka</a:t>
            </a:r>
            <a:endParaRPr lang="en-ID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>
                <a:solidFill>
                  <a:schemeClr val="tx1"/>
                </a:solidFill>
              </a:rPr>
              <a:t>  </a:t>
            </a:r>
            <a:r>
              <a:rPr lang="en-ID" sz="2400" dirty="0" err="1">
                <a:solidFill>
                  <a:schemeClr val="tx1"/>
                </a:solidFill>
              </a:rPr>
              <a:t>Uang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Muka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Sebagian</a:t>
            </a:r>
            <a:endParaRPr lang="en-ID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400" dirty="0">
                <a:solidFill>
                  <a:schemeClr val="tx1"/>
                </a:solidFill>
              </a:rPr>
              <a:t>  </a:t>
            </a:r>
            <a:r>
              <a:rPr lang="en-ID" sz="2400" dirty="0" err="1">
                <a:solidFill>
                  <a:schemeClr val="tx1"/>
                </a:solidFill>
              </a:rPr>
              <a:t>Tanpa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Uang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 smtClean="0">
                <a:solidFill>
                  <a:schemeClr val="tx1"/>
                </a:solidFill>
              </a:rPr>
              <a:t>Muka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D2F01-07FE-4577-A170-DF41B5A0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F122-A69C-498B-AB45-92AD512C488E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51E9-F352-4E9F-8B92-0FBD3C64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4456-3CEA-4040-A963-814200C9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1647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F2C4-FA04-4C82-B856-F3DF121E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Pay Less By Using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7F66-CD34-4FE1-8041-749A921B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2400" dirty="0" err="1">
                <a:solidFill>
                  <a:schemeClr val="tx1"/>
                </a:solidFill>
              </a:rPr>
              <a:t>Potongan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harga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berbasis</a:t>
            </a:r>
            <a:r>
              <a:rPr lang="en-ID" sz="2400" dirty="0">
                <a:solidFill>
                  <a:schemeClr val="tx1"/>
                </a:solidFill>
              </a:rPr>
              <a:t> volume</a:t>
            </a:r>
          </a:p>
          <a:p>
            <a:pPr algn="just">
              <a:lnSpc>
                <a:spcPct val="150000"/>
              </a:lnSpc>
            </a:pPr>
            <a:r>
              <a:rPr lang="en-ID" sz="2400" dirty="0" err="1">
                <a:solidFill>
                  <a:schemeClr val="tx1"/>
                </a:solidFill>
              </a:rPr>
              <a:t>Penghematan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saat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penggunaan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meningkat</a:t>
            </a:r>
            <a:endParaRPr lang="en-ID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D" sz="2400" dirty="0" err="1">
                <a:solidFill>
                  <a:schemeClr val="tx1"/>
                </a:solidFill>
              </a:rPr>
              <a:t>Harga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bervariasi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untuk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layanan</a:t>
            </a:r>
            <a:r>
              <a:rPr lang="en-ID" sz="2400" dirty="0">
                <a:solidFill>
                  <a:schemeClr val="tx1"/>
                </a:solidFill>
              </a:rPr>
              <a:t> (</a:t>
            </a:r>
            <a:r>
              <a:rPr lang="en-ID" sz="2400" dirty="0" err="1">
                <a:solidFill>
                  <a:schemeClr val="tx1"/>
                </a:solidFill>
              </a:rPr>
              <a:t>misalnya</a:t>
            </a:r>
            <a:r>
              <a:rPr lang="en-ID" sz="2400" dirty="0">
                <a:solidFill>
                  <a:schemeClr val="tx1"/>
                </a:solidFill>
              </a:rPr>
              <a:t>, Amazon S3, Amazon EC2)</a:t>
            </a:r>
          </a:p>
          <a:p>
            <a:pPr algn="just">
              <a:lnSpc>
                <a:spcPct val="150000"/>
              </a:lnSpc>
            </a:pPr>
            <a:r>
              <a:rPr lang="en-ID" sz="2400" dirty="0" err="1">
                <a:solidFill>
                  <a:schemeClr val="tx1"/>
                </a:solidFill>
              </a:rPr>
              <a:t>Tidak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ada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biaya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untuk</a:t>
            </a:r>
            <a:r>
              <a:rPr lang="en-ID" sz="2400" dirty="0">
                <a:solidFill>
                  <a:schemeClr val="tx1"/>
                </a:solidFill>
              </a:rPr>
              <a:t> transfer data </a:t>
            </a:r>
            <a:r>
              <a:rPr lang="en-ID" sz="2400" dirty="0" err="1">
                <a:solidFill>
                  <a:schemeClr val="tx1"/>
                </a:solidFill>
              </a:rPr>
              <a:t>masuk</a:t>
            </a:r>
            <a:endParaRPr lang="en-ID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Opsi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layanan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penyimpanan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932E-182C-4D5F-B618-CFB7CE5A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232D-6517-4E2C-B10E-1EE2F1B23DB5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3F2D-D1FB-4EA9-A6F8-BB2FD323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2010-1A0B-4525-A423-E6E6E0E3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7258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597-4027-43BF-B86A-5C40B25D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Pay Even Less as AWS Grows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DA0D-CBBE-4620-9578-ABAE0D81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ID" sz="2400" dirty="0" err="1">
                <a:solidFill>
                  <a:schemeClr val="tx1"/>
                </a:solidFill>
              </a:rPr>
              <a:t>Selama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perkembangan</a:t>
            </a:r>
            <a:r>
              <a:rPr lang="en-ID" sz="2400" dirty="0">
                <a:solidFill>
                  <a:schemeClr val="tx1"/>
                </a:solidFill>
              </a:rPr>
              <a:t> AWS</a:t>
            </a:r>
          </a:p>
          <a:p>
            <a:pPr>
              <a:lnSpc>
                <a:spcPct val="150000"/>
              </a:lnSpc>
            </a:pPr>
            <a:r>
              <a:rPr lang="en-ID" sz="2400" dirty="0" err="1">
                <a:solidFill>
                  <a:schemeClr val="tx1"/>
                </a:solidFill>
              </a:rPr>
              <a:t>Berfokus</a:t>
            </a:r>
            <a:r>
              <a:rPr lang="en-ID" sz="2400" dirty="0">
                <a:solidFill>
                  <a:schemeClr val="tx1"/>
                </a:solidFill>
              </a:rPr>
              <a:t> pada </a:t>
            </a:r>
            <a:r>
              <a:rPr lang="en-ID" sz="2400" dirty="0" err="1">
                <a:solidFill>
                  <a:schemeClr val="tx1"/>
                </a:solidFill>
              </a:rPr>
              <a:t>penurunan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biaya</a:t>
            </a:r>
            <a:r>
              <a:rPr lang="en-ID" sz="2400" dirty="0">
                <a:solidFill>
                  <a:schemeClr val="tx1"/>
                </a:solidFill>
              </a:rPr>
              <a:t> </a:t>
            </a:r>
            <a:r>
              <a:rPr lang="en-ID" sz="2400" dirty="0" err="1">
                <a:solidFill>
                  <a:schemeClr val="tx1"/>
                </a:solidFill>
              </a:rPr>
              <a:t>bisnis</a:t>
            </a:r>
            <a:endParaRPr lang="en-ID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sv-SE" sz="2400" dirty="0">
                <a:solidFill>
                  <a:schemeClr val="tx1"/>
                </a:solidFill>
              </a:rPr>
              <a:t>Memberikan penghematan dari skala ekonomi kepada Anda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DF5C-8775-42BC-98AA-D50C40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0DBC-2F57-4D95-B1A2-7C4ED1F0652B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CC74-D267-4F93-829C-5C9F7D8D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2089-57B8-47AD-BC99-2D78D7A1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2596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2F70-95B6-4CC3-814E-B2DE6D11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EDF7-04E2-450A-A837-5D85338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beragam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penetapan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khusus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nn-NO" sz="2800" dirty="0"/>
              <a:t>Tersedia untuk proyek bervolume tinggi dengan persyaratan unik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B9C8A-043A-4910-8E5E-220D98D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3E9D-A314-4368-A85B-85033198E4B6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0791-84A0-4C0D-AEEF-E4C2A0A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0944-33EC-49EF-9EF4-C7065B60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2741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BD22-658D-41C1-B7DF-5E01BA11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Free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B6935-FD6B-4E9E-9844-3357EC60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ID" sz="2800" dirty="0"/>
              <a:t>AWS Free Tier </a:t>
            </a:r>
            <a:r>
              <a:rPr lang="en-ID" sz="2800" dirty="0" err="1"/>
              <a:t>membantu</a:t>
            </a:r>
            <a:r>
              <a:rPr lang="en-ID" sz="2800" dirty="0"/>
              <a:t> </a:t>
            </a:r>
            <a:r>
              <a:rPr lang="en-ID" sz="2800" dirty="0" err="1"/>
              <a:t>pelanggan</a:t>
            </a:r>
            <a:r>
              <a:rPr lang="en-ID" sz="2800" dirty="0"/>
              <a:t> </a:t>
            </a:r>
            <a:r>
              <a:rPr lang="en-ID" sz="2800" dirty="0" err="1"/>
              <a:t>memulai</a:t>
            </a:r>
            <a:r>
              <a:rPr lang="en-ID" sz="2800" dirty="0"/>
              <a:t> di cloud</a:t>
            </a:r>
          </a:p>
          <a:p>
            <a:pPr>
              <a:lnSpc>
                <a:spcPct val="150000"/>
              </a:lnSpc>
            </a:pPr>
            <a:r>
              <a:rPr lang="en-ID" sz="2800" dirty="0"/>
              <a:t>Batasan: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ID" sz="2800" dirty="0" err="1"/>
              <a:t>Sampai</a:t>
            </a:r>
            <a:r>
              <a:rPr lang="en-ID" sz="2800" dirty="0"/>
              <a:t>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tahun</a:t>
            </a:r>
            <a:endParaRPr lang="en-ID" sz="28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ID" sz="2800" dirty="0" err="1"/>
              <a:t>Layanan</a:t>
            </a:r>
            <a:r>
              <a:rPr lang="en-ID" sz="2800" dirty="0"/>
              <a:t> dan </a:t>
            </a:r>
            <a:r>
              <a:rPr lang="en-ID" sz="2800" dirty="0" err="1"/>
              <a:t>operasi</a:t>
            </a:r>
            <a:r>
              <a:rPr lang="en-ID" sz="2800" dirty="0"/>
              <a:t> </a:t>
            </a:r>
            <a:r>
              <a:rPr lang="en-ID" sz="2800" dirty="0" err="1"/>
              <a:t>tertentu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CFCE-8111-45D1-B081-5628FE6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1773-52A9-4C4A-8002-159CDB39B29A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E1E5-4D70-4DE5-A7D2-57C7B26A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351C7-912F-4298-8F39-C3D3AE9C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4154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CAA9-D0E4-48EB-8D79-29E4AD75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Extra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F8FE-159F-4B0E-831F-4BEBB728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Layanan</a:t>
            </a:r>
            <a:r>
              <a:rPr lang="en-US" sz="2400" dirty="0"/>
              <a:t> AWS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Amazon VPC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AWS Elastic Beanstalk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AWS Cloud 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AWS IAM Auto </a:t>
            </a:r>
            <a:r>
              <a:rPr lang="en-US" sz="2400" dirty="0" err="1"/>
              <a:t>Scalling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B57C-253D-47E0-9AA3-F2E04AE1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6E25-0B25-4A08-919A-FEA9AEB35CDC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02CB-AA18-4FEE-9512-3A4264B2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2D7DD-A242-41C7-A8EB-75A179A8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6054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ED85-EAF3-4C00-9C7E-C117515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7DF8-E2E6-4A97-8C55-5E8ACCC3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Bayar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Anda </a:t>
            </a:r>
            <a:r>
              <a:rPr lang="en-US" sz="2800" dirty="0" err="1"/>
              <a:t>gunakan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fi-FI" sz="2800" dirty="0"/>
              <a:t>Mulai dan berhenti kapan saja</a:t>
            </a:r>
          </a:p>
          <a:p>
            <a:pPr>
              <a:lnSpc>
                <a:spcPct val="150000"/>
              </a:lnSpc>
            </a:pPr>
            <a:r>
              <a:rPr lang="nn-NO" sz="2800" dirty="0"/>
              <a:t>Tidak diperlukan kontrak jangka panjang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6810-12E4-4ECD-972E-44CA0DD4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2686-01AD-490A-8950-1ED2C6CC889E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1CE6-2E27-4A17-8BF0-8BDAF1A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B5E2-9BBA-4729-AE7A-B3FC8C7F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468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370E-6B3A-46C5-A56B-E7E78CBD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Management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0500B-A627-4284-A3BD-7589828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48CB-9A01-400D-AF60-E8A3935B1B87}" type="datetime1">
              <a:rPr lang="id-ID" smtClean="0"/>
              <a:t>30/06/2019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C72A-B2EB-4341-A07B-11F5538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10846-D363-432A-93AA-0ED59063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932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D7C4-1550-4128-8EB1-71D1629B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Service Level Agreement?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D00-9614-453D-B6E5-C19CCFB2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/>
              <a:t>Perjanjian</a:t>
            </a:r>
            <a:r>
              <a:rPr lang="en-US" sz="2400" dirty="0"/>
              <a:t> Tingkat </a:t>
            </a:r>
            <a:r>
              <a:rPr lang="en-US" sz="2400" dirty="0" err="1"/>
              <a:t>Layanan</a:t>
            </a:r>
            <a:r>
              <a:rPr lang="en-US" sz="2400" dirty="0"/>
              <a:t> (SLA)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dokumen</a:t>
            </a:r>
            <a:r>
              <a:rPr lang="en-US" sz="2400" dirty="0"/>
              <a:t> formal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pelayanan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53BB-5A5D-43C2-BC9C-FDEA82A6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98FB-5204-45C8-9A9B-5EA8CC3F137B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5B12-BCE7-4FF3-9E04-0555FD4C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936A-6A39-42CC-81BB-88DBA20A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DEBEB1-F35C-4D5A-9940-774451EB2F27}"/>
              </a:ext>
            </a:extLst>
          </p:cNvPr>
          <p:cNvSpPr/>
          <p:nvPr/>
        </p:nvSpPr>
        <p:spPr>
          <a:xfrm>
            <a:off x="1050759" y="3428997"/>
            <a:ext cx="2504661" cy="13417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Costumer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7AE63-35C6-45F5-9803-0CD393309B11}"/>
              </a:ext>
            </a:extLst>
          </p:cNvPr>
          <p:cNvSpPr/>
          <p:nvPr/>
        </p:nvSpPr>
        <p:spPr>
          <a:xfrm>
            <a:off x="5588581" y="3428997"/>
            <a:ext cx="2504661" cy="13417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Provider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437A48F-2B4C-4A22-BC25-B5A3407F096E}"/>
              </a:ext>
            </a:extLst>
          </p:cNvPr>
          <p:cNvSpPr/>
          <p:nvPr/>
        </p:nvSpPr>
        <p:spPr>
          <a:xfrm>
            <a:off x="3984182" y="4145773"/>
            <a:ext cx="1216152" cy="39518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994B26D-41A2-4974-A85A-08BE9AC85190}"/>
              </a:ext>
            </a:extLst>
          </p:cNvPr>
          <p:cNvSpPr/>
          <p:nvPr/>
        </p:nvSpPr>
        <p:spPr>
          <a:xfrm>
            <a:off x="3984182" y="3654961"/>
            <a:ext cx="1216152" cy="39518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9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401-C3D9-4A3C-9DD0-54C1F362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A1BF-F09D-4B69-8D04-8853EEC8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Billing Management System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yang </a:t>
            </a:r>
            <a:r>
              <a:rPr lang="en-US" sz="2400" dirty="0" err="1"/>
              <a:t>didedikasikan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dan </a:t>
            </a:r>
            <a:r>
              <a:rPr lang="en-US" sz="2400" dirty="0" err="1"/>
              <a:t>pemrosesan</a:t>
            </a:r>
            <a:r>
              <a:rPr lang="en-US" sz="2400" dirty="0"/>
              <a:t> data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cloud dan </a:t>
            </a:r>
            <a:r>
              <a:rPr lang="en-US" sz="2400" dirty="0" err="1"/>
              <a:t>penagihan</a:t>
            </a:r>
            <a:r>
              <a:rPr lang="en-US" sz="2400" dirty="0"/>
              <a:t> </a:t>
            </a:r>
            <a:r>
              <a:rPr lang="en-US" sz="2400" dirty="0" err="1"/>
              <a:t>konsumen</a:t>
            </a:r>
            <a:r>
              <a:rPr lang="en-US" sz="2400" dirty="0"/>
              <a:t> cloud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45E9-4F07-46AE-994F-01FC36F7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8E03-32B1-4D64-B66B-92474743F930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9E4E-BF93-4568-BADD-56993480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7A08-7692-4833-9202-23F84CD3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836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1F60-6F51-4B00-A42F-F2639A9F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0423-539D-4BB8-AA98-57D21229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Berdasarkan</a:t>
            </a:r>
            <a:r>
              <a:rPr lang="en-US" sz="2400" dirty="0"/>
              <a:t> monitor </a:t>
            </a:r>
            <a:r>
              <a:rPr lang="en-US" sz="2400" dirty="0" err="1"/>
              <a:t>bayar</a:t>
            </a:r>
            <a:r>
              <a:rPr lang="en-US" sz="2400" dirty="0"/>
              <a:t> per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data </a:t>
            </a:r>
            <a:r>
              <a:rPr lang="en-US" sz="2400" dirty="0" err="1"/>
              <a:t>penggunaan</a:t>
            </a:r>
            <a:r>
              <a:rPr lang="en-US" sz="2400" dirty="0"/>
              <a:t> runtime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repositori</a:t>
            </a:r>
            <a:r>
              <a:rPr lang="en-US" sz="2400" dirty="0"/>
              <a:t> yang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oleh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penagihan</a:t>
            </a:r>
            <a:r>
              <a:rPr lang="en-US" sz="2400" dirty="0"/>
              <a:t>, </a:t>
            </a:r>
            <a:r>
              <a:rPr lang="en-US" sz="2400" dirty="0" err="1"/>
              <a:t>pelaporan</a:t>
            </a:r>
            <a:r>
              <a:rPr lang="en-US" sz="2400" dirty="0"/>
              <a:t>, dan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faktur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/>
              <a:t>penetapan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pada model </a:t>
            </a:r>
            <a:r>
              <a:rPr lang="en-US" sz="2400" dirty="0" err="1"/>
              <a:t>penetapan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, </a:t>
            </a:r>
            <a:r>
              <a:rPr lang="en-US" sz="2400" dirty="0" err="1"/>
              <a:t>konsumen</a:t>
            </a:r>
            <a:r>
              <a:rPr lang="en-US" sz="2400" dirty="0"/>
              <a:t> cloud,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TI</a:t>
            </a:r>
          </a:p>
          <a:p>
            <a:pPr algn="just">
              <a:lnSpc>
                <a:spcPct val="150000"/>
              </a:lnSpc>
            </a:pPr>
            <a:r>
              <a:rPr lang="es-ES" sz="2400" dirty="0" err="1" smtClean="0"/>
              <a:t>Model</a:t>
            </a:r>
            <a:r>
              <a:rPr lang="es-ES" sz="2400" dirty="0" smtClean="0"/>
              <a:t> </a:t>
            </a:r>
            <a:r>
              <a:rPr lang="es-ES" sz="2400" dirty="0" err="1"/>
              <a:t>penetapan</a:t>
            </a:r>
            <a:r>
              <a:rPr lang="es-ES" sz="2400" dirty="0"/>
              <a:t> </a:t>
            </a:r>
            <a:r>
              <a:rPr lang="es-ES" sz="2400" dirty="0" err="1"/>
              <a:t>harga</a:t>
            </a:r>
            <a:r>
              <a:rPr lang="es-ES" sz="2400" dirty="0"/>
              <a:t> -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pembayaran</a:t>
            </a:r>
            <a:r>
              <a:rPr lang="es-ES" sz="2400" dirty="0"/>
              <a:t> per </a:t>
            </a:r>
            <a:r>
              <a:rPr lang="es-ES" sz="2400" dirty="0" err="1"/>
              <a:t>penggunaan</a:t>
            </a:r>
            <a:r>
              <a:rPr lang="es-ES" sz="2400" dirty="0"/>
              <a:t> </a:t>
            </a:r>
            <a:r>
              <a:rPr lang="es-ES" sz="2400" dirty="0" err="1"/>
              <a:t>tradisional</a:t>
            </a:r>
            <a:r>
              <a:rPr lang="es-ES" sz="2400" dirty="0"/>
              <a:t>, </a:t>
            </a:r>
            <a:r>
              <a:rPr lang="es-ES" sz="2400" dirty="0" err="1"/>
              <a:t>tarif</a:t>
            </a:r>
            <a:r>
              <a:rPr lang="es-ES" sz="2400" dirty="0"/>
              <a:t> </a:t>
            </a:r>
            <a:r>
              <a:rPr lang="es-ES" sz="2400" dirty="0" err="1"/>
              <a:t>tetap</a:t>
            </a:r>
            <a:r>
              <a:rPr lang="es-ES" sz="2400" dirty="0"/>
              <a:t>, </a:t>
            </a:r>
            <a:r>
              <a:rPr lang="es-ES" sz="2400" dirty="0" err="1"/>
              <a:t>bayar</a:t>
            </a:r>
            <a:r>
              <a:rPr lang="es-ES" sz="2400" dirty="0"/>
              <a:t> per </a:t>
            </a:r>
            <a:r>
              <a:rPr lang="es-ES" sz="2400" dirty="0" err="1"/>
              <a:t>alokasi</a:t>
            </a:r>
            <a:r>
              <a:rPr lang="es-ES" sz="2400" dirty="0"/>
              <a:t> </a:t>
            </a:r>
            <a:r>
              <a:rPr lang="es-ES" sz="2400" dirty="0" err="1"/>
              <a:t>atau</a:t>
            </a:r>
            <a:r>
              <a:rPr lang="es-ES" sz="2400" dirty="0"/>
              <a:t> </a:t>
            </a:r>
            <a:r>
              <a:rPr lang="es-ES" sz="2400" dirty="0" err="1"/>
              <a:t>kombinasinya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5A76-5D05-4957-B928-443AD757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B402-A3E6-4009-92FA-C82F632A1E52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6C06-6D87-4A00-8BFA-CFBA13FE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8FDE-BC78-4F86-BD69-F76891D8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10011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942-490C-4B0E-B372-EBD281F7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7E5D-8F1B-48C9-BE36-56484BFF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51811"/>
            <a:ext cx="8521148" cy="47244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sv-SE" sz="2400" dirty="0"/>
              <a:t>Sistem pembayaran pra-penggunaan: hingga batas penggunaan yang ditentukan sebelumnya dan diblokir saat terlampaui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pasca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: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dan </a:t>
            </a:r>
            <a:r>
              <a:rPr lang="en-US" sz="2400" dirty="0" err="1"/>
              <a:t>ditagih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aktual</a:t>
            </a:r>
            <a:r>
              <a:rPr lang="en-US" sz="2400" dirty="0"/>
              <a:t> pada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periode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630F-FDBD-46D0-ADE1-AF2FD2A2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0D5A-7211-40B8-91D0-BB18AD405CCA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F1EA-E65C-42D6-943D-6615196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44A3-AFC4-4245-B886-41CC1D2A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22197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EC5E-61D4-47EF-8B65-83F2D042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Pentingnya</a:t>
            </a:r>
            <a:r>
              <a:rPr lang="en-US" dirty="0"/>
              <a:t> billing pada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3823-73E6-4F19-9D86-CECDC602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/>
              <a:t>Penagihan</a:t>
            </a:r>
            <a:r>
              <a:rPr lang="en-US" sz="2400" dirty="0"/>
              <a:t> (</a:t>
            </a:r>
            <a:r>
              <a:rPr lang="en-US" sz="2400" i="1" dirty="0"/>
              <a:t>billing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(</a:t>
            </a:r>
            <a:r>
              <a:rPr lang="en-US" sz="2400" i="1" dirty="0"/>
              <a:t>providers</a:t>
            </a:r>
            <a:r>
              <a:rPr lang="en-US" sz="2400" dirty="0"/>
              <a:t>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imbalan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685C-C183-4A27-B4F7-43B8E0B9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2774-82F4-4100-AC36-E7A6FC937699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5DFC-9A14-4128-84BD-59C9CB0F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077C-740B-4636-929E-2DD155E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4454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894C-F530-467C-81AC-75A3B6F7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BEE5-B266-44D9-8D1B-8A161D4B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Proses </a:t>
            </a:r>
            <a:r>
              <a:rPr lang="en-US" sz="2400" dirty="0" err="1"/>
              <a:t>penagihan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digambarkan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Fixed</a:t>
            </a:r>
            <a:r>
              <a:rPr lang="en-US" sz="2400" dirty="0"/>
              <a:t>,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sepanjang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Dynamic</a:t>
            </a:r>
            <a:r>
              <a:rPr lang="en-US" sz="2400" dirty="0"/>
              <a:t>,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dinamis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Market-dependent</a:t>
            </a:r>
            <a:r>
              <a:rPr lang="en-US" sz="2400" dirty="0"/>
              <a:t>,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real-time </a:t>
            </a:r>
            <a:r>
              <a:rPr lang="en-US" sz="2400" dirty="0" err="1" smtClean="0"/>
              <a:t>pasar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1D32-59C5-4205-A298-2B815475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8F71-A724-4D40-B705-45C77FE4DD6A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2EAC-4C5B-44EC-B0EB-870841C3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64AC-D1CB-4ABE-B559-057DA2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40468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886E-AF4D-4E6B-A724-B888784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pricing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9E74-3193-4DF0-B93A-65E22CA7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penetapan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model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, di mana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yang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konsumsi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Subscription</a:t>
            </a:r>
            <a:r>
              <a:rPr lang="en-US" sz="2400" dirty="0"/>
              <a:t>,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penetapan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smtClean="0"/>
              <a:t>lama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F719-A013-4179-BC5F-7E5CEC28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47EC-4D73-4E3B-A65F-30F500DCFD2B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0D40-5994-49F0-8DCD-9600B90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27CC-D686-46C9-B0A8-E3558EB0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4179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E030-2958-4B6E-80DE-33A03A89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7D6A-21AF-4EE4-A441-BB2D012B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880750"/>
          </a:xfrm>
        </p:spPr>
        <p:txBody>
          <a:bodyPr anchor="ctr">
            <a:normAutofit fontScale="85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yang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cloud computing: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/>
              <a:t>Harga</a:t>
            </a:r>
            <a:r>
              <a:rPr lang="en-US" sz="2400" b="1" dirty="0" smtClean="0"/>
              <a:t> </a:t>
            </a:r>
            <a:r>
              <a:rPr lang="en-US" sz="2400" b="1" dirty="0" err="1"/>
              <a:t>Awal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yang </a:t>
            </a:r>
            <a:r>
              <a:rPr lang="en-US" sz="2400" dirty="0" err="1"/>
              <a:t>dihabiskan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 err="1" smtClean="0"/>
              <a:t>Masa</a:t>
            </a:r>
            <a:r>
              <a:rPr lang="en-US" sz="2400" b="1" dirty="0" smtClean="0"/>
              <a:t> </a:t>
            </a:r>
            <a:r>
              <a:rPr lang="en-US" sz="2400" b="1" dirty="0" err="1"/>
              <a:t>Sewa</a:t>
            </a:r>
            <a:r>
              <a:rPr lang="en-US" sz="2400" dirty="0"/>
              <a:t>, </a:t>
            </a:r>
            <a:r>
              <a:rPr lang="en-US" sz="2400" dirty="0" err="1"/>
              <a:t>periode</a:t>
            </a:r>
            <a:r>
              <a:rPr lang="en-US" sz="2400" dirty="0"/>
              <a:t> di mana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menyewakan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.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satuan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periode</a:t>
            </a:r>
            <a:r>
              <a:rPr lang="en-US" sz="2400" dirty="0"/>
              <a:t> </a:t>
            </a:r>
            <a:r>
              <a:rPr lang="en-US" sz="2400" dirty="0" err="1"/>
              <a:t>berlangganan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lama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70000"/>
              </a:lnSpc>
            </a:pP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pemeliharaan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yang </a:t>
            </a:r>
            <a:r>
              <a:rPr lang="en-US" sz="2400" dirty="0" err="1"/>
              <a:t>dihabiskan</a:t>
            </a:r>
            <a:r>
              <a:rPr lang="en-US" sz="2400" dirty="0"/>
              <a:t>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memelihara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mengamankan</a:t>
            </a:r>
            <a:r>
              <a:rPr lang="en-US" sz="2400" dirty="0"/>
              <a:t> cloud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C151-6C0B-40A0-B65A-1C87C47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7554" y="6367464"/>
            <a:ext cx="1467440" cy="365125"/>
          </a:xfrm>
        </p:spPr>
        <p:txBody>
          <a:bodyPr/>
          <a:lstStyle/>
          <a:p>
            <a:fld id="{7A593E04-3A50-4299-AF78-2148FC68675C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2B7B-35CF-4F5A-882B-19AE0349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B90E-0721-4746-AF25-C0602C95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3089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DAF8-2883-41E8-92AB-E3CF7374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F463-BF2C-42DE-AA6B-60121766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sz="2400" b="1" i="1" dirty="0"/>
              <a:t>Quality of Service </a:t>
            </a:r>
            <a:r>
              <a:rPr lang="en-US" sz="2400" dirty="0"/>
              <a:t>(QoS), </a:t>
            </a:r>
            <a:r>
              <a:rPr lang="en-US" sz="2400" dirty="0" err="1"/>
              <a:t>serangkaian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dan </a:t>
            </a:r>
            <a:r>
              <a:rPr lang="en-US" sz="2400" dirty="0" err="1"/>
              <a:t>teknik</a:t>
            </a:r>
            <a:r>
              <a:rPr lang="en-US" sz="2400" dirty="0"/>
              <a:t> yang </a:t>
            </a:r>
            <a:r>
              <a:rPr lang="en-US" sz="2400" dirty="0" err="1"/>
              <a:t>ditawarkan</a:t>
            </a:r>
            <a:r>
              <a:rPr lang="en-US" sz="2400" dirty="0"/>
              <a:t> oleh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pengalaman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di cloud,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privasi</a:t>
            </a:r>
            <a:r>
              <a:rPr lang="en-US" sz="2400" dirty="0"/>
              <a:t> data dan </a:t>
            </a:r>
            <a:r>
              <a:rPr lang="en-US" sz="2400" dirty="0" err="1"/>
              <a:t>ketersediaan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.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QoS yang </a:t>
            </a:r>
            <a:r>
              <a:rPr lang="en-US" sz="2400" dirty="0" err="1"/>
              <a:t>ditawarkan</a:t>
            </a:r>
            <a:r>
              <a:rPr lang="en-US" sz="2400" dirty="0"/>
              <a:t>,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 smtClean="0"/>
              <a:t>harganya</a:t>
            </a:r>
            <a:endParaRPr lang="id-ID" sz="2400" dirty="0" smtClean="0"/>
          </a:p>
          <a:p>
            <a:pPr algn="just">
              <a:lnSpc>
                <a:spcPct val="170000"/>
              </a:lnSpc>
            </a:pPr>
            <a:endParaRPr lang="en-US" sz="2400" dirty="0"/>
          </a:p>
          <a:p>
            <a:pPr algn="just">
              <a:lnSpc>
                <a:spcPct val="170000"/>
              </a:lnSpc>
            </a:pPr>
            <a:r>
              <a:rPr lang="en-US" sz="2400" b="1" dirty="0" err="1" smtClean="0"/>
              <a:t>Usia</a:t>
            </a:r>
            <a:r>
              <a:rPr lang="en-US" sz="2400" b="1" dirty="0" smtClean="0"/>
              <a:t> </a:t>
            </a:r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err="1"/>
              <a:t>Daya</a:t>
            </a:r>
            <a:r>
              <a:rPr lang="en-US" sz="2400" dirty="0"/>
              <a:t>, </a:t>
            </a:r>
            <a:r>
              <a:rPr lang="en-US" sz="2400" dirty="0" err="1"/>
              <a:t>usia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oleh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.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dayanya</a:t>
            </a:r>
            <a:r>
              <a:rPr lang="en-US" sz="2400" dirty="0"/>
              <a:t>,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 dan </a:t>
            </a:r>
            <a:r>
              <a:rPr lang="en-US" sz="2400" dirty="0" err="1"/>
              <a:t>begitu</a:t>
            </a:r>
            <a:r>
              <a:rPr lang="en-US" sz="2400" dirty="0"/>
              <a:t> pula </a:t>
            </a:r>
            <a:r>
              <a:rPr lang="en-US" sz="2400" dirty="0" err="1"/>
              <a:t>sebaliknya</a:t>
            </a:r>
            <a:r>
              <a:rPr lang="en-US" sz="2400" dirty="0" smtClean="0"/>
              <a:t>.</a:t>
            </a:r>
            <a:endParaRPr lang="id-ID" sz="2400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7C89-C179-4C34-9AFA-3102CBC3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1134-A5C8-448A-9838-84064E05C8A4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045D9-22C6-4CE0-A9BF-D2604BD6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ADE41-11DF-45B9-AF69-16AC671D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307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9300-EB4A-4322-AA1F-D39528CB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Persyaratan</a:t>
            </a:r>
            <a:r>
              <a:rPr lang="en-US" dirty="0"/>
              <a:t> Effective Billing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BC72-2503-4E2A-8ED4-C5E4362C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Produk</a:t>
            </a:r>
            <a:r>
              <a:rPr lang="en-US" sz="2400" b="1" dirty="0"/>
              <a:t> yang </a:t>
            </a:r>
            <a:r>
              <a:rPr lang="en-US" sz="2400" b="1" dirty="0" err="1"/>
              <a:t>kompleks</a:t>
            </a:r>
            <a:r>
              <a:rPr lang="en-US" sz="2400" dirty="0"/>
              <a:t>, </a:t>
            </a:r>
            <a:r>
              <a:rPr lang="en-US" sz="2400" dirty="0" err="1"/>
              <a:t>produk</a:t>
            </a:r>
            <a:r>
              <a:rPr lang="en-US" sz="2400" dirty="0"/>
              <a:t> cloud computing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sesederhana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serumit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.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cloud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mendukung</a:t>
            </a:r>
            <a:r>
              <a:rPr lang="en-US" sz="2400" dirty="0"/>
              <a:t> </a:t>
            </a:r>
            <a:r>
              <a:rPr lang="en-US" sz="2400" dirty="0" err="1"/>
              <a:t>kompleksitas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yang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 err="1"/>
              <a:t>Skalabilitas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keterluasan</a:t>
            </a:r>
            <a:r>
              <a:rPr lang="en-US" sz="2400" dirty="0"/>
              <a:t>,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, </a:t>
            </a:r>
            <a:r>
              <a:rPr lang="en-US" sz="2400" dirty="0" err="1"/>
              <a:t>jaringan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proses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potensinya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ditingkatkan</a:t>
            </a:r>
            <a:r>
              <a:rPr lang="en-US" sz="2400" dirty="0"/>
              <a:t> </a:t>
            </a:r>
            <a:r>
              <a:rPr lang="en-US" sz="2400" dirty="0" err="1"/>
              <a:t>guna</a:t>
            </a:r>
            <a:r>
              <a:rPr lang="en-US" sz="2400" dirty="0"/>
              <a:t>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penambahan</a:t>
            </a:r>
            <a:r>
              <a:rPr lang="en-US" sz="2400" dirty="0"/>
              <a:t> </a:t>
            </a:r>
            <a:r>
              <a:rPr lang="en-US" sz="2400" dirty="0" err="1"/>
              <a:t>beban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F8BC-0553-442E-AF57-E274631F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3CEC-BF66-4D77-AB72-811EE8119FB5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1E556-8678-4B51-B62A-B4879D20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CC04-F249-45FD-9AB4-5C28D949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51600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450A-1435-431D-A44E-2903E190C8B7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30/06/2019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SLA, Pricing and Billing Cloud Computing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F974-9080-4915-A9C6-4B3DDF73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Persyaratan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8BFC-F67B-4B98-9153-F54B4130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800" dirty="0"/>
              <a:t>Format SLA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Menyajikan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performa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parameter </a:t>
            </a:r>
            <a:r>
              <a:rPr lang="en-US" sz="2800" dirty="0" err="1"/>
              <a:t>layanan</a:t>
            </a:r>
            <a:r>
              <a:rPr lang="en-US" sz="2800" dirty="0"/>
              <a:t>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dimonitoring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Hukuman</a:t>
            </a:r>
            <a:r>
              <a:rPr lang="en-US" sz="2800" dirty="0"/>
              <a:t> </a:t>
            </a:r>
            <a:r>
              <a:rPr lang="en-US" sz="2800" dirty="0" err="1"/>
              <a:t>ketika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 smtClean="0"/>
              <a:t>perjanjian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0390-9E97-4C87-8CCD-126C5D19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599D-36AD-4692-A1B3-E36FFF1D0F41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8B3A-A4ED-4FAF-B16B-36050F55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CD3A-1C4F-4E91-9957-CB6669F9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068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E3D8-699D-4086-B5D7-305F52D7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Komponen-komponen</a:t>
            </a:r>
            <a:r>
              <a:rPr lang="en-US" dirty="0"/>
              <a:t>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A16F-C1F6-4FDB-893C-10C6DB70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Purpose</a:t>
            </a:r>
          </a:p>
          <a:p>
            <a:r>
              <a:rPr lang="en-US" sz="2800" dirty="0"/>
              <a:t>Restricted</a:t>
            </a:r>
          </a:p>
          <a:p>
            <a:r>
              <a:rPr lang="en-US" sz="2800" dirty="0"/>
              <a:t>Validity </a:t>
            </a:r>
            <a:r>
              <a:rPr lang="en-US" sz="2800" dirty="0" err="1"/>
              <a:t>Periode</a:t>
            </a:r>
            <a:endParaRPr lang="en-US" sz="2800" dirty="0"/>
          </a:p>
          <a:p>
            <a:r>
              <a:rPr lang="en-US" sz="2800" dirty="0"/>
              <a:t>Scope</a:t>
            </a:r>
          </a:p>
          <a:p>
            <a:r>
              <a:rPr lang="en-US" sz="2800" dirty="0"/>
              <a:t>Parties</a:t>
            </a:r>
          </a:p>
          <a:p>
            <a:r>
              <a:rPr lang="en-US" sz="2800" dirty="0"/>
              <a:t>Service-Level Objective (SLO)</a:t>
            </a:r>
          </a:p>
          <a:p>
            <a:r>
              <a:rPr lang="en-US" sz="2800" dirty="0" smtClean="0"/>
              <a:t>Penalties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BB93-7838-49A0-9E66-268F0AB2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0B11-079A-465B-B892-AB48BEB906D5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A9E64-3515-44AD-A790-1771E230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A9D88-EA77-4640-91A9-DD569B95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754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07ED-4F9B-4756-824D-D311D0B8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Siklus</a:t>
            </a:r>
            <a:r>
              <a:rPr lang="en-US" dirty="0"/>
              <a:t> SLA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875A7C-96BE-4D0F-A5AD-B6632029F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12" y="1260558"/>
            <a:ext cx="6047176" cy="51408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93256-91F1-4DDE-ADDA-E87EA60D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31D3-982F-4D94-98FC-F9FCD7AD9E6E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7A50-5AA6-42AC-AD7B-0AB8C20A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6CA5-C257-4659-AEFF-CF7280E1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131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8CA0-15D5-4D95-8F42-1AD312EA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F216-5DE8-440B-B2BB-BD29986D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cloud computing, </a:t>
            </a:r>
            <a:r>
              <a:rPr lang="en-US" sz="2400" dirty="0" err="1"/>
              <a:t>sangatlah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konsumen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dan optimal.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/>
              <a:t>daya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dan </a:t>
            </a:r>
            <a:r>
              <a:rPr lang="en-US" sz="2400" dirty="0" err="1"/>
              <a:t>dapat</a:t>
            </a:r>
            <a:r>
              <a:rPr lang="en-US" sz="2400" dirty="0"/>
              <a:t> di </a:t>
            </a:r>
            <a:r>
              <a:rPr lang="en-US" sz="2400" dirty="0" err="1" smtClean="0"/>
              <a:t>operasikan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A23E-9ABB-4DA3-827B-C4F9084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9045-C3C3-4FAD-9098-E8C08DA09B09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FCCD-B415-4CFE-9A17-C3385ED7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534F-2D5C-43E9-AF37-D6F81FDF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63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6390-AF00-43FB-8BF6-13B0559E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F70D-BBB2-4FD4-A6E0-D2680BE4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mengidentifikasi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SLA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ditanda</a:t>
            </a:r>
            <a:r>
              <a:rPr lang="en-US" sz="2800" dirty="0"/>
              <a:t> </a:t>
            </a:r>
            <a:r>
              <a:rPr lang="en-US" sz="2800" dirty="0" err="1"/>
              <a:t>tangani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persetujuan</a:t>
            </a:r>
            <a:r>
              <a:rPr lang="en-US" sz="2800" dirty="0"/>
              <a:t> </a:t>
            </a:r>
            <a:r>
              <a:rPr lang="en-US" sz="2800" dirty="0" err="1"/>
              <a:t>metrik</a:t>
            </a:r>
            <a:endParaRPr lang="en-US" sz="2800" dirty="0"/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b="1" dirty="0" smtClean="0"/>
              <a:t>Element</a:t>
            </a:r>
            <a:r>
              <a:rPr lang="id-ID" sz="2800" b="1" dirty="0" smtClean="0"/>
              <a:t> </a:t>
            </a:r>
            <a:r>
              <a:rPr lang="en-US" sz="2800" dirty="0" smtClean="0"/>
              <a:t>: </a:t>
            </a:r>
            <a:endParaRPr lang="id-ID" sz="2800" dirty="0" smtClean="0"/>
          </a:p>
          <a:p>
            <a:pPr marL="0" indent="0" algn="just">
              <a:buNone/>
            </a:pPr>
            <a:r>
              <a:rPr lang="id-ID" sz="2800" dirty="0" smtClean="0"/>
              <a:t>   </a:t>
            </a:r>
            <a:r>
              <a:rPr lang="en-US" sz="2800" dirty="0" err="1" smtClean="0"/>
              <a:t>QoS</a:t>
            </a:r>
            <a:r>
              <a:rPr lang="en-US" sz="2800" dirty="0" smtClean="0"/>
              <a:t> </a:t>
            </a:r>
            <a:r>
              <a:rPr lang="en-US" sz="2800" dirty="0"/>
              <a:t>Parameters, Performance, Measurement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2DB7-F922-4BD8-8E02-C773449B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23529"/>
            <a:ext cx="1467440" cy="365125"/>
          </a:xfrm>
        </p:spPr>
        <p:txBody>
          <a:bodyPr/>
          <a:lstStyle/>
          <a:p>
            <a:fld id="{2938637D-EA33-46D6-A83D-8508DDCE3FB4}" type="datetime1">
              <a:rPr lang="id-ID" smtClean="0"/>
              <a:t>30/06/2019</a:t>
            </a:fld>
            <a:endParaRPr lang="id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02EC-DA43-4333-ADB0-7CF34A31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SLA, Pricing and Billing Cloud Computing</a:t>
            </a:r>
            <a:endParaRPr lang="id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8993-2691-4194-AFF8-30FB0CFE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90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1614</Words>
  <Application>Microsoft Office PowerPoint</Application>
  <PresentationFormat>On-screen Show (4:3)</PresentationFormat>
  <Paragraphs>322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 New</vt:lpstr>
      <vt:lpstr>HP Simplified</vt:lpstr>
      <vt:lpstr>Product Sans</vt:lpstr>
      <vt:lpstr>Segoe UI Light</vt:lpstr>
      <vt:lpstr>Wingdings</vt:lpstr>
      <vt:lpstr>Office Theme</vt:lpstr>
      <vt:lpstr>PowerPoint Presentation</vt:lpstr>
      <vt:lpstr>SLA, Pricing and Billing Cloud Computing</vt:lpstr>
      <vt:lpstr>Service Level Agreement dalam Cloud Computing</vt:lpstr>
      <vt:lpstr>Apa itu Service Level Agreement?</vt:lpstr>
      <vt:lpstr>Persyaratan</vt:lpstr>
      <vt:lpstr>Komponen-komponen SLA</vt:lpstr>
      <vt:lpstr>Siklus SLA</vt:lpstr>
      <vt:lpstr>Temukan penyedia layanan..</vt:lpstr>
      <vt:lpstr> Menentukan SLA</vt:lpstr>
      <vt:lpstr>Perjanjian yang Stabil</vt:lpstr>
      <vt:lpstr>Memonitor pelanggaran SLA</vt:lpstr>
      <vt:lpstr>Mengakhiri SLA..</vt:lpstr>
      <vt:lpstr>Menerapkan hukuman</vt:lpstr>
      <vt:lpstr>SLA metric for cloud</vt:lpstr>
      <vt:lpstr>SLA metric for IaaS</vt:lpstr>
      <vt:lpstr>SLA metric for PaaS</vt:lpstr>
      <vt:lpstr>SLA metric for SaaS</vt:lpstr>
      <vt:lpstr>SLA metric for Storage as a Service</vt:lpstr>
      <vt:lpstr>SLA Negotiation</vt:lpstr>
      <vt:lpstr>Arsitektur Orientasi SLA</vt:lpstr>
      <vt:lpstr>SLA Management Frameworks and Language</vt:lpstr>
      <vt:lpstr>WSLA</vt:lpstr>
      <vt:lpstr>Arsitektur WSLA</vt:lpstr>
      <vt:lpstr>Pekerjaan Terkait</vt:lpstr>
      <vt:lpstr>Ringkasan</vt:lpstr>
      <vt:lpstr>AWS Cloud Pricing</vt:lpstr>
      <vt:lpstr>Filosofi biaya AWS</vt:lpstr>
      <vt:lpstr>Optimisasi biaya menggunakan AWS</vt:lpstr>
      <vt:lpstr>AWS reduces cost over long term</vt:lpstr>
      <vt:lpstr>AWS Pricing Cloud</vt:lpstr>
      <vt:lpstr>Pay-As-You-Go</vt:lpstr>
      <vt:lpstr>Pay Less When You Reserve</vt:lpstr>
      <vt:lpstr>Pay Less By Using More</vt:lpstr>
      <vt:lpstr>Pay Even Less as AWS Grows</vt:lpstr>
      <vt:lpstr>Custom Pricing</vt:lpstr>
      <vt:lpstr>AWS Free Tier</vt:lpstr>
      <vt:lpstr>No Extra Charge</vt:lpstr>
      <vt:lpstr>Ringkasan</vt:lpstr>
      <vt:lpstr>Billing Management System</vt:lpstr>
      <vt:lpstr>Definisi</vt:lpstr>
      <vt:lpstr>Mekanisme Implementasi</vt:lpstr>
      <vt:lpstr>Mekanisme Implementasi (lanjutan)</vt:lpstr>
      <vt:lpstr>Pentingnya billing pada cloud</vt:lpstr>
      <vt:lpstr>Billing Process</vt:lpstr>
      <vt:lpstr>Fixed pricing mechanism</vt:lpstr>
      <vt:lpstr>Cloud Computing Pricing</vt:lpstr>
      <vt:lpstr>Cloud Computing Pricing</vt:lpstr>
      <vt:lpstr>Persyaratan Effective Billing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I Komang Sugiartha</cp:lastModifiedBy>
  <cp:revision>202</cp:revision>
  <dcterms:created xsi:type="dcterms:W3CDTF">2019-04-17T03:34:48Z</dcterms:created>
  <dcterms:modified xsi:type="dcterms:W3CDTF">2019-06-30T11:02:06Z</dcterms:modified>
</cp:coreProperties>
</file>