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311"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12" r:id="rId19"/>
    <p:sldId id="274" r:id="rId20"/>
    <p:sldId id="275" r:id="rId21"/>
    <p:sldId id="276" r:id="rId22"/>
    <p:sldId id="277" r:id="rId23"/>
    <p:sldId id="278" r:id="rId24"/>
    <p:sldId id="279" r:id="rId25"/>
    <p:sldId id="280" r:id="rId26"/>
    <p:sldId id="281" r:id="rId27"/>
    <p:sldId id="313" r:id="rId28"/>
    <p:sldId id="282" r:id="rId29"/>
    <p:sldId id="283" r:id="rId30"/>
    <p:sldId id="305" r:id="rId31"/>
    <p:sldId id="314" r:id="rId32"/>
    <p:sldId id="284" r:id="rId33"/>
    <p:sldId id="285" r:id="rId34"/>
    <p:sldId id="286" r:id="rId35"/>
    <p:sldId id="315" r:id="rId36"/>
    <p:sldId id="287" r:id="rId37"/>
    <p:sldId id="288" r:id="rId38"/>
    <p:sldId id="306" r:id="rId39"/>
    <p:sldId id="289" r:id="rId40"/>
    <p:sldId id="290" r:id="rId41"/>
    <p:sldId id="291" r:id="rId42"/>
    <p:sldId id="316" r:id="rId43"/>
    <p:sldId id="292" r:id="rId44"/>
    <p:sldId id="293" r:id="rId45"/>
    <p:sldId id="307" r:id="rId46"/>
    <p:sldId id="308" r:id="rId47"/>
    <p:sldId id="309" r:id="rId48"/>
    <p:sldId id="294" r:id="rId49"/>
    <p:sldId id="295" r:id="rId50"/>
    <p:sldId id="296" r:id="rId51"/>
    <p:sldId id="297" r:id="rId52"/>
    <p:sldId id="304" r:id="rId53"/>
    <p:sldId id="299" r:id="rId54"/>
    <p:sldId id="310" r:id="rId5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3" autoAdjust="0"/>
    <p:restoredTop sz="84725" autoAdjust="0"/>
  </p:normalViewPr>
  <p:slideViewPr>
    <p:cSldViewPr snapToGrid="0">
      <p:cViewPr varScale="1">
        <p:scale>
          <a:sx n="59" d="100"/>
          <a:sy n="59" d="100"/>
        </p:scale>
        <p:origin x="1818" y="42"/>
      </p:cViewPr>
      <p:guideLst>
        <p:guide orient="horz" pos="2160"/>
        <p:guide pos="2880"/>
      </p:guideLst>
    </p:cSldViewPr>
  </p:slideViewPr>
  <p:notesTextViewPr>
    <p:cViewPr>
      <p:scale>
        <a:sx n="3" d="2"/>
        <a:sy n="3" d="2"/>
      </p:scale>
      <p:origin x="0" y="0"/>
    </p:cViewPr>
  </p:notesTextViewPr>
  <p:notesViewPr>
    <p:cSldViewPr snapToGrid="0">
      <p:cViewPr varScale="1">
        <p:scale>
          <a:sx n="90" d="100"/>
          <a:sy n="90" d="100"/>
        </p:scale>
        <p:origin x="36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0DD337-6DA0-443D-B66A-851E4657E454}" type="datetimeFigureOut">
              <a:rPr lang="id-ID" smtClean="0"/>
              <a:t>30/06/2019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866E5B-5AB9-40A0-ACF2-7BF32295F0B3}" type="slidenum">
              <a:rPr lang="id-ID" smtClean="0"/>
              <a:t>‹#›</a:t>
            </a:fld>
            <a:endParaRPr lang="id-ID"/>
          </a:p>
        </p:txBody>
      </p:sp>
    </p:spTree>
    <p:extLst>
      <p:ext uri="{BB962C8B-B14F-4D97-AF65-F5344CB8AC3E}">
        <p14:creationId xmlns:p14="http://schemas.microsoft.com/office/powerpoint/2010/main" val="148850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BA3FA-A0AA-4211-8CAF-F15B104CC6F9}" type="datetimeFigureOut">
              <a:rPr lang="id-ID" smtClean="0"/>
              <a:t>30/06/2019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8818C-C5E6-444A-A9F7-917A97CA3904}" type="slidenum">
              <a:rPr lang="id-ID" smtClean="0"/>
              <a:t>‹#›</a:t>
            </a:fld>
            <a:endParaRPr lang="id-ID"/>
          </a:p>
        </p:txBody>
      </p:sp>
    </p:spTree>
    <p:extLst>
      <p:ext uri="{BB962C8B-B14F-4D97-AF65-F5344CB8AC3E}">
        <p14:creationId xmlns:p14="http://schemas.microsoft.com/office/powerpoint/2010/main" val="211720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ws.amazon.com/ec2/"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aws.amazon.com/emr/"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aws.amazon.com/ec2/pricin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8" Type="http://schemas.openxmlformats.org/officeDocument/2006/relationships/hyperlink" Target="https://aws.amazon.com/rds/sqlserver/" TargetMode="External"/><Relationship Id="rId3" Type="http://schemas.openxmlformats.org/officeDocument/2006/relationships/hyperlink" Target="https://aws.amazon.com/rds/aurora/" TargetMode="External"/><Relationship Id="rId7" Type="http://schemas.openxmlformats.org/officeDocument/2006/relationships/hyperlink" Target="https://aws.amazon.com/rds/oracle/"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aws.amazon.com/rds/mariadb/" TargetMode="External"/><Relationship Id="rId5" Type="http://schemas.openxmlformats.org/officeDocument/2006/relationships/hyperlink" Target="https://aws.amazon.com/rds/mysql/" TargetMode="External"/><Relationship Id="rId4" Type="http://schemas.openxmlformats.org/officeDocument/2006/relationships/hyperlink" Target="https://aws.amazon.com/rds/postgresql/" TargetMode="External"/><Relationship Id="rId9" Type="http://schemas.openxmlformats.org/officeDocument/2006/relationships/hyperlink" Target="https://aws.amazon.com/dms/"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aws.amazon.com/c-tax-faq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t>Pricing </a:t>
            </a:r>
          </a:p>
          <a:p>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effectLst/>
              </a:rPr>
              <a:t>AWS menawarkan pendekatan bayar sesuai pemakaian untuk penetapan harga di lebih dari 160 layanan cloud.  Dengan AWS, Anda hanya membayar layanan individual yang Anda perlukan, selama Anda menggunakannya, dan tanpa kontrak jangka panjang atau lisensi rumit.  Harga AWS serupa dengan bagaimana Anda membayar keperluan seperti air dan listrik.  Anda hanya membayar layanan yang digunakan, dan setelah Anda berhenti menggunakan, tidak ada biaya tambahan atau biaya penghentian. </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a:t>
            </a:fld>
            <a:endParaRPr lang="id-ID"/>
          </a:p>
        </p:txBody>
      </p:sp>
    </p:spTree>
    <p:extLst>
      <p:ext uri="{BB962C8B-B14F-4D97-AF65-F5344CB8AC3E}">
        <p14:creationId xmlns:p14="http://schemas.microsoft.com/office/powerpoint/2010/main" val="3727530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AWS Free Tier memungkinkan Anda untuk mendapatkan pengalaman langsung dan gratis dengan platform, produk, dan layanan AWS. AWS Free Tier termasuk penawaran yang kedaluwarsa 12 bulan setelah mendaftar dan yang lain tidak pernah kedaluwarsa. Bagian ini mencantumkan beberapa penawaran AWS Free Tier yang paling umum digunakan. Banyak layanan lain tersedia melalui AWS Free Tier, dan syarat dan ketentuan berlaku.</a:t>
            </a:r>
            <a:br>
              <a:rPr lang="id-ID" dirty="0" smtClean="0"/>
            </a:br>
            <a:r>
              <a:rPr lang="id-ID" dirty="0" smtClean="0"/>
              <a:t/>
            </a:r>
            <a:br>
              <a:rPr lang="id-ID" dirty="0" smtClean="0"/>
            </a:br>
            <a:r>
              <a:rPr lang="id-ID" dirty="0" smtClean="0"/>
              <a:t>Penawaran free-tier berikut hanya tersedia untuk pelanggan AWS baru, dan tersedia selama 12 bulan setelah tanggal pendaftaran AWS Anda:</a:t>
            </a:r>
          </a:p>
          <a:p>
            <a:pPr marL="171450" indent="-171450">
              <a:buFontTx/>
              <a:buChar char="-"/>
            </a:pPr>
            <a:r>
              <a:rPr lang="id-ID" dirty="0" smtClean="0"/>
              <a:t>Amazon EC2</a:t>
            </a:r>
          </a:p>
          <a:p>
            <a:pPr marL="171450" indent="-171450">
              <a:buFontTx/>
              <a:buChar char="-"/>
            </a:pPr>
            <a:r>
              <a:rPr lang="id-ID" dirty="0" smtClean="0"/>
              <a:t>Amazon S3</a:t>
            </a:r>
          </a:p>
          <a:p>
            <a:pPr marL="171450" indent="-171450">
              <a:buFontTx/>
              <a:buChar char="-"/>
            </a:pPr>
            <a:r>
              <a:rPr lang="id-ID" dirty="0" smtClean="0"/>
              <a:t>Amazon RDS</a:t>
            </a:r>
          </a:p>
          <a:p>
            <a:pPr marL="171450" indent="-171450">
              <a:buFontTx/>
              <a:buChar char="-"/>
            </a:pPr>
            <a:r>
              <a:rPr lang="id-ID" dirty="0" smtClean="0"/>
              <a:t>Amazon</a:t>
            </a:r>
            <a:r>
              <a:rPr lang="id-ID" baseline="0" dirty="0" smtClean="0"/>
              <a:t> CloudFront</a:t>
            </a:r>
            <a:r>
              <a:rPr lang="id-ID" dirty="0" smtClean="0"/>
              <a:t/>
            </a:r>
            <a:br>
              <a:rPr lang="id-ID" dirty="0" smtClean="0"/>
            </a:br>
            <a:r>
              <a:rPr lang="id-ID" dirty="0" smtClean="0"/>
              <a:t/>
            </a:r>
            <a:br>
              <a:rPr lang="id-ID" dirty="0" smtClean="0"/>
            </a:br>
            <a:r>
              <a:rPr lang="id-ID" dirty="0" smtClean="0"/>
              <a:t>Penawaran tingkat bebas berikut tidak secara otomatis berakhir pada akhir jangka waktu AWS 12 bulan Anda dan tersedia untuk semua pelanggan AWS:</a:t>
            </a:r>
          </a:p>
          <a:p>
            <a:pPr marL="171450" indent="-171450">
              <a:buFontTx/>
              <a:buChar char="-"/>
            </a:pPr>
            <a:endParaRPr lang="id-ID" dirty="0" smtClean="0"/>
          </a:p>
          <a:p>
            <a:pPr marL="171450" indent="-171450">
              <a:buFontTx/>
              <a:buChar char="-"/>
            </a:pPr>
            <a:r>
              <a:rPr lang="id-ID" dirty="0" smtClean="0"/>
              <a:t>AWS</a:t>
            </a:r>
            <a:r>
              <a:rPr lang="id-ID" baseline="0" dirty="0" smtClean="0"/>
              <a:t> dynamoDB</a:t>
            </a:r>
          </a:p>
          <a:p>
            <a:pPr marL="171450" indent="-171450">
              <a:buFontTx/>
              <a:buChar char="-"/>
            </a:pPr>
            <a:r>
              <a:rPr lang="id-ID" baseline="0" dirty="0" smtClean="0"/>
              <a:t>Amazon glacier</a:t>
            </a:r>
          </a:p>
          <a:p>
            <a:pPr marL="171450" indent="-171450">
              <a:buFontTx/>
              <a:buChar char="-"/>
            </a:pPr>
            <a:r>
              <a:rPr lang="id-ID" baseline="0" dirty="0" smtClean="0"/>
              <a:t>Aws lambda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12</a:t>
            </a:fld>
            <a:endParaRPr lang="id-ID"/>
          </a:p>
        </p:txBody>
      </p:sp>
    </p:spTree>
    <p:extLst>
      <p:ext uri="{BB962C8B-B14F-4D97-AF65-F5344CB8AC3E}">
        <p14:creationId xmlns:p14="http://schemas.microsoft.com/office/powerpoint/2010/main" val="95073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lnSpc>
                <a:spcPct val="150000"/>
              </a:lnSpc>
              <a:buFont typeface="Arial" pitchFamily="34" charset="0"/>
              <a:buNone/>
            </a:pPr>
            <a:r>
              <a:rPr lang="en-ID" sz="2400" b="1" dirty="0" smtClean="0"/>
              <a:t>Amazon VPC </a:t>
            </a:r>
            <a:endParaRPr lang="id-ID" sz="2400" b="1" dirty="0" smtClean="0"/>
          </a:p>
          <a:p>
            <a:pPr marL="457200" lvl="1" indent="0" algn="l">
              <a:lnSpc>
                <a:spcPct val="150000"/>
              </a:lnSpc>
              <a:buFont typeface="Arial" pitchFamily="34" charset="0"/>
              <a:buNone/>
            </a:pPr>
            <a:r>
              <a:rPr lang="id-ID" sz="2400" b="0" dirty="0" smtClean="0"/>
              <a:t>Memungkinkan</a:t>
            </a:r>
            <a:r>
              <a:rPr lang="id-ID" sz="2400" b="0" baseline="0" dirty="0" smtClean="0"/>
              <a:t> untuk menyediakan layanan yang tersembunyi</a:t>
            </a:r>
          </a:p>
          <a:p>
            <a:pPr marL="457200" lvl="1" indent="0" algn="l">
              <a:lnSpc>
                <a:spcPct val="150000"/>
              </a:lnSpc>
              <a:buFont typeface="Arial" pitchFamily="34" charset="0"/>
              <a:buNone/>
            </a:pPr>
            <a:r>
              <a:rPr lang="id-ID" sz="2400" b="0" baseline="0" dirty="0" smtClean="0"/>
              <a:t> </a:t>
            </a:r>
            <a:endParaRPr lang="id-ID" sz="2400" b="0" dirty="0" smtClean="0"/>
          </a:p>
          <a:p>
            <a:pPr marL="457200" lvl="1" indent="0" algn="l">
              <a:lnSpc>
                <a:spcPct val="150000"/>
              </a:lnSpc>
              <a:buFont typeface="Arial" pitchFamily="34" charset="0"/>
              <a:buNone/>
            </a:pPr>
            <a:r>
              <a:rPr lang="en-ID" sz="2400" b="1" dirty="0" smtClean="0"/>
              <a:t>AWS Elastic Beanstalk</a:t>
            </a:r>
            <a:endParaRPr lang="id-ID" sz="2400" b="1" dirty="0" smtClean="0"/>
          </a:p>
          <a:p>
            <a:pPr marL="457200" lvl="1" indent="0" algn="l">
              <a:lnSpc>
                <a:spcPct val="150000"/>
              </a:lnSpc>
              <a:buFont typeface="Arial" pitchFamily="34" charset="0"/>
              <a:buNone/>
            </a:pPr>
            <a:r>
              <a:rPr lang="id-ID" sz="2400" b="0" dirty="0" smtClean="0"/>
              <a:t>Memudahkan</a:t>
            </a:r>
            <a:r>
              <a:rPr lang="id-ID" sz="2400" b="0" baseline="0" dirty="0" smtClean="0"/>
              <a:t> pelanggan untuk menggunakan dan mengelola dengan cepat aplikasi dalam AWS cloud yang beragam</a:t>
            </a:r>
            <a:r>
              <a:rPr lang="en-ID" sz="2400" b="1" dirty="0" smtClean="0"/>
              <a:t> </a:t>
            </a:r>
          </a:p>
          <a:p>
            <a:pPr marL="457200" lvl="1" indent="0" algn="l">
              <a:buFont typeface="Arial" pitchFamily="34" charset="0"/>
              <a:buNone/>
            </a:pPr>
            <a:endParaRPr lang="id-ID" sz="2400" b="1" dirty="0" smtClean="0"/>
          </a:p>
          <a:p>
            <a:pPr marL="457200" lvl="1" indent="0" algn="l">
              <a:buFont typeface="Arial" pitchFamily="34" charset="0"/>
              <a:buNone/>
            </a:pPr>
            <a:r>
              <a:rPr lang="en-ID" sz="2400" b="1" dirty="0" smtClean="0"/>
              <a:t>AWS </a:t>
            </a:r>
            <a:r>
              <a:rPr lang="en-ID" sz="2400" b="1" dirty="0" err="1" smtClean="0"/>
              <a:t>CloudFormation</a:t>
            </a:r>
            <a:r>
              <a:rPr lang="en-ID" sz="2400" b="1" dirty="0" smtClean="0"/>
              <a:t> </a:t>
            </a:r>
            <a:endParaRPr lang="id-ID" sz="2400" b="1" dirty="0" smtClean="0"/>
          </a:p>
          <a:p>
            <a:pPr marL="457200" lvl="1" indent="0" algn="l">
              <a:buFont typeface="Arial" pitchFamily="34" charset="0"/>
              <a:buNone/>
            </a:pPr>
            <a:r>
              <a:rPr lang="id-ID" sz="2400" b="0" dirty="0" smtClean="0"/>
              <a:t>Memberikan pengembang dan asisten administrator cara mudah untuk membuat pengumpulan basis data terkait sumber daya</a:t>
            </a:r>
          </a:p>
          <a:p>
            <a:pPr marL="457200" lvl="1" indent="0" algn="l">
              <a:buFont typeface="Arial" pitchFamily="34" charset="0"/>
              <a:buNone/>
            </a:pPr>
            <a:endParaRPr lang="en-ID" sz="2400" b="0" dirty="0" smtClean="0"/>
          </a:p>
          <a:p>
            <a:pPr marL="457200" lvl="1" indent="0" algn="l">
              <a:buFont typeface="Arial" pitchFamily="34" charset="0"/>
              <a:buNone/>
            </a:pPr>
            <a:r>
              <a:rPr lang="en-ID" sz="2400" b="1" dirty="0" smtClean="0"/>
              <a:t>AWS IAM </a:t>
            </a:r>
            <a:endParaRPr lang="id-ID" sz="2400" b="1" dirty="0" smtClean="0"/>
          </a:p>
          <a:p>
            <a:pPr marL="457200" lvl="1" indent="0" algn="l">
              <a:buFont typeface="Arial" pitchFamily="34" charset="0"/>
              <a:buNone/>
            </a:pPr>
            <a:r>
              <a:rPr lang="id-ID" sz="2400" b="0" dirty="0" smtClean="0"/>
              <a:t>secara teratur</a:t>
            </a:r>
            <a:endParaRPr lang="id-ID" sz="2400" b="1" dirty="0" smtClean="0"/>
          </a:p>
          <a:p>
            <a:pPr marL="457200" lvl="1" indent="0" algn="l">
              <a:buFont typeface="Arial" pitchFamily="34" charset="0"/>
              <a:buNone/>
            </a:pPr>
            <a:endParaRPr lang="id-ID" sz="2400" b="1" dirty="0" smtClean="0"/>
          </a:p>
          <a:p>
            <a:pPr marL="457200" lvl="1" indent="0" algn="l">
              <a:buFont typeface="Arial" pitchFamily="34" charset="0"/>
              <a:buNone/>
            </a:pPr>
            <a:r>
              <a:rPr lang="id-ID" sz="2400" b="1" dirty="0" smtClean="0"/>
              <a:t>AWS </a:t>
            </a:r>
            <a:r>
              <a:rPr lang="en-ID" sz="2400" b="1" dirty="0" smtClean="0"/>
              <a:t>Auto Scaling</a:t>
            </a:r>
            <a:endParaRPr lang="en-US" sz="2400" b="1" dirty="0"/>
          </a:p>
        </p:txBody>
      </p:sp>
      <p:sp>
        <p:nvSpPr>
          <p:cNvPr id="4" name="Slide Number Placeholder 3"/>
          <p:cNvSpPr>
            <a:spLocks noGrp="1"/>
          </p:cNvSpPr>
          <p:nvPr>
            <p:ph type="sldNum" sz="quarter" idx="10"/>
          </p:nvPr>
        </p:nvSpPr>
        <p:spPr/>
        <p:txBody>
          <a:bodyPr/>
          <a:lstStyle/>
          <a:p>
            <a:fld id="{CF48818C-C5E6-444A-A9F7-917A97CA3904}" type="slidenum">
              <a:rPr lang="id-ID" smtClean="0"/>
              <a:t>13</a:t>
            </a:fld>
            <a:endParaRPr lang="id-ID"/>
          </a:p>
        </p:txBody>
      </p:sp>
    </p:spTree>
    <p:extLst>
      <p:ext uri="{BB962C8B-B14F-4D97-AF65-F5344CB8AC3E}">
        <p14:creationId xmlns:p14="http://schemas.microsoft.com/office/powerpoint/2010/main" val="3523373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14</a:t>
            </a:fld>
            <a:endParaRPr lang="id-ID"/>
          </a:p>
        </p:txBody>
      </p:sp>
    </p:spTree>
    <p:extLst>
      <p:ext uri="{BB962C8B-B14F-4D97-AF65-F5344CB8AC3E}">
        <p14:creationId xmlns:p14="http://schemas.microsoft.com/office/powerpoint/2010/main" val="52657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Pricing Details</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15</a:t>
            </a:fld>
            <a:endParaRPr lang="id-ID"/>
          </a:p>
        </p:txBody>
      </p:sp>
    </p:spTree>
    <p:extLst>
      <p:ext uri="{BB962C8B-B14F-4D97-AF65-F5344CB8AC3E}">
        <p14:creationId xmlns:p14="http://schemas.microsoft.com/office/powerpoint/2010/main" val="1849897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t>AWS Tingkat Gratis </a:t>
            </a:r>
          </a:p>
          <a:p>
            <a:r>
              <a:rPr lang="id-ID" dirty="0" smtClean="0"/>
              <a:t>Untuk membantu pelanggan AWS baru memulai di cloud, AWS menyediakan tingkat penggunaan gratis. Tingkat Gratis dapat digunakan untuk apa saja yang ingin Anda jalankan di cloud: meluncurkan aplikasi baru, menguji aplikasi yang ada di cloud, atau hanya ingin mendapatkan pengalaman menggunakan AWS.</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16</a:t>
            </a:fld>
            <a:endParaRPr lang="id-ID"/>
          </a:p>
        </p:txBody>
      </p:sp>
    </p:spTree>
    <p:extLst>
      <p:ext uri="{BB962C8B-B14F-4D97-AF65-F5344CB8AC3E}">
        <p14:creationId xmlns:p14="http://schemas.microsoft.com/office/powerpoint/2010/main" val="139043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t>Amazon Elastic Compute Cloud (Amazon EC2) </a:t>
            </a:r>
            <a:r>
              <a:rPr lang="id-ID" dirty="0" smtClean="0"/>
              <a:t>adalah layanan web yang memberikan kapasitas komputasi yang aman dan berukuran fleksibel di cloud. Amazon EC2 dirancang untuk membuat komputasi cloud berskala web lebih mudah bagi pengembang.</a:t>
            </a:r>
          </a:p>
          <a:p>
            <a:endParaRPr lang="id-ID" dirty="0" smtClean="0"/>
          </a:p>
          <a:p>
            <a:r>
              <a:rPr lang="id-ID" b="1" dirty="0" smtClean="0"/>
              <a:t>Amazon S3 </a:t>
            </a:r>
            <a:r>
              <a:rPr lang="id-ID" dirty="0" smtClean="0"/>
              <a:t>adalah penyimpanan objek yang dibangun untuk menyimpan dan mengambil sejumlah data dari mana pun di Internet. Ini adalah layanan penyimpanan sederhana yang menawarkan infrastruktur penyimpanan data yang sangat tahan lama, sangat tersedia, dan dapat diskalakan tanpa batas pada biaya yang sangat rendah.</a:t>
            </a:r>
          </a:p>
          <a:p>
            <a:endParaRPr lang="id-ID" dirty="0" smtClean="0"/>
          </a:p>
          <a:p>
            <a:r>
              <a:rPr lang="id-ID" b="1" dirty="0" smtClean="0"/>
              <a:t>Amazon Elastic Block Store (Amazon EBS) </a:t>
            </a:r>
            <a:r>
              <a:rPr lang="id-ID" dirty="0" smtClean="0"/>
              <a:t>menyediakan volume penyimpanan blok yang konsisten untuk penggunaan dengan instans </a:t>
            </a:r>
            <a:r>
              <a:rPr lang="id-ID" dirty="0" smtClean="0">
                <a:hlinkClick r:id="rId3"/>
              </a:rPr>
              <a:t>Amazon EC2</a:t>
            </a:r>
            <a:r>
              <a:rPr lang="id-ID" dirty="0" smtClean="0"/>
              <a:t> di AWS Cloud. Setiap volume Amazon EBS secara otomatis direplikasi dalam Availability Zone untuk melindungi Anda dari kegagalan komponen, dengan menawarkan ketersediaan dan ketahanan yang tinggi. Volume Amazon EBS menawarkan kinerja latensi-rendah yang konsisten yang diperlukan untuk menjalankan beban kerja Anda. Dengan Amazon EBS, Anda dapat menaikkan atau menurunkan skala penggunaan Anda dalam hitungan menit – semuanya dengan harga murah hanya untuk apa yang Anda sediakan.</a:t>
            </a:r>
          </a:p>
          <a:p>
            <a:endParaRPr lang="id-ID" dirty="0" smtClean="0"/>
          </a:p>
          <a:p>
            <a:r>
              <a:rPr lang="id-ID" b="1" dirty="0" smtClean="0"/>
              <a:t>Amazon Relational Database Service (Amazon RDS) </a:t>
            </a:r>
            <a:r>
              <a:rPr lang="id-ID" dirty="0" smtClean="0"/>
              <a:t>memudahkan untuk menyiapkan, mengoperasikan, dan menskalakan database relasional di cloud. Amazon RDS memberikan kapasitas yang hemat biaya dan dapat diubah ukurannya sementara melakukan automasi tugas administrasi yang memakan waktu seperti penyediaan perangkat keras, pengaturan database, patching, dan pencadangan. Amazon RDS memberikan keleluasaan kepada Anda untuk fokus pada aplikasi sehingga Anda dapat memberikan performa cepat, ketersediaan, keamanan, dan kompatibilitas tinggi yang mereka perlukan.</a:t>
            </a:r>
          </a:p>
          <a:p>
            <a:endParaRPr lang="id-ID" dirty="0" smtClean="0"/>
          </a:p>
          <a:p>
            <a:r>
              <a:rPr lang="id-ID" b="1" dirty="0" smtClean="0"/>
              <a:t>Amazon CloudFront </a:t>
            </a:r>
            <a:r>
              <a:rPr lang="id-ID" dirty="0" smtClean="0"/>
              <a:t>adalah layanan jaringan pengantaran konten (CDN) cepat yang mengantarkan data, video, aplikasi, dan API kepada pelanggan global Anda secara aman dengan tingkat latensi rendah, kecepatan transfer tinggi, semua dalam lingkungan ramah pengembang. CloudFront terintegrasi dengan AWS – dengan lokasi fisik yang terhubung langsung ke infrastruktur global AWS, serta layanan AWS lain. CloudFront bekerja secara lancar dengan layanan seperti AWS Shield untuk mitigasi DDoS, Amazon S3, Elastic Load Balancing atau Amazon EC2 sebagai asal aplikasi Anda, serta Lambda@Edge untuk menjalankan kode kustom yang lebih dekat ke pengguna pelanggan dan untuk menyesuaikan pengalaman pengguna.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17</a:t>
            </a:fld>
            <a:endParaRPr lang="id-ID"/>
          </a:p>
        </p:txBody>
      </p:sp>
    </p:spTree>
    <p:extLst>
      <p:ext uri="{BB962C8B-B14F-4D97-AF65-F5344CB8AC3E}">
        <p14:creationId xmlns:p14="http://schemas.microsoft.com/office/powerpoint/2010/main" val="3289367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Pricing Details</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18</a:t>
            </a:fld>
            <a:endParaRPr lang="id-ID"/>
          </a:p>
        </p:txBody>
      </p:sp>
    </p:spTree>
    <p:extLst>
      <p:ext uri="{BB962C8B-B14F-4D97-AF65-F5344CB8AC3E}">
        <p14:creationId xmlns:p14="http://schemas.microsoft.com/office/powerpoint/2010/main" val="1849897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19</a:t>
            </a:fld>
            <a:endParaRPr lang="id-ID"/>
          </a:p>
        </p:txBody>
      </p:sp>
    </p:spTree>
    <p:extLst>
      <p:ext uri="{BB962C8B-B14F-4D97-AF65-F5344CB8AC3E}">
        <p14:creationId xmlns:p14="http://schemas.microsoft.com/office/powerpoint/2010/main" val="3807236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1" dirty="0" smtClean="0">
                <a:solidFill>
                  <a:schemeClr val="tx1"/>
                </a:solidFill>
              </a:rPr>
              <a:t>Clock-Second/Hourly Billing</a:t>
            </a:r>
            <a:r>
              <a:rPr lang="id-ID" dirty="0" smtClean="0"/>
              <a:t/>
            </a:r>
            <a:br>
              <a:rPr lang="id-ID" dirty="0" smtClean="0"/>
            </a:br>
            <a:r>
              <a:rPr lang="id-ID" dirty="0" smtClean="0"/>
              <a:t>Dengan penagihan per detik, Anda hanya membayar apa yang Anda gunakan. Cara ini memperhitungkan biaya menit dan detik yang tidak digunakan dalam satu jam pada tagihan, sehingga Anda dapat fokus pada peningkatan aplikasi Anda, bukan memaksimalkan penggunaan berdasarkan jam. Terutama, jika Anda mengelola instans yang berjalan untuk jangka waktu tidak beraturan, proses-proses seperti pengembangan/pengujian, pemrosesan data, analitik, pemrosesan batch, dan aplikasi game, dapat memperoleh manfaatnya. </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Penggunaan EC2 ditagih dengan kenaikan satu detik, dengan minimum 60 detik. </a:t>
            </a:r>
          </a:p>
          <a:p>
            <a:endParaRPr lang="id-ID" dirty="0" smtClean="0"/>
          </a:p>
          <a:p>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D" sz="1200" b="1" dirty="0" smtClean="0">
                <a:solidFill>
                  <a:schemeClr val="tx1"/>
                </a:solidFill>
              </a:rPr>
              <a:t>Instance Configuration </a:t>
            </a:r>
          </a:p>
          <a:p>
            <a:r>
              <a:rPr lang="id-ID" dirty="0" smtClean="0"/>
              <a:t>Amazon EC2 menyediakan berbagai pilihan jenis instans yang dioptimalkan untuk menyesuaikan dengan kasus penggunaan yang berbeda. Jenis instans terdiri dari berbagai kombinasi kapasitas CPU, memori, penyimpanan, dan jaringan dan memberi Anda fleksibilitas untuk memilih campuran sumber daya yang tepat untuk aplikasi Anda. Setiap jenis instans mencakup satu atau beberapa ukuran instans, yang memungkinkan Anda menskalakan sumber daya Anda sesuai dengan persyaratan beban kerja yang ditargetkan.</a:t>
            </a:r>
          </a:p>
        </p:txBody>
      </p:sp>
      <p:sp>
        <p:nvSpPr>
          <p:cNvPr id="4" name="Slide Number Placeholder 3"/>
          <p:cNvSpPr>
            <a:spLocks noGrp="1"/>
          </p:cNvSpPr>
          <p:nvPr>
            <p:ph type="sldNum" sz="quarter" idx="10"/>
          </p:nvPr>
        </p:nvSpPr>
        <p:spPr/>
        <p:txBody>
          <a:bodyPr/>
          <a:lstStyle/>
          <a:p>
            <a:fld id="{CF48818C-C5E6-444A-A9F7-917A97CA3904}" type="slidenum">
              <a:rPr lang="id-ID" smtClean="0"/>
              <a:t>20</a:t>
            </a:fld>
            <a:endParaRPr lang="id-ID"/>
          </a:p>
        </p:txBody>
      </p:sp>
    </p:spTree>
    <p:extLst>
      <p:ext uri="{BB962C8B-B14F-4D97-AF65-F5344CB8AC3E}">
        <p14:creationId xmlns:p14="http://schemas.microsoft.com/office/powerpoint/2010/main" val="3838597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21</a:t>
            </a:fld>
            <a:endParaRPr lang="id-ID"/>
          </a:p>
        </p:txBody>
      </p:sp>
    </p:spTree>
    <p:extLst>
      <p:ext uri="{BB962C8B-B14F-4D97-AF65-F5344CB8AC3E}">
        <p14:creationId xmlns:p14="http://schemas.microsoft.com/office/powerpoint/2010/main" val="76901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a:t>
            </a:fld>
            <a:endParaRPr lang="id-ID"/>
          </a:p>
        </p:txBody>
      </p:sp>
    </p:spTree>
    <p:extLst>
      <p:ext uri="{BB962C8B-B14F-4D97-AF65-F5344CB8AC3E}">
        <p14:creationId xmlns:p14="http://schemas.microsoft.com/office/powerpoint/2010/main" val="512893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22</a:t>
            </a:fld>
            <a:endParaRPr lang="id-ID"/>
          </a:p>
        </p:txBody>
      </p:sp>
    </p:spTree>
    <p:extLst>
      <p:ext uri="{BB962C8B-B14F-4D97-AF65-F5344CB8AC3E}">
        <p14:creationId xmlns:p14="http://schemas.microsoft.com/office/powerpoint/2010/main" val="1914684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Amazon CloudWatch adalah layanan pemantauan dan manajemen yang dikembangkan untuk pengembang, operator sistem, teknisi keandalan di lokasi (site reliability engineers, SRE), dan pengelola TI. CloudWatch memberi Anda wawasan mengenai data dan tindakan untuk memantau aplikasi Anda, memahami dan merespons perubahan kinerja di seluruh sistem, mengoptimalkan utilisasi sumber daya, dan mendapatkan gabungan tampilan kesehatan operasional. CloudWatch mengumpulkan data pemantauan dan operasional dalam bentuk log, metrik, dan peristiwa, memberi Anda gabungan tampilan dari sumber daya, aplikasi, dan layanan AWS yang berjalan di AWS, dan server di lokasi. Anda dapat menggunakan CloudWatch untuk menetapkan alarm resolusi tinggi, memvisualisasi log dan metrik secara bersisian, melakukan tindakan otomatis, memecahkan masalah, dan menemukan wawasan untuk mengoptimalkan aplikasi Anda, dan memastikan bahwa aplikasi tersebut berjalan dengan mulus.</a:t>
            </a:r>
          </a:p>
          <a:p>
            <a:endParaRPr lang="id-ID" dirty="0" smtClean="0"/>
          </a:p>
          <a:p>
            <a:r>
              <a:rPr lang="id-ID" dirty="0" smtClean="0"/>
              <a:t>Dengan Amazon CloudWatch, memudahkan Anda untuk memulai. Tidak ada komitmen uang muka atau biaya minimum; Anda cukup membayar apa yang Anda gunakan. Anda akan ditagih pada akhir bulan untuk apa yang Anda gunakan.</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23</a:t>
            </a:fld>
            <a:endParaRPr lang="id-ID"/>
          </a:p>
        </p:txBody>
      </p:sp>
    </p:spTree>
    <p:extLst>
      <p:ext uri="{BB962C8B-B14F-4D97-AF65-F5344CB8AC3E}">
        <p14:creationId xmlns:p14="http://schemas.microsoft.com/office/powerpoint/2010/main" val="586382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Penskalaan Otomatis</a:t>
            </a:r>
            <a:br>
              <a:rPr lang="id-ID" dirty="0" smtClean="0"/>
            </a:br>
            <a:r>
              <a:rPr lang="id-ID" dirty="0" smtClean="0"/>
              <a:t>Secara otomatis menyesuaikan jumlah instance</a:t>
            </a:r>
            <a:br>
              <a:rPr lang="id-ID" dirty="0" smtClean="0"/>
            </a:br>
            <a:r>
              <a:rPr lang="id-ID" dirty="0" smtClean="0"/>
              <a:t>Tidak dikenakan biaya tambahan</a:t>
            </a:r>
            <a:br>
              <a:rPr lang="id-ID" dirty="0" smtClean="0"/>
            </a:br>
            <a:r>
              <a:rPr lang="id-ID" dirty="0" smtClean="0"/>
              <a:t/>
            </a:r>
            <a:br>
              <a:rPr lang="id-ID" dirty="0" smtClean="0"/>
            </a:br>
            <a:r>
              <a:rPr lang="id-ID" dirty="0" smtClean="0"/>
              <a:t>Alamat IP yang elastis</a:t>
            </a:r>
            <a:br>
              <a:rPr lang="id-ID" dirty="0" smtClean="0"/>
            </a:br>
            <a:r>
              <a:rPr lang="id-ID" dirty="0" smtClean="0"/>
              <a:t>Tidak ada biaya untuk satu alamat IP elastis yang terkait dengan instance berjalan.</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24</a:t>
            </a:fld>
            <a:endParaRPr lang="id-ID"/>
          </a:p>
        </p:txBody>
      </p:sp>
    </p:spTree>
    <p:extLst>
      <p:ext uri="{BB962C8B-B14F-4D97-AF65-F5344CB8AC3E}">
        <p14:creationId xmlns:p14="http://schemas.microsoft.com/office/powerpoint/2010/main" val="3796250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25</a:t>
            </a:fld>
            <a:endParaRPr lang="id-ID"/>
          </a:p>
        </p:txBody>
      </p:sp>
    </p:spTree>
    <p:extLst>
      <p:ext uri="{BB962C8B-B14F-4D97-AF65-F5344CB8AC3E}">
        <p14:creationId xmlns:p14="http://schemas.microsoft.com/office/powerpoint/2010/main" val="2247606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Amazon S3 Standar, IA-Standar S3, IA-Satu Zona S3, dan S3 Glacier semuanya dirancang untuk memberikan daya tahan 99,999999999% objek selama tahun yang ditetapkan. Level daya tahan ini sesuai dengan kehilangan terprediksi tahunan rata-rata sebesar 0,000000001% objek. Sebagai contoh, jika Anda menyimpan 10.000.000 objek dengan Amazon S3, dalam rata-rata Anda dapat memperkirakan akan mengalami kehilangan objek tunggal sekali setiap 10.000 tahun. Sebagai tambahan, Standar Amazon S3, IA-Standar S3, dan S3 Glacier, semuanya dirancang untuk menjaga data terhadap terjadinya kehilangan seluruh Availability Zone S3.</a:t>
            </a:r>
          </a:p>
          <a:p>
            <a:endParaRPr lang="id-ID" dirty="0" smtClean="0"/>
          </a:p>
          <a:p>
            <a:r>
              <a:rPr lang="id-ID" dirty="0" smtClean="0"/>
              <a:t>Dalam berbagai lingkungan, praktik terbaiknya adalah memiliki cadangan dan memberlakukan pengamanan yang tepat terhadap kesalahan penghapusan yang tidak disengaja dan tidak diinginkan. Untuk data S3, praktik terbaik tersebut mencakup izin akses yang aman, Replikasi Lintas Wilayah, versioning dan pemfungsian, cadangan yang diuji secara teratur. </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26</a:t>
            </a:fld>
            <a:endParaRPr lang="id-ID"/>
          </a:p>
        </p:txBody>
      </p:sp>
    </p:spTree>
    <p:extLst>
      <p:ext uri="{BB962C8B-B14F-4D97-AF65-F5344CB8AC3E}">
        <p14:creationId xmlns:p14="http://schemas.microsoft.com/office/powerpoint/2010/main" val="517499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Pricing Details</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27</a:t>
            </a:fld>
            <a:endParaRPr lang="id-ID"/>
          </a:p>
        </p:txBody>
      </p:sp>
    </p:spTree>
    <p:extLst>
      <p:ext uri="{BB962C8B-B14F-4D97-AF65-F5344CB8AC3E}">
        <p14:creationId xmlns:p14="http://schemas.microsoft.com/office/powerpoint/2010/main" val="1849897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Amazon Simple Storage Service (Amazon S3) adalah layanan penyimpanan objek yang menawarkan skalabilitas, ketersediaan data, keamanan, dan kinerja terdepan dalam industri. Ini berarti pelanggan dari segala ukuran dan industri dapat menggunakannya untuk menyimpan dan melindungi data sebanyak apa pun untuk berbagai kasus pengunaan, seperti situs web, aplikasi perusahaan, perangkat IoT, dan analisis big data. Amazon S3 memberikan fitur manajemen yang mudah sehingga Anda dapat mengatur data dan mengonfigurasi kontrol akses yang disetel dengan baik guna memenuhi kebutuhan bisnis, organisasional, dan kepatuhan tertentu. Amazon S3 didesain untuk ketahanan data 99,999999999% (11 9) karena secara otomatis membuat dan menyimpan salinan dari semua objek S3 di beberapa sistem.</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28</a:t>
            </a:fld>
            <a:endParaRPr lang="id-ID"/>
          </a:p>
        </p:txBody>
      </p:sp>
    </p:spTree>
    <p:extLst>
      <p:ext uri="{BB962C8B-B14F-4D97-AF65-F5344CB8AC3E}">
        <p14:creationId xmlns:p14="http://schemas.microsoft.com/office/powerpoint/2010/main" val="1704476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29</a:t>
            </a:fld>
            <a:endParaRPr lang="id-ID"/>
          </a:p>
        </p:txBody>
      </p:sp>
    </p:spTree>
    <p:extLst>
      <p:ext uri="{BB962C8B-B14F-4D97-AF65-F5344CB8AC3E}">
        <p14:creationId xmlns:p14="http://schemas.microsoft.com/office/powerpoint/2010/main" val="2492330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t>Operasi Batch S3</a:t>
            </a:r>
            <a:r>
              <a:rPr lang="id-ID" dirty="0" smtClean="0"/>
              <a:t> memungkinkan Anda mengelola miliaran objek besar dengan beberapa klik di Amazon S3 Management Console atau satu permintaan API. Dengan Operasi Batch S3, Anda dapat membuat perubahan ke metadata objek dan properti, atau melakukan tugas manajemen penyimpanan lainnya, seperti menyalin objek antara bucket, mengganti kumpulan tag objek, memodifikasi kontrol akses, dan memulihkan objek yang diarsipkan dari S3 Glacier – alih-alih memakan waktu berbulan-bulan untuk mengembangkan aplikasi khusus guna menjalankan tugas ini. </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30</a:t>
            </a:fld>
            <a:endParaRPr lang="id-ID"/>
          </a:p>
        </p:txBody>
      </p:sp>
    </p:spTree>
    <p:extLst>
      <p:ext uri="{BB962C8B-B14F-4D97-AF65-F5344CB8AC3E}">
        <p14:creationId xmlns:p14="http://schemas.microsoft.com/office/powerpoint/2010/main" val="3422046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Pricing Details</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31</a:t>
            </a:fld>
            <a:endParaRPr lang="id-ID"/>
          </a:p>
        </p:txBody>
      </p:sp>
    </p:spTree>
    <p:extLst>
      <p:ext uri="{BB962C8B-B14F-4D97-AF65-F5344CB8AC3E}">
        <p14:creationId xmlns:p14="http://schemas.microsoft.com/office/powerpoint/2010/main" val="184989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Fundamentals of pricing</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a:t>
            </a:fld>
            <a:endParaRPr lang="id-ID"/>
          </a:p>
        </p:txBody>
      </p:sp>
    </p:spTree>
    <p:extLst>
      <p:ext uri="{BB962C8B-B14F-4D97-AF65-F5344CB8AC3E}">
        <p14:creationId xmlns:p14="http://schemas.microsoft.com/office/powerpoint/2010/main" val="639719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Amazon EBS dirancang untuk beban kerja aplikasi yang mendapat manfaat dari pengaturan kinerja, biaya, dan kapasitas yang cermat. Kasus penggunaan yang umum mencakup mesin analisis Big Data (misalnya ekosistem Hadoop/HDFS dan klaster </a:t>
            </a:r>
            <a:r>
              <a:rPr lang="id-ID" dirty="0" smtClean="0">
                <a:hlinkClick r:id="rId3"/>
              </a:rPr>
              <a:t>Amazon EMR</a:t>
            </a:r>
            <a:r>
              <a:rPr lang="id-ID" dirty="0" smtClean="0"/>
              <a:t>), database relasional dan NoSQL (seperti Microsoft SQL Server dan MySQL atau Cassandra dan MongoDB), aplikasi stream and pemrosesan log (misalnya Kafka dan Splunk), dan aplikasi pergudangan data (misalnya Vertica dan Teradata).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32</a:t>
            </a:fld>
            <a:endParaRPr lang="id-ID"/>
          </a:p>
        </p:txBody>
      </p:sp>
    </p:spTree>
    <p:extLst>
      <p:ext uri="{BB962C8B-B14F-4D97-AF65-F5344CB8AC3E}">
        <p14:creationId xmlns:p14="http://schemas.microsoft.com/office/powerpoint/2010/main" val="16621889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1" dirty="0" smtClean="0">
                <a:solidFill>
                  <a:schemeClr val="tx1"/>
                </a:solidFill>
              </a:rPr>
              <a:t>General Purpose (SSD</a:t>
            </a:r>
            <a:r>
              <a:rPr lang="id-ID" sz="1200" b="1" dirty="0" smtClean="0">
                <a:solidFill>
                  <a:schemeClr val="tx1"/>
                </a:solidFill>
              </a:rPr>
              <a:t>)</a:t>
            </a:r>
          </a:p>
          <a:p>
            <a:r>
              <a:rPr lang="id-ID" dirty="0" smtClean="0"/>
              <a:t>Penyimpanan volume untuk volume General Purpose SSD (gp2) dikenai berdasarkan jumlah yang Anda tetapkan dalam GB per bulan sampai melepaskan penyimpanan tersebut. Penyimpanan yang ditetapkan untuk volume gp2 akan ditagih per detik kenaikan, dengan minimum 60 detik. I/O disertakan dalam harga volume, sehingga Anda membayar hanya untuk tiap GB penyimpanan yang ditetapkan.</a:t>
            </a:r>
          </a:p>
          <a:p>
            <a:endParaRPr lang="id-ID" dirty="0" smtClean="0"/>
          </a:p>
          <a:p>
            <a:r>
              <a:rPr lang="id-ID" dirty="0" smtClean="0"/>
              <a:t>Sebagai contoh, Anda menetapkan 2000 GB volume untuk 12 jam (43.200 detik) selama 30 hari kalender. Dalam wilayah yang mengenakan biaya 0,10 USD per GB-bulan, Anda akan dikenai sebesar 3,33 USD untuk volume tersebut (0,10 per GB-bulan * 2000 GB * 43.200 detik / (86.400 detik/hari * 30 hari-bulan)).</a:t>
            </a:r>
          </a:p>
          <a:p>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Provisioned IOPS (SSD)</a:t>
            </a:r>
          </a:p>
          <a:p>
            <a:r>
              <a:rPr lang="id-ID" dirty="0" smtClean="0"/>
              <a:t>Penyimpanan volume untuk volume SSD (io1) IOPS Terprovisi EBS dikenai berdasarkan jumlah yang Anda tetapkan dalam GB per bulan sampai melepaskan penyimpanan tersebut. Dengan volume SSD (io1) IOPS terprovisi, Anda juga dikenai berdasarkan jumlah yang ditetapkan dalam IOPS (operasi input/output per detik) per bulan. Penyimpanan yang ditetapkan dan IOPS terprovisi untuk volume io1 akan ditagih per detik kenaikan, dengan minimum 60 detik.</a:t>
            </a:r>
          </a:p>
          <a:p>
            <a:endParaRPr lang="id-ID" dirty="0" smtClean="0"/>
          </a:p>
          <a:p>
            <a:r>
              <a:rPr lang="id-ID" dirty="0" smtClean="0"/>
              <a:t>Sebagai contoh, Anda menetapkan 2000 GB volume untuk 12 jam (43.200 detik) selama 30 hari kalender. Dalam wilayah yang mengenakan biaya 0,125 USD per GB-bulan, Anda akan dikenai sebesar 4,167 USD untuk volume tersebut (0,125 per GB-bulan * 2000 GB * 43.200 detik / (86.400 detik/hari * 30 hari-bulan)).</a:t>
            </a:r>
          </a:p>
          <a:p>
            <a:endParaRPr lang="id-ID" dirty="0" smtClean="0"/>
          </a:p>
          <a:p>
            <a:r>
              <a:rPr lang="id-ID" dirty="0" smtClean="0"/>
              <a:t>Selain itu, Anda memprovisi 1000 IOPS untuk volume Anda. Dalam wilayah yang mengenakan 0,065 USD per IOPS terprovisi-bulan, Anda akan dikenai sebesar 1,083 USD untuk IOPS yang diprovisi (0,065 USD per IOPS terprovisi-bulan * 1000 IOPS terprovisi * 43.200 detik / (86.400 detik/hari * 30 hari-bulan)).</a:t>
            </a:r>
          </a:p>
          <a:p>
            <a:endParaRPr lang="id-ID" dirty="0" smtClean="0"/>
          </a:p>
          <a:p>
            <a:r>
              <a:rPr lang="id-ID" dirty="0" smtClean="0"/>
              <a:t>Untuk contoh ini, biaya tersebut akan menjadi 5,25 USD (4,167 USD + 1,083 USD).</a:t>
            </a:r>
          </a:p>
          <a:p>
            <a:endParaRPr lang="id-ID" dirty="0" smtClean="0"/>
          </a:p>
          <a:p>
            <a:r>
              <a:rPr lang="id-ID" b="1" dirty="0" smtClean="0"/>
              <a:t>Magnetic</a:t>
            </a:r>
          </a:p>
          <a:p>
            <a:r>
              <a:rPr lang="id-ID" dirty="0" smtClean="0"/>
              <a:t>Volume Magnetik EBS didukung oleh hard disk drive (HDD) dan dapat digunakan untuk beban kerja dengan kumpulan data yang lebih kecil di mana data jarang diakses atau ketika konsistensi kinerja bukan merupakan kepentingan utama. Volume Magnetik EBS menyediakan sekitar 100 IOPS rata-rata, dengan kemampuan untuk meledak hingga ratusan IOPS, dan mendukung volume dari ukuran 1GB hingga 1TB. Jika Anda memerlukan kinerja atau konsistensi kinerja yang lebih tinggi daripada yang dapat diberikan EBS Magnetic, kami sarankan Anda mempertimbangkan Amazon EBS General Purpose SSD (gp2) atau jenis volume lainnya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33</a:t>
            </a:fld>
            <a:endParaRPr lang="id-ID"/>
          </a:p>
        </p:txBody>
      </p:sp>
    </p:spTree>
    <p:extLst>
      <p:ext uri="{BB962C8B-B14F-4D97-AF65-F5344CB8AC3E}">
        <p14:creationId xmlns:p14="http://schemas.microsoft.com/office/powerpoint/2010/main" val="541968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200" b="1" dirty="0" smtClean="0">
                <a:solidFill>
                  <a:schemeClr val="tx1"/>
                </a:solidFill>
              </a:rPr>
              <a:t>Snapshots</a:t>
            </a:r>
            <a:r>
              <a:rPr lang="en-ID" sz="1200" dirty="0" smtClean="0">
                <a:solidFill>
                  <a:schemeClr val="tx1"/>
                </a:solidFill>
              </a:rPr>
              <a:t> </a:t>
            </a:r>
            <a:endParaRPr lang="id-ID" sz="1200" dirty="0" smtClean="0">
              <a:solidFill>
                <a:schemeClr val="tx1"/>
              </a:solidFill>
            </a:endParaRPr>
          </a:p>
          <a:p>
            <a:r>
              <a:rPr lang="id-ID" dirty="0" smtClean="0"/>
              <a:t>Penyimpan snapshot berdasarkan jumlah ruang yang dikonsumsi data Anda dalam Amazon S3. Mengingat Amazon EBS tidak menyimpan blok kosong, dimungkinkan bahwa ukuran snapshot akan jauh lebih kecil dibandingkan ukuran volume Anda. Untuk snapshot pertama volume, Amazon EBS menyimpan salinan penuh data Anda ke Amazon S3. Untuk setiap snapshot penambahan, hanya bagian yang berubah dari volume Amazon EBS yang disimpan.</a:t>
            </a:r>
          </a:p>
          <a:p>
            <a:endParaRPr lang="id-ID" dirty="0" smtClean="0"/>
          </a:p>
          <a:p>
            <a:r>
              <a:rPr lang="id-ID" dirty="0" smtClean="0"/>
              <a:t>Penyalinan snapshot EBS dikenai biaya untuk </a:t>
            </a:r>
            <a:r>
              <a:rPr lang="id-ID" dirty="0" smtClean="0">
                <a:hlinkClick r:id="rId3"/>
              </a:rPr>
              <a:t>data yang ditransfer</a:t>
            </a:r>
            <a:r>
              <a:rPr lang="id-ID" dirty="0" smtClean="0"/>
              <a:t> di sepanjang wilayah. Setelah snapshot disalin, biaya snapshot EBS standar berlaku untuk penyimpanan dalam wilayah tujuan.</a:t>
            </a:r>
          </a:p>
          <a:p>
            <a:pPr marL="0" marR="0" indent="0" algn="l" defTabSz="914400" rtl="0" eaLnBrk="1" fontAlgn="auto" latinLnBrk="0" hangingPunct="1">
              <a:lnSpc>
                <a:spcPct val="100000"/>
              </a:lnSpc>
              <a:spcBef>
                <a:spcPts val="0"/>
              </a:spcBef>
              <a:spcAft>
                <a:spcPts val="0"/>
              </a:spcAft>
              <a:buClrTx/>
              <a:buSzTx/>
              <a:buFontTx/>
              <a:buNone/>
              <a:tabLst/>
              <a:defRPr/>
            </a:pPr>
            <a:endParaRPr lang="id-ID" sz="1200" dirty="0" smtClean="0">
              <a:solidFill>
                <a:schemeClr val="tx1"/>
              </a:solidFill>
            </a:endParaRPr>
          </a:p>
        </p:txBody>
      </p:sp>
      <p:sp>
        <p:nvSpPr>
          <p:cNvPr id="4" name="Slide Number Placeholder 3"/>
          <p:cNvSpPr>
            <a:spLocks noGrp="1"/>
          </p:cNvSpPr>
          <p:nvPr>
            <p:ph type="sldNum" sz="quarter" idx="10"/>
          </p:nvPr>
        </p:nvSpPr>
        <p:spPr/>
        <p:txBody>
          <a:bodyPr/>
          <a:lstStyle/>
          <a:p>
            <a:fld id="{CF48818C-C5E6-444A-A9F7-917A97CA3904}" type="slidenum">
              <a:rPr lang="id-ID" smtClean="0"/>
              <a:t>34</a:t>
            </a:fld>
            <a:endParaRPr lang="id-ID"/>
          </a:p>
        </p:txBody>
      </p:sp>
    </p:spTree>
    <p:extLst>
      <p:ext uri="{BB962C8B-B14F-4D97-AF65-F5344CB8AC3E}">
        <p14:creationId xmlns:p14="http://schemas.microsoft.com/office/powerpoint/2010/main" val="1818862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Pricing Details</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35</a:t>
            </a:fld>
            <a:endParaRPr lang="id-ID"/>
          </a:p>
        </p:txBody>
      </p:sp>
    </p:spTree>
    <p:extLst>
      <p:ext uri="{BB962C8B-B14F-4D97-AF65-F5344CB8AC3E}">
        <p14:creationId xmlns:p14="http://schemas.microsoft.com/office/powerpoint/2010/main" val="1849897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Keuntungan :</a:t>
            </a:r>
          </a:p>
          <a:p>
            <a:pPr marL="171450" indent="-171450">
              <a:buFontTx/>
              <a:buChar char="-"/>
            </a:pPr>
            <a:r>
              <a:rPr lang="id-ID" dirty="0" smtClean="0"/>
              <a:t>Mudah dikelola</a:t>
            </a:r>
          </a:p>
          <a:p>
            <a:pPr marL="171450" indent="-171450">
              <a:buFontTx/>
              <a:buChar char="-"/>
            </a:pPr>
            <a:r>
              <a:rPr lang="id-ID" dirty="0" smtClean="0"/>
              <a:t>Sangat mudah diskalakan</a:t>
            </a:r>
          </a:p>
          <a:p>
            <a:pPr marL="171450" indent="-171450">
              <a:buFontTx/>
              <a:buChar char="-"/>
            </a:pPr>
            <a:r>
              <a:rPr lang="id-ID" dirty="0" smtClean="0"/>
              <a:t>Tersedia dan tahan lama</a:t>
            </a:r>
          </a:p>
          <a:p>
            <a:pPr marL="171450" indent="-171450">
              <a:buFontTx/>
              <a:buChar char="-"/>
            </a:pPr>
            <a:r>
              <a:rPr lang="id-ID" dirty="0" smtClean="0"/>
              <a:t>Cepat</a:t>
            </a:r>
          </a:p>
          <a:p>
            <a:pPr marL="171450" indent="-171450">
              <a:buFontTx/>
              <a:buChar char="-"/>
            </a:pPr>
            <a:r>
              <a:rPr lang="id-ID" dirty="0" smtClean="0"/>
              <a:t>Aman</a:t>
            </a:r>
          </a:p>
          <a:p>
            <a:pPr marL="171450" indent="-171450">
              <a:buFontTx/>
              <a:buChar char="-"/>
            </a:pPr>
            <a:r>
              <a:rPr lang="id-ID" dirty="0" smtClean="0"/>
              <a:t>terjangkau</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36</a:t>
            </a:fld>
            <a:endParaRPr lang="id-ID"/>
          </a:p>
        </p:txBody>
      </p:sp>
    </p:spTree>
    <p:extLst>
      <p:ext uri="{BB962C8B-B14F-4D97-AF65-F5344CB8AC3E}">
        <p14:creationId xmlns:p14="http://schemas.microsoft.com/office/powerpoint/2010/main" val="917788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Amazon RDS tersedia pada beberapa jenis instans database yang dioptimalkan untuk memori, performa atau I/O – dan memberikan enam mesin database familiar yang dapat dipilih, termasuk </a:t>
            </a:r>
            <a:r>
              <a:rPr lang="id-ID" dirty="0" smtClean="0">
                <a:hlinkClick r:id="rId3"/>
              </a:rPr>
              <a:t>Amazon Aurora</a:t>
            </a:r>
            <a:r>
              <a:rPr lang="id-ID" dirty="0" smtClean="0"/>
              <a:t>, </a:t>
            </a:r>
            <a:r>
              <a:rPr lang="id-ID" dirty="0" smtClean="0">
                <a:hlinkClick r:id="rId4"/>
              </a:rPr>
              <a:t>PostgreSQL</a:t>
            </a:r>
            <a:r>
              <a:rPr lang="id-ID" dirty="0" smtClean="0"/>
              <a:t>, </a:t>
            </a:r>
            <a:r>
              <a:rPr lang="id-ID" dirty="0" smtClean="0">
                <a:hlinkClick r:id="rId5"/>
              </a:rPr>
              <a:t>MySQL</a:t>
            </a:r>
            <a:r>
              <a:rPr lang="id-ID" dirty="0" smtClean="0"/>
              <a:t>, </a:t>
            </a:r>
            <a:r>
              <a:rPr lang="id-ID" dirty="0" smtClean="0">
                <a:hlinkClick r:id="rId6"/>
              </a:rPr>
              <a:t>MariaDB</a:t>
            </a:r>
            <a:r>
              <a:rPr lang="id-ID" dirty="0" smtClean="0"/>
              <a:t>, </a:t>
            </a:r>
            <a:r>
              <a:rPr lang="id-ID" dirty="0" smtClean="0">
                <a:hlinkClick r:id="rId7"/>
              </a:rPr>
              <a:t>Oracle Database</a:t>
            </a:r>
            <a:r>
              <a:rPr lang="id-ID" dirty="0" smtClean="0"/>
              <a:t>, dan </a:t>
            </a:r>
            <a:r>
              <a:rPr lang="id-ID" dirty="0" smtClean="0">
                <a:hlinkClick r:id="rId8"/>
              </a:rPr>
              <a:t>SQL Server</a:t>
            </a:r>
            <a:r>
              <a:rPr lang="id-ID" dirty="0" smtClean="0"/>
              <a:t>. Anda dapat menggunakan </a:t>
            </a:r>
            <a:r>
              <a:rPr lang="id-ID" dirty="0" smtClean="0">
                <a:hlinkClick r:id="rId9"/>
              </a:rPr>
              <a:t>AWS Database Migration Service</a:t>
            </a:r>
            <a:r>
              <a:rPr lang="id-ID" dirty="0" smtClean="0"/>
              <a:t> untuk memindahkan atau mereplikasikan database Anda yang sudah ada ke Amazon RDS.</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37</a:t>
            </a:fld>
            <a:endParaRPr lang="id-ID"/>
          </a:p>
        </p:txBody>
      </p:sp>
    </p:spTree>
    <p:extLst>
      <p:ext uri="{BB962C8B-B14F-4D97-AF65-F5344CB8AC3E}">
        <p14:creationId xmlns:p14="http://schemas.microsoft.com/office/powerpoint/2010/main" val="1870231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Jenis Pembelian DB</a:t>
            </a:r>
            <a:br>
              <a:rPr lang="id-ID" dirty="0" smtClean="0"/>
            </a:br>
            <a:r>
              <a:rPr lang="id-ID" dirty="0" smtClean="0"/>
              <a:t>Contoh basis data berdasarkan permintaan</a:t>
            </a:r>
            <a:br>
              <a:rPr lang="id-ID" dirty="0" smtClean="0"/>
            </a:br>
            <a:r>
              <a:rPr lang="id-ID" dirty="0" smtClean="0"/>
              <a:t>Setiap jam</a:t>
            </a:r>
            <a:br>
              <a:rPr lang="id-ID" dirty="0" smtClean="0"/>
            </a:br>
            <a:r>
              <a:rPr lang="id-ID" dirty="0" smtClean="0"/>
              <a:t>Contoh basis data cadangan</a:t>
            </a:r>
            <a:br>
              <a:rPr lang="id-ID" dirty="0" smtClean="0"/>
            </a:br>
            <a:r>
              <a:rPr lang="id-ID" dirty="0" smtClean="0"/>
              <a:t>Pembayaran di muka untuk instance database dicadangkan</a:t>
            </a:r>
            <a:br>
              <a:rPr lang="id-ID" dirty="0" smtClean="0"/>
            </a:br>
            <a:r>
              <a:rPr lang="id-ID" dirty="0" smtClean="0"/>
              <a:t/>
            </a:r>
            <a:br>
              <a:rPr lang="id-ID" dirty="0" smtClean="0"/>
            </a:br>
            <a:r>
              <a:rPr lang="id-ID" dirty="0" smtClean="0"/>
              <a:t>Berbagai Instance DB</a:t>
            </a:r>
            <a:br>
              <a:rPr lang="id-ID" dirty="0" smtClean="0"/>
            </a:br>
            <a:r>
              <a:rPr lang="id-ID" dirty="0" smtClean="0"/>
              <a:t>Menyediakan beberapa instance DB untuk menangani beban puncak</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39</a:t>
            </a:fld>
            <a:endParaRPr lang="id-ID"/>
          </a:p>
        </p:txBody>
      </p:sp>
    </p:spTree>
    <p:extLst>
      <p:ext uri="{BB962C8B-B14F-4D97-AF65-F5344CB8AC3E}">
        <p14:creationId xmlns:p14="http://schemas.microsoft.com/office/powerpoint/2010/main" val="3538081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40</a:t>
            </a:fld>
            <a:endParaRPr lang="id-ID"/>
          </a:p>
        </p:txBody>
      </p:sp>
    </p:spTree>
    <p:extLst>
      <p:ext uri="{BB962C8B-B14F-4D97-AF65-F5344CB8AC3E}">
        <p14:creationId xmlns:p14="http://schemas.microsoft.com/office/powerpoint/2010/main" val="1419592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41</a:t>
            </a:fld>
            <a:endParaRPr lang="id-ID"/>
          </a:p>
        </p:txBody>
      </p:sp>
    </p:spTree>
    <p:extLst>
      <p:ext uri="{BB962C8B-B14F-4D97-AF65-F5344CB8AC3E}">
        <p14:creationId xmlns:p14="http://schemas.microsoft.com/office/powerpoint/2010/main" val="5164725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Pricing Details</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42</a:t>
            </a:fld>
            <a:endParaRPr lang="id-ID"/>
          </a:p>
        </p:txBody>
      </p:sp>
    </p:spTree>
    <p:extLst>
      <p:ext uri="{BB962C8B-B14F-4D97-AF65-F5344CB8AC3E}">
        <p14:creationId xmlns:p14="http://schemas.microsoft.com/office/powerpoint/2010/main" val="184989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id-ID" sz="1200" b="0" dirty="0" smtClean="0">
                <a:solidFill>
                  <a:schemeClr val="tx1"/>
                </a:solidFill>
              </a:rPr>
              <a:t>Jenis-jenis model pembayaran dalam AWS terbagi menjadi 4, yaitu : </a:t>
            </a:r>
          </a:p>
          <a:p>
            <a:pPr>
              <a:lnSpc>
                <a:spcPct val="150000"/>
              </a:lnSpc>
            </a:pPr>
            <a:endParaRPr lang="id-ID" sz="1200" b="0" dirty="0" smtClean="0">
              <a:solidFill>
                <a:schemeClr val="tx1"/>
              </a:solidFill>
            </a:endParaRPr>
          </a:p>
          <a:p>
            <a:pPr marL="228600" indent="-228600">
              <a:lnSpc>
                <a:spcPct val="150000"/>
              </a:lnSpc>
              <a:buAutoNum type="arabicPeriod"/>
            </a:pPr>
            <a:r>
              <a:rPr lang="en-ID" sz="1200" b="1" dirty="0" smtClean="0">
                <a:solidFill>
                  <a:schemeClr val="tx1"/>
                </a:solidFill>
              </a:rPr>
              <a:t>Pay-as-you-go</a:t>
            </a:r>
            <a:endParaRPr lang="id-ID" sz="1200" b="1" dirty="0" smtClean="0">
              <a:solidFill>
                <a:schemeClr val="tx1"/>
              </a:solidFill>
            </a:endParaRPr>
          </a:p>
          <a:p>
            <a:pPr marL="228600" indent="-228600">
              <a:lnSpc>
                <a:spcPct val="150000"/>
              </a:lnSpc>
              <a:buAutoNum type="arabicPeriod"/>
            </a:pPr>
            <a:endParaRPr lang="id-ID" sz="1200" b="1" dirty="0" smtClean="0">
              <a:solidFill>
                <a:schemeClr val="tx1"/>
              </a:solidFill>
            </a:endParaRPr>
          </a:p>
          <a:p>
            <a:pPr marL="228600" indent="-228600">
              <a:lnSpc>
                <a:spcPct val="150000"/>
              </a:lnSpc>
              <a:buAutoNum type="arabicPeriod"/>
            </a:pPr>
            <a:r>
              <a:rPr lang="en-ID" sz="1200" b="1" dirty="0" smtClean="0">
                <a:solidFill>
                  <a:schemeClr val="tx1"/>
                </a:solidFill>
              </a:rPr>
              <a:t>Pay less when you reserve</a:t>
            </a:r>
            <a:endParaRPr lang="id-ID" sz="1200" b="1" dirty="0" smtClean="0">
              <a:solidFill>
                <a:schemeClr val="tx1"/>
              </a:solidFill>
            </a:endParaRPr>
          </a:p>
          <a:p>
            <a:pPr marL="228600" indent="-228600">
              <a:lnSpc>
                <a:spcPct val="150000"/>
              </a:lnSpc>
              <a:buAutoNum type="arabicPeriod"/>
            </a:pPr>
            <a:endParaRPr lang="id-ID" sz="1200" b="1" dirty="0" smtClean="0">
              <a:solidFill>
                <a:schemeClr val="tx1"/>
              </a:solidFill>
            </a:endParaRPr>
          </a:p>
          <a:p>
            <a:pPr marL="228600" indent="-228600">
              <a:lnSpc>
                <a:spcPct val="150000"/>
              </a:lnSpc>
              <a:buAutoNum type="arabicPeriod"/>
            </a:pPr>
            <a:r>
              <a:rPr lang="en-ID" sz="1200" b="1" dirty="0" smtClean="0">
                <a:solidFill>
                  <a:schemeClr val="tx1"/>
                </a:solidFill>
              </a:rPr>
              <a:t>Pay even less per unit by using more </a:t>
            </a:r>
            <a:endParaRPr lang="id-ID" sz="1200" b="1" dirty="0" smtClean="0">
              <a:solidFill>
                <a:schemeClr val="tx1"/>
              </a:solidFill>
            </a:endParaRPr>
          </a:p>
          <a:p>
            <a:pPr marL="228600" indent="-228600">
              <a:lnSpc>
                <a:spcPct val="150000"/>
              </a:lnSpc>
              <a:buAutoNum type="arabicPeriod"/>
            </a:pPr>
            <a:endParaRPr lang="id-ID" sz="1200" b="1" dirty="0" smtClean="0">
              <a:solidFill>
                <a:schemeClr val="tx1"/>
              </a:solidFill>
            </a:endParaRPr>
          </a:p>
          <a:p>
            <a:pPr marL="228600" indent="-228600">
              <a:lnSpc>
                <a:spcPct val="150000"/>
              </a:lnSpc>
              <a:buAutoNum type="arabicPeriod"/>
            </a:pPr>
            <a:r>
              <a:rPr lang="en-ID" sz="1200" b="1" dirty="0" smtClean="0">
                <a:solidFill>
                  <a:schemeClr val="tx1"/>
                </a:solidFill>
              </a:rPr>
              <a:t>Pay even less as AWS grows</a:t>
            </a:r>
            <a:endParaRPr lang="en-US" sz="1200" b="1" dirty="0">
              <a:solidFill>
                <a:schemeClr val="tx1"/>
              </a:solidFill>
            </a:endParaRPr>
          </a:p>
        </p:txBody>
      </p:sp>
      <p:sp>
        <p:nvSpPr>
          <p:cNvPr id="4" name="Slide Number Placeholder 3"/>
          <p:cNvSpPr>
            <a:spLocks noGrp="1"/>
          </p:cNvSpPr>
          <p:nvPr>
            <p:ph type="sldNum" sz="quarter" idx="10"/>
          </p:nvPr>
        </p:nvSpPr>
        <p:spPr/>
        <p:txBody>
          <a:bodyPr/>
          <a:lstStyle/>
          <a:p>
            <a:fld id="{CF48818C-C5E6-444A-A9F7-917A97CA3904}" type="slidenum">
              <a:rPr lang="id-ID" smtClean="0"/>
              <a:t>6</a:t>
            </a:fld>
            <a:endParaRPr lang="id-ID"/>
          </a:p>
        </p:txBody>
      </p:sp>
    </p:spTree>
    <p:extLst>
      <p:ext uri="{BB962C8B-B14F-4D97-AF65-F5344CB8AC3E}">
        <p14:creationId xmlns:p14="http://schemas.microsoft.com/office/powerpoint/2010/main" val="62167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Amazon CloudFront adalah layanan jaringan pengantaran konten (CDN) cepat yang mengantarkan data, video, aplikasi, dan API kepada pelanggan global Anda secara aman dengan tingkat latensi rendah, kecepatan transfer tinggi, semua dalam lingkungan ramah pengembang. CloudFront terintegrasi dengan AWS – dengan lokasi fisik yang terhubung langsung ke infrastruktur global AWS, serta layanan AWS lain. CloudFront bekerja secara lancar dengan layanan seperti AWS Shield untuk mitigasi DDoS, Amazon S3, Elastic Load Balancing atau Amazon EC2 sebagai asal aplikasi Anda, serta Lambda@Edge untuk menjalankan kode kustom yang lebih dekat ke pengguna pelanggan dan untuk menyesuaikan pengalaman pengguna. Terakhir, jika Anda menggunakan asal AWS seperti Amazon S3, Amazon EC2, atau Elastic Load Balancing, Anda tidak perlu membayar data apa pun yang dikirimkan antara layanan-layanan ini dan CloudFront.</a:t>
            </a:r>
            <a:br>
              <a:rPr lang="id-ID" dirty="0" smtClean="0"/>
            </a:br>
            <a:r>
              <a:rPr lang="id-ID" dirty="0" smtClean="0"/>
              <a:t/>
            </a:r>
            <a:br>
              <a:rPr lang="id-ID" dirty="0" smtClean="0"/>
            </a:br>
            <a:r>
              <a:rPr lang="id-ID" dirty="0" smtClean="0"/>
              <a:t>Anda dapat memulai dengan Jaringan Pengantaran Konten dalam hitungan menit, menggunakan alat AWS yang sama dan sudah tidak asing lagi bagi Anda: API, AWS Management Console, AWS CloudFormation, CLI, dan SDK. CDN Amazon menawarkan model harga bayar sesuai pemakaian yang sederhana, tanpa uang muka atau kontrak jangka panjang, serta dukungan untuk CDN tercakup dalam langganan AWS Support Anda yang sudah ada.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43</a:t>
            </a:fld>
            <a:endParaRPr lang="id-ID"/>
          </a:p>
        </p:txBody>
      </p:sp>
    </p:spTree>
    <p:extLst>
      <p:ext uri="{BB962C8B-B14F-4D97-AF65-F5344CB8AC3E}">
        <p14:creationId xmlns:p14="http://schemas.microsoft.com/office/powerpoint/2010/main" val="19616617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1" kern="1200" dirty="0" smtClean="0">
                <a:solidFill>
                  <a:schemeClr val="tx1"/>
                </a:solidFill>
                <a:effectLst/>
                <a:latin typeface="+mn-lt"/>
                <a:ea typeface="+mn-ea"/>
                <a:cs typeface="+mn-cs"/>
              </a:rPr>
              <a:t>Tingkat Gratis : </a:t>
            </a:r>
          </a:p>
          <a:p>
            <a:pPr marL="171450" indent="-171450">
              <a:buFontTx/>
              <a:buChar char="-"/>
            </a:pPr>
            <a:r>
              <a:rPr lang="id-ID" sz="1200" kern="1200" dirty="0" smtClean="0">
                <a:solidFill>
                  <a:schemeClr val="tx1"/>
                </a:solidFill>
                <a:effectLst/>
                <a:latin typeface="+mn-lt"/>
                <a:ea typeface="+mn-ea"/>
                <a:cs typeface="+mn-cs"/>
              </a:rPr>
              <a:t>50 GB untuk Transfer Data Keluar (1</a:t>
            </a:r>
            <a:r>
              <a:rPr lang="id-ID" i="1" dirty="0" smtClean="0">
                <a:effectLst/>
              </a:rPr>
              <a:t>2 bulan gratis)</a:t>
            </a:r>
          </a:p>
          <a:p>
            <a:pPr marL="171450" indent="-171450">
              <a:buFontTx/>
              <a:buChar char="-"/>
            </a:pPr>
            <a:r>
              <a:rPr lang="id-ID" sz="1200" kern="1200" dirty="0" smtClean="0">
                <a:solidFill>
                  <a:schemeClr val="tx1"/>
                </a:solidFill>
                <a:effectLst/>
                <a:latin typeface="+mn-lt"/>
                <a:ea typeface="+mn-ea"/>
                <a:cs typeface="+mn-cs"/>
              </a:rPr>
              <a:t>2.000.000 Permintaan HTTP atau HTTPS (</a:t>
            </a:r>
            <a:r>
              <a:rPr lang="id-ID" i="1" dirty="0" smtClean="0">
                <a:effectLst/>
              </a:rPr>
              <a:t>Tiap bulan selama satu tahun)</a:t>
            </a:r>
          </a:p>
          <a:p>
            <a:pPr marL="171450" indent="-171450">
              <a:buFontTx/>
              <a:buChar char="-"/>
            </a:pPr>
            <a:endParaRPr lang="id-ID" i="1" dirty="0" smtClean="0">
              <a:effectLst/>
            </a:endParaRPr>
          </a:p>
          <a:p>
            <a:pPr marL="0" indent="0">
              <a:buFontTx/>
              <a:buNone/>
            </a:pPr>
            <a:r>
              <a:rPr lang="id-ID" i="0" dirty="0" smtClean="0">
                <a:effectLst/>
              </a:rPr>
              <a:t>Harga berdasarkan Pesanan</a:t>
            </a:r>
            <a:r>
              <a:rPr lang="id-ID" i="0" baseline="0" dirty="0" smtClean="0">
                <a:effectLst/>
              </a:rPr>
              <a:t> :</a:t>
            </a:r>
          </a:p>
          <a:p>
            <a:pPr marL="171450" indent="-171450">
              <a:buFontTx/>
              <a:buChar char="-"/>
            </a:pPr>
            <a:r>
              <a:rPr lang="id-ID" i="0" baseline="0" dirty="0" smtClean="0">
                <a:effectLst/>
              </a:rPr>
              <a:t>Menyesuaikan dengan data keluar</a:t>
            </a:r>
          </a:p>
          <a:p>
            <a:pPr marL="171450" indent="-171450">
              <a:buFontTx/>
              <a:buChar char="-"/>
            </a:pPr>
            <a:r>
              <a:rPr lang="id-ID" i="0" baseline="0" dirty="0" smtClean="0">
                <a:effectLst/>
              </a:rPr>
              <a:t>Permintaan HTTP/HTTPS</a:t>
            </a:r>
          </a:p>
          <a:p>
            <a:pPr marL="171450" indent="-171450">
              <a:buFontTx/>
              <a:buChar char="-"/>
            </a:pPr>
            <a:r>
              <a:rPr lang="id-ID" i="0" baseline="0" dirty="0" smtClean="0">
                <a:effectLst/>
              </a:rPr>
              <a:t>Permintaan penghapusan validasi</a:t>
            </a:r>
          </a:p>
          <a:p>
            <a:pPr marL="171450" indent="-171450">
              <a:buFontTx/>
              <a:buChar char="-"/>
            </a:pPr>
            <a:r>
              <a:rPr lang="id-ID" i="0" baseline="0" dirty="0" smtClean="0">
                <a:effectLst/>
              </a:rPr>
              <a:t>Permintaan enkripsi tingkat bidang</a:t>
            </a:r>
          </a:p>
          <a:p>
            <a:pPr marL="171450" indent="-171450">
              <a:buFontTx/>
              <a:buChar char="-"/>
            </a:pPr>
            <a:r>
              <a:rPr lang="id-ID" dirty="0" smtClean="0"/>
              <a:t>Sertifikat SSL Kustom IP Khusus yang terkait dengan distribusi CloudFront </a:t>
            </a:r>
          </a:p>
          <a:p>
            <a:pPr marL="171450" indent="-171450">
              <a:buFontTx/>
              <a:buChar char="-"/>
            </a:pPr>
            <a:endParaRPr lang="id-ID" b="1" i="0" dirty="0" smtClean="0">
              <a:effectLst/>
            </a:endParaRPr>
          </a:p>
          <a:p>
            <a:r>
              <a:rPr lang="id-ID" sz="1200" b="1" kern="1200" dirty="0" smtClean="0">
                <a:solidFill>
                  <a:schemeClr val="tx1"/>
                </a:solidFill>
                <a:effectLst/>
                <a:latin typeface="+mn-lt"/>
                <a:ea typeface="+mn-ea"/>
                <a:cs typeface="+mn-cs"/>
              </a:rPr>
              <a:t>Harga Diskon </a:t>
            </a:r>
          </a:p>
          <a:p>
            <a:r>
              <a:rPr lang="id-ID" i="1" dirty="0" smtClean="0"/>
              <a:t>Untuk pelanggan yang ingin membuat lalu lintas minimum tertentu (biasanya 10 TB/bulan atau lebih tinggi)</a:t>
            </a:r>
            <a:endParaRPr lang="id-ID" dirty="0" smtClean="0"/>
          </a:p>
          <a:p>
            <a:pPr marL="0" indent="0">
              <a:buFontTx/>
              <a:buNone/>
            </a:pPr>
            <a:endParaRPr lang="id-ID" i="0" dirty="0" smtClean="0">
              <a:effectLst/>
            </a:endParaRP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44</a:t>
            </a:fld>
            <a:endParaRPr lang="id-ID"/>
          </a:p>
        </p:txBody>
      </p:sp>
    </p:spTree>
    <p:extLst>
      <p:ext uri="{BB962C8B-B14F-4D97-AF65-F5344CB8AC3E}">
        <p14:creationId xmlns:p14="http://schemas.microsoft.com/office/powerpoint/2010/main" val="3285354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Kami memasang harga lebih kecil jika biaya kami lebih kecil, sehingga beberapa harga menjadi beragam di sepanjang wilayah geografis dan berdasarkan lokasi edge yang menyajikan konten Anda. Mungkin terdapat biaya yang lebih tinggi yang dikaitkan dengan lokasi edge baru mana pun yang kami tambah pada jaringan CloudFront di masa depan. Tingkat penggunaan transfer data diukur secara terpisah untuk tiap wilayah geografis. Harga di atas tidak termasuk pajak, biaya yang berlaku, atau biaya pemerintah yang sama, jika ada, kecuali dinyatakan secara lain. Harga penggunaan keluar dari lokasi edge Australia bersifat eksklusif terhadap Pajak Barang dan Jasa (GST) Australia. Untuk pelanggan dengan alamat penagihan Jepang, penggunaan Wilayah Asia Pasifik (Tokyo) tunduk pada Pajak Konsumsi Jepang. </a:t>
            </a:r>
            <a:r>
              <a:rPr lang="id-ID" dirty="0" smtClean="0">
                <a:hlinkClick r:id="rId3"/>
              </a:rPr>
              <a:t>Pelajari selengkapnya &gt;&gt;</a:t>
            </a:r>
            <a:r>
              <a:rPr lang="id-ID" dirty="0" smtClean="0"/>
              <a:t>.</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47</a:t>
            </a:fld>
            <a:endParaRPr lang="id-ID"/>
          </a:p>
        </p:txBody>
      </p:sp>
    </p:spTree>
    <p:extLst>
      <p:ext uri="{BB962C8B-B14F-4D97-AF65-F5344CB8AC3E}">
        <p14:creationId xmlns:p14="http://schemas.microsoft.com/office/powerpoint/2010/main" val="3925605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Amazon CloudFront adalah layanan jaringan pengantaran konten (CDN) cepat yang mengantarkan data, video, aplikasi, dan API kepada pelanggan global Anda secara aman dengan tingkat latensi rendah, kecepatan transfer tinggi, semua dalam lingkungan ramah pengembang. CloudFront terintegrasi dengan AWS – dengan lokasi fisik yang terhubung langsung ke infrastruktur global AWS, serta layanan AWS lain. CloudFront bekerja secara lancar dengan layanan seperti AWS Shield untuk mitigasi DDoS, Amazon S3, Elastic Load Balancing atau Amazon EC2 sebagai asal aplikasi Anda, serta Lambda@Edge untuk menjalankan kode kustom yang lebih dekat ke pengguna pelanggan dan untuk menyesuaikan pengalaman pengguna. Terakhir, jika Anda menggunakan asal AWS seperti Amazon S3, Amazon EC2, atau Elastic Load Balancing, Anda tidak perlu membayar data apa pun yang dikirimkan antara layanan-layanan ini dan CloudFront.</a:t>
            </a:r>
            <a:br>
              <a:rPr lang="id-ID" dirty="0" smtClean="0"/>
            </a:br>
            <a:r>
              <a:rPr lang="id-ID" dirty="0" smtClean="0"/>
              <a:t/>
            </a:r>
            <a:br>
              <a:rPr lang="id-ID" dirty="0" smtClean="0"/>
            </a:br>
            <a:r>
              <a:rPr lang="id-ID" dirty="0" smtClean="0"/>
              <a:t>Untuk menyampaikan konten kepada pengguna akhir dengan latensi yang lebih rendah, Amazon CloudFront menggunakan jaringan global di 180 Titik Kehadiran (169 Lokasi Edge dan 11 Cache Edge Regional) di 69 kota di 30 negara.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48</a:t>
            </a:fld>
            <a:endParaRPr lang="id-ID"/>
          </a:p>
        </p:txBody>
      </p:sp>
    </p:spTree>
    <p:extLst>
      <p:ext uri="{BB962C8B-B14F-4D97-AF65-F5344CB8AC3E}">
        <p14:creationId xmlns:p14="http://schemas.microsoft.com/office/powerpoint/2010/main" val="3803718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49</a:t>
            </a:fld>
            <a:endParaRPr lang="id-ID"/>
          </a:p>
        </p:txBody>
      </p:sp>
    </p:spTree>
    <p:extLst>
      <p:ext uri="{BB962C8B-B14F-4D97-AF65-F5344CB8AC3E}">
        <p14:creationId xmlns:p14="http://schemas.microsoft.com/office/powerpoint/2010/main" val="31603984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200" b="1" dirty="0" smtClean="0"/>
              <a:t>Total Cost of Ownership Calculator</a:t>
            </a:r>
            <a:endParaRPr lang="en-US" sz="1200" b="1" dirty="0" smtClean="0"/>
          </a:p>
          <a:p>
            <a:r>
              <a:rPr lang="id-ID" dirty="0" smtClean="0"/>
              <a:t>Kalkulator TCO (Total Biaya Kepemilikan) digunakan untuk membandingkan harga satu layanan dengan yang lain, atau satu solusi infrastruktur dengan yang lain, itu cocok dengan infrastruktur Anda saat ini dengan penawaran AWS yang paling hemat biaya.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50</a:t>
            </a:fld>
            <a:endParaRPr lang="id-ID"/>
          </a:p>
        </p:txBody>
      </p:sp>
    </p:spTree>
    <p:extLst>
      <p:ext uri="{BB962C8B-B14F-4D97-AF65-F5344CB8AC3E}">
        <p14:creationId xmlns:p14="http://schemas.microsoft.com/office/powerpoint/2010/main" val="27794901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51</a:t>
            </a:fld>
            <a:endParaRPr lang="id-ID"/>
          </a:p>
        </p:txBody>
      </p:sp>
    </p:spTree>
    <p:extLst>
      <p:ext uri="{BB962C8B-B14F-4D97-AF65-F5344CB8AC3E}">
        <p14:creationId xmlns:p14="http://schemas.microsoft.com/office/powerpoint/2010/main" val="34399584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t>Select Currency </a:t>
            </a:r>
            <a:r>
              <a:rPr lang="id-ID" dirty="0" smtClean="0"/>
              <a:t>: untuk memilih jenis mata uang yang digunakan</a:t>
            </a:r>
          </a:p>
          <a:p>
            <a:endParaRPr lang="id-ID" b="1" dirty="0" smtClean="0"/>
          </a:p>
          <a:p>
            <a:r>
              <a:rPr lang="en-US" b="1" dirty="0" smtClean="0"/>
              <a:t>What type of environment are you comparing against?</a:t>
            </a:r>
            <a:r>
              <a:rPr lang="id-ID" b="1" dirty="0" smtClean="0"/>
              <a:t> : </a:t>
            </a:r>
            <a:r>
              <a:rPr lang="id-ID" b="0" dirty="0" smtClean="0"/>
              <a:t>jenis lingkungan</a:t>
            </a:r>
            <a:r>
              <a:rPr lang="id-ID" b="0" baseline="0" dirty="0" smtClean="0"/>
              <a:t> apa yang akan dibandingkan</a:t>
            </a:r>
          </a:p>
          <a:p>
            <a:endParaRPr lang="id-ID" b="0" baseline="0" dirty="0" smtClean="0"/>
          </a:p>
          <a:p>
            <a:r>
              <a:rPr lang="en-US" b="1" dirty="0" smtClean="0"/>
              <a:t>Which AWS region is ideal for your geo requirements? </a:t>
            </a:r>
            <a:r>
              <a:rPr lang="id-ID" b="1" dirty="0" smtClean="0"/>
              <a:t>: </a:t>
            </a:r>
            <a:r>
              <a:rPr lang="id-ID" dirty="0" smtClean="0"/>
              <a:t>wilayah dipilih</a:t>
            </a:r>
            <a:r>
              <a:rPr lang="id-ID" baseline="0" dirty="0" smtClean="0"/>
              <a:t> dan termasuk ke dalam wilayah AWS</a:t>
            </a:r>
            <a:endParaRPr lang="en-US" dirty="0" smtClean="0">
              <a:effectLst/>
            </a:endParaRPr>
          </a:p>
          <a:p>
            <a:endParaRPr lang="id-ID" b="1" dirty="0" smtClean="0"/>
          </a:p>
          <a:p>
            <a:r>
              <a:rPr lang="en-US" b="1" dirty="0" smtClean="0"/>
              <a:t>Servers</a:t>
            </a:r>
            <a:r>
              <a:rPr lang="id-ID" b="1" dirty="0" smtClean="0"/>
              <a:t> </a:t>
            </a:r>
            <a:endParaRPr lang="en-US" b="1" dirty="0" smtClean="0"/>
          </a:p>
          <a:p>
            <a:r>
              <a:rPr lang="en-US" b="1" dirty="0" smtClean="0"/>
              <a:t>Are you comparing physical servers or virtual machines? </a:t>
            </a:r>
            <a:endParaRPr lang="id-ID" b="1" dirty="0" smtClean="0"/>
          </a:p>
          <a:p>
            <a:r>
              <a:rPr lang="id-ID" dirty="0" smtClean="0"/>
              <a:t>Memilih jenis server yang digunakan</a:t>
            </a:r>
            <a:r>
              <a:rPr lang="en-US" dirty="0" smtClean="0"/>
              <a:t/>
            </a:r>
            <a:br>
              <a:rPr lang="en-US" dirty="0" smtClean="0"/>
            </a:br>
            <a:r>
              <a:rPr lang="en-US" dirty="0" smtClean="0"/>
              <a:t/>
            </a:r>
            <a:br>
              <a:rPr lang="en-US" dirty="0" smtClean="0"/>
            </a:br>
            <a:endParaRPr lang="en-US" dirty="0" smtClean="0"/>
          </a:p>
          <a:p>
            <a:r>
              <a:rPr lang="en-US" dirty="0" smtClean="0"/>
              <a:t/>
            </a:r>
            <a:br>
              <a:rPr lang="en-US" dirty="0" smtClean="0"/>
            </a:br>
            <a:endParaRPr lang="en-US" dirty="0" smtClean="0"/>
          </a:p>
          <a:p>
            <a:endParaRPr lang="id-ID" b="1" dirty="0"/>
          </a:p>
        </p:txBody>
      </p:sp>
      <p:sp>
        <p:nvSpPr>
          <p:cNvPr id="4" name="Slide Number Placeholder 3"/>
          <p:cNvSpPr>
            <a:spLocks noGrp="1"/>
          </p:cNvSpPr>
          <p:nvPr>
            <p:ph type="sldNum" sz="quarter" idx="10"/>
          </p:nvPr>
        </p:nvSpPr>
        <p:spPr/>
        <p:txBody>
          <a:bodyPr/>
          <a:lstStyle/>
          <a:p>
            <a:fld id="{CF48818C-C5E6-444A-A9F7-917A97CA3904}" type="slidenum">
              <a:rPr lang="id-ID" smtClean="0"/>
              <a:t>52</a:t>
            </a:fld>
            <a:endParaRPr lang="id-ID"/>
          </a:p>
        </p:txBody>
      </p:sp>
    </p:spTree>
    <p:extLst>
      <p:ext uri="{BB962C8B-B14F-4D97-AF65-F5344CB8AC3E}">
        <p14:creationId xmlns:p14="http://schemas.microsoft.com/office/powerpoint/2010/main" val="1936485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id-ID" b="1" dirty="0"/>
          </a:p>
        </p:txBody>
      </p:sp>
      <p:sp>
        <p:nvSpPr>
          <p:cNvPr id="4" name="Slide Number Placeholder 3"/>
          <p:cNvSpPr>
            <a:spLocks noGrp="1"/>
          </p:cNvSpPr>
          <p:nvPr>
            <p:ph type="sldNum" sz="quarter" idx="10"/>
          </p:nvPr>
        </p:nvSpPr>
        <p:spPr/>
        <p:txBody>
          <a:bodyPr/>
          <a:lstStyle/>
          <a:p>
            <a:fld id="{CF48818C-C5E6-444A-A9F7-917A97CA3904}" type="slidenum">
              <a:rPr lang="id-ID" smtClean="0"/>
              <a:t>7</a:t>
            </a:fld>
            <a:endParaRPr lang="id-ID"/>
          </a:p>
        </p:txBody>
      </p:sp>
    </p:spTree>
    <p:extLst>
      <p:ext uri="{BB962C8B-B14F-4D97-AF65-F5344CB8AC3E}">
        <p14:creationId xmlns:p14="http://schemas.microsoft.com/office/powerpoint/2010/main" val="2389616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dirty="0" smtClean="0"/>
              <a:t>All upfront :</a:t>
            </a:r>
          </a:p>
          <a:p>
            <a:r>
              <a:rPr lang="id-ID" dirty="0" smtClean="0"/>
              <a:t>Anda membayar seluruh jumlah ketika Anda memesan, dan harga paling tidak dalam hal ini, karena Anda membayar pembayaran penuh.</a:t>
            </a:r>
            <a:endParaRPr lang="id-ID" b="1" dirty="0" smtClean="0"/>
          </a:p>
          <a:p>
            <a:endParaRPr lang="id-ID" b="1" dirty="0" smtClean="0"/>
          </a:p>
          <a:p>
            <a:r>
              <a:rPr lang="id-ID" b="1" dirty="0" smtClean="0"/>
              <a:t>Partial</a:t>
            </a:r>
            <a:r>
              <a:rPr lang="id-ID" b="1" baseline="0" dirty="0" smtClean="0"/>
              <a:t> upfront :</a:t>
            </a:r>
          </a:p>
          <a:p>
            <a:r>
              <a:rPr lang="id-ID" dirty="0" smtClean="0"/>
              <a:t>Anda membayar sejumlah parsial ketika Anda memesan, biaya dalam model ini lebih rendah dibandingkan dengan no upfront, tetapi masih lebih mahal daripada all</a:t>
            </a:r>
            <a:r>
              <a:rPr lang="id-ID" baseline="0" dirty="0" smtClean="0"/>
              <a:t> upfront</a:t>
            </a:r>
            <a:r>
              <a:rPr lang="id-ID" dirty="0" smtClean="0"/>
              <a:t>.</a:t>
            </a:r>
          </a:p>
          <a:p>
            <a:endParaRPr lang="id-ID" b="1" baseline="0" dirty="0" smtClean="0"/>
          </a:p>
          <a:p>
            <a:r>
              <a:rPr lang="id-ID" b="1" baseline="0" dirty="0" smtClean="0"/>
              <a:t>No upfront payments </a:t>
            </a:r>
            <a:r>
              <a:rPr lang="id-ID" baseline="0" dirty="0" smtClean="0"/>
              <a:t>:</a:t>
            </a:r>
          </a:p>
          <a:p>
            <a:r>
              <a:rPr lang="id-ID" dirty="0" smtClean="0"/>
              <a:t>Anda tidak membayar apa pun sebelum memesan, tetapi karena tidak ada pembayaran di muka, biayanya lebih tinggi daripada dua opsi lainnya.</a:t>
            </a:r>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8</a:t>
            </a:fld>
            <a:endParaRPr lang="id-ID"/>
          </a:p>
        </p:txBody>
      </p:sp>
    </p:spTree>
    <p:extLst>
      <p:ext uri="{BB962C8B-B14F-4D97-AF65-F5344CB8AC3E}">
        <p14:creationId xmlns:p14="http://schemas.microsoft.com/office/powerpoint/2010/main" val="532444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ID" sz="1200" b="0" dirty="0" smtClean="0">
                <a:solidFill>
                  <a:schemeClr val="tx1"/>
                </a:solidFill>
              </a:rPr>
              <a:t>K</a:t>
            </a:r>
            <a:r>
              <a:rPr lang="id-ID" sz="1200" b="0" dirty="0" smtClean="0">
                <a:solidFill>
                  <a:schemeClr val="tx1"/>
                </a:solidFill>
              </a:rPr>
              <a:t>omitmen yang dibuat oleh AWS adalah agar pelanggan bisa</a:t>
            </a:r>
            <a:r>
              <a:rPr lang="id-ID" sz="1200" b="0" baseline="0" dirty="0" smtClean="0">
                <a:solidFill>
                  <a:schemeClr val="tx1"/>
                </a:solidFill>
              </a:rPr>
              <a:t> mendapatkan diskon berdasarkan volume penggunaan serta menyadari betapa pentingnya penghematan biaya.</a:t>
            </a:r>
          </a:p>
          <a:p>
            <a:pPr>
              <a:lnSpc>
                <a:spcPct val="150000"/>
              </a:lnSpc>
            </a:pPr>
            <a:endParaRPr lang="id-ID" sz="1200" b="0" baseline="0" dirty="0" smtClean="0">
              <a:solidFill>
                <a:schemeClr val="tx1"/>
              </a:solidFill>
            </a:endParaRPr>
          </a:p>
          <a:p>
            <a:pPr>
              <a:lnSpc>
                <a:spcPct val="150000"/>
              </a:lnSpc>
            </a:pPr>
            <a:r>
              <a:rPr lang="id-ID" sz="1200" b="0" baseline="0" dirty="0" smtClean="0">
                <a:solidFill>
                  <a:schemeClr val="tx1"/>
                </a:solidFill>
              </a:rPr>
              <a:t>Penawaran yang lebih rendah dibutuhkan untuk mengoptimalkan penghematan dengan memilih kombinasi pelayanan yang tepat untuk mengurangi biaya dan tetap menjaga keamanan kinerja</a:t>
            </a:r>
            <a:endParaRPr lang="id-ID" b="0" dirty="0"/>
          </a:p>
        </p:txBody>
      </p:sp>
      <p:sp>
        <p:nvSpPr>
          <p:cNvPr id="4" name="Slide Number Placeholder 3"/>
          <p:cNvSpPr>
            <a:spLocks noGrp="1"/>
          </p:cNvSpPr>
          <p:nvPr>
            <p:ph type="sldNum" sz="quarter" idx="10"/>
          </p:nvPr>
        </p:nvSpPr>
        <p:spPr/>
        <p:txBody>
          <a:bodyPr/>
          <a:lstStyle/>
          <a:p>
            <a:fld id="{CF48818C-C5E6-444A-A9F7-917A97CA3904}" type="slidenum">
              <a:rPr lang="id-ID" smtClean="0"/>
              <a:t>9</a:t>
            </a:fld>
            <a:endParaRPr lang="id-ID"/>
          </a:p>
        </p:txBody>
      </p:sp>
    </p:spTree>
    <p:extLst>
      <p:ext uri="{BB962C8B-B14F-4D97-AF65-F5344CB8AC3E}">
        <p14:creationId xmlns:p14="http://schemas.microsoft.com/office/powerpoint/2010/main" val="1418132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ID" sz="1200" b="0" dirty="0" smtClean="0">
                <a:solidFill>
                  <a:schemeClr val="tx1"/>
                </a:solidFill>
              </a:rPr>
              <a:t>A</a:t>
            </a:r>
            <a:r>
              <a:rPr lang="id-ID" sz="1200" b="0" dirty="0" smtClean="0">
                <a:solidFill>
                  <a:schemeClr val="tx1"/>
                </a:solidFill>
              </a:rPr>
              <a:t>WS</a:t>
            </a:r>
            <a:r>
              <a:rPr lang="id-ID" sz="1200" b="0" baseline="0" dirty="0" smtClean="0">
                <a:solidFill>
                  <a:schemeClr val="tx1"/>
                </a:solidFill>
              </a:rPr>
              <a:t> berfokus pada pengurangan biaya untuk perangkat keras, meningkatkan efisiensi operasional, menurunkan konsumsi daya dan menurunkan biaya dalam mengoptimalkan bisnis</a:t>
            </a:r>
          </a:p>
          <a:p>
            <a:pPr>
              <a:lnSpc>
                <a:spcPct val="150000"/>
              </a:lnSpc>
            </a:pPr>
            <a:endParaRPr lang="id-ID" sz="1200" b="0" baseline="0" dirty="0" smtClean="0">
              <a:solidFill>
                <a:schemeClr val="tx1"/>
              </a:solidFill>
            </a:endParaRPr>
          </a:p>
        </p:txBody>
      </p:sp>
      <p:sp>
        <p:nvSpPr>
          <p:cNvPr id="4" name="Slide Number Placeholder 3"/>
          <p:cNvSpPr>
            <a:spLocks noGrp="1"/>
          </p:cNvSpPr>
          <p:nvPr>
            <p:ph type="sldNum" sz="quarter" idx="10"/>
          </p:nvPr>
        </p:nvSpPr>
        <p:spPr/>
        <p:txBody>
          <a:bodyPr/>
          <a:lstStyle/>
          <a:p>
            <a:fld id="{CF48818C-C5E6-444A-A9F7-917A97CA3904}" type="slidenum">
              <a:rPr lang="id-ID" smtClean="0"/>
              <a:t>10</a:t>
            </a:fld>
            <a:endParaRPr lang="id-ID"/>
          </a:p>
        </p:txBody>
      </p:sp>
    </p:spTree>
    <p:extLst>
      <p:ext uri="{BB962C8B-B14F-4D97-AF65-F5344CB8AC3E}">
        <p14:creationId xmlns:p14="http://schemas.microsoft.com/office/powerpoint/2010/main" val="4154671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M</a:t>
            </a:r>
            <a:r>
              <a:rPr lang="id-ID" sz="1200" b="0" baseline="0" dirty="0" smtClean="0">
                <a:solidFill>
                  <a:schemeClr val="tx1"/>
                </a:solidFill>
              </a:rPr>
              <a:t>Sejak tahun 2006, AWS menurunkan harga lebih dari 60 kali karena sangat menyadari bawah setiap pelanggan memiliki kebutuhan yang berbeda-beda</a:t>
            </a:r>
            <a:endParaRPr lang="id-ID" b="0" dirty="0" smtClean="0"/>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11</a:t>
            </a:fld>
            <a:endParaRPr lang="id-ID"/>
          </a:p>
        </p:txBody>
      </p:sp>
    </p:spTree>
    <p:extLst>
      <p:ext uri="{BB962C8B-B14F-4D97-AF65-F5344CB8AC3E}">
        <p14:creationId xmlns:p14="http://schemas.microsoft.com/office/powerpoint/2010/main" val="2975385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19100" y="2476499"/>
            <a:ext cx="5419725" cy="1419226"/>
          </a:xfrm>
        </p:spPr>
        <p:txBody>
          <a:bodyPr anchor="ctr">
            <a:noAutofit/>
          </a:bodyPr>
          <a:lstStyle>
            <a:lvl1pPr algn="l">
              <a:lnSpc>
                <a:spcPct val="100000"/>
              </a:lnSpc>
              <a:spcBef>
                <a:spcPts val="0"/>
              </a:spcBef>
              <a:spcAft>
                <a:spcPts val="0"/>
              </a:spcAft>
              <a:defRPr sz="4000" baseline="0">
                <a:solidFill>
                  <a:schemeClr val="bg2">
                    <a:lumMod val="25000"/>
                  </a:schemeClr>
                </a:solidFill>
              </a:defRPr>
            </a:lvl1pPr>
          </a:lstStyle>
          <a:p>
            <a:r>
              <a:rPr lang="id-ID" dirty="0" smtClean="0"/>
              <a:t>Judul Pembahasan Pertemuan Disini</a:t>
            </a:r>
            <a:endParaRPr lang="en-US" dirty="0"/>
          </a:p>
        </p:txBody>
      </p:sp>
      <p:sp>
        <p:nvSpPr>
          <p:cNvPr id="3" name="Subtitle 2"/>
          <p:cNvSpPr>
            <a:spLocks noGrp="1"/>
          </p:cNvSpPr>
          <p:nvPr>
            <p:ph type="subTitle" idx="1" hasCustomPrompt="1"/>
          </p:nvPr>
        </p:nvSpPr>
        <p:spPr>
          <a:xfrm>
            <a:off x="419100" y="3927809"/>
            <a:ext cx="4143375" cy="381000"/>
          </a:xfrm>
        </p:spPr>
        <p:txBody>
          <a:bodyPr anchor="ctr">
            <a:normAutofit/>
          </a:bodyPr>
          <a:lstStyle>
            <a:lvl1pPr marL="0" indent="0" algn="l">
              <a:buNone/>
              <a:defRPr sz="160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smtClean="0"/>
              <a:t>Nama Pengajar Tulis Disini</a:t>
            </a:r>
            <a:endParaRPr lang="en-US" dirty="0"/>
          </a:p>
        </p:txBody>
      </p:sp>
      <p:sp>
        <p:nvSpPr>
          <p:cNvPr id="10" name="TextBox 9"/>
          <p:cNvSpPr txBox="1"/>
          <p:nvPr userDrawn="1"/>
        </p:nvSpPr>
        <p:spPr>
          <a:xfrm>
            <a:off x="419100" y="2181225"/>
            <a:ext cx="5419725" cy="261610"/>
          </a:xfrm>
          <a:prstGeom prst="rect">
            <a:avLst/>
          </a:prstGeom>
          <a:noFill/>
        </p:spPr>
        <p:txBody>
          <a:bodyPr wrap="square" rtlCol="0">
            <a:spAutoFit/>
          </a:bodyPr>
          <a:lstStyle/>
          <a:p>
            <a:r>
              <a:rPr lang="id-ID" sz="1075"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1075"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1075" dirty="0">
              <a:solidFill>
                <a:schemeClr val="bg2">
                  <a:lumMod val="25000"/>
                </a:schemeClr>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2105" y="97208"/>
            <a:ext cx="1432672" cy="622623"/>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9100" y="5843925"/>
            <a:ext cx="666547" cy="686745"/>
          </a:xfrm>
          <a:prstGeom prst="rect">
            <a:avLst/>
          </a:prstGeom>
        </p:spPr>
      </p:pic>
      <p:pic>
        <p:nvPicPr>
          <p:cNvPr id="18" name="Picture 17"/>
          <p:cNvPicPr>
            <a:picLocks noChangeAspect="1"/>
          </p:cNvPicPr>
          <p:nvPr userDrawn="1"/>
        </p:nvPicPr>
        <p:blipFill rotWithShape="1">
          <a:blip r:embed="rId5" cstate="print">
            <a:extLst>
              <a:ext uri="{28A0092B-C50C-407E-A947-70E740481C1C}">
                <a14:useLocalDpi xmlns:a14="http://schemas.microsoft.com/office/drawing/2010/main" val="0"/>
              </a:ext>
            </a:extLst>
          </a:blip>
          <a:srcRect l="6852" r="5618" b="19924"/>
          <a:stretch/>
        </p:blipFill>
        <p:spPr>
          <a:xfrm>
            <a:off x="1220910" y="5854811"/>
            <a:ext cx="720077" cy="686745"/>
          </a:xfrm>
          <a:prstGeom prst="rect">
            <a:avLst/>
          </a:prstGeom>
        </p:spPr>
      </p:pic>
    </p:spTree>
    <p:extLst>
      <p:ext uri="{BB962C8B-B14F-4D97-AF65-F5344CB8AC3E}">
        <p14:creationId xmlns:p14="http://schemas.microsoft.com/office/powerpoint/2010/main" val="19002955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DD268-D328-4982-BEC8-DE7E1953758A}" type="datetime1">
              <a:rPr lang="id-ID" smtClean="0"/>
              <a:t>30/06/2019</a:t>
            </a:fld>
            <a:endParaRPr lang="id-ID"/>
          </a:p>
        </p:txBody>
      </p:sp>
      <p:sp>
        <p:nvSpPr>
          <p:cNvPr id="6" name="Footer Placeholder 5"/>
          <p:cNvSpPr>
            <a:spLocks noGrp="1"/>
          </p:cNvSpPr>
          <p:nvPr>
            <p:ph type="ftr" sz="quarter" idx="11"/>
          </p:nvPr>
        </p:nvSpPr>
        <p:spPr/>
        <p:txBody>
          <a:bodyPr/>
          <a:lstStyle/>
          <a:p>
            <a:r>
              <a:rPr lang="id-ID" smtClean="0"/>
              <a:t>AWS Pricing</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413520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010F4-55E8-4244-BE43-A60FE007AAAC}" type="datetime1">
              <a:rPr lang="id-ID" smtClean="0"/>
              <a:t>30/06/2019</a:t>
            </a:fld>
            <a:endParaRPr lang="id-ID"/>
          </a:p>
        </p:txBody>
      </p:sp>
      <p:sp>
        <p:nvSpPr>
          <p:cNvPr id="6" name="Footer Placeholder 5"/>
          <p:cNvSpPr>
            <a:spLocks noGrp="1"/>
          </p:cNvSpPr>
          <p:nvPr>
            <p:ph type="ftr" sz="quarter" idx="11"/>
          </p:nvPr>
        </p:nvSpPr>
        <p:spPr/>
        <p:txBody>
          <a:bodyPr/>
          <a:lstStyle/>
          <a:p>
            <a:r>
              <a:rPr lang="id-ID" smtClean="0"/>
              <a:t>AWS Pricing</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795775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8EDFEF-43F0-4941-BCBD-0F0AED1CC82C}" type="datetime1">
              <a:rPr lang="id-ID" smtClean="0"/>
              <a:t>30/06/2019</a:t>
            </a:fld>
            <a:endParaRPr lang="id-ID"/>
          </a:p>
        </p:txBody>
      </p:sp>
      <p:sp>
        <p:nvSpPr>
          <p:cNvPr id="5" name="Footer Placeholder 4"/>
          <p:cNvSpPr>
            <a:spLocks noGrp="1"/>
          </p:cNvSpPr>
          <p:nvPr>
            <p:ph type="ftr" sz="quarter" idx="11"/>
          </p:nvPr>
        </p:nvSpPr>
        <p:spPr/>
        <p:txBody>
          <a:bodyPr/>
          <a:lstStyle/>
          <a:p>
            <a:r>
              <a:rPr lang="id-ID" smtClean="0"/>
              <a:t>AWS Pricing</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152151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08DF93-EC43-42A5-ADEE-C44089DCD75D}" type="datetime1">
              <a:rPr lang="id-ID" smtClean="0"/>
              <a:t>30/06/2019</a:t>
            </a:fld>
            <a:endParaRPr lang="id-ID"/>
          </a:p>
        </p:txBody>
      </p:sp>
      <p:sp>
        <p:nvSpPr>
          <p:cNvPr id="5" name="Footer Placeholder 4"/>
          <p:cNvSpPr>
            <a:spLocks noGrp="1"/>
          </p:cNvSpPr>
          <p:nvPr>
            <p:ph type="ftr" sz="quarter" idx="11"/>
          </p:nvPr>
        </p:nvSpPr>
        <p:spPr/>
        <p:txBody>
          <a:bodyPr/>
          <a:lstStyle/>
          <a:p>
            <a:r>
              <a:rPr lang="id-ID" smtClean="0"/>
              <a:t>AWS Pricing</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65658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2337" y="406484"/>
            <a:ext cx="7347283" cy="854074"/>
          </a:xfrm>
        </p:spPr>
        <p:txBody>
          <a:bodyPr/>
          <a:lstStyle>
            <a:lvl1pPr algn="ct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4897" y="1451811"/>
            <a:ext cx="8814723" cy="472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84897" y="6424196"/>
            <a:ext cx="1467440" cy="365125"/>
          </a:xfrm>
        </p:spPr>
        <p:txBody>
          <a:bodyPr/>
          <a:lstStyle/>
          <a:p>
            <a:fld id="{41CAA87B-0AC5-4458-8B76-2E96BB2F4A83}" type="datetime1">
              <a:rPr lang="id-ID" smtClean="0"/>
              <a:t>30/06/2019</a:t>
            </a:fld>
            <a:endParaRPr lang="id-ID" dirty="0"/>
          </a:p>
        </p:txBody>
      </p:sp>
      <p:sp>
        <p:nvSpPr>
          <p:cNvPr id="5" name="Footer Placeholder 4"/>
          <p:cNvSpPr>
            <a:spLocks noGrp="1"/>
          </p:cNvSpPr>
          <p:nvPr>
            <p:ph type="ftr" sz="quarter" idx="11"/>
          </p:nvPr>
        </p:nvSpPr>
        <p:spPr>
          <a:xfrm>
            <a:off x="2354385" y="6423529"/>
            <a:ext cx="4475746" cy="365125"/>
          </a:xfrm>
        </p:spPr>
        <p:txBody>
          <a:bodyPr/>
          <a:lstStyle/>
          <a:p>
            <a:r>
              <a:rPr lang="id-ID" smtClean="0"/>
              <a:t>AWS Pricing</a:t>
            </a:r>
            <a:endParaRPr lang="id-ID" dirty="0"/>
          </a:p>
        </p:txBody>
      </p:sp>
      <p:sp>
        <p:nvSpPr>
          <p:cNvPr id="6" name="Slide Number Placeholder 5"/>
          <p:cNvSpPr>
            <a:spLocks noGrp="1"/>
          </p:cNvSpPr>
          <p:nvPr>
            <p:ph type="sldNum" sz="quarter" idx="12"/>
          </p:nvPr>
        </p:nvSpPr>
        <p:spPr>
          <a:xfrm>
            <a:off x="8093242" y="6249152"/>
            <a:ext cx="906378" cy="544513"/>
          </a:xfrm>
        </p:spPr>
        <p:txBody>
          <a:bodyPr/>
          <a:lstStyle>
            <a:lvl1pPr>
              <a:defRPr>
                <a:solidFill>
                  <a:schemeClr val="bg1"/>
                </a:solidFill>
              </a:defRPr>
            </a:lvl1pPr>
          </a:lstStyle>
          <a:p>
            <a:fld id="{DF0E258F-04D6-46E9-8B77-0866F5CD991D}" type="slidenum">
              <a:rPr lang="id-ID" smtClean="0"/>
              <a:pPr/>
              <a:t>‹#›</a:t>
            </a:fld>
            <a:endParaRPr lang="id-ID" dirty="0"/>
          </a:p>
        </p:txBody>
      </p:sp>
    </p:spTree>
    <p:extLst>
      <p:ext uri="{BB962C8B-B14F-4D97-AF65-F5344CB8AC3E}">
        <p14:creationId xmlns:p14="http://schemas.microsoft.com/office/powerpoint/2010/main" val="31829723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1843" y="2948156"/>
            <a:ext cx="6184483" cy="1315453"/>
          </a:xfrm>
          <a:noFill/>
        </p:spPr>
        <p:txBody>
          <a:bodyPr anchor="ctr">
            <a:normAutofit/>
          </a:bodyPr>
          <a:lstStyle>
            <a:lvl1pPr algn="l">
              <a:lnSpc>
                <a:spcPct val="100000"/>
              </a:lnSpc>
              <a:defRPr sz="4000" baseline="0">
                <a:solidFill>
                  <a:schemeClr val="bg2">
                    <a:lumMod val="25000"/>
                  </a:schemeClr>
                </a:solidFill>
              </a:defRPr>
            </a:lvl1pPr>
          </a:lstStyle>
          <a:p>
            <a:r>
              <a:rPr lang="id-ID" dirty="0" smtClean="0"/>
              <a:t>Judul Section / Bagian Klik Disini</a:t>
            </a:r>
            <a:endParaRPr lang="en-US" dirty="0"/>
          </a:p>
        </p:txBody>
      </p:sp>
      <p:sp>
        <p:nvSpPr>
          <p:cNvPr id="3" name="Text Placeholder 2"/>
          <p:cNvSpPr>
            <a:spLocks noGrp="1"/>
          </p:cNvSpPr>
          <p:nvPr>
            <p:ph type="body" idx="1" hasCustomPrompt="1"/>
          </p:nvPr>
        </p:nvSpPr>
        <p:spPr>
          <a:xfrm>
            <a:off x="2317581" y="2534653"/>
            <a:ext cx="6188745" cy="300078"/>
          </a:xfrm>
          <a:noFill/>
        </p:spPr>
        <p:txBody>
          <a:bodyPr anchor="ctr">
            <a:normAutofit/>
          </a:bodyPr>
          <a:lstStyle>
            <a:lvl1pPr marL="0" indent="0">
              <a:buNone/>
              <a:defRPr sz="18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dirty="0" smtClean="0"/>
              <a:t>Bagian berapa</a:t>
            </a:r>
            <a:endParaRPr lang="en-US" dirty="0" smtClean="0"/>
          </a:p>
        </p:txBody>
      </p:sp>
      <p:sp>
        <p:nvSpPr>
          <p:cNvPr id="4" name="Date Placeholder 3"/>
          <p:cNvSpPr>
            <a:spLocks noGrp="1"/>
          </p:cNvSpPr>
          <p:nvPr>
            <p:ph type="dt" sz="half" idx="10"/>
          </p:nvPr>
        </p:nvSpPr>
        <p:spPr/>
        <p:txBody>
          <a:bodyPr/>
          <a:lstStyle/>
          <a:p>
            <a:fld id="{5A6A0377-B9B8-4783-9C5C-749DAC3EF424}" type="datetime1">
              <a:rPr lang="id-ID" smtClean="0"/>
              <a:t>30/06/2019</a:t>
            </a:fld>
            <a:endParaRPr lang="id-ID"/>
          </a:p>
        </p:txBody>
      </p:sp>
      <p:sp>
        <p:nvSpPr>
          <p:cNvPr id="5" name="Footer Placeholder 4"/>
          <p:cNvSpPr>
            <a:spLocks noGrp="1"/>
          </p:cNvSpPr>
          <p:nvPr>
            <p:ph type="ftr" sz="quarter" idx="11"/>
          </p:nvPr>
        </p:nvSpPr>
        <p:spPr/>
        <p:txBody>
          <a:bodyPr/>
          <a:lstStyle/>
          <a:p>
            <a:r>
              <a:rPr lang="id-ID" smtClean="0"/>
              <a:t>AWS Pricing</a:t>
            </a:r>
            <a:endParaRPr lang="id-ID"/>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9719" y="2582779"/>
            <a:ext cx="1471628" cy="1640725"/>
          </a:xfrm>
          <a:prstGeom prst="rect">
            <a:avLst/>
          </a:prstGeom>
        </p:spPr>
      </p:pic>
    </p:spTree>
    <p:extLst>
      <p:ext uri="{BB962C8B-B14F-4D97-AF65-F5344CB8AC3E}">
        <p14:creationId xmlns:p14="http://schemas.microsoft.com/office/powerpoint/2010/main" val="23095213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4898" y="1427747"/>
            <a:ext cx="4329952" cy="4749216"/>
          </a:xfrm>
        </p:spPr>
        <p:txBody>
          <a:bodyPr anchor="ct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427747"/>
            <a:ext cx="4378492" cy="4749216"/>
          </a:xfrm>
        </p:spPr>
        <p:txBody>
          <a:bodyPr anchor="ct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3DE6887-C92F-4F8C-B1F1-5A851317276C}" type="datetime1">
              <a:rPr lang="id-ID" smtClean="0"/>
              <a:t>30/06/2019</a:t>
            </a:fld>
            <a:endParaRPr lang="id-ID"/>
          </a:p>
        </p:txBody>
      </p:sp>
      <p:sp>
        <p:nvSpPr>
          <p:cNvPr id="6" name="Footer Placeholder 5"/>
          <p:cNvSpPr>
            <a:spLocks noGrp="1"/>
          </p:cNvSpPr>
          <p:nvPr>
            <p:ph type="ftr" sz="quarter" idx="11"/>
          </p:nvPr>
        </p:nvSpPr>
        <p:spPr/>
        <p:txBody>
          <a:bodyPr/>
          <a:lstStyle/>
          <a:p>
            <a:r>
              <a:rPr lang="id-ID" smtClean="0"/>
              <a:t>AWS Pricing</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2199298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nippet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5486400" y="1427747"/>
            <a:ext cx="3521242" cy="4749216"/>
          </a:xfrm>
        </p:spPr>
        <p:txBody>
          <a:bodyPr anchor="ctr">
            <a:normAutofit/>
          </a:bodyPr>
          <a:lstStyle>
            <a:lvl1pPr>
              <a:defRPr sz="1600"/>
            </a:lvl1pPr>
            <a:lvl2pPr>
              <a:defRPr sz="1400"/>
            </a:lvl2pPr>
            <a:lvl3pPr>
              <a:defRPr sz="12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AE7FF3AB-6116-4C85-A80B-B126AFA7135E}" type="datetime1">
              <a:rPr lang="id-ID" smtClean="0"/>
              <a:t>30/06/2019</a:t>
            </a:fld>
            <a:endParaRPr lang="id-ID"/>
          </a:p>
        </p:txBody>
      </p:sp>
      <p:sp>
        <p:nvSpPr>
          <p:cNvPr id="6" name="Footer Placeholder 5"/>
          <p:cNvSpPr>
            <a:spLocks noGrp="1"/>
          </p:cNvSpPr>
          <p:nvPr>
            <p:ph type="ftr" sz="quarter" idx="11"/>
          </p:nvPr>
        </p:nvSpPr>
        <p:spPr/>
        <p:txBody>
          <a:bodyPr/>
          <a:lstStyle/>
          <a:p>
            <a:r>
              <a:rPr lang="id-ID" smtClean="0"/>
              <a:t>AWS Pricing</a:t>
            </a:r>
            <a:endParaRPr lang="id-ID"/>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
        <p:nvSpPr>
          <p:cNvPr id="9" name="Text Placeholder 8"/>
          <p:cNvSpPr>
            <a:spLocks noGrp="1"/>
          </p:cNvSpPr>
          <p:nvPr>
            <p:ph type="body" sz="quarter" idx="13"/>
          </p:nvPr>
        </p:nvSpPr>
        <p:spPr>
          <a:xfrm>
            <a:off x="184898" y="1427747"/>
            <a:ext cx="5197228" cy="4749216"/>
          </a:xfrm>
          <a:ln>
            <a:solidFill>
              <a:schemeClr val="tx1"/>
            </a:solidFill>
            <a:prstDash val="lgDash"/>
          </a:ln>
        </p:spPr>
        <p:txBody>
          <a:bodyPr anchor="ctr">
            <a:normAutofit/>
          </a:bodyPr>
          <a:lstStyle>
            <a:lvl1pPr marL="88900" indent="0">
              <a:buNone/>
              <a:defRPr sz="1100" b="1">
                <a:solidFill>
                  <a:schemeClr val="tx1"/>
                </a:solidFill>
                <a:latin typeface="Courier New" panose="02070309020205020404" pitchFamily="49" charset="0"/>
                <a:cs typeface="Courier New" panose="02070309020205020404" pitchFamily="49" charset="0"/>
              </a:defRPr>
            </a:lvl1pPr>
          </a:lstStyle>
          <a:p>
            <a:pPr lvl="0"/>
            <a:endParaRPr lang="id-ID" dirty="0"/>
          </a:p>
        </p:txBody>
      </p:sp>
    </p:spTree>
    <p:extLst>
      <p:ext uri="{BB962C8B-B14F-4D97-AF65-F5344CB8AC3E}">
        <p14:creationId xmlns:p14="http://schemas.microsoft.com/office/powerpoint/2010/main" val="24378864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898" y="1427747"/>
            <a:ext cx="4313284"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84898" y="2274219"/>
            <a:ext cx="4313284" cy="39154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427747"/>
            <a:ext cx="4378492"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29150" y="2274219"/>
            <a:ext cx="4378492" cy="39154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FA80BFD8-C6A3-4BBF-AC44-281CFDFABA16}" type="datetime1">
              <a:rPr lang="id-ID" smtClean="0"/>
              <a:t>30/06/2019</a:t>
            </a:fld>
            <a:endParaRPr lang="id-ID"/>
          </a:p>
        </p:txBody>
      </p:sp>
      <p:sp>
        <p:nvSpPr>
          <p:cNvPr id="8" name="Footer Placeholder 7"/>
          <p:cNvSpPr>
            <a:spLocks noGrp="1"/>
          </p:cNvSpPr>
          <p:nvPr>
            <p:ph type="ftr" sz="quarter" idx="11"/>
          </p:nvPr>
        </p:nvSpPr>
        <p:spPr/>
        <p:txBody>
          <a:bodyPr/>
          <a:lstStyle/>
          <a:p>
            <a:r>
              <a:rPr lang="id-ID" smtClean="0"/>
              <a:t>AWS Pricing</a:t>
            </a:r>
            <a:endParaRPr lang="id-ID"/>
          </a:p>
        </p:txBody>
      </p:sp>
      <p:sp>
        <p:nvSpPr>
          <p:cNvPr id="9" name="Slide Number Placeholder 8"/>
          <p:cNvSpPr>
            <a:spLocks noGrp="1"/>
          </p:cNvSpPr>
          <p:nvPr>
            <p:ph type="sldNum" sz="quarter" idx="12"/>
          </p:nvPr>
        </p:nvSpPr>
        <p:spPr/>
        <p:txBody>
          <a:bodyPr/>
          <a:lstStyle/>
          <a:p>
            <a:fld id="{DF0E258F-04D6-46E9-8B77-0866F5CD991D}" type="slidenum">
              <a:rPr lang="id-ID" smtClean="0"/>
              <a:t>‹#›</a:t>
            </a:fld>
            <a:endParaRPr lang="id-ID"/>
          </a:p>
        </p:txBody>
      </p:sp>
      <p:sp>
        <p:nvSpPr>
          <p:cNvPr id="11" name="Title 1"/>
          <p:cNvSpPr>
            <a:spLocks noGrp="1"/>
          </p:cNvSpPr>
          <p:nvPr>
            <p:ph type="title"/>
          </p:nvPr>
        </p:nvSpPr>
        <p:spPr>
          <a:xfrm>
            <a:off x="1652338" y="412469"/>
            <a:ext cx="7355304" cy="842804"/>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600485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D1F09363-7D64-4E85-B9D6-D99CF9F871B4}" type="datetime1">
              <a:rPr lang="id-ID" smtClean="0"/>
              <a:t>30/06/2019</a:t>
            </a:fld>
            <a:endParaRPr lang="id-ID"/>
          </a:p>
        </p:txBody>
      </p:sp>
      <p:sp>
        <p:nvSpPr>
          <p:cNvPr id="4" name="Footer Placeholder 3"/>
          <p:cNvSpPr>
            <a:spLocks noGrp="1"/>
          </p:cNvSpPr>
          <p:nvPr>
            <p:ph type="ftr" sz="quarter" idx="11"/>
          </p:nvPr>
        </p:nvSpPr>
        <p:spPr/>
        <p:txBody>
          <a:bodyPr/>
          <a:lstStyle/>
          <a:p>
            <a:r>
              <a:rPr lang="id-ID" smtClean="0"/>
              <a:t>AWS Pricing</a:t>
            </a:r>
            <a:endParaRPr lang="id-ID"/>
          </a:p>
        </p:txBody>
      </p:sp>
      <p:sp>
        <p:nvSpPr>
          <p:cNvPr id="5" name="Slide Number Placeholder 4"/>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35371369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0B0E6-9EE6-4E5E-83A6-FC2EBA2A9E1B}" type="datetime1">
              <a:rPr lang="id-ID" smtClean="0"/>
              <a:t>30/06/2019</a:t>
            </a:fld>
            <a:endParaRPr lang="id-ID"/>
          </a:p>
        </p:txBody>
      </p:sp>
      <p:sp>
        <p:nvSpPr>
          <p:cNvPr id="3" name="Footer Placeholder 2"/>
          <p:cNvSpPr>
            <a:spLocks noGrp="1"/>
          </p:cNvSpPr>
          <p:nvPr>
            <p:ph type="ftr" sz="quarter" idx="11"/>
          </p:nvPr>
        </p:nvSpPr>
        <p:spPr/>
        <p:txBody>
          <a:bodyPr/>
          <a:lstStyle/>
          <a:p>
            <a:r>
              <a:rPr lang="id-ID" smtClean="0"/>
              <a:t>AWS Pricing</a:t>
            </a:r>
            <a:endParaRPr lang="id-ID"/>
          </a:p>
        </p:txBody>
      </p:sp>
      <p:sp>
        <p:nvSpPr>
          <p:cNvPr id="4" name="Slide Number Placeholder 3"/>
          <p:cNvSpPr>
            <a:spLocks noGrp="1"/>
          </p:cNvSpPr>
          <p:nvPr>
            <p:ph type="sldNum" sz="quarter" idx="12"/>
          </p:nvPr>
        </p:nvSpPr>
        <p:spPr/>
        <p:txBody>
          <a:bodyPr/>
          <a:lstStyle/>
          <a:p>
            <a:fld id="{DF0E258F-04D6-46E9-8B77-0866F5CD991D}" type="slidenum">
              <a:rPr lang="id-ID" smtClean="0"/>
              <a:t>‹#›</a:t>
            </a:fld>
            <a:endParaRPr lang="id-ID"/>
          </a:p>
        </p:txBody>
      </p:sp>
      <p:sp>
        <p:nvSpPr>
          <p:cNvPr id="5" name="Picture Placeholder 11"/>
          <p:cNvSpPr>
            <a:spLocks noGrp="1"/>
          </p:cNvSpPr>
          <p:nvPr>
            <p:ph type="pic" sz="quarter" idx="13"/>
          </p:nvPr>
        </p:nvSpPr>
        <p:spPr>
          <a:xfrm>
            <a:off x="184897" y="1556084"/>
            <a:ext cx="8822577" cy="4122821"/>
          </a:xfrm>
        </p:spPr>
        <p:txBody>
          <a:bodyPr/>
          <a:lstStyle/>
          <a:p>
            <a:endParaRPr lang="id-ID" dirty="0"/>
          </a:p>
        </p:txBody>
      </p:sp>
      <p:sp>
        <p:nvSpPr>
          <p:cNvPr id="8" name="Title 1"/>
          <p:cNvSpPr>
            <a:spLocks noGrp="1"/>
          </p:cNvSpPr>
          <p:nvPr>
            <p:ph type="title"/>
          </p:nvPr>
        </p:nvSpPr>
        <p:spPr>
          <a:xfrm>
            <a:off x="2703094" y="412469"/>
            <a:ext cx="6304548" cy="84280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643243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96D18D22-A283-4D27-A995-56D66234D3AF}" type="datetime1">
              <a:rPr lang="id-ID" smtClean="0"/>
              <a:t>30/06/2019</a:t>
            </a:fld>
            <a:endParaRPr lang="id-ID"/>
          </a:p>
        </p:txBody>
      </p:sp>
      <p:sp>
        <p:nvSpPr>
          <p:cNvPr id="3" name="Footer Placeholder 2"/>
          <p:cNvSpPr>
            <a:spLocks noGrp="1"/>
          </p:cNvSpPr>
          <p:nvPr>
            <p:ph type="ftr" sz="quarter" idx="11"/>
          </p:nvPr>
        </p:nvSpPr>
        <p:spPr>
          <a:xfrm>
            <a:off x="2362034" y="6420518"/>
            <a:ext cx="4475746" cy="365125"/>
          </a:xfrm>
        </p:spPr>
        <p:txBody>
          <a:bodyPr/>
          <a:lstStyle/>
          <a:p>
            <a:r>
              <a:rPr lang="id-ID" smtClean="0"/>
              <a:t>AWS Pricing</a:t>
            </a:r>
            <a:endParaRPr lang="id-ID" dirty="0"/>
          </a:p>
        </p:txBody>
      </p:sp>
      <p:sp>
        <p:nvSpPr>
          <p:cNvPr id="4" name="Slide Number Placeholder 3"/>
          <p:cNvSpPr>
            <a:spLocks noGrp="1"/>
          </p:cNvSpPr>
          <p:nvPr>
            <p:ph type="sldNum" sz="quarter" idx="12"/>
          </p:nvPr>
        </p:nvSpPr>
        <p:spPr>
          <a:xfrm>
            <a:off x="8093243" y="6420519"/>
            <a:ext cx="914400" cy="365125"/>
          </a:xfrm>
        </p:spPr>
        <p:txBody>
          <a:bodyPr/>
          <a:lstStyle>
            <a:lvl1pPr>
              <a:defRPr sz="1050">
                <a:solidFill>
                  <a:schemeClr val="tx1">
                    <a:lumMod val="65000"/>
                    <a:lumOff val="35000"/>
                  </a:schemeClr>
                </a:solidFill>
              </a:defRPr>
            </a:lvl1pPr>
          </a:lstStyle>
          <a:p>
            <a:fld id="{DF0E258F-04D6-46E9-8B77-0866F5CD991D}" type="slidenum">
              <a:rPr lang="id-ID" smtClean="0"/>
              <a:pPr/>
              <a:t>‹#›</a:t>
            </a:fld>
            <a:endParaRPr lang="id-ID"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7013" r="7281" b="22399"/>
          <a:stretch/>
        </p:blipFill>
        <p:spPr>
          <a:xfrm>
            <a:off x="508617" y="121182"/>
            <a:ext cx="363863" cy="34344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2762" y="113994"/>
            <a:ext cx="806818" cy="350634"/>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113" y="121182"/>
            <a:ext cx="333345" cy="343446"/>
          </a:xfrm>
          <a:prstGeom prst="rect">
            <a:avLst/>
          </a:prstGeom>
        </p:spPr>
      </p:pic>
      <p:sp>
        <p:nvSpPr>
          <p:cNvPr id="12" name="Picture Placeholder 11"/>
          <p:cNvSpPr>
            <a:spLocks noGrp="1"/>
          </p:cNvSpPr>
          <p:nvPr>
            <p:ph type="pic" sz="quarter" idx="13"/>
          </p:nvPr>
        </p:nvSpPr>
        <p:spPr>
          <a:xfrm>
            <a:off x="184897" y="585809"/>
            <a:ext cx="8822577" cy="5762353"/>
          </a:xfrm>
        </p:spPr>
        <p:txBody>
          <a:bodyPr/>
          <a:lstStyle/>
          <a:p>
            <a:endParaRPr lang="id-ID" dirty="0"/>
          </a:p>
        </p:txBody>
      </p:sp>
      <p:sp>
        <p:nvSpPr>
          <p:cNvPr id="13" name="TextBox 12"/>
          <p:cNvSpPr txBox="1"/>
          <p:nvPr userDrawn="1"/>
        </p:nvSpPr>
        <p:spPr>
          <a:xfrm>
            <a:off x="3916279" y="45113"/>
            <a:ext cx="5091363" cy="230832"/>
          </a:xfrm>
          <a:prstGeom prst="rect">
            <a:avLst/>
          </a:prstGeom>
          <a:noFill/>
        </p:spPr>
        <p:txBody>
          <a:bodyPr wrap="square" rtlCol="0">
            <a:spAutoFit/>
          </a:bodyPr>
          <a:lstStyle/>
          <a:p>
            <a:pPr algn="r"/>
            <a:r>
              <a:rPr lang="id-ID" sz="900"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78859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2334127" y="6420519"/>
            <a:ext cx="4475746"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id-ID" smtClean="0"/>
              <a:t>AWS Pricing</a:t>
            </a:r>
            <a:endParaRPr lang="id-ID" dirty="0"/>
          </a:p>
        </p:txBody>
      </p:sp>
      <p:sp>
        <p:nvSpPr>
          <p:cNvPr id="2" name="Title Placeholder 1"/>
          <p:cNvSpPr>
            <a:spLocks noGrp="1"/>
          </p:cNvSpPr>
          <p:nvPr>
            <p:ph type="title"/>
          </p:nvPr>
        </p:nvSpPr>
        <p:spPr>
          <a:xfrm>
            <a:off x="1652338" y="412469"/>
            <a:ext cx="7355304" cy="84280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84897" y="1459832"/>
            <a:ext cx="8822745" cy="4708943"/>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84898" y="6420519"/>
            <a:ext cx="146744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79A6F8BF-BD42-425A-A0DE-FAC83C7B697E}" type="datetime1">
              <a:rPr lang="id-ID" smtClean="0"/>
              <a:t>30/06/2019</a:t>
            </a:fld>
            <a:endParaRPr lang="id-ID" dirty="0"/>
          </a:p>
        </p:txBody>
      </p:sp>
      <p:sp>
        <p:nvSpPr>
          <p:cNvPr id="6" name="Slide Number Placeholder 5"/>
          <p:cNvSpPr>
            <a:spLocks noGrp="1"/>
          </p:cNvSpPr>
          <p:nvPr>
            <p:ph type="sldNum" sz="quarter" idx="4"/>
          </p:nvPr>
        </p:nvSpPr>
        <p:spPr>
          <a:xfrm>
            <a:off x="8093243" y="6241131"/>
            <a:ext cx="914400" cy="544513"/>
          </a:xfrm>
          <a:prstGeom prst="rect">
            <a:avLst/>
          </a:prstGeom>
        </p:spPr>
        <p:txBody>
          <a:bodyPr vert="horz" lIns="91440" tIns="45720" rIns="91440" bIns="45720" rtlCol="0" anchor="ctr"/>
          <a:lstStyle>
            <a:lvl1pPr algn="ctr">
              <a:defRPr sz="3600">
                <a:solidFill>
                  <a:schemeClr val="bg1"/>
                </a:solidFill>
              </a:defRPr>
            </a:lvl1pPr>
          </a:lstStyle>
          <a:p>
            <a:fld id="{DF0E258F-04D6-46E9-8B77-0866F5CD991D}" type="slidenum">
              <a:rPr lang="id-ID" smtClean="0"/>
              <a:pPr/>
              <a:t>‹#›</a:t>
            </a:fld>
            <a:endParaRPr lang="id-ID" dirty="0"/>
          </a:p>
        </p:txBody>
      </p:sp>
      <p:pic>
        <p:nvPicPr>
          <p:cNvPr id="10" name="Picture 9"/>
          <p:cNvPicPr>
            <a:picLocks noChangeAspect="1"/>
          </p:cNvPicPr>
          <p:nvPr userDrawn="1"/>
        </p:nvPicPr>
        <p:blipFill rotWithShape="1">
          <a:blip r:embed="rId16" cstate="print">
            <a:extLst>
              <a:ext uri="{28A0092B-C50C-407E-A947-70E740481C1C}">
                <a14:useLocalDpi xmlns:a14="http://schemas.microsoft.com/office/drawing/2010/main" val="0"/>
              </a:ext>
            </a:extLst>
          </a:blip>
          <a:srcRect l="7013" r="7281" b="22399"/>
          <a:stretch/>
        </p:blipFill>
        <p:spPr>
          <a:xfrm>
            <a:off x="609056" y="87767"/>
            <a:ext cx="408826" cy="385887"/>
          </a:xfrm>
          <a:prstGeom prst="rect">
            <a:avLst/>
          </a:prstGeom>
        </p:spPr>
      </p:pic>
      <p:pic>
        <p:nvPicPr>
          <p:cNvPr id="11" name="Picture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1800" y="554599"/>
            <a:ext cx="806818" cy="350634"/>
          </a:xfrm>
          <a:prstGeom prst="rect">
            <a:avLst/>
          </a:prstGeom>
        </p:spPr>
      </p:pic>
      <p:pic>
        <p:nvPicPr>
          <p:cNvPr id="12" name="Picture 1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30802" y="75067"/>
            <a:ext cx="385103" cy="396772"/>
          </a:xfrm>
          <a:prstGeom prst="rect">
            <a:avLst/>
          </a:prstGeom>
        </p:spPr>
      </p:pic>
      <p:sp>
        <p:nvSpPr>
          <p:cNvPr id="14" name="TextBox 13"/>
          <p:cNvSpPr txBox="1"/>
          <p:nvPr userDrawn="1"/>
        </p:nvSpPr>
        <p:spPr>
          <a:xfrm>
            <a:off x="3916279" y="45113"/>
            <a:ext cx="5091363" cy="230832"/>
          </a:xfrm>
          <a:prstGeom prst="rect">
            <a:avLst/>
          </a:prstGeom>
          <a:noFill/>
        </p:spPr>
        <p:txBody>
          <a:bodyPr wrap="square" rtlCol="0">
            <a:spAutoFit/>
          </a:bodyPr>
          <a:lstStyle/>
          <a:p>
            <a:pPr algn="r"/>
            <a:r>
              <a:rPr lang="id-ID" sz="900" dirty="0" smtClean="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smtClean="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221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72" r:id="rId9"/>
    <p:sldLayoutId id="2147483668" r:id="rId10"/>
    <p:sldLayoutId id="2147483669" r:id="rId11"/>
    <p:sldLayoutId id="2147483670" r:id="rId12"/>
    <p:sldLayoutId id="2147483671" r:id="rId13"/>
  </p:sldLayoutIdLst>
  <p:timing>
    <p:tnLst>
      <p:par>
        <p:cTn id="1" dur="indefinite" restart="never" nodeType="tmRoot"/>
      </p:par>
    </p:tnLst>
  </p:timing>
  <p:hf hdr="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bg2">
              <a:lumMod val="25000"/>
            </a:schemeClr>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bg2">
              <a:lumMod val="25000"/>
            </a:schemeClr>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pic>
        <p:nvPicPr>
          <p:cNvPr id="11" name="Picture 10">
            <a:extLst>
              <a:ext uri="{FF2B5EF4-FFF2-40B4-BE49-F238E27FC236}">
                <a16:creationId xmlns:a16="http://schemas.microsoft.com/office/drawing/2014/main" id="{8EA70F98-D6BF-44D5-864A-E8B8E6EA8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24" t="32986" r="7380" b="34416"/>
          <a:stretch/>
        </p:blipFill>
        <p:spPr>
          <a:xfrm>
            <a:off x="157316" y="5913824"/>
            <a:ext cx="1796982" cy="710441"/>
          </a:xfrm>
          <a:prstGeom prst="rect">
            <a:avLst/>
          </a:prstGeom>
        </p:spPr>
      </p:pic>
      <p:pic>
        <p:nvPicPr>
          <p:cNvPr id="21" name="Picture 20">
            <a:extLst>
              <a:ext uri="{FF2B5EF4-FFF2-40B4-BE49-F238E27FC236}">
                <a16:creationId xmlns:a16="http://schemas.microsoft.com/office/drawing/2014/main" id="{089B2762-C2F9-4BAC-B1EE-95539397A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538" y="215576"/>
            <a:ext cx="658757" cy="686745"/>
          </a:xfrm>
          <a:prstGeom prst="rect">
            <a:avLst/>
          </a:prstGeom>
        </p:spPr>
      </p:pic>
      <p:grpSp>
        <p:nvGrpSpPr>
          <p:cNvPr id="46" name="Group 45">
            <a:extLst>
              <a:ext uri="{FF2B5EF4-FFF2-40B4-BE49-F238E27FC236}">
                <a16:creationId xmlns:a16="http://schemas.microsoft.com/office/drawing/2014/main"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id="{2CE453EB-EDB4-49CF-90BE-4F74F5C3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id="{FE488684-4B91-45E0-AC48-E54C1020FB09}"/>
              </a:ext>
            </a:extLst>
          </p:cNvPr>
          <p:cNvSpPr txBox="1">
            <a:spLocks/>
          </p:cNvSpPr>
          <p:nvPr/>
        </p:nvSpPr>
        <p:spPr>
          <a:xfrm>
            <a:off x="288983"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dirty="0">
                <a:solidFill>
                  <a:srgbClr val="4472C4">
                    <a:lumMod val="50000"/>
                  </a:srgbClr>
                </a:solidFill>
                <a:latin typeface="HP Simplified" panose="020B0606020204020204" pitchFamily="34" charset="0"/>
              </a:rPr>
              <a:t>DIGITAL TALENT SCHOLARSHIP</a:t>
            </a:r>
          </a:p>
          <a:p>
            <a:pPr fontAlgn="base"/>
            <a:r>
              <a:rPr lang="en-US" dirty="0">
                <a:solidFill>
                  <a:srgbClr val="4472C4">
                    <a:lumMod val="50000"/>
                  </a:srgbClr>
                </a:solidFill>
                <a:latin typeface="HP Simplified" panose="020B0606020204020204" pitchFamily="34" charset="0"/>
              </a:rPr>
              <a:t>2019</a:t>
            </a:r>
            <a:endParaRPr lang="en-US" sz="1800" dirty="0">
              <a:solidFill>
                <a:srgbClr val="4472C4">
                  <a:lumMod val="50000"/>
                </a:srgbClr>
              </a:solidFill>
              <a:latin typeface="HP Simplified" panose="020B0606020204020204" pitchFamily="34" charset="0"/>
            </a:endParaRP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673" y="186982"/>
            <a:ext cx="666547" cy="686745"/>
          </a:xfrm>
          <a:prstGeom prst="rect">
            <a:avLst/>
          </a:prstGeom>
        </p:spPr>
      </p:pic>
      <p:sp>
        <p:nvSpPr>
          <p:cNvPr id="4" name="Slide Number Placeholder 3"/>
          <p:cNvSpPr>
            <a:spLocks noGrp="1"/>
          </p:cNvSpPr>
          <p:nvPr>
            <p:ph type="sldNum" sz="quarter" idx="4294967295"/>
          </p:nvPr>
        </p:nvSpPr>
        <p:spPr>
          <a:xfrm>
            <a:off x="7465653" y="6340339"/>
            <a:ext cx="2057400" cy="365125"/>
          </a:xfrm>
          <a:prstGeom prst="rect">
            <a:avLst/>
          </a:prstGeom>
        </p:spPr>
        <p:txBody>
          <a:bodyPr/>
          <a:lstStyle/>
          <a:p>
            <a:fld id="{48A2BCBC-50EF-4175-83E0-F618B60D4316}" type="slidenum">
              <a:rPr lang="en-US" smtClean="0">
                <a:solidFill>
                  <a:prstClr val="black">
                    <a:tint val="75000"/>
                  </a:prstClr>
                </a:solidFill>
              </a:rPr>
              <a:pPr/>
              <a:t>1</a:t>
            </a:fld>
            <a:endParaRPr lang="en-US" dirty="0">
              <a:solidFill>
                <a:prstClr val="black">
                  <a:tint val="75000"/>
                </a:prstClr>
              </a:solidFill>
            </a:endParaRPr>
          </a:p>
        </p:txBody>
      </p:sp>
    </p:spTree>
    <p:extLst>
      <p:ext uri="{BB962C8B-B14F-4D97-AF65-F5344CB8AC3E}">
        <p14:creationId xmlns:p14="http://schemas.microsoft.com/office/powerpoint/2010/main" val="1624299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999" y="570607"/>
            <a:ext cx="7347283" cy="854074"/>
          </a:xfrm>
        </p:spPr>
        <p:txBody>
          <a:bodyPr/>
          <a:lstStyle/>
          <a:p>
            <a:r>
              <a:rPr lang="en-ID" b="1" dirty="0"/>
              <a:t>Pay Even Less as AWS Grows</a:t>
            </a:r>
            <a:endParaRPr lang="en-US" b="1" dirty="0"/>
          </a:p>
        </p:txBody>
      </p:sp>
      <p:sp>
        <p:nvSpPr>
          <p:cNvPr id="3" name="Content Placeholder 2"/>
          <p:cNvSpPr>
            <a:spLocks noGrp="1"/>
          </p:cNvSpPr>
          <p:nvPr>
            <p:ph idx="1"/>
          </p:nvPr>
        </p:nvSpPr>
        <p:spPr/>
        <p:txBody>
          <a:bodyPr anchor="ctr">
            <a:normAutofit/>
          </a:bodyPr>
          <a:lstStyle/>
          <a:p>
            <a:pPr marL="0" indent="0">
              <a:lnSpc>
                <a:spcPct val="200000"/>
              </a:lnSpc>
              <a:buNone/>
            </a:pPr>
            <a:r>
              <a:rPr lang="id-ID" sz="2800" dirty="0" smtClean="0">
                <a:solidFill>
                  <a:schemeClr val="tx1"/>
                </a:solidFill>
              </a:rPr>
              <a:t>Ketika AWS bertumbuh </a:t>
            </a:r>
          </a:p>
          <a:p>
            <a:pPr>
              <a:lnSpc>
                <a:spcPct val="200000"/>
              </a:lnSpc>
            </a:pPr>
            <a:r>
              <a:rPr lang="id-ID" sz="2800" dirty="0" smtClean="0">
                <a:solidFill>
                  <a:schemeClr val="tx1"/>
                </a:solidFill>
              </a:rPr>
              <a:t>Fokus pada penurunan biaya saat melakukan bisnis</a:t>
            </a:r>
          </a:p>
          <a:p>
            <a:pPr>
              <a:lnSpc>
                <a:spcPct val="200000"/>
              </a:lnSpc>
            </a:pPr>
            <a:r>
              <a:rPr lang="id-ID" sz="2800" dirty="0" smtClean="0">
                <a:solidFill>
                  <a:schemeClr val="tx1"/>
                </a:solidFill>
              </a:rPr>
              <a:t>Memberikan penghematan dari </a:t>
            </a:r>
            <a:r>
              <a:rPr lang="en-ID" sz="2800" dirty="0" smtClean="0">
                <a:solidFill>
                  <a:schemeClr val="tx1"/>
                </a:solidFill>
              </a:rPr>
              <a:t>scale </a:t>
            </a:r>
            <a:r>
              <a:rPr lang="en-ID" sz="2800" dirty="0">
                <a:solidFill>
                  <a:schemeClr val="tx1"/>
                </a:solidFill>
              </a:rPr>
              <a:t>down </a:t>
            </a:r>
            <a:r>
              <a:rPr lang="id-ID" sz="2800" dirty="0" smtClean="0">
                <a:solidFill>
                  <a:schemeClr val="tx1"/>
                </a:solidFill>
              </a:rPr>
              <a:t>kepada anda</a:t>
            </a:r>
            <a:endParaRPr lang="en-US" sz="2800" dirty="0">
              <a:solidFill>
                <a:schemeClr val="tx1"/>
              </a:solidFill>
            </a:endParaRPr>
          </a:p>
        </p:txBody>
      </p:sp>
      <p:sp>
        <p:nvSpPr>
          <p:cNvPr id="4" name="Date Placeholder 3"/>
          <p:cNvSpPr>
            <a:spLocks noGrp="1"/>
          </p:cNvSpPr>
          <p:nvPr>
            <p:ph type="dt" sz="half" idx="10"/>
          </p:nvPr>
        </p:nvSpPr>
        <p:spPr/>
        <p:txBody>
          <a:bodyPr/>
          <a:lstStyle/>
          <a:p>
            <a:fld id="{DD23B25D-FE53-4DDA-BE87-3FCDC4CE3024}"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10</a:t>
            </a:fld>
            <a:endParaRPr lang="id-ID"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104" y="5029200"/>
            <a:ext cx="14192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80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53" y="582330"/>
            <a:ext cx="7347283" cy="854074"/>
          </a:xfrm>
        </p:spPr>
        <p:txBody>
          <a:bodyPr/>
          <a:lstStyle/>
          <a:p>
            <a:r>
              <a:rPr lang="en-US" b="1" dirty="0"/>
              <a:t>Custom Pricing</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t>Memenuhi beragam kebutuhan melalu penetapan harga khusus</a:t>
            </a:r>
            <a:endParaRPr lang="en-ID" sz="2800" dirty="0" smtClean="0"/>
          </a:p>
          <a:p>
            <a:pPr>
              <a:lnSpc>
                <a:spcPct val="150000"/>
              </a:lnSpc>
            </a:pPr>
            <a:r>
              <a:rPr lang="id-ID" sz="2800" dirty="0" smtClean="0"/>
              <a:t> tersedia untuk  </a:t>
            </a:r>
            <a:r>
              <a:rPr lang="en-ID" sz="2800" dirty="0" smtClean="0"/>
              <a:t>high-volume </a:t>
            </a:r>
            <a:r>
              <a:rPr lang="en-ID" sz="2800" dirty="0"/>
              <a:t>projects </a:t>
            </a:r>
            <a:r>
              <a:rPr lang="id-ID" sz="2800" dirty="0" smtClean="0"/>
              <a:t>dengan persyaratan yang menarik</a:t>
            </a:r>
            <a:endParaRPr lang="en-US" sz="2800" dirty="0"/>
          </a:p>
        </p:txBody>
      </p:sp>
      <p:sp>
        <p:nvSpPr>
          <p:cNvPr id="4" name="Date Placeholder 3"/>
          <p:cNvSpPr>
            <a:spLocks noGrp="1"/>
          </p:cNvSpPr>
          <p:nvPr>
            <p:ph type="dt" sz="half" idx="10"/>
          </p:nvPr>
        </p:nvSpPr>
        <p:spPr/>
        <p:txBody>
          <a:bodyPr/>
          <a:lstStyle/>
          <a:p>
            <a:fld id="{84B9881D-5D34-47BB-9585-4E97B43CD957}"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11</a:t>
            </a:fld>
            <a:endParaRPr lang="id-ID" dirty="0"/>
          </a:p>
        </p:txBody>
      </p:sp>
    </p:spTree>
    <p:extLst>
      <p:ext uri="{BB962C8B-B14F-4D97-AF65-F5344CB8AC3E}">
        <p14:creationId xmlns:p14="http://schemas.microsoft.com/office/powerpoint/2010/main" val="538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06" y="582330"/>
            <a:ext cx="7347283" cy="854074"/>
          </a:xfrm>
        </p:spPr>
        <p:txBody>
          <a:bodyPr/>
          <a:lstStyle/>
          <a:p>
            <a:r>
              <a:rPr lang="en-US" b="1" dirty="0"/>
              <a:t>AWS Free Tier</a:t>
            </a:r>
          </a:p>
        </p:txBody>
      </p:sp>
      <p:sp>
        <p:nvSpPr>
          <p:cNvPr id="3" name="Content Placeholder 2"/>
          <p:cNvSpPr>
            <a:spLocks noGrp="1"/>
          </p:cNvSpPr>
          <p:nvPr>
            <p:ph idx="1"/>
          </p:nvPr>
        </p:nvSpPr>
        <p:spPr/>
        <p:txBody>
          <a:bodyPr anchor="ctr">
            <a:normAutofit/>
          </a:bodyPr>
          <a:lstStyle/>
          <a:p>
            <a:pPr>
              <a:lnSpc>
                <a:spcPct val="150000"/>
              </a:lnSpc>
            </a:pPr>
            <a:r>
              <a:rPr lang="en-ID" sz="2400" dirty="0"/>
              <a:t>AWS Free Tier helps </a:t>
            </a:r>
            <a:r>
              <a:rPr lang="id-ID" sz="2400" dirty="0" smtClean="0"/>
              <a:t>membantu pelanggan dalam memulai layanan cloud</a:t>
            </a:r>
            <a:endParaRPr lang="en-ID" sz="2400" dirty="0" smtClean="0"/>
          </a:p>
          <a:p>
            <a:pPr>
              <a:lnSpc>
                <a:spcPct val="150000"/>
              </a:lnSpc>
            </a:pPr>
            <a:r>
              <a:rPr lang="id-ID" sz="2400" dirty="0" smtClean="0"/>
              <a:t>Batasan untuk free tier</a:t>
            </a:r>
            <a:r>
              <a:rPr lang="en-ID" sz="2400" dirty="0" smtClean="0"/>
              <a:t>: </a:t>
            </a:r>
            <a:endParaRPr lang="en-ID" sz="2400" dirty="0"/>
          </a:p>
          <a:p>
            <a:pPr lvl="1">
              <a:buFont typeface="Wingdings" pitchFamily="2" charset="2"/>
              <a:buChar char="ü"/>
            </a:pPr>
            <a:r>
              <a:rPr lang="id-ID" sz="2400" dirty="0" smtClean="0"/>
              <a:t>Hingga 1 tahun</a:t>
            </a:r>
            <a:endParaRPr lang="en-ID" sz="2400" dirty="0"/>
          </a:p>
          <a:p>
            <a:pPr lvl="1">
              <a:buFont typeface="Wingdings" pitchFamily="2" charset="2"/>
              <a:buChar char="ü"/>
            </a:pPr>
            <a:r>
              <a:rPr lang="en-ID" sz="2400" dirty="0" smtClean="0"/>
              <a:t>services </a:t>
            </a:r>
            <a:r>
              <a:rPr lang="id-ID" sz="2400" dirty="0" smtClean="0"/>
              <a:t>dan</a:t>
            </a:r>
            <a:r>
              <a:rPr lang="en-ID" sz="2400" dirty="0" smtClean="0"/>
              <a:t> op</a:t>
            </a:r>
            <a:r>
              <a:rPr lang="id-ID" sz="2400" dirty="0" smtClean="0"/>
              <a:t> tertentu</a:t>
            </a:r>
            <a:endParaRPr lang="en-ID" sz="2400" dirty="0" smtClean="0"/>
          </a:p>
          <a:p>
            <a:pPr marL="457200" lvl="1" indent="0">
              <a:buNone/>
            </a:pPr>
            <a:endParaRPr lang="id-ID" sz="2400" dirty="0"/>
          </a:p>
          <a:p>
            <a:pPr marL="457200" lvl="1" indent="0">
              <a:buNone/>
            </a:pPr>
            <a:endParaRPr lang="id-ID" sz="2400" dirty="0" smtClean="0"/>
          </a:p>
          <a:p>
            <a:pPr marL="457200" lvl="1" indent="0">
              <a:buNone/>
            </a:pPr>
            <a:endParaRPr lang="id-ID" sz="2400" dirty="0"/>
          </a:p>
          <a:p>
            <a:pPr marL="457200" lvl="1" indent="0">
              <a:buNone/>
            </a:pPr>
            <a:r>
              <a:rPr lang="en-ID" sz="2000" dirty="0" smtClean="0"/>
              <a:t>For </a:t>
            </a:r>
            <a:r>
              <a:rPr lang="en-ID" sz="2000" dirty="0"/>
              <a:t>more </a:t>
            </a:r>
            <a:r>
              <a:rPr lang="en-ID" sz="2000" dirty="0" smtClean="0"/>
              <a:t>details, </a:t>
            </a:r>
            <a:r>
              <a:rPr lang="en-ID" sz="2000" dirty="0" err="1" smtClean="0"/>
              <a:t>see:https</a:t>
            </a:r>
            <a:r>
              <a:rPr lang="en-ID" sz="2000" dirty="0"/>
              <a:t>://</a:t>
            </a:r>
            <a:r>
              <a:rPr lang="en-ID" sz="2000" dirty="0" smtClean="0"/>
              <a:t>www.aws.amazon.com/freetions </a:t>
            </a:r>
            <a:endParaRPr lang="en-US" sz="2000" dirty="0"/>
          </a:p>
        </p:txBody>
      </p:sp>
      <p:sp>
        <p:nvSpPr>
          <p:cNvPr id="4" name="Date Placeholder 3"/>
          <p:cNvSpPr>
            <a:spLocks noGrp="1"/>
          </p:cNvSpPr>
          <p:nvPr>
            <p:ph type="dt" sz="half" idx="10"/>
          </p:nvPr>
        </p:nvSpPr>
        <p:spPr/>
        <p:txBody>
          <a:bodyPr/>
          <a:lstStyle/>
          <a:p>
            <a:fld id="{E2761E92-858A-4BDB-8596-C6A7A8A3A641}"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12</a:t>
            </a:fld>
            <a:endParaRPr lang="id-ID"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722" y="3580996"/>
            <a:ext cx="20002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59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53" y="594054"/>
            <a:ext cx="7347283" cy="854074"/>
          </a:xfrm>
        </p:spPr>
        <p:txBody>
          <a:bodyPr/>
          <a:lstStyle/>
          <a:p>
            <a:r>
              <a:rPr lang="en-US" b="1" dirty="0"/>
              <a:t>No Extra Charge</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t>Layanan </a:t>
            </a:r>
            <a:r>
              <a:rPr lang="en-ID" sz="2800" dirty="0" smtClean="0"/>
              <a:t>AWS </a:t>
            </a:r>
            <a:r>
              <a:rPr lang="id-ID" sz="2800" dirty="0" smtClean="0"/>
              <a:t>tanpa biaya tambahan</a:t>
            </a:r>
            <a:r>
              <a:rPr lang="en-ID" sz="2800" dirty="0" smtClean="0"/>
              <a:t>:</a:t>
            </a:r>
          </a:p>
          <a:p>
            <a:pPr lvl="1">
              <a:lnSpc>
                <a:spcPct val="150000"/>
              </a:lnSpc>
              <a:buFont typeface="Wingdings" pitchFamily="2" charset="2"/>
              <a:buChar char="ü"/>
            </a:pPr>
            <a:r>
              <a:rPr lang="en-ID" sz="2400" dirty="0" smtClean="0"/>
              <a:t>Amazon </a:t>
            </a:r>
            <a:r>
              <a:rPr lang="en-ID" sz="2400" dirty="0"/>
              <a:t>VPC </a:t>
            </a:r>
            <a:endParaRPr lang="en-ID" sz="2400" dirty="0" smtClean="0"/>
          </a:p>
          <a:p>
            <a:pPr lvl="1">
              <a:lnSpc>
                <a:spcPct val="150000"/>
              </a:lnSpc>
              <a:buFont typeface="Wingdings" pitchFamily="2" charset="2"/>
              <a:buChar char="ü"/>
            </a:pPr>
            <a:r>
              <a:rPr lang="en-ID" sz="2400" dirty="0" smtClean="0"/>
              <a:t>AWS </a:t>
            </a:r>
            <a:r>
              <a:rPr lang="en-ID" sz="2400" dirty="0"/>
              <a:t>Elastic Beanstalk </a:t>
            </a:r>
            <a:endParaRPr lang="en-ID" sz="2400" dirty="0" smtClean="0"/>
          </a:p>
          <a:p>
            <a:pPr lvl="1">
              <a:lnSpc>
                <a:spcPct val="150000"/>
              </a:lnSpc>
              <a:buFont typeface="Wingdings" pitchFamily="2" charset="2"/>
              <a:buChar char="ü"/>
            </a:pPr>
            <a:r>
              <a:rPr lang="en-ID" sz="2400" dirty="0" smtClean="0"/>
              <a:t>AWS </a:t>
            </a:r>
            <a:r>
              <a:rPr lang="en-ID" sz="2400" dirty="0" err="1"/>
              <a:t>CloudFormation</a:t>
            </a:r>
            <a:r>
              <a:rPr lang="en-ID" sz="2400" dirty="0"/>
              <a:t> </a:t>
            </a:r>
            <a:endParaRPr lang="en-ID" sz="2400" dirty="0" smtClean="0"/>
          </a:p>
          <a:p>
            <a:pPr lvl="1">
              <a:lnSpc>
                <a:spcPct val="150000"/>
              </a:lnSpc>
              <a:buFont typeface="Wingdings" pitchFamily="2" charset="2"/>
              <a:buChar char="ü"/>
            </a:pPr>
            <a:r>
              <a:rPr lang="en-ID" sz="2400" dirty="0" smtClean="0"/>
              <a:t>AWS </a:t>
            </a:r>
            <a:r>
              <a:rPr lang="en-ID" sz="2400" dirty="0"/>
              <a:t>IAM </a:t>
            </a:r>
            <a:endParaRPr lang="id-ID" sz="2400" dirty="0" smtClean="0"/>
          </a:p>
          <a:p>
            <a:pPr lvl="1">
              <a:lnSpc>
                <a:spcPct val="150000"/>
              </a:lnSpc>
              <a:buFont typeface="Wingdings" pitchFamily="2" charset="2"/>
              <a:buChar char="ü"/>
            </a:pPr>
            <a:r>
              <a:rPr lang="id-ID" sz="2400" dirty="0" smtClean="0"/>
              <a:t>AWS    </a:t>
            </a:r>
            <a:r>
              <a:rPr lang="en-ID" sz="2400" dirty="0" smtClean="0"/>
              <a:t>Auto </a:t>
            </a:r>
            <a:r>
              <a:rPr lang="en-ID" sz="2400" dirty="0"/>
              <a:t>Scaling</a:t>
            </a:r>
            <a:endParaRPr lang="en-US" sz="2400" dirty="0"/>
          </a:p>
        </p:txBody>
      </p:sp>
      <p:sp>
        <p:nvSpPr>
          <p:cNvPr id="4" name="Date Placeholder 3"/>
          <p:cNvSpPr>
            <a:spLocks noGrp="1"/>
          </p:cNvSpPr>
          <p:nvPr>
            <p:ph type="dt" sz="half" idx="10"/>
          </p:nvPr>
        </p:nvSpPr>
        <p:spPr/>
        <p:txBody>
          <a:bodyPr/>
          <a:lstStyle/>
          <a:p>
            <a:fld id="{12DDF4EE-5001-4547-A99D-50E8A69FE1AC}"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13</a:t>
            </a:fld>
            <a:endParaRPr lang="id-ID" dirty="0"/>
          </a:p>
        </p:txBody>
      </p:sp>
    </p:spTree>
    <p:extLst>
      <p:ext uri="{BB962C8B-B14F-4D97-AF65-F5344CB8AC3E}">
        <p14:creationId xmlns:p14="http://schemas.microsoft.com/office/powerpoint/2010/main" val="125531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445" y="535438"/>
            <a:ext cx="7347283" cy="854074"/>
          </a:xfrm>
        </p:spPr>
        <p:txBody>
          <a:bodyPr/>
          <a:lstStyle/>
          <a:p>
            <a:r>
              <a:rPr lang="en-US" b="1" dirty="0"/>
              <a:t>Summary</a:t>
            </a:r>
          </a:p>
        </p:txBody>
      </p:sp>
      <p:sp>
        <p:nvSpPr>
          <p:cNvPr id="3" name="Content Placeholder 2"/>
          <p:cNvSpPr>
            <a:spLocks noGrp="1"/>
          </p:cNvSpPr>
          <p:nvPr>
            <p:ph idx="1"/>
          </p:nvPr>
        </p:nvSpPr>
        <p:spPr>
          <a:xfrm>
            <a:off x="184897" y="1580765"/>
            <a:ext cx="8814723" cy="4724400"/>
          </a:xfrm>
        </p:spPr>
        <p:txBody>
          <a:bodyPr anchor="ctr">
            <a:normAutofit/>
          </a:bodyPr>
          <a:lstStyle/>
          <a:p>
            <a:pPr>
              <a:lnSpc>
                <a:spcPct val="150000"/>
              </a:lnSpc>
            </a:pPr>
            <a:r>
              <a:rPr lang="id-ID" sz="2800" dirty="0" smtClean="0"/>
              <a:t>Bayar hanya untuk apa yang kita gunakan saja</a:t>
            </a:r>
          </a:p>
          <a:p>
            <a:pPr>
              <a:lnSpc>
                <a:spcPct val="150000"/>
              </a:lnSpc>
            </a:pPr>
            <a:r>
              <a:rPr lang="id-ID" sz="2800" dirty="0" smtClean="0"/>
              <a:t>Dapat mulai dan berhenti kapan saja</a:t>
            </a:r>
          </a:p>
          <a:p>
            <a:pPr>
              <a:lnSpc>
                <a:spcPct val="150000"/>
              </a:lnSpc>
            </a:pPr>
            <a:r>
              <a:rPr lang="id-ID" sz="2800" dirty="0" smtClean="0"/>
              <a:t>Tidak diperlukan adanya kontrak jangka panjang</a:t>
            </a:r>
            <a:endParaRPr lang="en-US" sz="2800" dirty="0"/>
          </a:p>
        </p:txBody>
      </p:sp>
      <p:sp>
        <p:nvSpPr>
          <p:cNvPr id="4" name="Date Placeholder 3"/>
          <p:cNvSpPr>
            <a:spLocks noGrp="1"/>
          </p:cNvSpPr>
          <p:nvPr>
            <p:ph type="dt" sz="half" idx="10"/>
          </p:nvPr>
        </p:nvSpPr>
        <p:spPr/>
        <p:txBody>
          <a:bodyPr/>
          <a:lstStyle/>
          <a:p>
            <a:fld id="{0F782828-F2EC-4505-BD14-E77E754ED582}"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14</a:t>
            </a:fld>
            <a:endParaRPr lang="id-ID" dirty="0"/>
          </a:p>
        </p:txBody>
      </p:sp>
    </p:spTree>
    <p:extLst>
      <p:ext uri="{BB962C8B-B14F-4D97-AF65-F5344CB8AC3E}">
        <p14:creationId xmlns:p14="http://schemas.microsoft.com/office/powerpoint/2010/main" val="89685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89CD7A-AE08-4767-86B8-E2B4FEA623DB}"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15</a:t>
            </a:fld>
            <a:endParaRPr lang="id-ID"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3" y="2931869"/>
            <a:ext cx="1477108"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30008" y="3344688"/>
            <a:ext cx="3470822" cy="913199"/>
          </a:xfrm>
          <a:prstGeom prst="rect">
            <a:avLst/>
          </a:prstGeom>
        </p:spPr>
        <p:txBody>
          <a:bodyPr wrap="none">
            <a:spAutoFit/>
          </a:bodyPr>
          <a:lstStyle/>
          <a:p>
            <a:pPr>
              <a:lnSpc>
                <a:spcPct val="150000"/>
              </a:lnSpc>
            </a:pPr>
            <a:r>
              <a:rPr lang="en-ID" sz="4000" dirty="0"/>
              <a:t>Pricing Details </a:t>
            </a:r>
          </a:p>
        </p:txBody>
      </p:sp>
    </p:spTree>
    <p:extLst>
      <p:ext uri="{BB962C8B-B14F-4D97-AF65-F5344CB8AC3E}">
        <p14:creationId xmlns:p14="http://schemas.microsoft.com/office/powerpoint/2010/main" val="287109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983" y="582330"/>
            <a:ext cx="7347283" cy="854074"/>
          </a:xfrm>
        </p:spPr>
        <p:txBody>
          <a:bodyPr/>
          <a:lstStyle/>
          <a:p>
            <a:r>
              <a:rPr lang="en-US" b="1" dirty="0"/>
              <a:t>AWS Fundamentals</a:t>
            </a:r>
          </a:p>
        </p:txBody>
      </p:sp>
      <p:sp>
        <p:nvSpPr>
          <p:cNvPr id="3" name="Content Placeholder 2"/>
          <p:cNvSpPr>
            <a:spLocks noGrp="1"/>
          </p:cNvSpPr>
          <p:nvPr>
            <p:ph idx="1"/>
          </p:nvPr>
        </p:nvSpPr>
        <p:spPr/>
        <p:txBody>
          <a:bodyPr anchor="ctr">
            <a:normAutofit/>
          </a:bodyPr>
          <a:lstStyle/>
          <a:p>
            <a:pPr>
              <a:lnSpc>
                <a:spcPct val="150000"/>
              </a:lnSpc>
            </a:pPr>
            <a:r>
              <a:rPr lang="id-ID" sz="2800" dirty="0" smtClean="0">
                <a:solidFill>
                  <a:schemeClr val="tx1"/>
                </a:solidFill>
              </a:rPr>
              <a:t>Pembayaran hanya untuk </a:t>
            </a:r>
            <a:r>
              <a:rPr lang="en-ID" sz="2800" dirty="0" smtClean="0">
                <a:solidFill>
                  <a:schemeClr val="tx1"/>
                </a:solidFill>
              </a:rPr>
              <a:t>AWS </a:t>
            </a:r>
            <a:r>
              <a:rPr lang="en-ID" sz="2800" dirty="0">
                <a:solidFill>
                  <a:schemeClr val="tx1"/>
                </a:solidFill>
              </a:rPr>
              <a:t>fundamentals: </a:t>
            </a:r>
          </a:p>
          <a:p>
            <a:pPr lvl="1">
              <a:lnSpc>
                <a:spcPct val="150000"/>
              </a:lnSpc>
              <a:buFont typeface="Wingdings" pitchFamily="2" charset="2"/>
              <a:buChar char="ü"/>
            </a:pPr>
            <a:r>
              <a:rPr lang="en-ID" sz="2800" dirty="0" smtClean="0">
                <a:solidFill>
                  <a:schemeClr val="tx1"/>
                </a:solidFill>
              </a:rPr>
              <a:t>Compute </a:t>
            </a:r>
            <a:endParaRPr lang="en-ID" sz="2800" dirty="0">
              <a:solidFill>
                <a:schemeClr val="tx1"/>
              </a:solidFill>
            </a:endParaRPr>
          </a:p>
          <a:p>
            <a:pPr lvl="1">
              <a:buFont typeface="Wingdings" pitchFamily="2" charset="2"/>
              <a:buChar char="ü"/>
            </a:pPr>
            <a:r>
              <a:rPr lang="en-ID" sz="2800" dirty="0" smtClean="0">
                <a:solidFill>
                  <a:schemeClr val="tx1"/>
                </a:solidFill>
              </a:rPr>
              <a:t>Storage </a:t>
            </a:r>
          </a:p>
          <a:p>
            <a:pPr lvl="1">
              <a:buFont typeface="Wingdings" pitchFamily="2" charset="2"/>
              <a:buChar char="ü"/>
            </a:pPr>
            <a:r>
              <a:rPr lang="en-ID" sz="2800" dirty="0" smtClean="0">
                <a:solidFill>
                  <a:schemeClr val="tx1"/>
                </a:solidFill>
              </a:rPr>
              <a:t>Outbound </a:t>
            </a:r>
            <a:r>
              <a:rPr lang="en-ID" sz="2800" dirty="0">
                <a:solidFill>
                  <a:schemeClr val="tx1"/>
                </a:solidFill>
              </a:rPr>
              <a:t>data </a:t>
            </a:r>
            <a:r>
              <a:rPr lang="en-ID" sz="2800" dirty="0" smtClean="0">
                <a:solidFill>
                  <a:schemeClr val="tx1"/>
                </a:solidFill>
              </a:rPr>
              <a:t>transfer</a:t>
            </a:r>
          </a:p>
          <a:p>
            <a:r>
              <a:rPr lang="id-ID" sz="2800" dirty="0" smtClean="0">
                <a:solidFill>
                  <a:schemeClr val="tx1"/>
                </a:solidFill>
              </a:rPr>
              <a:t>Gratis</a:t>
            </a:r>
            <a:r>
              <a:rPr lang="en-ID" sz="2800" dirty="0" smtClean="0">
                <a:solidFill>
                  <a:schemeClr val="tx1"/>
                </a:solidFill>
              </a:rPr>
              <a:t>: </a:t>
            </a:r>
          </a:p>
          <a:p>
            <a:pPr lvl="1">
              <a:buFont typeface="Wingdings" pitchFamily="2" charset="2"/>
              <a:buChar char="ü"/>
            </a:pPr>
            <a:r>
              <a:rPr lang="id-ID" sz="2800" dirty="0" smtClean="0">
                <a:solidFill>
                  <a:schemeClr val="tx1"/>
                </a:solidFill>
              </a:rPr>
              <a:t>Transfer data yang masuk</a:t>
            </a:r>
            <a:endParaRPr lang="en-ID" sz="2800" dirty="0" smtClean="0">
              <a:solidFill>
                <a:schemeClr val="tx1"/>
              </a:solidFill>
            </a:endParaRPr>
          </a:p>
          <a:p>
            <a:pPr>
              <a:lnSpc>
                <a:spcPct val="150000"/>
              </a:lnSpc>
            </a:pPr>
            <a:r>
              <a:rPr lang="id-ID" sz="2800" dirty="0" smtClean="0">
                <a:solidFill>
                  <a:schemeClr val="tx1"/>
                </a:solidFill>
              </a:rPr>
              <a:t>Biaya untuk keluar agregat</a:t>
            </a:r>
            <a:endParaRPr lang="en-US" sz="2800" dirty="0">
              <a:solidFill>
                <a:schemeClr val="tx1"/>
              </a:solidFill>
            </a:endParaRPr>
          </a:p>
        </p:txBody>
      </p:sp>
      <p:sp>
        <p:nvSpPr>
          <p:cNvPr id="4" name="Date Placeholder 3"/>
          <p:cNvSpPr>
            <a:spLocks noGrp="1"/>
          </p:cNvSpPr>
          <p:nvPr>
            <p:ph type="dt" sz="half" idx="10"/>
          </p:nvPr>
        </p:nvSpPr>
        <p:spPr/>
        <p:txBody>
          <a:bodyPr/>
          <a:lstStyle/>
          <a:p>
            <a:fld id="{D5743087-19F5-4B97-AAB5-8B98C8B84542}"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16</a:t>
            </a:fld>
            <a:endParaRPr lang="id-ID" dirty="0"/>
          </a:p>
        </p:txBody>
      </p:sp>
    </p:spTree>
    <p:extLst>
      <p:ext uri="{BB962C8B-B14F-4D97-AF65-F5344CB8AC3E}">
        <p14:creationId xmlns:p14="http://schemas.microsoft.com/office/powerpoint/2010/main" val="2544195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660" y="570607"/>
            <a:ext cx="7347283" cy="854074"/>
          </a:xfrm>
        </p:spPr>
        <p:txBody>
          <a:bodyPr>
            <a:normAutofit fontScale="90000"/>
          </a:bodyPr>
          <a:lstStyle/>
          <a:p>
            <a:r>
              <a:rPr lang="en-ID" b="1" dirty="0"/>
              <a:t>Service Pricing for AWS Offerings</a:t>
            </a:r>
            <a:endParaRPr lang="en-US" b="1" dirty="0"/>
          </a:p>
        </p:txBody>
      </p:sp>
      <p:sp>
        <p:nvSpPr>
          <p:cNvPr id="4" name="Date Placeholder 3"/>
          <p:cNvSpPr>
            <a:spLocks noGrp="1"/>
          </p:cNvSpPr>
          <p:nvPr>
            <p:ph type="dt" sz="half" idx="10"/>
          </p:nvPr>
        </p:nvSpPr>
        <p:spPr/>
        <p:txBody>
          <a:bodyPr/>
          <a:lstStyle/>
          <a:p>
            <a:fld id="{FF0229F4-D751-4E94-9D11-4851DEAC38E3}"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17</a:t>
            </a:fld>
            <a:endParaRPr lang="id-ID" dirty="0"/>
          </a:p>
        </p:txBody>
      </p:sp>
      <p:pic>
        <p:nvPicPr>
          <p:cNvPr id="2355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6758" y="1875692"/>
            <a:ext cx="577772" cy="4280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366314" y="1931349"/>
            <a:ext cx="2401619" cy="523220"/>
          </a:xfrm>
          <a:prstGeom prst="rect">
            <a:avLst/>
          </a:prstGeom>
        </p:spPr>
        <p:txBody>
          <a:bodyPr wrap="none">
            <a:spAutoFit/>
          </a:bodyPr>
          <a:lstStyle/>
          <a:p>
            <a:r>
              <a:rPr lang="en-US" sz="2800" dirty="0"/>
              <a:t>Amazon EC2 </a:t>
            </a:r>
          </a:p>
        </p:txBody>
      </p:sp>
      <p:sp>
        <p:nvSpPr>
          <p:cNvPr id="8" name="Rectangle 7"/>
          <p:cNvSpPr/>
          <p:nvPr/>
        </p:nvSpPr>
        <p:spPr>
          <a:xfrm>
            <a:off x="1366314" y="2845750"/>
            <a:ext cx="2042547" cy="523220"/>
          </a:xfrm>
          <a:prstGeom prst="rect">
            <a:avLst/>
          </a:prstGeom>
        </p:spPr>
        <p:txBody>
          <a:bodyPr wrap="none">
            <a:spAutoFit/>
          </a:bodyPr>
          <a:lstStyle/>
          <a:p>
            <a:r>
              <a:rPr lang="en-US" sz="2800" dirty="0"/>
              <a:t>Amazon S3</a:t>
            </a:r>
          </a:p>
        </p:txBody>
      </p:sp>
      <p:sp>
        <p:nvSpPr>
          <p:cNvPr id="9" name="Rectangle 8"/>
          <p:cNvSpPr/>
          <p:nvPr/>
        </p:nvSpPr>
        <p:spPr>
          <a:xfrm>
            <a:off x="1366314" y="3767554"/>
            <a:ext cx="2319866" cy="523220"/>
          </a:xfrm>
          <a:prstGeom prst="rect">
            <a:avLst/>
          </a:prstGeom>
        </p:spPr>
        <p:txBody>
          <a:bodyPr wrap="none">
            <a:spAutoFit/>
          </a:bodyPr>
          <a:lstStyle/>
          <a:p>
            <a:r>
              <a:rPr lang="en-US" sz="2800" dirty="0" smtClean="0"/>
              <a:t>Amazon EBS</a:t>
            </a:r>
            <a:endParaRPr lang="en-US" sz="2800" dirty="0"/>
          </a:p>
        </p:txBody>
      </p:sp>
      <p:sp>
        <p:nvSpPr>
          <p:cNvPr id="10" name="Rectangle 9"/>
          <p:cNvSpPr/>
          <p:nvPr/>
        </p:nvSpPr>
        <p:spPr>
          <a:xfrm>
            <a:off x="1407190" y="4615934"/>
            <a:ext cx="2361544" cy="523220"/>
          </a:xfrm>
          <a:prstGeom prst="rect">
            <a:avLst/>
          </a:prstGeom>
        </p:spPr>
        <p:txBody>
          <a:bodyPr wrap="none">
            <a:spAutoFit/>
          </a:bodyPr>
          <a:lstStyle/>
          <a:p>
            <a:r>
              <a:rPr lang="en-US" sz="2800" dirty="0"/>
              <a:t>Amazon RDS</a:t>
            </a:r>
          </a:p>
        </p:txBody>
      </p:sp>
      <p:sp>
        <p:nvSpPr>
          <p:cNvPr id="11" name="Rectangle 10"/>
          <p:cNvSpPr/>
          <p:nvPr/>
        </p:nvSpPr>
        <p:spPr>
          <a:xfrm>
            <a:off x="1407190" y="5471719"/>
            <a:ext cx="3384260" cy="523220"/>
          </a:xfrm>
          <a:prstGeom prst="rect">
            <a:avLst/>
          </a:prstGeom>
        </p:spPr>
        <p:txBody>
          <a:bodyPr wrap="none">
            <a:spAutoFit/>
          </a:bodyPr>
          <a:lstStyle/>
          <a:p>
            <a:r>
              <a:rPr lang="en-US" sz="2800" dirty="0"/>
              <a:t>Amazon </a:t>
            </a:r>
            <a:r>
              <a:rPr lang="en-US" sz="2800" dirty="0" err="1"/>
              <a:t>CloudFront</a:t>
            </a:r>
            <a:endParaRPr lang="en-US" sz="2800" dirty="0"/>
          </a:p>
        </p:txBody>
      </p:sp>
    </p:spTree>
    <p:extLst>
      <p:ext uri="{BB962C8B-B14F-4D97-AF65-F5344CB8AC3E}">
        <p14:creationId xmlns:p14="http://schemas.microsoft.com/office/powerpoint/2010/main" val="1741511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89CD7A-AE08-4767-86B8-E2B4FEA623DB}"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18</a:t>
            </a:fld>
            <a:endParaRPr lang="id-ID"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3" y="2931869"/>
            <a:ext cx="1477108"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30008" y="3344688"/>
            <a:ext cx="3055645" cy="913199"/>
          </a:xfrm>
          <a:prstGeom prst="rect">
            <a:avLst/>
          </a:prstGeom>
        </p:spPr>
        <p:txBody>
          <a:bodyPr wrap="none">
            <a:spAutoFit/>
          </a:bodyPr>
          <a:lstStyle/>
          <a:p>
            <a:pPr>
              <a:lnSpc>
                <a:spcPct val="150000"/>
              </a:lnSpc>
            </a:pPr>
            <a:r>
              <a:rPr lang="id-ID" sz="4000" dirty="0" smtClean="0"/>
              <a:t>Amazon EC2</a:t>
            </a:r>
            <a:endParaRPr lang="en-ID" sz="4000" dirty="0"/>
          </a:p>
        </p:txBody>
      </p:sp>
    </p:spTree>
    <p:extLst>
      <p:ext uri="{BB962C8B-B14F-4D97-AF65-F5344CB8AC3E}">
        <p14:creationId xmlns:p14="http://schemas.microsoft.com/office/powerpoint/2010/main" val="2604612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999" y="570607"/>
            <a:ext cx="7347283" cy="854074"/>
          </a:xfrm>
        </p:spPr>
        <p:txBody>
          <a:bodyPr/>
          <a:lstStyle/>
          <a:p>
            <a:r>
              <a:rPr lang="en-US" b="1" dirty="0"/>
              <a:t>Amazon EC2</a:t>
            </a:r>
          </a:p>
        </p:txBody>
      </p:sp>
      <p:sp>
        <p:nvSpPr>
          <p:cNvPr id="3" name="Content Placeholder 2"/>
          <p:cNvSpPr>
            <a:spLocks noGrp="1"/>
          </p:cNvSpPr>
          <p:nvPr>
            <p:ph idx="1"/>
          </p:nvPr>
        </p:nvSpPr>
        <p:spPr/>
        <p:txBody>
          <a:bodyPr anchor="ctr">
            <a:normAutofit/>
          </a:bodyPr>
          <a:lstStyle/>
          <a:p>
            <a:pPr algn="just">
              <a:lnSpc>
                <a:spcPct val="150000"/>
              </a:lnSpc>
              <a:spcBef>
                <a:spcPts val="0"/>
              </a:spcBef>
              <a:defRPr/>
            </a:pPr>
            <a:r>
              <a:rPr lang="id-ID" sz="2800" dirty="0"/>
              <a:t>Memberikan kapasitas komputasi yang dapat diubah ukurannya di </a:t>
            </a:r>
            <a:r>
              <a:rPr lang="id-ID" sz="2800" dirty="0" smtClean="0"/>
              <a:t>cloud</a:t>
            </a:r>
          </a:p>
          <a:p>
            <a:pPr algn="just">
              <a:lnSpc>
                <a:spcPct val="150000"/>
              </a:lnSpc>
              <a:spcBef>
                <a:spcPts val="0"/>
              </a:spcBef>
              <a:defRPr/>
            </a:pPr>
            <a:r>
              <a:rPr lang="id-ID" sz="2800" dirty="0" smtClean="0"/>
              <a:t>Mengizinkan </a:t>
            </a:r>
            <a:r>
              <a:rPr lang="id-ID" sz="2800" dirty="0"/>
              <a:t>konfigurasi kapasitas dengan gesekan </a:t>
            </a:r>
            <a:r>
              <a:rPr lang="id-ID" sz="2800" dirty="0" smtClean="0"/>
              <a:t>minimal</a:t>
            </a:r>
          </a:p>
          <a:p>
            <a:pPr algn="just">
              <a:lnSpc>
                <a:spcPct val="150000"/>
              </a:lnSpc>
              <a:spcBef>
                <a:spcPts val="0"/>
              </a:spcBef>
              <a:defRPr/>
            </a:pPr>
            <a:r>
              <a:rPr lang="id-ID" sz="2800" dirty="0" smtClean="0"/>
              <a:t>Memberikan </a:t>
            </a:r>
            <a:r>
              <a:rPr lang="id-ID" sz="2800" dirty="0"/>
              <a:t>kontrol penuh Biaya hanya untuk kapasitas yang digunakan</a:t>
            </a:r>
          </a:p>
        </p:txBody>
      </p:sp>
      <p:sp>
        <p:nvSpPr>
          <p:cNvPr id="4" name="Date Placeholder 3"/>
          <p:cNvSpPr>
            <a:spLocks noGrp="1"/>
          </p:cNvSpPr>
          <p:nvPr>
            <p:ph type="dt" sz="half" idx="10"/>
          </p:nvPr>
        </p:nvSpPr>
        <p:spPr/>
        <p:txBody>
          <a:bodyPr/>
          <a:lstStyle/>
          <a:p>
            <a:fld id="{6BEA856D-AD25-494F-94FB-C5A86FAF1607}"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19</a:t>
            </a:fld>
            <a:endParaRPr lang="id-ID" dirty="0"/>
          </a:p>
        </p:txBody>
      </p:sp>
    </p:spTree>
    <p:extLst>
      <p:ext uri="{BB962C8B-B14F-4D97-AF65-F5344CB8AC3E}">
        <p14:creationId xmlns:p14="http://schemas.microsoft.com/office/powerpoint/2010/main" val="41720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id-ID" sz="4000" dirty="0" smtClean="0"/>
              <a:t>AWS Pricing</a:t>
            </a:r>
            <a:endParaRPr lang="id-ID" sz="4000" dirty="0"/>
          </a:p>
        </p:txBody>
      </p:sp>
      <p:sp>
        <p:nvSpPr>
          <p:cNvPr id="8" name="Subtitle 7"/>
          <p:cNvSpPr>
            <a:spLocks noGrp="1"/>
          </p:cNvSpPr>
          <p:nvPr>
            <p:ph type="subTitle" idx="1"/>
          </p:nvPr>
        </p:nvSpPr>
        <p:spPr/>
        <p:txBody>
          <a:bodyPr/>
          <a:lstStyle/>
          <a:p>
            <a:r>
              <a:rPr lang="id-ID" dirty="0" smtClean="0"/>
              <a:t>Nama pembicara dengan gelar</a:t>
            </a:r>
            <a:endParaRPr lang="id-ID" dirty="0"/>
          </a:p>
        </p:txBody>
      </p:sp>
    </p:spTree>
    <p:extLst>
      <p:ext uri="{BB962C8B-B14F-4D97-AF65-F5344CB8AC3E}">
        <p14:creationId xmlns:p14="http://schemas.microsoft.com/office/powerpoint/2010/main" val="414177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722" y="558884"/>
            <a:ext cx="7347283" cy="854074"/>
          </a:xfrm>
        </p:spPr>
        <p:txBody>
          <a:bodyPr>
            <a:noAutofit/>
          </a:bodyPr>
          <a:lstStyle/>
          <a:p>
            <a:r>
              <a:rPr lang="en-ID" b="1" dirty="0"/>
              <a:t>Amazon EC2: Billing and Instance Configuration</a:t>
            </a:r>
            <a:endParaRPr lang="en-US" b="1" dirty="0"/>
          </a:p>
        </p:txBody>
      </p:sp>
      <p:sp>
        <p:nvSpPr>
          <p:cNvPr id="3" name="Content Placeholder 2"/>
          <p:cNvSpPr>
            <a:spLocks noGrp="1"/>
          </p:cNvSpPr>
          <p:nvPr>
            <p:ph idx="1"/>
          </p:nvPr>
        </p:nvSpPr>
        <p:spPr>
          <a:xfrm>
            <a:off x="126282" y="1697995"/>
            <a:ext cx="8814723" cy="4724400"/>
          </a:xfrm>
        </p:spPr>
        <p:txBody>
          <a:bodyPr anchor="ctr">
            <a:noAutofit/>
          </a:bodyPr>
          <a:lstStyle/>
          <a:p>
            <a:pPr marL="0" indent="0" algn="just">
              <a:buNone/>
            </a:pPr>
            <a:r>
              <a:rPr lang="en-ID" sz="2400" b="1" dirty="0">
                <a:solidFill>
                  <a:schemeClr val="tx1"/>
                </a:solidFill>
              </a:rPr>
              <a:t>Clock-Second/Hourly Billing </a:t>
            </a:r>
            <a:endParaRPr lang="en-ID" sz="2400" b="1" dirty="0" smtClean="0">
              <a:solidFill>
                <a:schemeClr val="tx1"/>
              </a:solidFill>
            </a:endParaRPr>
          </a:p>
          <a:p>
            <a:pPr algn="just"/>
            <a:r>
              <a:rPr lang="id-ID" sz="2400" dirty="0" smtClean="0">
                <a:solidFill>
                  <a:schemeClr val="tx1"/>
                </a:solidFill>
              </a:rPr>
              <a:t>Sumber daya dikenakan biaya hanya saat running</a:t>
            </a:r>
            <a:endParaRPr lang="en-ID" sz="2400" dirty="0" smtClean="0">
              <a:solidFill>
                <a:schemeClr val="tx1"/>
              </a:solidFill>
            </a:endParaRPr>
          </a:p>
          <a:p>
            <a:pPr marL="0" indent="0" algn="just">
              <a:buNone/>
            </a:pPr>
            <a:endParaRPr lang="en-ID" sz="2400" dirty="0" smtClean="0">
              <a:solidFill>
                <a:schemeClr val="tx1"/>
              </a:solidFill>
            </a:endParaRPr>
          </a:p>
          <a:p>
            <a:pPr marL="0" indent="0" algn="just">
              <a:buNone/>
            </a:pPr>
            <a:r>
              <a:rPr lang="en-ID" sz="2400" b="1" dirty="0">
                <a:solidFill>
                  <a:schemeClr val="tx1"/>
                </a:solidFill>
              </a:rPr>
              <a:t>Instance Configuration </a:t>
            </a:r>
            <a:endParaRPr lang="en-ID" sz="2400" b="1" dirty="0" smtClean="0">
              <a:solidFill>
                <a:schemeClr val="tx1"/>
              </a:solidFill>
            </a:endParaRPr>
          </a:p>
          <a:p>
            <a:pPr algn="just"/>
            <a:r>
              <a:rPr lang="id-ID" sz="2400" dirty="0" smtClean="0">
                <a:solidFill>
                  <a:schemeClr val="tx1"/>
                </a:solidFill>
              </a:rPr>
              <a:t>Kapasitas fisik dari instance</a:t>
            </a:r>
            <a:endParaRPr lang="en-ID" sz="2400" dirty="0" smtClean="0">
              <a:solidFill>
                <a:schemeClr val="tx1"/>
              </a:solidFill>
            </a:endParaRPr>
          </a:p>
          <a:p>
            <a:pPr algn="just"/>
            <a:r>
              <a:rPr lang="id-ID" sz="2400" dirty="0" smtClean="0">
                <a:solidFill>
                  <a:schemeClr val="tx1"/>
                </a:solidFill>
              </a:rPr>
              <a:t>Harga bervariasi sesuai dengan </a:t>
            </a:r>
            <a:r>
              <a:rPr lang="en-ID" sz="2400" dirty="0" smtClean="0">
                <a:solidFill>
                  <a:schemeClr val="tx1"/>
                </a:solidFill>
              </a:rPr>
              <a:t>: </a:t>
            </a:r>
          </a:p>
          <a:p>
            <a:pPr lvl="1" algn="just">
              <a:buFont typeface="Wingdings" pitchFamily="2" charset="2"/>
              <a:buChar char="ü"/>
            </a:pPr>
            <a:r>
              <a:rPr lang="en-ID" sz="2400" dirty="0" smtClean="0">
                <a:solidFill>
                  <a:schemeClr val="tx1"/>
                </a:solidFill>
              </a:rPr>
              <a:t>AWS </a:t>
            </a:r>
            <a:r>
              <a:rPr lang="en-ID" sz="2400" dirty="0">
                <a:solidFill>
                  <a:schemeClr val="tx1"/>
                </a:solidFill>
              </a:rPr>
              <a:t>region </a:t>
            </a:r>
          </a:p>
          <a:p>
            <a:pPr lvl="1" algn="just">
              <a:buFont typeface="Wingdings" pitchFamily="2" charset="2"/>
              <a:buChar char="ü"/>
            </a:pPr>
            <a:r>
              <a:rPr lang="id-ID" sz="2400" dirty="0" smtClean="0">
                <a:solidFill>
                  <a:schemeClr val="tx1"/>
                </a:solidFill>
              </a:rPr>
              <a:t>Sistem operasi</a:t>
            </a:r>
            <a:endParaRPr lang="en-ID" sz="2400" dirty="0" smtClean="0">
              <a:solidFill>
                <a:schemeClr val="tx1"/>
              </a:solidFill>
            </a:endParaRPr>
          </a:p>
          <a:p>
            <a:pPr lvl="1" algn="just">
              <a:buFont typeface="Wingdings" pitchFamily="2" charset="2"/>
              <a:buChar char="ü"/>
            </a:pPr>
            <a:r>
              <a:rPr lang="en-ID" sz="2400" dirty="0" smtClean="0">
                <a:solidFill>
                  <a:schemeClr val="tx1"/>
                </a:solidFill>
              </a:rPr>
              <a:t> </a:t>
            </a:r>
            <a:r>
              <a:rPr lang="en-ID" sz="2400" dirty="0">
                <a:solidFill>
                  <a:schemeClr val="tx1"/>
                </a:solidFill>
              </a:rPr>
              <a:t>Instance Type </a:t>
            </a:r>
            <a:endParaRPr lang="en-ID" sz="2400" dirty="0" smtClean="0">
              <a:solidFill>
                <a:schemeClr val="tx1"/>
              </a:solidFill>
            </a:endParaRPr>
          </a:p>
          <a:p>
            <a:pPr lvl="1" algn="just">
              <a:buFont typeface="Wingdings" pitchFamily="2" charset="2"/>
              <a:buChar char="ü"/>
            </a:pPr>
            <a:r>
              <a:rPr lang="en-ID" sz="2400" dirty="0" smtClean="0">
                <a:solidFill>
                  <a:schemeClr val="tx1"/>
                </a:solidFill>
              </a:rPr>
              <a:t> </a:t>
            </a:r>
            <a:r>
              <a:rPr lang="en-ID" sz="2400" dirty="0">
                <a:solidFill>
                  <a:schemeClr val="tx1"/>
                </a:solidFill>
              </a:rPr>
              <a:t>Instance Size</a:t>
            </a:r>
            <a:endParaRPr lang="en-US" sz="2400" dirty="0">
              <a:solidFill>
                <a:schemeClr val="tx1"/>
              </a:solidFill>
            </a:endParaRPr>
          </a:p>
        </p:txBody>
      </p:sp>
      <p:sp>
        <p:nvSpPr>
          <p:cNvPr id="4" name="Date Placeholder 3"/>
          <p:cNvSpPr>
            <a:spLocks noGrp="1"/>
          </p:cNvSpPr>
          <p:nvPr>
            <p:ph type="dt" sz="half" idx="10"/>
          </p:nvPr>
        </p:nvSpPr>
        <p:spPr/>
        <p:txBody>
          <a:bodyPr/>
          <a:lstStyle/>
          <a:p>
            <a:fld id="{E8A3DD67-020C-4E28-9ED3-F5105E440EE0}"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20</a:t>
            </a:fld>
            <a:endParaRPr lang="id-ID" dirty="0"/>
          </a:p>
        </p:txBody>
      </p:sp>
    </p:spTree>
    <p:extLst>
      <p:ext uri="{BB962C8B-B14F-4D97-AF65-F5344CB8AC3E}">
        <p14:creationId xmlns:p14="http://schemas.microsoft.com/office/powerpoint/2010/main" val="3655780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998" y="558884"/>
            <a:ext cx="7347283" cy="854074"/>
          </a:xfrm>
        </p:spPr>
        <p:txBody>
          <a:bodyPr/>
          <a:lstStyle/>
          <a:p>
            <a:r>
              <a:rPr lang="en-US" b="1" dirty="0"/>
              <a:t>Amazon EC2: Purchase Types</a:t>
            </a:r>
          </a:p>
        </p:txBody>
      </p:sp>
      <p:sp>
        <p:nvSpPr>
          <p:cNvPr id="3" name="Content Placeholder 2"/>
          <p:cNvSpPr>
            <a:spLocks noGrp="1"/>
          </p:cNvSpPr>
          <p:nvPr>
            <p:ph idx="1"/>
          </p:nvPr>
        </p:nvSpPr>
        <p:spPr>
          <a:xfrm>
            <a:off x="184897" y="1451810"/>
            <a:ext cx="8814723" cy="4948990"/>
          </a:xfrm>
        </p:spPr>
        <p:txBody>
          <a:bodyPr anchor="ctr">
            <a:normAutofit fontScale="92500" lnSpcReduction="20000"/>
          </a:bodyPr>
          <a:lstStyle/>
          <a:p>
            <a:pPr marL="0" indent="0" algn="just">
              <a:buNone/>
            </a:pPr>
            <a:r>
              <a:rPr lang="id-ID" sz="2800" b="1" dirty="0" smtClean="0">
                <a:solidFill>
                  <a:schemeClr val="tx1"/>
                </a:solidFill>
              </a:rPr>
              <a:t>Cara membayar untuk </a:t>
            </a:r>
            <a:r>
              <a:rPr lang="en-ID" sz="2800" b="1" dirty="0" smtClean="0">
                <a:solidFill>
                  <a:schemeClr val="tx1"/>
                </a:solidFill>
              </a:rPr>
              <a:t>Amazon </a:t>
            </a:r>
            <a:r>
              <a:rPr lang="en-ID" sz="2800" b="1" dirty="0">
                <a:solidFill>
                  <a:schemeClr val="tx1"/>
                </a:solidFill>
              </a:rPr>
              <a:t>EC2 instances</a:t>
            </a:r>
            <a:r>
              <a:rPr lang="en-ID" dirty="0">
                <a:solidFill>
                  <a:schemeClr val="tx1"/>
                </a:solidFill>
              </a:rPr>
              <a:t> </a:t>
            </a:r>
            <a:endParaRPr lang="en-ID" dirty="0" smtClean="0">
              <a:solidFill>
                <a:schemeClr val="tx1"/>
              </a:solidFill>
            </a:endParaRPr>
          </a:p>
          <a:p>
            <a:pPr algn="just">
              <a:lnSpc>
                <a:spcPct val="150000"/>
              </a:lnSpc>
            </a:pPr>
            <a:r>
              <a:rPr lang="en-ID" sz="2800" dirty="0" smtClean="0">
                <a:solidFill>
                  <a:schemeClr val="tx1"/>
                </a:solidFill>
              </a:rPr>
              <a:t>On-demand instances</a:t>
            </a:r>
          </a:p>
          <a:p>
            <a:pPr lvl="1" algn="just">
              <a:lnSpc>
                <a:spcPct val="150000"/>
              </a:lnSpc>
              <a:buFont typeface="Wingdings" pitchFamily="2" charset="2"/>
              <a:buChar char="ü"/>
            </a:pPr>
            <a:r>
              <a:rPr lang="id-ID" sz="2200" dirty="0" smtClean="0">
                <a:solidFill>
                  <a:schemeClr val="tx1"/>
                </a:solidFill>
              </a:rPr>
              <a:t>Menghitung kapasitas berdasarkan jam dan detik</a:t>
            </a:r>
          </a:p>
          <a:p>
            <a:pPr lvl="1" algn="just">
              <a:lnSpc>
                <a:spcPct val="150000"/>
              </a:lnSpc>
              <a:buFont typeface="Wingdings" pitchFamily="2" charset="2"/>
              <a:buChar char="ü"/>
            </a:pPr>
            <a:r>
              <a:rPr lang="id-ID" sz="2200" dirty="0" smtClean="0">
                <a:solidFill>
                  <a:schemeClr val="tx1"/>
                </a:solidFill>
              </a:rPr>
              <a:t>Minimal 60 detik</a:t>
            </a:r>
            <a:endParaRPr lang="en-ID" sz="2200" dirty="0" smtClean="0">
              <a:solidFill>
                <a:schemeClr val="tx1"/>
              </a:solidFill>
            </a:endParaRPr>
          </a:p>
          <a:p>
            <a:pPr algn="just">
              <a:lnSpc>
                <a:spcPct val="150000"/>
              </a:lnSpc>
            </a:pPr>
            <a:r>
              <a:rPr lang="en-US" sz="2800" dirty="0">
                <a:solidFill>
                  <a:schemeClr val="tx1"/>
                </a:solidFill>
              </a:rPr>
              <a:t>Reserved </a:t>
            </a:r>
            <a:r>
              <a:rPr lang="en-US" sz="2800" dirty="0" smtClean="0">
                <a:solidFill>
                  <a:schemeClr val="tx1"/>
                </a:solidFill>
              </a:rPr>
              <a:t>Instances</a:t>
            </a:r>
          </a:p>
          <a:p>
            <a:pPr lvl="1" algn="just">
              <a:lnSpc>
                <a:spcPct val="150000"/>
              </a:lnSpc>
              <a:buFont typeface="Wingdings" pitchFamily="2" charset="2"/>
              <a:buChar char="ü"/>
            </a:pPr>
            <a:r>
              <a:rPr lang="id-ID" sz="2400" dirty="0" smtClean="0">
                <a:solidFill>
                  <a:schemeClr val="tx1"/>
                </a:solidFill>
              </a:rPr>
              <a:t>Pembayaran minimal atau </a:t>
            </a:r>
            <a:r>
              <a:rPr lang="en-ID" sz="2400" dirty="0" smtClean="0">
                <a:solidFill>
                  <a:schemeClr val="tx1"/>
                </a:solidFill>
              </a:rPr>
              <a:t>up-front </a:t>
            </a:r>
            <a:r>
              <a:rPr lang="en-ID" sz="2400" dirty="0">
                <a:solidFill>
                  <a:schemeClr val="tx1"/>
                </a:solidFill>
              </a:rPr>
              <a:t>payment </a:t>
            </a:r>
            <a:r>
              <a:rPr lang="id-ID" sz="2400" dirty="0" smtClean="0">
                <a:solidFill>
                  <a:schemeClr val="tx1"/>
                </a:solidFill>
              </a:rPr>
              <a:t> tidak disediakan</a:t>
            </a:r>
            <a:endParaRPr lang="en-ID" sz="2400" dirty="0">
              <a:solidFill>
                <a:schemeClr val="tx1"/>
              </a:solidFill>
            </a:endParaRPr>
          </a:p>
          <a:p>
            <a:pPr lvl="1" algn="just">
              <a:buFont typeface="Wingdings" pitchFamily="2" charset="2"/>
              <a:buChar char="ü"/>
            </a:pPr>
            <a:r>
              <a:rPr lang="en-ID" sz="2400" dirty="0" smtClean="0">
                <a:solidFill>
                  <a:schemeClr val="tx1"/>
                </a:solidFill>
              </a:rPr>
              <a:t>D</a:t>
            </a:r>
            <a:r>
              <a:rPr lang="id-ID" sz="2400" dirty="0" smtClean="0">
                <a:solidFill>
                  <a:schemeClr val="tx1"/>
                </a:solidFill>
              </a:rPr>
              <a:t>iskon untuk biaya per jam</a:t>
            </a:r>
            <a:endParaRPr lang="en-US" sz="2400" dirty="0" smtClean="0">
              <a:solidFill>
                <a:schemeClr val="tx1"/>
              </a:solidFill>
            </a:endParaRPr>
          </a:p>
          <a:p>
            <a:pPr algn="just">
              <a:lnSpc>
                <a:spcPct val="160000"/>
              </a:lnSpc>
            </a:pPr>
            <a:r>
              <a:rPr lang="en-US" sz="2800" dirty="0">
                <a:solidFill>
                  <a:schemeClr val="tx1"/>
                </a:solidFill>
              </a:rPr>
              <a:t>Spot </a:t>
            </a:r>
            <a:r>
              <a:rPr lang="en-US" sz="2800" dirty="0" smtClean="0">
                <a:solidFill>
                  <a:schemeClr val="tx1"/>
                </a:solidFill>
              </a:rPr>
              <a:t>Instances</a:t>
            </a:r>
          </a:p>
          <a:p>
            <a:pPr lvl="1" algn="just">
              <a:lnSpc>
                <a:spcPct val="160000"/>
              </a:lnSpc>
              <a:buFont typeface="Wingdings" pitchFamily="2" charset="2"/>
              <a:buChar char="ü"/>
            </a:pPr>
            <a:r>
              <a:rPr lang="id-ID" sz="2400" dirty="0"/>
              <a:t>Tawaran untuk kapasitas Amazon EC2 yang tidak </a:t>
            </a:r>
            <a:r>
              <a:rPr lang="id-ID" sz="2400" dirty="0" smtClean="0"/>
              <a:t>digunakan</a:t>
            </a:r>
            <a:endParaRPr lang="en-US" sz="2200" dirty="0">
              <a:solidFill>
                <a:schemeClr val="tx1"/>
              </a:solidFill>
            </a:endParaRPr>
          </a:p>
        </p:txBody>
      </p:sp>
      <p:sp>
        <p:nvSpPr>
          <p:cNvPr id="4" name="Date Placeholder 3"/>
          <p:cNvSpPr>
            <a:spLocks noGrp="1"/>
          </p:cNvSpPr>
          <p:nvPr>
            <p:ph type="dt" sz="half" idx="10"/>
          </p:nvPr>
        </p:nvSpPr>
        <p:spPr/>
        <p:txBody>
          <a:bodyPr/>
          <a:lstStyle/>
          <a:p>
            <a:fld id="{DD2C1E13-43E8-4EE3-BAE2-F9EA22A1A9C8}"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21</a:t>
            </a:fld>
            <a:endParaRPr lang="id-ID" dirty="0"/>
          </a:p>
        </p:txBody>
      </p:sp>
    </p:spTree>
    <p:extLst>
      <p:ext uri="{BB962C8B-B14F-4D97-AF65-F5344CB8AC3E}">
        <p14:creationId xmlns:p14="http://schemas.microsoft.com/office/powerpoint/2010/main" val="412738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168" y="570607"/>
            <a:ext cx="7347283" cy="854074"/>
          </a:xfrm>
        </p:spPr>
        <p:txBody>
          <a:bodyPr>
            <a:noAutofit/>
          </a:bodyPr>
          <a:lstStyle/>
          <a:p>
            <a:r>
              <a:rPr lang="en-ID" b="1" dirty="0"/>
              <a:t>Amazon EC2: Number of Instances and Load Balancing</a:t>
            </a:r>
            <a:endParaRPr lang="en-US" b="1" dirty="0"/>
          </a:p>
        </p:txBody>
      </p:sp>
      <p:sp>
        <p:nvSpPr>
          <p:cNvPr id="3" name="Content Placeholder 2"/>
          <p:cNvSpPr>
            <a:spLocks noGrp="1"/>
          </p:cNvSpPr>
          <p:nvPr>
            <p:ph idx="1"/>
          </p:nvPr>
        </p:nvSpPr>
        <p:spPr>
          <a:xfrm>
            <a:off x="114559" y="1580765"/>
            <a:ext cx="8814723" cy="4724400"/>
          </a:xfrm>
        </p:spPr>
        <p:txBody>
          <a:bodyPr anchor="ctr">
            <a:normAutofit/>
          </a:bodyPr>
          <a:lstStyle/>
          <a:p>
            <a:pPr marL="0" indent="0">
              <a:buNone/>
            </a:pPr>
            <a:r>
              <a:rPr lang="en-ID" sz="2400" b="1" dirty="0" smtClean="0">
                <a:solidFill>
                  <a:schemeClr val="tx1"/>
                </a:solidFill>
              </a:rPr>
              <a:t>Number </a:t>
            </a:r>
            <a:r>
              <a:rPr lang="en-ID" sz="2400" b="1" dirty="0">
                <a:solidFill>
                  <a:schemeClr val="tx1"/>
                </a:solidFill>
              </a:rPr>
              <a:t>of </a:t>
            </a:r>
            <a:r>
              <a:rPr lang="en-ID" sz="2400" b="1" dirty="0" smtClean="0">
                <a:solidFill>
                  <a:schemeClr val="tx1"/>
                </a:solidFill>
              </a:rPr>
              <a:t>Instances</a:t>
            </a:r>
          </a:p>
          <a:p>
            <a:r>
              <a:rPr lang="en-ID" sz="2400" dirty="0" smtClean="0">
                <a:solidFill>
                  <a:schemeClr val="tx1"/>
                </a:solidFill>
              </a:rPr>
              <a:t> </a:t>
            </a:r>
            <a:r>
              <a:rPr lang="id-ID" sz="2400" dirty="0" smtClean="0">
                <a:solidFill>
                  <a:schemeClr val="tx1"/>
                </a:solidFill>
              </a:rPr>
              <a:t>menyediakan banyak instance untuk menangani beban puncak</a:t>
            </a:r>
            <a:endParaRPr lang="en-ID" sz="2400" dirty="0" smtClean="0">
              <a:solidFill>
                <a:schemeClr val="tx1"/>
              </a:solidFill>
            </a:endParaRPr>
          </a:p>
          <a:p>
            <a:pPr marL="0" indent="0">
              <a:buNone/>
            </a:pPr>
            <a:endParaRPr lang="id-ID" sz="2400" b="1" dirty="0" smtClean="0">
              <a:solidFill>
                <a:schemeClr val="tx1"/>
              </a:solidFill>
            </a:endParaRPr>
          </a:p>
          <a:p>
            <a:pPr marL="0" indent="0">
              <a:buNone/>
            </a:pPr>
            <a:r>
              <a:rPr lang="en-ID" sz="2400" b="1" dirty="0" smtClean="0">
                <a:solidFill>
                  <a:schemeClr val="tx1"/>
                </a:solidFill>
              </a:rPr>
              <a:t>Load </a:t>
            </a:r>
            <a:r>
              <a:rPr lang="en-ID" sz="2400" b="1" dirty="0">
                <a:solidFill>
                  <a:schemeClr val="tx1"/>
                </a:solidFill>
              </a:rPr>
              <a:t>Balancing </a:t>
            </a:r>
            <a:endParaRPr lang="en-ID" sz="2400" b="1" dirty="0" smtClean="0">
              <a:solidFill>
                <a:schemeClr val="tx1"/>
              </a:solidFill>
            </a:endParaRPr>
          </a:p>
          <a:p>
            <a:r>
              <a:rPr lang="id-ID" sz="2400" dirty="0" smtClean="0">
                <a:solidFill>
                  <a:schemeClr val="tx1"/>
                </a:solidFill>
              </a:rPr>
              <a:t>Menggunakan </a:t>
            </a:r>
            <a:r>
              <a:rPr lang="en-ID" sz="2400" dirty="0" smtClean="0">
                <a:solidFill>
                  <a:schemeClr val="tx1"/>
                </a:solidFill>
              </a:rPr>
              <a:t>Elastic </a:t>
            </a:r>
            <a:r>
              <a:rPr lang="en-ID" sz="2400" dirty="0">
                <a:solidFill>
                  <a:schemeClr val="tx1"/>
                </a:solidFill>
              </a:rPr>
              <a:t>Load </a:t>
            </a:r>
            <a:r>
              <a:rPr lang="en-ID" sz="2400" dirty="0" smtClean="0">
                <a:solidFill>
                  <a:schemeClr val="tx1"/>
                </a:solidFill>
              </a:rPr>
              <a:t>Balancing </a:t>
            </a:r>
            <a:r>
              <a:rPr lang="id-ID" sz="2400" dirty="0" smtClean="0">
                <a:solidFill>
                  <a:schemeClr val="tx1"/>
                </a:solidFill>
              </a:rPr>
              <a:t>untuk mendistribusikan</a:t>
            </a:r>
            <a:r>
              <a:rPr lang="en-ID" sz="2400" dirty="0" smtClean="0">
                <a:solidFill>
                  <a:schemeClr val="tx1"/>
                </a:solidFill>
              </a:rPr>
              <a:t> </a:t>
            </a:r>
            <a:r>
              <a:rPr lang="en-ID" sz="2400" dirty="0">
                <a:solidFill>
                  <a:schemeClr val="tx1"/>
                </a:solidFill>
              </a:rPr>
              <a:t>traffic </a:t>
            </a:r>
            <a:endParaRPr lang="en-ID" sz="2400" dirty="0" smtClean="0">
              <a:solidFill>
                <a:schemeClr val="tx1"/>
              </a:solidFill>
            </a:endParaRPr>
          </a:p>
          <a:p>
            <a:pPr>
              <a:lnSpc>
                <a:spcPct val="150000"/>
              </a:lnSpc>
            </a:pPr>
            <a:r>
              <a:rPr lang="id-ID" sz="2400" dirty="0" smtClean="0">
                <a:solidFill>
                  <a:schemeClr val="tx1"/>
                </a:solidFill>
              </a:rPr>
              <a:t>Menghitung biaya bulanan berdasarkan</a:t>
            </a:r>
            <a:endParaRPr lang="en-ID" sz="2400" dirty="0" smtClean="0">
              <a:solidFill>
                <a:schemeClr val="tx1"/>
              </a:solidFill>
            </a:endParaRPr>
          </a:p>
          <a:p>
            <a:pPr lvl="1">
              <a:lnSpc>
                <a:spcPct val="150000"/>
              </a:lnSpc>
              <a:buFont typeface="Wingdings" pitchFamily="2" charset="2"/>
              <a:buChar char="ü"/>
            </a:pPr>
            <a:r>
              <a:rPr lang="id-ID" sz="2400" dirty="0" smtClean="0">
                <a:solidFill>
                  <a:schemeClr val="tx1"/>
                </a:solidFill>
              </a:rPr>
              <a:t>Jam ketika </a:t>
            </a:r>
            <a:r>
              <a:rPr lang="en-ID" sz="2400" dirty="0" smtClean="0">
                <a:solidFill>
                  <a:schemeClr val="tx1"/>
                </a:solidFill>
              </a:rPr>
              <a:t>load balancer</a:t>
            </a:r>
            <a:r>
              <a:rPr lang="id-ID" sz="2400" dirty="0" smtClean="0">
                <a:solidFill>
                  <a:schemeClr val="tx1"/>
                </a:solidFill>
              </a:rPr>
              <a:t> berjalan</a:t>
            </a:r>
            <a:r>
              <a:rPr lang="en-ID" sz="2400" dirty="0" smtClean="0">
                <a:solidFill>
                  <a:schemeClr val="tx1"/>
                </a:solidFill>
              </a:rPr>
              <a:t> </a:t>
            </a:r>
            <a:endParaRPr lang="en-ID" sz="2400" dirty="0">
              <a:solidFill>
                <a:schemeClr val="tx1"/>
              </a:solidFill>
            </a:endParaRPr>
          </a:p>
          <a:p>
            <a:pPr lvl="1">
              <a:buFont typeface="Wingdings" pitchFamily="2" charset="2"/>
              <a:buChar char="ü"/>
            </a:pPr>
            <a:r>
              <a:rPr lang="en-ID" sz="2400" dirty="0" smtClean="0">
                <a:solidFill>
                  <a:schemeClr val="tx1"/>
                </a:solidFill>
              </a:rPr>
              <a:t>Data </a:t>
            </a:r>
            <a:r>
              <a:rPr lang="en-ID" sz="2400" dirty="0">
                <a:solidFill>
                  <a:schemeClr val="tx1"/>
                </a:solidFill>
              </a:rPr>
              <a:t>load </a:t>
            </a:r>
            <a:r>
              <a:rPr lang="en-ID" sz="2400" dirty="0" smtClean="0">
                <a:solidFill>
                  <a:schemeClr val="tx1"/>
                </a:solidFill>
              </a:rPr>
              <a:t>balancer</a:t>
            </a:r>
            <a:r>
              <a:rPr lang="id-ID" sz="2400" dirty="0" smtClean="0">
                <a:solidFill>
                  <a:schemeClr val="tx1"/>
                </a:solidFill>
              </a:rPr>
              <a:t> terproses</a:t>
            </a:r>
            <a:endParaRPr lang="en-US" sz="2400" dirty="0">
              <a:solidFill>
                <a:schemeClr val="tx1"/>
              </a:solidFill>
            </a:endParaRPr>
          </a:p>
        </p:txBody>
      </p:sp>
      <p:sp>
        <p:nvSpPr>
          <p:cNvPr id="4" name="Date Placeholder 3"/>
          <p:cNvSpPr>
            <a:spLocks noGrp="1"/>
          </p:cNvSpPr>
          <p:nvPr>
            <p:ph type="dt" sz="half" idx="10"/>
          </p:nvPr>
        </p:nvSpPr>
        <p:spPr/>
        <p:txBody>
          <a:bodyPr/>
          <a:lstStyle/>
          <a:p>
            <a:fld id="{FEDEF811-4FF2-4D6C-B35B-A8D2A90A66D6}"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22</a:t>
            </a:fld>
            <a:endParaRPr lang="id-ID" dirty="0"/>
          </a:p>
        </p:txBody>
      </p:sp>
    </p:spTree>
    <p:extLst>
      <p:ext uri="{BB962C8B-B14F-4D97-AF65-F5344CB8AC3E}">
        <p14:creationId xmlns:p14="http://schemas.microsoft.com/office/powerpoint/2010/main" val="76326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937" y="570607"/>
            <a:ext cx="7347283" cy="854074"/>
          </a:xfrm>
        </p:spPr>
        <p:txBody>
          <a:bodyPr/>
          <a:lstStyle/>
          <a:p>
            <a:r>
              <a:rPr lang="en-US" b="1" dirty="0"/>
              <a:t>Amazon EC2: Monitoring</a:t>
            </a:r>
          </a:p>
        </p:txBody>
      </p:sp>
      <p:sp>
        <p:nvSpPr>
          <p:cNvPr id="3" name="Content Placeholder 2"/>
          <p:cNvSpPr>
            <a:spLocks noGrp="1"/>
          </p:cNvSpPr>
          <p:nvPr>
            <p:ph idx="1"/>
          </p:nvPr>
        </p:nvSpPr>
        <p:spPr/>
        <p:txBody>
          <a:bodyPr anchor="ctr">
            <a:normAutofit/>
          </a:bodyPr>
          <a:lstStyle/>
          <a:p>
            <a:pPr>
              <a:lnSpc>
                <a:spcPct val="150000"/>
              </a:lnSpc>
            </a:pPr>
            <a:r>
              <a:rPr lang="id-ID" sz="2400" dirty="0" smtClean="0">
                <a:solidFill>
                  <a:schemeClr val="tx1"/>
                </a:solidFill>
              </a:rPr>
              <a:t>Menggunakan </a:t>
            </a:r>
            <a:r>
              <a:rPr lang="en-ID" sz="2400" dirty="0" smtClean="0">
                <a:solidFill>
                  <a:schemeClr val="tx1"/>
                </a:solidFill>
              </a:rPr>
              <a:t>Amazon  </a:t>
            </a:r>
            <a:r>
              <a:rPr lang="en-ID" sz="2400" dirty="0" err="1" smtClean="0">
                <a:solidFill>
                  <a:schemeClr val="tx1"/>
                </a:solidFill>
              </a:rPr>
              <a:t>CloudWatch</a:t>
            </a:r>
            <a:r>
              <a:rPr lang="en-ID" sz="2400" dirty="0" smtClean="0">
                <a:solidFill>
                  <a:schemeClr val="tx1"/>
                </a:solidFill>
              </a:rPr>
              <a:t> </a:t>
            </a:r>
            <a:r>
              <a:rPr lang="id-ID" sz="2400" dirty="0" smtClean="0">
                <a:solidFill>
                  <a:schemeClr val="tx1"/>
                </a:solidFill>
              </a:rPr>
              <a:t>untuk memantau </a:t>
            </a:r>
            <a:r>
              <a:rPr lang="en-ID" sz="2400" dirty="0" smtClean="0">
                <a:solidFill>
                  <a:schemeClr val="tx1"/>
                </a:solidFill>
              </a:rPr>
              <a:t>instances.</a:t>
            </a:r>
          </a:p>
          <a:p>
            <a:pPr>
              <a:lnSpc>
                <a:spcPct val="150000"/>
              </a:lnSpc>
            </a:pPr>
            <a:r>
              <a:rPr lang="id-ID" sz="2400" dirty="0" smtClean="0">
                <a:solidFill>
                  <a:schemeClr val="tx1"/>
                </a:solidFill>
              </a:rPr>
              <a:t>Melakukan Pemantauan dasar</a:t>
            </a:r>
            <a:r>
              <a:rPr lang="en-ID" sz="2400" dirty="0" smtClean="0">
                <a:solidFill>
                  <a:schemeClr val="tx1"/>
                </a:solidFill>
              </a:rPr>
              <a:t> </a:t>
            </a:r>
            <a:r>
              <a:rPr lang="en-ID" sz="2400" dirty="0">
                <a:solidFill>
                  <a:schemeClr val="tx1"/>
                </a:solidFill>
              </a:rPr>
              <a:t>(default) </a:t>
            </a:r>
            <a:endParaRPr lang="en-ID" sz="2400" dirty="0" smtClean="0">
              <a:solidFill>
                <a:schemeClr val="tx1"/>
              </a:solidFill>
            </a:endParaRPr>
          </a:p>
          <a:p>
            <a:pPr>
              <a:lnSpc>
                <a:spcPct val="150000"/>
              </a:lnSpc>
            </a:pPr>
            <a:r>
              <a:rPr lang="id-ID" sz="2400" dirty="0" smtClean="0">
                <a:solidFill>
                  <a:schemeClr val="tx1"/>
                </a:solidFill>
              </a:rPr>
              <a:t>Melakukan Pemantauan terinci</a:t>
            </a:r>
            <a:endParaRPr lang="en-ID" sz="2400" dirty="0" smtClean="0">
              <a:solidFill>
                <a:schemeClr val="tx1"/>
              </a:solidFill>
            </a:endParaRPr>
          </a:p>
          <a:p>
            <a:pPr lvl="1">
              <a:lnSpc>
                <a:spcPct val="150000"/>
              </a:lnSpc>
              <a:buFont typeface="Wingdings" pitchFamily="2" charset="2"/>
              <a:buChar char="ü"/>
            </a:pPr>
            <a:r>
              <a:rPr lang="id-ID" sz="2400" dirty="0" smtClean="0">
                <a:solidFill>
                  <a:schemeClr val="tx1"/>
                </a:solidFill>
              </a:rPr>
              <a:t>Tarif tetap perbulan </a:t>
            </a:r>
            <a:r>
              <a:rPr lang="en-ID" sz="2400" dirty="0" smtClean="0">
                <a:solidFill>
                  <a:schemeClr val="tx1"/>
                </a:solidFill>
              </a:rPr>
              <a:t> </a:t>
            </a:r>
            <a:endParaRPr lang="en-ID" sz="2400" dirty="0">
              <a:solidFill>
                <a:schemeClr val="tx1"/>
              </a:solidFill>
            </a:endParaRPr>
          </a:p>
          <a:p>
            <a:pPr lvl="1">
              <a:lnSpc>
                <a:spcPct val="150000"/>
              </a:lnSpc>
              <a:buFont typeface="Wingdings" pitchFamily="2" charset="2"/>
              <a:buChar char="ü"/>
            </a:pPr>
            <a:r>
              <a:rPr lang="id-ID" sz="2400" dirty="0" smtClean="0">
                <a:solidFill>
                  <a:schemeClr val="tx1"/>
                </a:solidFill>
              </a:rPr>
              <a:t>Tarif sebagian bulan</a:t>
            </a:r>
            <a:endParaRPr lang="en-US" sz="2400" dirty="0">
              <a:solidFill>
                <a:schemeClr val="tx1"/>
              </a:solidFill>
            </a:endParaRPr>
          </a:p>
        </p:txBody>
      </p:sp>
      <p:sp>
        <p:nvSpPr>
          <p:cNvPr id="4" name="Date Placeholder 3"/>
          <p:cNvSpPr>
            <a:spLocks noGrp="1"/>
          </p:cNvSpPr>
          <p:nvPr>
            <p:ph type="dt" sz="half" idx="10"/>
          </p:nvPr>
        </p:nvSpPr>
        <p:spPr/>
        <p:txBody>
          <a:bodyPr/>
          <a:lstStyle/>
          <a:p>
            <a:fld id="{365952B1-DADC-461A-B110-26337859D094}"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23</a:t>
            </a:fld>
            <a:endParaRPr lang="id-ID" dirty="0"/>
          </a:p>
        </p:txBody>
      </p:sp>
    </p:spTree>
    <p:extLst>
      <p:ext uri="{BB962C8B-B14F-4D97-AF65-F5344CB8AC3E}">
        <p14:creationId xmlns:p14="http://schemas.microsoft.com/office/powerpoint/2010/main" val="4001857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106" y="582330"/>
            <a:ext cx="7347283" cy="854074"/>
          </a:xfrm>
        </p:spPr>
        <p:txBody>
          <a:bodyPr/>
          <a:lstStyle/>
          <a:p>
            <a:r>
              <a:rPr lang="en-US" b="1" dirty="0"/>
              <a:t>Amazon EC2</a:t>
            </a:r>
          </a:p>
        </p:txBody>
      </p:sp>
      <p:sp>
        <p:nvSpPr>
          <p:cNvPr id="3" name="Content Placeholder 2"/>
          <p:cNvSpPr>
            <a:spLocks noGrp="1"/>
          </p:cNvSpPr>
          <p:nvPr>
            <p:ph idx="1"/>
          </p:nvPr>
        </p:nvSpPr>
        <p:spPr/>
        <p:txBody>
          <a:bodyPr anchor="ctr">
            <a:normAutofit lnSpcReduction="10000"/>
          </a:bodyPr>
          <a:lstStyle/>
          <a:p>
            <a:pPr marL="0" indent="0">
              <a:lnSpc>
                <a:spcPct val="150000"/>
              </a:lnSpc>
              <a:buNone/>
            </a:pPr>
            <a:r>
              <a:rPr lang="en-ID" sz="2800" b="1" dirty="0">
                <a:solidFill>
                  <a:schemeClr val="tx1"/>
                </a:solidFill>
              </a:rPr>
              <a:t>Auto Scaling </a:t>
            </a:r>
            <a:endParaRPr lang="en-ID" sz="2800" b="1" dirty="0" smtClean="0">
              <a:solidFill>
                <a:schemeClr val="tx1"/>
              </a:solidFill>
            </a:endParaRPr>
          </a:p>
          <a:p>
            <a:pPr>
              <a:lnSpc>
                <a:spcPct val="150000"/>
              </a:lnSpc>
            </a:pPr>
            <a:r>
              <a:rPr lang="id-ID" sz="2400" dirty="0" smtClean="0">
                <a:solidFill>
                  <a:schemeClr val="tx1"/>
                </a:solidFill>
              </a:rPr>
              <a:t>Secara otomatis menyesuaikan jumlah instance</a:t>
            </a:r>
          </a:p>
          <a:p>
            <a:pPr>
              <a:lnSpc>
                <a:spcPct val="150000"/>
              </a:lnSpc>
            </a:pPr>
            <a:r>
              <a:rPr lang="id-ID" sz="2400" dirty="0" smtClean="0">
                <a:solidFill>
                  <a:schemeClr val="tx1"/>
                </a:solidFill>
              </a:rPr>
              <a:t>Tidak dikenakan biaya tambahan</a:t>
            </a:r>
            <a:endParaRPr lang="en-ID" sz="2400" dirty="0" smtClean="0">
              <a:solidFill>
                <a:schemeClr val="tx1"/>
              </a:solidFill>
            </a:endParaRPr>
          </a:p>
          <a:p>
            <a:pPr>
              <a:lnSpc>
                <a:spcPct val="150000"/>
              </a:lnSpc>
            </a:pPr>
            <a:endParaRPr lang="en-ID" sz="2800" dirty="0">
              <a:solidFill>
                <a:schemeClr val="tx1"/>
              </a:solidFill>
            </a:endParaRPr>
          </a:p>
          <a:p>
            <a:pPr marL="0" indent="0">
              <a:lnSpc>
                <a:spcPct val="150000"/>
              </a:lnSpc>
              <a:buNone/>
            </a:pPr>
            <a:r>
              <a:rPr lang="en-ID" sz="2800" b="1" dirty="0">
                <a:solidFill>
                  <a:schemeClr val="tx1"/>
                </a:solidFill>
              </a:rPr>
              <a:t>Elastic IP Addresses </a:t>
            </a:r>
            <a:endParaRPr lang="en-ID" sz="2800" b="1" dirty="0" smtClean="0">
              <a:solidFill>
                <a:schemeClr val="tx1"/>
              </a:solidFill>
            </a:endParaRPr>
          </a:p>
          <a:p>
            <a:pPr>
              <a:lnSpc>
                <a:spcPct val="150000"/>
              </a:lnSpc>
            </a:pPr>
            <a:r>
              <a:rPr lang="id-ID" sz="2400" dirty="0" smtClean="0">
                <a:solidFill>
                  <a:schemeClr val="tx1"/>
                </a:solidFill>
              </a:rPr>
              <a:t>Tidak ada biaya untuk satu </a:t>
            </a:r>
            <a:r>
              <a:rPr lang="en-ID" sz="2400" dirty="0" smtClean="0">
                <a:solidFill>
                  <a:schemeClr val="tx1"/>
                </a:solidFill>
              </a:rPr>
              <a:t>Elastic </a:t>
            </a:r>
            <a:r>
              <a:rPr lang="en-ID" sz="2400" dirty="0">
                <a:solidFill>
                  <a:schemeClr val="tx1"/>
                </a:solidFill>
              </a:rPr>
              <a:t>IP address </a:t>
            </a:r>
            <a:r>
              <a:rPr lang="id-ID" sz="2400" dirty="0" smtClean="0">
                <a:solidFill>
                  <a:schemeClr val="tx1"/>
                </a:solidFill>
              </a:rPr>
              <a:t>yang terkait dengan instance yang berjalan</a:t>
            </a:r>
            <a:endParaRPr lang="en-US" sz="2800" dirty="0">
              <a:solidFill>
                <a:schemeClr val="tx1"/>
              </a:solidFill>
            </a:endParaRPr>
          </a:p>
        </p:txBody>
      </p:sp>
      <p:sp>
        <p:nvSpPr>
          <p:cNvPr id="4" name="Date Placeholder 3"/>
          <p:cNvSpPr>
            <a:spLocks noGrp="1"/>
          </p:cNvSpPr>
          <p:nvPr>
            <p:ph type="dt" sz="half" idx="10"/>
          </p:nvPr>
        </p:nvSpPr>
        <p:spPr/>
        <p:txBody>
          <a:bodyPr/>
          <a:lstStyle/>
          <a:p>
            <a:fld id="{A9FF08FD-9B93-4E7A-9BDC-0D77513EF94E}"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24</a:t>
            </a:fld>
            <a:endParaRPr lang="id-ID" dirty="0"/>
          </a:p>
        </p:txBody>
      </p:sp>
    </p:spTree>
    <p:extLst>
      <p:ext uri="{BB962C8B-B14F-4D97-AF65-F5344CB8AC3E}">
        <p14:creationId xmlns:p14="http://schemas.microsoft.com/office/powerpoint/2010/main" val="2106130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322" y="594053"/>
            <a:ext cx="7347283" cy="854074"/>
          </a:xfrm>
        </p:spPr>
        <p:txBody>
          <a:bodyPr/>
          <a:lstStyle/>
          <a:p>
            <a:r>
              <a:rPr lang="en-ID" b="1" dirty="0"/>
              <a:t>Amazon EC2: OS and Software</a:t>
            </a:r>
            <a:endParaRPr lang="en-US" b="1" dirty="0"/>
          </a:p>
        </p:txBody>
      </p:sp>
      <p:sp>
        <p:nvSpPr>
          <p:cNvPr id="3" name="Content Placeholder 2"/>
          <p:cNvSpPr>
            <a:spLocks noGrp="1"/>
          </p:cNvSpPr>
          <p:nvPr>
            <p:ph idx="1"/>
          </p:nvPr>
        </p:nvSpPr>
        <p:spPr>
          <a:xfrm>
            <a:off x="184897" y="1451811"/>
            <a:ext cx="8814723" cy="4855204"/>
          </a:xfrm>
        </p:spPr>
        <p:txBody>
          <a:bodyPr anchor="ctr">
            <a:normAutofit/>
          </a:bodyPr>
          <a:lstStyle/>
          <a:p>
            <a:pPr marL="0" indent="0">
              <a:lnSpc>
                <a:spcPct val="150000"/>
              </a:lnSpc>
              <a:buNone/>
            </a:pPr>
            <a:r>
              <a:rPr lang="id-ID" sz="2400" dirty="0" smtClean="0">
                <a:solidFill>
                  <a:schemeClr val="tx1"/>
                </a:solidFill>
              </a:rPr>
              <a:t>Harga untuk sistem operasi dan </a:t>
            </a:r>
            <a:r>
              <a:rPr lang="en-ID" sz="2400" dirty="0" smtClean="0">
                <a:solidFill>
                  <a:schemeClr val="tx1"/>
                </a:solidFill>
              </a:rPr>
              <a:t>software </a:t>
            </a:r>
            <a:r>
              <a:rPr lang="en-ID" sz="2400" dirty="0">
                <a:solidFill>
                  <a:schemeClr val="tx1"/>
                </a:solidFill>
              </a:rPr>
              <a:t>packages: </a:t>
            </a:r>
            <a:endParaRPr lang="en-ID" sz="2400" dirty="0" smtClean="0">
              <a:solidFill>
                <a:schemeClr val="tx1"/>
              </a:solidFill>
            </a:endParaRPr>
          </a:p>
          <a:p>
            <a:pPr>
              <a:lnSpc>
                <a:spcPct val="150000"/>
              </a:lnSpc>
            </a:pPr>
            <a:r>
              <a:rPr lang="id-ID" sz="2400" dirty="0" smtClean="0">
                <a:solidFill>
                  <a:schemeClr val="tx1"/>
                </a:solidFill>
              </a:rPr>
              <a:t>Termasuk harga sistem operasi dalam </a:t>
            </a:r>
            <a:r>
              <a:rPr lang="en-ID" sz="2400" dirty="0" smtClean="0">
                <a:solidFill>
                  <a:schemeClr val="tx1"/>
                </a:solidFill>
              </a:rPr>
              <a:t>instance </a:t>
            </a:r>
            <a:r>
              <a:rPr lang="en-ID" sz="2400" dirty="0">
                <a:solidFill>
                  <a:schemeClr val="tx1"/>
                </a:solidFill>
              </a:rPr>
              <a:t>prices </a:t>
            </a:r>
            <a:endParaRPr lang="id-ID" sz="2400" dirty="0" smtClean="0">
              <a:solidFill>
                <a:schemeClr val="tx1"/>
              </a:solidFill>
            </a:endParaRPr>
          </a:p>
          <a:p>
            <a:pPr>
              <a:lnSpc>
                <a:spcPct val="150000"/>
              </a:lnSpc>
            </a:pPr>
            <a:r>
              <a:rPr lang="id-ID" sz="2400" dirty="0" smtClean="0">
                <a:solidFill>
                  <a:schemeClr val="tx1"/>
                </a:solidFill>
              </a:rPr>
              <a:t>Bermitra dengan vendor lain untuk software tertentu</a:t>
            </a:r>
          </a:p>
          <a:p>
            <a:pPr>
              <a:lnSpc>
                <a:spcPct val="150000"/>
              </a:lnSpc>
            </a:pPr>
            <a:r>
              <a:rPr lang="id-ID" sz="2400" dirty="0" smtClean="0">
                <a:solidFill>
                  <a:schemeClr val="tx1"/>
                </a:solidFill>
              </a:rPr>
              <a:t>Membutuhkan lisensi dari vendor untuk software lain</a:t>
            </a:r>
          </a:p>
          <a:p>
            <a:pPr>
              <a:lnSpc>
                <a:spcPct val="150000"/>
              </a:lnSpc>
            </a:pPr>
            <a:r>
              <a:rPr lang="id-ID" sz="2400" dirty="0" smtClean="0">
                <a:solidFill>
                  <a:schemeClr val="tx1"/>
                </a:solidFill>
              </a:rPr>
              <a:t>Membawa lisensi yang ada melalui program vendor tertentu</a:t>
            </a:r>
            <a:endParaRPr lang="en-US" sz="2400" dirty="0">
              <a:solidFill>
                <a:schemeClr val="tx1"/>
              </a:solidFill>
            </a:endParaRPr>
          </a:p>
        </p:txBody>
      </p:sp>
      <p:sp>
        <p:nvSpPr>
          <p:cNvPr id="4" name="Date Placeholder 3"/>
          <p:cNvSpPr>
            <a:spLocks noGrp="1"/>
          </p:cNvSpPr>
          <p:nvPr>
            <p:ph type="dt" sz="half" idx="10"/>
          </p:nvPr>
        </p:nvSpPr>
        <p:spPr/>
        <p:txBody>
          <a:bodyPr/>
          <a:lstStyle/>
          <a:p>
            <a:fld id="{1BD2B98C-56D6-4A13-9C73-B8C1214731A2}"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25</a:t>
            </a:fld>
            <a:endParaRPr lang="id-ID" dirty="0"/>
          </a:p>
        </p:txBody>
      </p:sp>
    </p:spTree>
    <p:extLst>
      <p:ext uri="{BB962C8B-B14F-4D97-AF65-F5344CB8AC3E}">
        <p14:creationId xmlns:p14="http://schemas.microsoft.com/office/powerpoint/2010/main" val="4102339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383" y="605776"/>
            <a:ext cx="7347283" cy="854074"/>
          </a:xfrm>
        </p:spPr>
        <p:txBody>
          <a:bodyPr/>
          <a:lstStyle/>
          <a:p>
            <a:r>
              <a:rPr lang="en-US" b="1" dirty="0"/>
              <a:t>Amazon S3: Storage Classes</a:t>
            </a:r>
          </a:p>
        </p:txBody>
      </p:sp>
      <p:sp>
        <p:nvSpPr>
          <p:cNvPr id="3" name="Content Placeholder 2"/>
          <p:cNvSpPr>
            <a:spLocks noGrp="1"/>
          </p:cNvSpPr>
          <p:nvPr>
            <p:ph idx="1"/>
          </p:nvPr>
        </p:nvSpPr>
        <p:spPr/>
        <p:txBody>
          <a:bodyPr/>
          <a:lstStyle/>
          <a:p>
            <a:pPr marL="0" indent="0">
              <a:lnSpc>
                <a:spcPct val="150000"/>
              </a:lnSpc>
              <a:buNone/>
            </a:pPr>
            <a:r>
              <a:rPr lang="id-ID" sz="2800" b="1" dirty="0" smtClean="0">
                <a:solidFill>
                  <a:schemeClr val="tx1"/>
                </a:solidFill>
              </a:rPr>
              <a:t>Jenis kelas penyimpanan</a:t>
            </a:r>
            <a:endParaRPr lang="en-ID" sz="2800" b="1" dirty="0" smtClean="0">
              <a:solidFill>
                <a:schemeClr val="tx1"/>
              </a:solidFill>
            </a:endParaRPr>
          </a:p>
          <a:p>
            <a:pPr>
              <a:lnSpc>
                <a:spcPct val="150000"/>
              </a:lnSpc>
            </a:pPr>
            <a:r>
              <a:rPr lang="en-ID" sz="2800" dirty="0" smtClean="0">
                <a:solidFill>
                  <a:schemeClr val="tx1"/>
                </a:solidFill>
              </a:rPr>
              <a:t>Standard Storage </a:t>
            </a:r>
          </a:p>
          <a:p>
            <a:pPr lvl="1">
              <a:lnSpc>
                <a:spcPct val="150000"/>
              </a:lnSpc>
              <a:buFont typeface="Wingdings" pitchFamily="2" charset="2"/>
              <a:buChar char="ü"/>
            </a:pPr>
            <a:r>
              <a:rPr lang="id-ID" sz="2400" dirty="0" smtClean="0">
                <a:solidFill>
                  <a:schemeClr val="tx1"/>
                </a:solidFill>
              </a:rPr>
              <a:t>Daya tahan </a:t>
            </a:r>
            <a:r>
              <a:rPr lang="en-ID" sz="2400" dirty="0" smtClean="0">
                <a:solidFill>
                  <a:schemeClr val="tx1"/>
                </a:solidFill>
              </a:rPr>
              <a:t>99.999999999% </a:t>
            </a:r>
            <a:endParaRPr lang="id-ID" sz="2400" dirty="0" smtClean="0">
              <a:solidFill>
                <a:schemeClr val="tx1"/>
              </a:solidFill>
            </a:endParaRPr>
          </a:p>
          <a:p>
            <a:pPr lvl="1">
              <a:lnSpc>
                <a:spcPct val="150000"/>
              </a:lnSpc>
              <a:buFont typeface="Wingdings" pitchFamily="2" charset="2"/>
              <a:buChar char="ü"/>
            </a:pPr>
            <a:r>
              <a:rPr lang="en-ID" sz="2400" dirty="0" smtClean="0">
                <a:solidFill>
                  <a:schemeClr val="tx1"/>
                </a:solidFill>
              </a:rPr>
              <a:t>99.99% availability</a:t>
            </a:r>
          </a:p>
          <a:p>
            <a:pPr>
              <a:lnSpc>
                <a:spcPct val="150000"/>
              </a:lnSpc>
            </a:pPr>
            <a:r>
              <a:rPr lang="en-ID" sz="2800" dirty="0" smtClean="0">
                <a:solidFill>
                  <a:schemeClr val="tx1"/>
                </a:solidFill>
              </a:rPr>
              <a:t>Standard-Infrequent Access (S-IA) </a:t>
            </a:r>
          </a:p>
          <a:p>
            <a:pPr lvl="1">
              <a:lnSpc>
                <a:spcPct val="150000"/>
              </a:lnSpc>
              <a:buFont typeface="Wingdings" pitchFamily="2" charset="2"/>
              <a:buChar char="ü"/>
            </a:pPr>
            <a:r>
              <a:rPr lang="id-ID" sz="2400" dirty="0" smtClean="0">
                <a:solidFill>
                  <a:schemeClr val="tx1"/>
                </a:solidFill>
              </a:rPr>
              <a:t>Daya tahan </a:t>
            </a:r>
            <a:r>
              <a:rPr lang="en-ID" sz="2400" dirty="0" smtClean="0">
                <a:solidFill>
                  <a:schemeClr val="tx1"/>
                </a:solidFill>
              </a:rPr>
              <a:t>99.999999999%  </a:t>
            </a:r>
          </a:p>
          <a:p>
            <a:pPr lvl="1">
              <a:buFont typeface="Wingdings" pitchFamily="2" charset="2"/>
              <a:buChar char="ü"/>
            </a:pPr>
            <a:r>
              <a:rPr lang="en-ID" sz="2400" dirty="0" smtClean="0">
                <a:solidFill>
                  <a:schemeClr val="tx1"/>
                </a:solidFill>
              </a:rPr>
              <a:t>99.9% availability</a:t>
            </a:r>
            <a:endParaRPr lang="en-US" sz="2400" dirty="0">
              <a:solidFill>
                <a:schemeClr val="tx1"/>
              </a:solidFill>
            </a:endParaRPr>
          </a:p>
        </p:txBody>
      </p:sp>
      <p:sp>
        <p:nvSpPr>
          <p:cNvPr id="4" name="Date Placeholder 3"/>
          <p:cNvSpPr>
            <a:spLocks noGrp="1"/>
          </p:cNvSpPr>
          <p:nvPr>
            <p:ph type="dt" sz="half" idx="10"/>
          </p:nvPr>
        </p:nvSpPr>
        <p:spPr/>
        <p:txBody>
          <a:bodyPr/>
          <a:lstStyle/>
          <a:p>
            <a:fld id="{BBBD71F5-EC08-4892-8FE1-C4B423787059}"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26</a:t>
            </a:fld>
            <a:endParaRPr lang="id-ID" dirty="0"/>
          </a:p>
        </p:txBody>
      </p:sp>
    </p:spTree>
    <p:extLst>
      <p:ext uri="{BB962C8B-B14F-4D97-AF65-F5344CB8AC3E}">
        <p14:creationId xmlns:p14="http://schemas.microsoft.com/office/powerpoint/2010/main" val="3763412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89CD7A-AE08-4767-86B8-E2B4FEA623DB}"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27</a:t>
            </a:fld>
            <a:endParaRPr lang="id-ID"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3" y="2931869"/>
            <a:ext cx="1477108"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30008" y="3344688"/>
            <a:ext cx="2694969" cy="913199"/>
          </a:xfrm>
          <a:prstGeom prst="rect">
            <a:avLst/>
          </a:prstGeom>
        </p:spPr>
        <p:txBody>
          <a:bodyPr wrap="none">
            <a:spAutoFit/>
          </a:bodyPr>
          <a:lstStyle/>
          <a:p>
            <a:pPr>
              <a:lnSpc>
                <a:spcPct val="150000"/>
              </a:lnSpc>
            </a:pPr>
            <a:r>
              <a:rPr lang="id-ID" sz="4000" dirty="0" smtClean="0"/>
              <a:t>Amazon S3</a:t>
            </a:r>
            <a:endParaRPr lang="en-ID" sz="4000" dirty="0"/>
          </a:p>
        </p:txBody>
      </p:sp>
    </p:spTree>
    <p:extLst>
      <p:ext uri="{BB962C8B-B14F-4D97-AF65-F5344CB8AC3E}">
        <p14:creationId xmlns:p14="http://schemas.microsoft.com/office/powerpoint/2010/main" val="185806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276" y="594053"/>
            <a:ext cx="7347283" cy="854074"/>
          </a:xfrm>
        </p:spPr>
        <p:txBody>
          <a:bodyPr/>
          <a:lstStyle/>
          <a:p>
            <a:r>
              <a:rPr lang="en-US" b="1" dirty="0"/>
              <a:t>Amazon S3: Storage</a:t>
            </a:r>
          </a:p>
        </p:txBody>
      </p:sp>
      <p:sp>
        <p:nvSpPr>
          <p:cNvPr id="3" name="Content Placeholder 2"/>
          <p:cNvSpPr>
            <a:spLocks noGrp="1"/>
          </p:cNvSpPr>
          <p:nvPr>
            <p:ph idx="1"/>
          </p:nvPr>
        </p:nvSpPr>
        <p:spPr>
          <a:xfrm>
            <a:off x="161451" y="1674549"/>
            <a:ext cx="8814723" cy="4724400"/>
          </a:xfrm>
        </p:spPr>
        <p:txBody>
          <a:bodyPr anchor="ctr">
            <a:normAutofit/>
          </a:bodyPr>
          <a:lstStyle/>
          <a:p>
            <a:pPr marL="0" indent="0">
              <a:lnSpc>
                <a:spcPct val="150000"/>
              </a:lnSpc>
              <a:buNone/>
            </a:pPr>
            <a:r>
              <a:rPr lang="id-ID" sz="2400" dirty="0" smtClean="0">
                <a:solidFill>
                  <a:schemeClr val="tx1"/>
                </a:solidFill>
              </a:rPr>
              <a:t>Pertimbangan untuk memperkirakan biaya penyimpanan</a:t>
            </a:r>
            <a:endParaRPr lang="en-ID" sz="2400" dirty="0">
              <a:solidFill>
                <a:schemeClr val="tx1"/>
              </a:solidFill>
            </a:endParaRPr>
          </a:p>
          <a:p>
            <a:pPr lvl="1">
              <a:lnSpc>
                <a:spcPct val="150000"/>
              </a:lnSpc>
              <a:buFont typeface="Wingdings" pitchFamily="2" charset="2"/>
              <a:buChar char="ü"/>
            </a:pPr>
            <a:r>
              <a:rPr lang="id-ID" sz="2400" dirty="0" smtClean="0">
                <a:solidFill>
                  <a:schemeClr val="tx1"/>
                </a:solidFill>
              </a:rPr>
              <a:t>Jumlah dan ukuran objek</a:t>
            </a:r>
          </a:p>
          <a:p>
            <a:pPr lvl="1">
              <a:lnSpc>
                <a:spcPct val="150000"/>
              </a:lnSpc>
              <a:buFont typeface="Wingdings" pitchFamily="2" charset="2"/>
              <a:buChar char="ü"/>
            </a:pPr>
            <a:r>
              <a:rPr lang="id-ID" sz="2400" dirty="0" smtClean="0">
                <a:solidFill>
                  <a:schemeClr val="tx1"/>
                </a:solidFill>
              </a:rPr>
              <a:t>Jenis penyimpanan</a:t>
            </a:r>
            <a:endParaRPr lang="en-US" sz="2400" dirty="0">
              <a:solidFill>
                <a:schemeClr val="tx1"/>
              </a:solidFill>
            </a:endParaRPr>
          </a:p>
        </p:txBody>
      </p:sp>
      <p:sp>
        <p:nvSpPr>
          <p:cNvPr id="4" name="Date Placeholder 3"/>
          <p:cNvSpPr>
            <a:spLocks noGrp="1"/>
          </p:cNvSpPr>
          <p:nvPr>
            <p:ph type="dt" sz="half" idx="10"/>
          </p:nvPr>
        </p:nvSpPr>
        <p:spPr/>
        <p:txBody>
          <a:bodyPr/>
          <a:lstStyle/>
          <a:p>
            <a:fld id="{5C43D571-72FE-4A6D-9A80-8BE73F13C569}"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28</a:t>
            </a:fld>
            <a:endParaRPr lang="id-ID" dirty="0"/>
          </a:p>
        </p:txBody>
      </p:sp>
    </p:spTree>
    <p:extLst>
      <p:ext uri="{BB962C8B-B14F-4D97-AF65-F5344CB8AC3E}">
        <p14:creationId xmlns:p14="http://schemas.microsoft.com/office/powerpoint/2010/main" val="3890189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276" y="582330"/>
            <a:ext cx="7347283" cy="854074"/>
          </a:xfrm>
        </p:spPr>
        <p:txBody>
          <a:bodyPr/>
          <a:lstStyle/>
          <a:p>
            <a:r>
              <a:rPr lang="en-US" b="1" dirty="0"/>
              <a:t>Amazon S3</a:t>
            </a:r>
          </a:p>
        </p:txBody>
      </p:sp>
      <p:sp>
        <p:nvSpPr>
          <p:cNvPr id="3" name="Content Placeholder 2"/>
          <p:cNvSpPr>
            <a:spLocks noGrp="1"/>
          </p:cNvSpPr>
          <p:nvPr>
            <p:ph idx="1"/>
          </p:nvPr>
        </p:nvSpPr>
        <p:spPr/>
        <p:txBody>
          <a:bodyPr anchor="ctr">
            <a:normAutofit/>
          </a:bodyPr>
          <a:lstStyle/>
          <a:p>
            <a:pPr marL="0" indent="0">
              <a:buNone/>
            </a:pPr>
            <a:r>
              <a:rPr lang="id-ID" sz="2400" b="1" dirty="0" smtClean="0">
                <a:solidFill>
                  <a:schemeClr val="tx1"/>
                </a:solidFill>
              </a:rPr>
              <a:t>Request </a:t>
            </a:r>
            <a:endParaRPr lang="en-ID" sz="2400" b="1" dirty="0" smtClean="0">
              <a:solidFill>
                <a:schemeClr val="tx1"/>
              </a:solidFill>
            </a:endParaRPr>
          </a:p>
          <a:p>
            <a:pPr marL="0" indent="0">
              <a:buNone/>
            </a:pPr>
            <a:r>
              <a:rPr lang="id-ID" sz="2400" dirty="0" smtClean="0">
                <a:solidFill>
                  <a:schemeClr val="tx1"/>
                </a:solidFill>
              </a:rPr>
              <a:t>Harga berdasarkan</a:t>
            </a:r>
            <a:endParaRPr lang="en-ID" sz="2400" dirty="0" smtClean="0">
              <a:solidFill>
                <a:schemeClr val="tx1"/>
              </a:solidFill>
            </a:endParaRPr>
          </a:p>
          <a:p>
            <a:r>
              <a:rPr lang="id-ID" sz="2400" dirty="0" smtClean="0">
                <a:solidFill>
                  <a:schemeClr val="tx1"/>
                </a:solidFill>
              </a:rPr>
              <a:t>Jumlah permintaan</a:t>
            </a:r>
          </a:p>
          <a:p>
            <a:r>
              <a:rPr lang="en-ID" sz="2400" dirty="0" smtClean="0">
                <a:solidFill>
                  <a:schemeClr val="tx1"/>
                </a:solidFill>
              </a:rPr>
              <a:t>Type </a:t>
            </a:r>
            <a:r>
              <a:rPr lang="en-ID" sz="2400" dirty="0">
                <a:solidFill>
                  <a:schemeClr val="tx1"/>
                </a:solidFill>
              </a:rPr>
              <a:t>of </a:t>
            </a:r>
            <a:r>
              <a:rPr lang="en-ID" sz="2400" dirty="0" smtClean="0">
                <a:solidFill>
                  <a:schemeClr val="tx1"/>
                </a:solidFill>
              </a:rPr>
              <a:t>requests </a:t>
            </a:r>
          </a:p>
          <a:p>
            <a:pPr lvl="1">
              <a:lnSpc>
                <a:spcPct val="150000"/>
              </a:lnSpc>
              <a:buFont typeface="Wingdings" pitchFamily="2" charset="2"/>
              <a:buChar char="ü"/>
            </a:pPr>
            <a:r>
              <a:rPr lang="id-ID" sz="2400" dirty="0" smtClean="0">
                <a:solidFill>
                  <a:schemeClr val="tx1"/>
                </a:solidFill>
              </a:rPr>
              <a:t>Tarif berbeda untuk permintaan GET</a:t>
            </a:r>
            <a:endParaRPr lang="en-ID" sz="2400" dirty="0" smtClean="0">
              <a:solidFill>
                <a:schemeClr val="tx1"/>
              </a:solidFill>
            </a:endParaRPr>
          </a:p>
          <a:p>
            <a:pPr>
              <a:lnSpc>
                <a:spcPct val="150000"/>
              </a:lnSpc>
            </a:pPr>
            <a:r>
              <a:rPr lang="en-ID" sz="2400" dirty="0">
                <a:solidFill>
                  <a:schemeClr val="tx1"/>
                </a:solidFill>
              </a:rPr>
              <a:t>Data </a:t>
            </a:r>
            <a:r>
              <a:rPr lang="en-ID" sz="2400" dirty="0" smtClean="0">
                <a:solidFill>
                  <a:schemeClr val="tx1"/>
                </a:solidFill>
              </a:rPr>
              <a:t>Transfer</a:t>
            </a:r>
          </a:p>
          <a:p>
            <a:pPr lvl="1">
              <a:lnSpc>
                <a:spcPct val="150000"/>
              </a:lnSpc>
              <a:buFont typeface="Wingdings" pitchFamily="2" charset="2"/>
              <a:buChar char="ü"/>
            </a:pPr>
            <a:r>
              <a:rPr lang="id-ID" sz="2400" dirty="0" smtClean="0">
                <a:solidFill>
                  <a:schemeClr val="tx1"/>
                </a:solidFill>
              </a:rPr>
              <a:t>Harga berdasarkan jumlah data yang ditransfer keluar dari wilayah Amazon s3</a:t>
            </a:r>
            <a:endParaRPr lang="en-US" sz="2400" dirty="0">
              <a:solidFill>
                <a:schemeClr val="tx1"/>
              </a:solidFill>
            </a:endParaRPr>
          </a:p>
        </p:txBody>
      </p:sp>
      <p:sp>
        <p:nvSpPr>
          <p:cNvPr id="4" name="Date Placeholder 3"/>
          <p:cNvSpPr>
            <a:spLocks noGrp="1"/>
          </p:cNvSpPr>
          <p:nvPr>
            <p:ph type="dt" sz="half" idx="10"/>
          </p:nvPr>
        </p:nvSpPr>
        <p:spPr/>
        <p:txBody>
          <a:bodyPr/>
          <a:lstStyle/>
          <a:p>
            <a:fld id="{4F6767C1-0DB8-491B-B922-372939CFD7A6}"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29</a:t>
            </a:fld>
            <a:endParaRPr lang="id-ID" dirty="0"/>
          </a:p>
        </p:txBody>
      </p:sp>
    </p:spTree>
    <p:extLst>
      <p:ext uri="{BB962C8B-B14F-4D97-AF65-F5344CB8AC3E}">
        <p14:creationId xmlns:p14="http://schemas.microsoft.com/office/powerpoint/2010/main" val="216964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C11A34-3850-486D-827F-DC9FE7C7D95D}"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a:t>
            </a:fld>
            <a:endParaRPr lang="id-ID"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58" y="2738259"/>
            <a:ext cx="1794363" cy="215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309445" y="2801815"/>
            <a:ext cx="6611816" cy="1015663"/>
          </a:xfrm>
          <a:prstGeom prst="rect">
            <a:avLst/>
          </a:prstGeom>
        </p:spPr>
        <p:txBody>
          <a:bodyPr wrap="square">
            <a:spAutoFit/>
          </a:bodyPr>
          <a:lstStyle/>
          <a:p>
            <a:pPr>
              <a:lnSpc>
                <a:spcPct val="150000"/>
              </a:lnSpc>
            </a:pPr>
            <a:r>
              <a:rPr lang="en-US" sz="4000" dirty="0" smtClean="0"/>
              <a:t>Pricing Overview</a:t>
            </a:r>
            <a:endParaRPr lang="en-US" sz="4000" dirty="0"/>
          </a:p>
        </p:txBody>
      </p:sp>
    </p:spTree>
    <p:extLst>
      <p:ext uri="{BB962C8B-B14F-4D97-AF65-F5344CB8AC3E}">
        <p14:creationId xmlns:p14="http://schemas.microsoft.com/office/powerpoint/2010/main" val="3649561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Cara kerjanya — Operasi Batch </a:t>
            </a:r>
            <a:r>
              <a:rPr lang="pt-BR" b="1" dirty="0" smtClean="0"/>
              <a:t>S3</a:t>
            </a:r>
            <a:endParaRPr lang="id-ID" dirty="0"/>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4152A6C7-1F41-4E29-BBD3-A8E9CA7323F5}"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30</a:t>
            </a:fld>
            <a:endParaRPr lang="id-ID"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33525"/>
            <a:ext cx="91440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523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89CD7A-AE08-4767-86B8-E2B4FEA623DB}"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31</a:t>
            </a:fld>
            <a:endParaRPr lang="id-ID"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3" y="2931869"/>
            <a:ext cx="1477108"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30008" y="3344688"/>
            <a:ext cx="3004349" cy="913199"/>
          </a:xfrm>
          <a:prstGeom prst="rect">
            <a:avLst/>
          </a:prstGeom>
        </p:spPr>
        <p:txBody>
          <a:bodyPr wrap="none">
            <a:spAutoFit/>
          </a:bodyPr>
          <a:lstStyle/>
          <a:p>
            <a:pPr>
              <a:lnSpc>
                <a:spcPct val="150000"/>
              </a:lnSpc>
            </a:pPr>
            <a:r>
              <a:rPr lang="id-ID" sz="4000" dirty="0" smtClean="0"/>
              <a:t>Amazon EBS</a:t>
            </a:r>
            <a:endParaRPr lang="en-ID" sz="4000" dirty="0"/>
          </a:p>
        </p:txBody>
      </p:sp>
    </p:spTree>
    <p:extLst>
      <p:ext uri="{BB962C8B-B14F-4D97-AF65-F5344CB8AC3E}">
        <p14:creationId xmlns:p14="http://schemas.microsoft.com/office/powerpoint/2010/main" val="2817796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214" y="582331"/>
            <a:ext cx="7347283" cy="854074"/>
          </a:xfrm>
        </p:spPr>
        <p:txBody>
          <a:bodyPr/>
          <a:lstStyle/>
          <a:p>
            <a:r>
              <a:rPr lang="en-US" b="1" dirty="0"/>
              <a:t>Amazon EBS</a:t>
            </a:r>
          </a:p>
        </p:txBody>
      </p:sp>
      <p:sp>
        <p:nvSpPr>
          <p:cNvPr id="3" name="Content Placeholder 2"/>
          <p:cNvSpPr>
            <a:spLocks noGrp="1"/>
          </p:cNvSpPr>
          <p:nvPr>
            <p:ph idx="1"/>
          </p:nvPr>
        </p:nvSpPr>
        <p:spPr/>
        <p:txBody>
          <a:bodyPr anchor="ctr">
            <a:normAutofit/>
          </a:bodyPr>
          <a:lstStyle/>
          <a:p>
            <a:pPr algn="just">
              <a:lnSpc>
                <a:spcPct val="150000"/>
              </a:lnSpc>
            </a:pPr>
            <a:r>
              <a:rPr lang="id-ID" sz="2400" dirty="0" smtClean="0">
                <a:solidFill>
                  <a:schemeClr val="tx1"/>
                </a:solidFill>
              </a:rPr>
              <a:t>Penyimpanan secara </a:t>
            </a:r>
            <a:r>
              <a:rPr lang="en-ID" sz="2400" dirty="0" smtClean="0">
                <a:solidFill>
                  <a:schemeClr val="tx1"/>
                </a:solidFill>
              </a:rPr>
              <a:t>Block-level </a:t>
            </a:r>
            <a:r>
              <a:rPr lang="id-ID" sz="2400" dirty="0" smtClean="0">
                <a:solidFill>
                  <a:schemeClr val="tx1"/>
                </a:solidFill>
              </a:rPr>
              <a:t>untuk</a:t>
            </a:r>
            <a:r>
              <a:rPr lang="en-ID" sz="2400" dirty="0" smtClean="0">
                <a:solidFill>
                  <a:schemeClr val="tx1"/>
                </a:solidFill>
              </a:rPr>
              <a:t> instances </a:t>
            </a:r>
          </a:p>
          <a:p>
            <a:pPr algn="just">
              <a:lnSpc>
                <a:spcPct val="150000"/>
              </a:lnSpc>
            </a:pPr>
            <a:r>
              <a:rPr lang="id-ID" sz="2400" dirty="0" smtClean="0">
                <a:solidFill>
                  <a:schemeClr val="tx1"/>
                </a:solidFill>
              </a:rPr>
              <a:t>Volume </a:t>
            </a:r>
            <a:r>
              <a:rPr lang="en-ID" sz="2400" dirty="0" smtClean="0">
                <a:solidFill>
                  <a:schemeClr val="tx1"/>
                </a:solidFill>
              </a:rPr>
              <a:t>EBS </a:t>
            </a:r>
            <a:r>
              <a:rPr lang="id-ID" sz="2400" dirty="0" smtClean="0">
                <a:solidFill>
                  <a:schemeClr val="tx1"/>
                </a:solidFill>
              </a:rPr>
              <a:t>bertahan secara independent dari instance</a:t>
            </a:r>
          </a:p>
          <a:p>
            <a:pPr algn="just">
              <a:lnSpc>
                <a:spcPct val="150000"/>
              </a:lnSpc>
            </a:pPr>
            <a:r>
              <a:rPr lang="id-ID" sz="2400" dirty="0" smtClean="0">
                <a:solidFill>
                  <a:schemeClr val="tx1"/>
                </a:solidFill>
              </a:rPr>
              <a:t>Dianalogikan dengan disk virtual di cloud</a:t>
            </a:r>
          </a:p>
          <a:p>
            <a:pPr algn="just">
              <a:lnSpc>
                <a:spcPct val="150000"/>
              </a:lnSpc>
            </a:pPr>
            <a:r>
              <a:rPr lang="id-ID" sz="2400" dirty="0" smtClean="0">
                <a:solidFill>
                  <a:schemeClr val="tx1"/>
                </a:solidFill>
              </a:rPr>
              <a:t>Tiga </a:t>
            </a:r>
            <a:r>
              <a:rPr lang="en-ID" sz="2400" dirty="0" smtClean="0">
                <a:solidFill>
                  <a:schemeClr val="tx1"/>
                </a:solidFill>
              </a:rPr>
              <a:t>volume types:</a:t>
            </a:r>
          </a:p>
          <a:p>
            <a:pPr lvl="1" algn="just">
              <a:lnSpc>
                <a:spcPct val="150000"/>
              </a:lnSpc>
              <a:buFont typeface="Wingdings" pitchFamily="2" charset="2"/>
              <a:buChar char="ü"/>
            </a:pPr>
            <a:r>
              <a:rPr lang="en-ID" sz="2400" dirty="0" smtClean="0">
                <a:solidFill>
                  <a:schemeClr val="tx1"/>
                </a:solidFill>
              </a:rPr>
              <a:t>General Purpose (SSD) </a:t>
            </a:r>
          </a:p>
          <a:p>
            <a:pPr lvl="1" algn="just">
              <a:lnSpc>
                <a:spcPct val="150000"/>
              </a:lnSpc>
              <a:buFont typeface="Wingdings" pitchFamily="2" charset="2"/>
              <a:buChar char="ü"/>
            </a:pPr>
            <a:r>
              <a:rPr lang="en-ID" sz="2400" dirty="0" smtClean="0">
                <a:solidFill>
                  <a:schemeClr val="tx1"/>
                </a:solidFill>
              </a:rPr>
              <a:t>Provisioned IOPS (SSD) </a:t>
            </a:r>
          </a:p>
          <a:p>
            <a:pPr lvl="1" algn="just">
              <a:lnSpc>
                <a:spcPct val="150000"/>
              </a:lnSpc>
              <a:buFont typeface="Wingdings" pitchFamily="2" charset="2"/>
              <a:buChar char="ü"/>
            </a:pPr>
            <a:r>
              <a:rPr lang="en-ID" sz="2400" dirty="0" smtClean="0">
                <a:solidFill>
                  <a:schemeClr val="tx1"/>
                </a:solidFill>
              </a:rPr>
              <a:t>Magnetic</a:t>
            </a:r>
            <a:endParaRPr lang="en-US" sz="2400" dirty="0">
              <a:solidFill>
                <a:schemeClr val="tx1"/>
              </a:solidFill>
            </a:endParaRPr>
          </a:p>
        </p:txBody>
      </p:sp>
      <p:sp>
        <p:nvSpPr>
          <p:cNvPr id="4" name="Date Placeholder 3"/>
          <p:cNvSpPr>
            <a:spLocks noGrp="1"/>
          </p:cNvSpPr>
          <p:nvPr>
            <p:ph type="dt" sz="half" idx="10"/>
          </p:nvPr>
        </p:nvSpPr>
        <p:spPr/>
        <p:txBody>
          <a:bodyPr/>
          <a:lstStyle/>
          <a:p>
            <a:fld id="{A5695762-36F3-4AB7-A30D-3693B405AF95}"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32</a:t>
            </a:fld>
            <a:endParaRPr lang="id-ID" dirty="0"/>
          </a:p>
        </p:txBody>
      </p:sp>
    </p:spTree>
    <p:extLst>
      <p:ext uri="{BB962C8B-B14F-4D97-AF65-F5344CB8AC3E}">
        <p14:creationId xmlns:p14="http://schemas.microsoft.com/office/powerpoint/2010/main" val="2657168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52" y="570607"/>
            <a:ext cx="7347283" cy="854074"/>
          </a:xfrm>
        </p:spPr>
        <p:txBody>
          <a:bodyPr/>
          <a:lstStyle/>
          <a:p>
            <a:r>
              <a:rPr lang="en-ID" b="1" dirty="0"/>
              <a:t>Amazon EBS: Volumes and IOPS</a:t>
            </a:r>
            <a:endParaRPr lang="en-US" b="1" dirty="0"/>
          </a:p>
        </p:txBody>
      </p:sp>
      <p:sp>
        <p:nvSpPr>
          <p:cNvPr id="3" name="Content Placeholder 2"/>
          <p:cNvSpPr>
            <a:spLocks noGrp="1"/>
          </p:cNvSpPr>
          <p:nvPr>
            <p:ph idx="1"/>
          </p:nvPr>
        </p:nvSpPr>
        <p:spPr>
          <a:xfrm>
            <a:off x="220066" y="1451811"/>
            <a:ext cx="8814723" cy="4724400"/>
          </a:xfrm>
        </p:spPr>
        <p:txBody>
          <a:bodyPr anchor="ctr">
            <a:noAutofit/>
          </a:bodyPr>
          <a:lstStyle/>
          <a:p>
            <a:pPr marL="0" indent="0">
              <a:buNone/>
            </a:pPr>
            <a:r>
              <a:rPr lang="en-ID" sz="2400" b="1" dirty="0">
                <a:solidFill>
                  <a:schemeClr val="tx1"/>
                </a:solidFill>
              </a:rPr>
              <a:t>Volumes </a:t>
            </a:r>
            <a:endParaRPr lang="en-ID" sz="2400" b="1" dirty="0" smtClean="0">
              <a:solidFill>
                <a:schemeClr val="tx1"/>
              </a:solidFill>
            </a:endParaRPr>
          </a:p>
          <a:p>
            <a:r>
              <a:rPr lang="id-ID" sz="2400" dirty="0" smtClean="0">
                <a:solidFill>
                  <a:schemeClr val="tx1"/>
                </a:solidFill>
              </a:rPr>
              <a:t>Semua jenis volume dibebankan oleh jumlah yang disediakan per-bulan</a:t>
            </a:r>
            <a:endParaRPr lang="en-ID" sz="2400" dirty="0" smtClean="0">
              <a:solidFill>
                <a:schemeClr val="tx1"/>
              </a:solidFill>
            </a:endParaRPr>
          </a:p>
          <a:p>
            <a:pPr marL="0" indent="0">
              <a:buNone/>
            </a:pPr>
            <a:r>
              <a:rPr lang="en-ID" sz="2400" b="1" dirty="0" smtClean="0">
                <a:solidFill>
                  <a:schemeClr val="tx1"/>
                </a:solidFill>
              </a:rPr>
              <a:t>OPS </a:t>
            </a:r>
          </a:p>
          <a:p>
            <a:r>
              <a:rPr lang="en-ID" sz="2400" dirty="0" smtClean="0">
                <a:solidFill>
                  <a:schemeClr val="tx1"/>
                </a:solidFill>
              </a:rPr>
              <a:t>General </a:t>
            </a:r>
            <a:r>
              <a:rPr lang="en-ID" sz="2400" dirty="0">
                <a:solidFill>
                  <a:schemeClr val="tx1"/>
                </a:solidFill>
              </a:rPr>
              <a:t>Purpose (SSD) </a:t>
            </a:r>
            <a:endParaRPr lang="en-ID" sz="2400" dirty="0" smtClean="0">
              <a:solidFill>
                <a:schemeClr val="tx1"/>
              </a:solidFill>
            </a:endParaRPr>
          </a:p>
          <a:p>
            <a:pPr lvl="1">
              <a:buFont typeface="Wingdings" pitchFamily="2" charset="2"/>
              <a:buChar char="ü"/>
            </a:pPr>
            <a:r>
              <a:rPr lang="id-ID" sz="2400" dirty="0" smtClean="0">
                <a:solidFill>
                  <a:schemeClr val="tx1"/>
                </a:solidFill>
              </a:rPr>
              <a:t>Termasuk dalam harga</a:t>
            </a:r>
            <a:endParaRPr lang="en-ID" sz="2400" dirty="0" smtClean="0">
              <a:solidFill>
                <a:schemeClr val="tx1"/>
              </a:solidFill>
            </a:endParaRPr>
          </a:p>
          <a:p>
            <a:r>
              <a:rPr lang="en-US" sz="2400" dirty="0" smtClean="0">
                <a:solidFill>
                  <a:schemeClr val="tx1"/>
                </a:solidFill>
              </a:rPr>
              <a:t>Magnetic</a:t>
            </a:r>
          </a:p>
          <a:p>
            <a:pPr lvl="1">
              <a:buFont typeface="Wingdings" pitchFamily="2" charset="2"/>
              <a:buChar char="ü"/>
            </a:pPr>
            <a:r>
              <a:rPr lang="id-ID" sz="2400" dirty="0" smtClean="0">
                <a:solidFill>
                  <a:schemeClr val="tx1"/>
                </a:solidFill>
              </a:rPr>
              <a:t>Dibebankan oleh jumlah permintaan</a:t>
            </a:r>
            <a:endParaRPr lang="en-US" sz="2400" dirty="0" smtClean="0">
              <a:solidFill>
                <a:schemeClr val="tx1"/>
              </a:solidFill>
            </a:endParaRPr>
          </a:p>
          <a:p>
            <a:r>
              <a:rPr lang="en-US" sz="2400" dirty="0">
                <a:solidFill>
                  <a:schemeClr val="tx1"/>
                </a:solidFill>
              </a:rPr>
              <a:t>Provisioned IOPS (SSD</a:t>
            </a:r>
            <a:r>
              <a:rPr lang="en-US" sz="2400" dirty="0" smtClean="0">
                <a:solidFill>
                  <a:schemeClr val="tx1"/>
                </a:solidFill>
              </a:rPr>
              <a:t>)</a:t>
            </a:r>
          </a:p>
          <a:p>
            <a:pPr lvl="1">
              <a:buFont typeface="Wingdings" pitchFamily="2" charset="2"/>
              <a:buChar char="ü"/>
            </a:pPr>
            <a:r>
              <a:rPr lang="id-ID" sz="2400" dirty="0" smtClean="0">
                <a:solidFill>
                  <a:schemeClr val="tx1"/>
                </a:solidFill>
              </a:rPr>
              <a:t>Dibebankan berdasarkan jumlah yang diberikan dalam</a:t>
            </a:r>
            <a:r>
              <a:rPr lang="en-ID" sz="2400" dirty="0" smtClean="0">
                <a:solidFill>
                  <a:schemeClr val="tx1"/>
                </a:solidFill>
              </a:rPr>
              <a:t> </a:t>
            </a:r>
            <a:r>
              <a:rPr lang="en-ID" sz="2400" dirty="0">
                <a:solidFill>
                  <a:schemeClr val="tx1"/>
                </a:solidFill>
              </a:rPr>
              <a:t>IOPS</a:t>
            </a:r>
            <a:endParaRPr lang="en-US" sz="2400" dirty="0">
              <a:solidFill>
                <a:schemeClr val="tx1"/>
              </a:solidFill>
            </a:endParaRPr>
          </a:p>
        </p:txBody>
      </p:sp>
      <p:sp>
        <p:nvSpPr>
          <p:cNvPr id="4" name="Date Placeholder 3"/>
          <p:cNvSpPr>
            <a:spLocks noGrp="1"/>
          </p:cNvSpPr>
          <p:nvPr>
            <p:ph type="dt" sz="half" idx="10"/>
          </p:nvPr>
        </p:nvSpPr>
        <p:spPr/>
        <p:txBody>
          <a:bodyPr/>
          <a:lstStyle/>
          <a:p>
            <a:fld id="{47128472-1C53-4EA3-A621-89642E8454AA}"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33</a:t>
            </a:fld>
            <a:endParaRPr lang="id-ID" dirty="0"/>
          </a:p>
        </p:txBody>
      </p:sp>
    </p:spTree>
    <p:extLst>
      <p:ext uri="{BB962C8B-B14F-4D97-AF65-F5344CB8AC3E}">
        <p14:creationId xmlns:p14="http://schemas.microsoft.com/office/powerpoint/2010/main" val="3257752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661" y="582331"/>
            <a:ext cx="7347283" cy="854074"/>
          </a:xfrm>
        </p:spPr>
        <p:txBody>
          <a:bodyPr>
            <a:noAutofit/>
          </a:bodyPr>
          <a:lstStyle/>
          <a:p>
            <a:r>
              <a:rPr lang="en-ID" b="1" dirty="0"/>
              <a:t>Amazon EBS: Snapshots and Data Transfer</a:t>
            </a:r>
            <a:endParaRPr lang="en-US" b="1" dirty="0"/>
          </a:p>
        </p:txBody>
      </p:sp>
      <p:sp>
        <p:nvSpPr>
          <p:cNvPr id="3" name="Content Placeholder 2"/>
          <p:cNvSpPr>
            <a:spLocks noGrp="1"/>
          </p:cNvSpPr>
          <p:nvPr>
            <p:ph idx="1"/>
          </p:nvPr>
        </p:nvSpPr>
        <p:spPr/>
        <p:txBody>
          <a:bodyPr anchor="ctr">
            <a:normAutofit/>
          </a:bodyPr>
          <a:lstStyle/>
          <a:p>
            <a:pPr marL="0" indent="0">
              <a:lnSpc>
                <a:spcPct val="150000"/>
              </a:lnSpc>
              <a:buNone/>
            </a:pPr>
            <a:r>
              <a:rPr lang="en-ID" sz="2400" b="1" dirty="0" smtClean="0">
                <a:solidFill>
                  <a:schemeClr val="tx1"/>
                </a:solidFill>
              </a:rPr>
              <a:t>Snapshots</a:t>
            </a:r>
            <a:r>
              <a:rPr lang="en-ID" sz="2400" dirty="0" smtClean="0">
                <a:solidFill>
                  <a:schemeClr val="tx1"/>
                </a:solidFill>
              </a:rPr>
              <a:t> </a:t>
            </a:r>
            <a:endParaRPr lang="en-ID" sz="2400" dirty="0">
              <a:solidFill>
                <a:schemeClr val="tx1"/>
              </a:solidFill>
            </a:endParaRPr>
          </a:p>
          <a:p>
            <a:pPr>
              <a:lnSpc>
                <a:spcPct val="150000"/>
              </a:lnSpc>
            </a:pPr>
            <a:r>
              <a:rPr lang="id-ID" sz="2400" dirty="0"/>
              <a:t>Biaya tambahan snapshot EBS ke Amazon S3 adalah per GB-bulan data yang disimpan</a:t>
            </a:r>
            <a:r>
              <a:rPr lang="en-ID" sz="2400" dirty="0" smtClean="0">
                <a:solidFill>
                  <a:schemeClr val="tx1"/>
                </a:solidFill>
              </a:rPr>
              <a:t>.</a:t>
            </a:r>
          </a:p>
          <a:p>
            <a:pPr>
              <a:lnSpc>
                <a:spcPct val="150000"/>
              </a:lnSpc>
            </a:pPr>
            <a:endParaRPr lang="en-ID" sz="2400" dirty="0">
              <a:solidFill>
                <a:schemeClr val="tx1"/>
              </a:solidFill>
            </a:endParaRPr>
          </a:p>
          <a:p>
            <a:pPr marL="0" indent="0">
              <a:lnSpc>
                <a:spcPct val="150000"/>
              </a:lnSpc>
              <a:buNone/>
            </a:pPr>
            <a:r>
              <a:rPr lang="en-ID" sz="2400" b="1" dirty="0">
                <a:solidFill>
                  <a:schemeClr val="tx1"/>
                </a:solidFill>
              </a:rPr>
              <a:t>Data Transfer </a:t>
            </a:r>
            <a:endParaRPr lang="en-ID" sz="2400" b="1" dirty="0" smtClean="0">
              <a:solidFill>
                <a:schemeClr val="tx1"/>
              </a:solidFill>
            </a:endParaRPr>
          </a:p>
          <a:p>
            <a:pPr>
              <a:lnSpc>
                <a:spcPct val="150000"/>
              </a:lnSpc>
            </a:pPr>
            <a:r>
              <a:rPr lang="id-ID" sz="2400" dirty="0"/>
              <a:t>Transfer data masuk tidak dikenakan </a:t>
            </a:r>
            <a:r>
              <a:rPr lang="id-ID" sz="2400" dirty="0" smtClean="0"/>
              <a:t>biaya</a:t>
            </a:r>
          </a:p>
          <a:p>
            <a:pPr>
              <a:lnSpc>
                <a:spcPct val="150000"/>
              </a:lnSpc>
            </a:pPr>
            <a:r>
              <a:rPr lang="id-ID" sz="2400" dirty="0" smtClean="0"/>
              <a:t>Biaya </a:t>
            </a:r>
            <a:r>
              <a:rPr lang="id-ID" sz="2400" dirty="0"/>
              <a:t>transfer data keluar </a:t>
            </a:r>
            <a:r>
              <a:rPr lang="id-ID" sz="2400" dirty="0" smtClean="0"/>
              <a:t>dibatasi</a:t>
            </a:r>
          </a:p>
        </p:txBody>
      </p:sp>
      <p:sp>
        <p:nvSpPr>
          <p:cNvPr id="4" name="Date Placeholder 3"/>
          <p:cNvSpPr>
            <a:spLocks noGrp="1"/>
          </p:cNvSpPr>
          <p:nvPr>
            <p:ph type="dt" sz="half" idx="10"/>
          </p:nvPr>
        </p:nvSpPr>
        <p:spPr/>
        <p:txBody>
          <a:bodyPr/>
          <a:lstStyle/>
          <a:p>
            <a:fld id="{82372CB5-3F7A-4DE9-B35E-CA33C0DED1CD}"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34</a:t>
            </a:fld>
            <a:endParaRPr lang="id-ID" dirty="0"/>
          </a:p>
        </p:txBody>
      </p:sp>
    </p:spTree>
    <p:extLst>
      <p:ext uri="{BB962C8B-B14F-4D97-AF65-F5344CB8AC3E}">
        <p14:creationId xmlns:p14="http://schemas.microsoft.com/office/powerpoint/2010/main" val="1526435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89CD7A-AE08-4767-86B8-E2B4FEA623DB}"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35</a:t>
            </a:fld>
            <a:endParaRPr lang="id-ID"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3" y="2931869"/>
            <a:ext cx="1477108"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30008" y="3344688"/>
            <a:ext cx="3073277" cy="913199"/>
          </a:xfrm>
          <a:prstGeom prst="rect">
            <a:avLst/>
          </a:prstGeom>
        </p:spPr>
        <p:txBody>
          <a:bodyPr wrap="none">
            <a:spAutoFit/>
          </a:bodyPr>
          <a:lstStyle/>
          <a:p>
            <a:pPr>
              <a:lnSpc>
                <a:spcPct val="150000"/>
              </a:lnSpc>
            </a:pPr>
            <a:r>
              <a:rPr lang="id-ID" sz="4000" dirty="0" smtClean="0"/>
              <a:t>Amazon RDS</a:t>
            </a:r>
            <a:endParaRPr lang="en-ID" sz="4000" dirty="0"/>
          </a:p>
        </p:txBody>
      </p:sp>
    </p:spTree>
    <p:extLst>
      <p:ext uri="{BB962C8B-B14F-4D97-AF65-F5344CB8AC3E}">
        <p14:creationId xmlns:p14="http://schemas.microsoft.com/office/powerpoint/2010/main" val="474523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768" y="605776"/>
            <a:ext cx="7347283" cy="854074"/>
          </a:xfrm>
        </p:spPr>
        <p:txBody>
          <a:bodyPr/>
          <a:lstStyle/>
          <a:p>
            <a:r>
              <a:rPr lang="en-US" b="1" dirty="0"/>
              <a:t>Amazon RDS</a:t>
            </a:r>
          </a:p>
        </p:txBody>
      </p:sp>
      <p:sp>
        <p:nvSpPr>
          <p:cNvPr id="3" name="Content Placeholder 2"/>
          <p:cNvSpPr>
            <a:spLocks noGrp="1"/>
          </p:cNvSpPr>
          <p:nvPr>
            <p:ph idx="1"/>
          </p:nvPr>
        </p:nvSpPr>
        <p:spPr>
          <a:xfrm>
            <a:off x="114559" y="1686273"/>
            <a:ext cx="8814723" cy="4724400"/>
          </a:xfrm>
        </p:spPr>
        <p:txBody>
          <a:bodyPr anchor="ctr">
            <a:normAutofit/>
          </a:bodyPr>
          <a:lstStyle/>
          <a:p>
            <a:pPr algn="just">
              <a:lnSpc>
                <a:spcPct val="150000"/>
              </a:lnSpc>
            </a:pPr>
            <a:r>
              <a:rPr lang="id-ID" sz="2800" dirty="0"/>
              <a:t>Database relasional di </a:t>
            </a:r>
            <a:r>
              <a:rPr lang="id-ID" sz="2800" dirty="0" smtClean="0"/>
              <a:t>cloud</a:t>
            </a:r>
          </a:p>
          <a:p>
            <a:pPr algn="just">
              <a:lnSpc>
                <a:spcPct val="150000"/>
              </a:lnSpc>
            </a:pPr>
            <a:r>
              <a:rPr lang="id-ID" sz="2800" dirty="0" smtClean="0"/>
              <a:t>Hemat </a:t>
            </a:r>
            <a:r>
              <a:rPr lang="id-ID" sz="2800" dirty="0"/>
              <a:t>biaya dan kapasitas yang dapat diubah </a:t>
            </a:r>
            <a:r>
              <a:rPr lang="id-ID" sz="2800" dirty="0" smtClean="0"/>
              <a:t>ukurannya</a:t>
            </a:r>
          </a:p>
          <a:p>
            <a:pPr algn="just">
              <a:lnSpc>
                <a:spcPct val="150000"/>
              </a:lnSpc>
            </a:pPr>
            <a:r>
              <a:rPr lang="id-ID" sz="2800" dirty="0" smtClean="0"/>
              <a:t>Manajemen </a:t>
            </a:r>
            <a:r>
              <a:rPr lang="id-ID" sz="2800" dirty="0"/>
              <a:t>tugas administrasi yang memakan waktu</a:t>
            </a:r>
          </a:p>
        </p:txBody>
      </p:sp>
      <p:sp>
        <p:nvSpPr>
          <p:cNvPr id="4" name="Date Placeholder 3"/>
          <p:cNvSpPr>
            <a:spLocks noGrp="1"/>
          </p:cNvSpPr>
          <p:nvPr>
            <p:ph type="dt" sz="half" idx="10"/>
          </p:nvPr>
        </p:nvSpPr>
        <p:spPr/>
        <p:txBody>
          <a:bodyPr/>
          <a:lstStyle/>
          <a:p>
            <a:fld id="{6541BC61-357E-4595-8DA0-46EE78579102}"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36</a:t>
            </a:fld>
            <a:endParaRPr lang="id-ID" dirty="0"/>
          </a:p>
        </p:txBody>
      </p:sp>
    </p:spTree>
    <p:extLst>
      <p:ext uri="{BB962C8B-B14F-4D97-AF65-F5344CB8AC3E}">
        <p14:creationId xmlns:p14="http://schemas.microsoft.com/office/powerpoint/2010/main" val="1612681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53" y="570607"/>
            <a:ext cx="7347283" cy="854074"/>
          </a:xfrm>
        </p:spPr>
        <p:txBody>
          <a:bodyPr>
            <a:normAutofit fontScale="90000"/>
          </a:bodyPr>
          <a:lstStyle/>
          <a:p>
            <a:r>
              <a:rPr lang="en-ID" b="1" dirty="0"/>
              <a:t>Amazon RDS: Clock-Hour Billing and Database Characteristics</a:t>
            </a:r>
            <a:endParaRPr lang="en-US" b="1" dirty="0"/>
          </a:p>
        </p:txBody>
      </p:sp>
      <p:sp>
        <p:nvSpPr>
          <p:cNvPr id="3" name="Content Placeholder 2"/>
          <p:cNvSpPr>
            <a:spLocks noGrp="1"/>
          </p:cNvSpPr>
          <p:nvPr>
            <p:ph idx="1"/>
          </p:nvPr>
        </p:nvSpPr>
        <p:spPr>
          <a:xfrm>
            <a:off x="184897" y="1580765"/>
            <a:ext cx="8814723" cy="4724400"/>
          </a:xfrm>
        </p:spPr>
        <p:txBody>
          <a:bodyPr anchor="ctr">
            <a:normAutofit/>
          </a:bodyPr>
          <a:lstStyle/>
          <a:p>
            <a:pPr marL="0" indent="0" algn="just">
              <a:lnSpc>
                <a:spcPct val="150000"/>
              </a:lnSpc>
              <a:buNone/>
            </a:pPr>
            <a:r>
              <a:rPr lang="en-ID" sz="2400" b="1" dirty="0">
                <a:solidFill>
                  <a:schemeClr val="tx1"/>
                </a:solidFill>
              </a:rPr>
              <a:t>Clock-Hour Billing </a:t>
            </a:r>
            <a:endParaRPr lang="en-ID" sz="2400" b="1" dirty="0" smtClean="0">
              <a:solidFill>
                <a:schemeClr val="tx1"/>
              </a:solidFill>
            </a:endParaRPr>
          </a:p>
          <a:p>
            <a:pPr algn="just">
              <a:lnSpc>
                <a:spcPct val="150000"/>
              </a:lnSpc>
            </a:pPr>
            <a:r>
              <a:rPr lang="id-ID" sz="2400" dirty="0" smtClean="0">
                <a:solidFill>
                  <a:schemeClr val="tx1"/>
                </a:solidFill>
              </a:rPr>
              <a:t>Sumber daya dikenakan biaya saat berjalan</a:t>
            </a:r>
            <a:endParaRPr lang="en-ID" sz="2400" dirty="0">
              <a:solidFill>
                <a:schemeClr val="tx1"/>
              </a:solidFill>
            </a:endParaRPr>
          </a:p>
          <a:p>
            <a:pPr marL="0" indent="0" algn="just">
              <a:lnSpc>
                <a:spcPct val="150000"/>
              </a:lnSpc>
              <a:buNone/>
            </a:pPr>
            <a:r>
              <a:rPr lang="en-ID" sz="2400" b="1" dirty="0">
                <a:solidFill>
                  <a:schemeClr val="tx1"/>
                </a:solidFill>
              </a:rPr>
              <a:t>Database Characteristics </a:t>
            </a:r>
            <a:endParaRPr lang="en-ID" sz="2400" b="1" dirty="0" smtClean="0">
              <a:solidFill>
                <a:schemeClr val="tx1"/>
              </a:solidFill>
            </a:endParaRPr>
          </a:p>
          <a:p>
            <a:pPr marL="0" indent="0" algn="just">
              <a:lnSpc>
                <a:spcPct val="150000"/>
              </a:lnSpc>
              <a:buNone/>
            </a:pPr>
            <a:r>
              <a:rPr lang="id-ID" sz="2400" dirty="0" smtClean="0">
                <a:solidFill>
                  <a:schemeClr val="tx1"/>
                </a:solidFill>
              </a:rPr>
              <a:t>Kapasitas fisik basis data</a:t>
            </a:r>
            <a:r>
              <a:rPr lang="en-ID" sz="2400" dirty="0" smtClean="0">
                <a:solidFill>
                  <a:schemeClr val="tx1"/>
                </a:solidFill>
              </a:rPr>
              <a:t>: </a:t>
            </a:r>
            <a:endParaRPr lang="en-ID" sz="2400" dirty="0">
              <a:solidFill>
                <a:schemeClr val="tx1"/>
              </a:solidFill>
            </a:endParaRPr>
          </a:p>
          <a:p>
            <a:pPr lvl="1" algn="just">
              <a:lnSpc>
                <a:spcPct val="150000"/>
              </a:lnSpc>
              <a:buFont typeface="Wingdings" pitchFamily="2" charset="2"/>
              <a:buChar char="ü"/>
            </a:pPr>
            <a:r>
              <a:rPr lang="id-ID" sz="2400" dirty="0" smtClean="0">
                <a:solidFill>
                  <a:schemeClr val="tx1"/>
                </a:solidFill>
              </a:rPr>
              <a:t>Mesin </a:t>
            </a:r>
            <a:endParaRPr lang="en-ID" sz="2400" dirty="0" smtClean="0">
              <a:solidFill>
                <a:schemeClr val="tx1"/>
              </a:solidFill>
            </a:endParaRPr>
          </a:p>
          <a:p>
            <a:pPr lvl="1" algn="just">
              <a:lnSpc>
                <a:spcPct val="150000"/>
              </a:lnSpc>
              <a:buFont typeface="Wingdings" pitchFamily="2" charset="2"/>
              <a:buChar char="ü"/>
            </a:pPr>
            <a:r>
              <a:rPr lang="en-ID" sz="2400" dirty="0" smtClean="0">
                <a:solidFill>
                  <a:schemeClr val="tx1"/>
                </a:solidFill>
              </a:rPr>
              <a:t>Instance Type</a:t>
            </a:r>
          </a:p>
          <a:p>
            <a:pPr lvl="1" algn="just">
              <a:lnSpc>
                <a:spcPct val="150000"/>
              </a:lnSpc>
              <a:buFont typeface="Wingdings" pitchFamily="2" charset="2"/>
              <a:buChar char="ü"/>
            </a:pPr>
            <a:r>
              <a:rPr lang="en-ID" sz="2400" dirty="0" smtClean="0">
                <a:solidFill>
                  <a:schemeClr val="tx1"/>
                </a:solidFill>
              </a:rPr>
              <a:t>Instance </a:t>
            </a:r>
            <a:r>
              <a:rPr lang="en-ID" sz="2400" dirty="0">
                <a:solidFill>
                  <a:schemeClr val="tx1"/>
                </a:solidFill>
              </a:rPr>
              <a:t>Size</a:t>
            </a:r>
            <a:endParaRPr lang="en-US" sz="2400" dirty="0">
              <a:solidFill>
                <a:schemeClr val="tx1"/>
              </a:solidFill>
            </a:endParaRPr>
          </a:p>
        </p:txBody>
      </p:sp>
      <p:sp>
        <p:nvSpPr>
          <p:cNvPr id="4" name="Date Placeholder 3"/>
          <p:cNvSpPr>
            <a:spLocks noGrp="1"/>
          </p:cNvSpPr>
          <p:nvPr>
            <p:ph type="dt" sz="half" idx="10"/>
          </p:nvPr>
        </p:nvSpPr>
        <p:spPr/>
        <p:txBody>
          <a:bodyPr/>
          <a:lstStyle/>
          <a:p>
            <a:fld id="{CF85A3D5-5BC9-4344-BD1E-F42D86EB52C9}"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37</a:t>
            </a:fld>
            <a:endParaRPr lang="id-ID" dirty="0"/>
          </a:p>
        </p:txBody>
      </p:sp>
    </p:spTree>
    <p:extLst>
      <p:ext uri="{BB962C8B-B14F-4D97-AF65-F5344CB8AC3E}">
        <p14:creationId xmlns:p14="http://schemas.microsoft.com/office/powerpoint/2010/main" val="2810948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Mesin database Amazon RDS</a:t>
            </a:r>
            <a:br>
              <a:rPr lang="id-ID" b="1" dirty="0"/>
            </a:br>
            <a:endParaRPr lang="id-ID" dirty="0"/>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E4DC33CB-21DB-4AD6-A41D-2DFACC69D51B}"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38</a:t>
            </a:fld>
            <a:endParaRPr lang="id-ID"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2971800"/>
            <a:ext cx="9105900" cy="1489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31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829" y="594053"/>
            <a:ext cx="7347283" cy="854074"/>
          </a:xfrm>
        </p:spPr>
        <p:txBody>
          <a:bodyPr>
            <a:normAutofit fontScale="90000"/>
          </a:bodyPr>
          <a:lstStyle/>
          <a:p>
            <a:r>
              <a:rPr lang="en-ID" b="1" dirty="0"/>
              <a:t>Amazon RDS: DB Purchase Type and Multiple DB Instances </a:t>
            </a:r>
            <a:endParaRPr lang="en-US" b="1" dirty="0"/>
          </a:p>
        </p:txBody>
      </p:sp>
      <p:sp>
        <p:nvSpPr>
          <p:cNvPr id="3" name="Content Placeholder 2"/>
          <p:cNvSpPr>
            <a:spLocks noGrp="1"/>
          </p:cNvSpPr>
          <p:nvPr>
            <p:ph idx="1"/>
          </p:nvPr>
        </p:nvSpPr>
        <p:spPr/>
        <p:txBody>
          <a:bodyPr anchor="ctr">
            <a:noAutofit/>
          </a:bodyPr>
          <a:lstStyle/>
          <a:p>
            <a:pPr marL="0" indent="0" algn="just">
              <a:lnSpc>
                <a:spcPct val="150000"/>
              </a:lnSpc>
              <a:buNone/>
            </a:pPr>
            <a:r>
              <a:rPr lang="id-ID" sz="2400" b="1" dirty="0" smtClean="0">
                <a:solidFill>
                  <a:schemeClr val="tx1"/>
                </a:solidFill>
              </a:rPr>
              <a:t>Jenis pembelian basis data</a:t>
            </a:r>
            <a:r>
              <a:rPr lang="en-ID" sz="2400" b="1" dirty="0" smtClean="0">
                <a:solidFill>
                  <a:schemeClr val="tx1"/>
                </a:solidFill>
              </a:rPr>
              <a:t> </a:t>
            </a:r>
          </a:p>
          <a:p>
            <a:pPr algn="just">
              <a:lnSpc>
                <a:spcPct val="150000"/>
              </a:lnSpc>
            </a:pPr>
            <a:r>
              <a:rPr lang="en-ID" sz="2400" dirty="0" smtClean="0">
                <a:solidFill>
                  <a:schemeClr val="tx1"/>
                </a:solidFill>
              </a:rPr>
              <a:t>On-demand </a:t>
            </a:r>
            <a:r>
              <a:rPr lang="en-ID" sz="2400" dirty="0">
                <a:solidFill>
                  <a:schemeClr val="tx1"/>
                </a:solidFill>
              </a:rPr>
              <a:t>database instances </a:t>
            </a:r>
          </a:p>
          <a:p>
            <a:pPr lvl="1" algn="just">
              <a:buFont typeface="Wingdings" pitchFamily="2" charset="2"/>
              <a:buChar char="ü"/>
            </a:pPr>
            <a:r>
              <a:rPr lang="id-ID" sz="2400" dirty="0" smtClean="0">
                <a:solidFill>
                  <a:schemeClr val="tx1"/>
                </a:solidFill>
              </a:rPr>
              <a:t>Setiap jam</a:t>
            </a:r>
            <a:r>
              <a:rPr lang="en-ID" sz="2400" dirty="0" smtClean="0">
                <a:solidFill>
                  <a:schemeClr val="tx1"/>
                </a:solidFill>
              </a:rPr>
              <a:t> </a:t>
            </a:r>
          </a:p>
          <a:p>
            <a:pPr algn="just"/>
            <a:r>
              <a:rPr lang="en-ID" sz="2400" dirty="0" smtClean="0">
                <a:solidFill>
                  <a:schemeClr val="tx1"/>
                </a:solidFill>
              </a:rPr>
              <a:t>Reserved </a:t>
            </a:r>
            <a:r>
              <a:rPr lang="en-ID" sz="2400" dirty="0">
                <a:solidFill>
                  <a:schemeClr val="tx1"/>
                </a:solidFill>
              </a:rPr>
              <a:t>database instances </a:t>
            </a:r>
          </a:p>
          <a:p>
            <a:pPr lvl="1" algn="just">
              <a:buFont typeface="Wingdings" pitchFamily="2" charset="2"/>
              <a:buChar char="ü"/>
            </a:pPr>
            <a:r>
              <a:rPr lang="id-ID" sz="2400" dirty="0" smtClean="0">
                <a:solidFill>
                  <a:schemeClr val="tx1"/>
                </a:solidFill>
              </a:rPr>
              <a:t>Pembayaran </a:t>
            </a:r>
            <a:r>
              <a:rPr lang="en-ID" sz="2400" dirty="0" smtClean="0">
                <a:solidFill>
                  <a:schemeClr val="tx1"/>
                </a:solidFill>
              </a:rPr>
              <a:t>Up-front </a:t>
            </a:r>
            <a:r>
              <a:rPr lang="en-ID" sz="2400" dirty="0">
                <a:solidFill>
                  <a:schemeClr val="tx1"/>
                </a:solidFill>
              </a:rPr>
              <a:t>payment </a:t>
            </a:r>
            <a:r>
              <a:rPr lang="id-ID" sz="2400" dirty="0" smtClean="0">
                <a:solidFill>
                  <a:schemeClr val="tx1"/>
                </a:solidFill>
              </a:rPr>
              <a:t>untuk instance basis data yang dicadangkan</a:t>
            </a:r>
            <a:endParaRPr lang="en-ID" sz="2400" dirty="0">
              <a:solidFill>
                <a:schemeClr val="tx1"/>
              </a:solidFill>
            </a:endParaRPr>
          </a:p>
          <a:p>
            <a:pPr marL="0" indent="0" algn="just">
              <a:lnSpc>
                <a:spcPct val="150000"/>
              </a:lnSpc>
              <a:buNone/>
            </a:pPr>
            <a:r>
              <a:rPr lang="en-ID" sz="2400" b="1" dirty="0">
                <a:solidFill>
                  <a:schemeClr val="tx1"/>
                </a:solidFill>
              </a:rPr>
              <a:t>Multiple DB Instances </a:t>
            </a:r>
            <a:endParaRPr lang="en-ID" sz="2400" b="1" dirty="0" smtClean="0">
              <a:solidFill>
                <a:schemeClr val="tx1"/>
              </a:solidFill>
            </a:endParaRPr>
          </a:p>
          <a:p>
            <a:pPr algn="just">
              <a:lnSpc>
                <a:spcPct val="150000"/>
              </a:lnSpc>
            </a:pPr>
            <a:r>
              <a:rPr lang="id-ID" sz="2400" dirty="0"/>
              <a:t>Menyediakan beberapa instance DB untuk menangani beban puncak</a:t>
            </a:r>
            <a:endParaRPr lang="en-US" sz="2400" dirty="0">
              <a:solidFill>
                <a:schemeClr val="tx1"/>
              </a:solidFill>
            </a:endParaRPr>
          </a:p>
        </p:txBody>
      </p:sp>
      <p:sp>
        <p:nvSpPr>
          <p:cNvPr id="4" name="Date Placeholder 3"/>
          <p:cNvSpPr>
            <a:spLocks noGrp="1"/>
          </p:cNvSpPr>
          <p:nvPr>
            <p:ph type="dt" sz="half" idx="10"/>
          </p:nvPr>
        </p:nvSpPr>
        <p:spPr/>
        <p:txBody>
          <a:bodyPr/>
          <a:lstStyle/>
          <a:p>
            <a:fld id="{06739E61-9FAB-44FF-BDE8-9EE417803E79}"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39</a:t>
            </a:fld>
            <a:endParaRPr lang="id-ID" dirty="0"/>
          </a:p>
        </p:txBody>
      </p:sp>
    </p:spTree>
    <p:extLst>
      <p:ext uri="{BB962C8B-B14F-4D97-AF65-F5344CB8AC3E}">
        <p14:creationId xmlns:p14="http://schemas.microsoft.com/office/powerpoint/2010/main" val="281384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829" y="617500"/>
            <a:ext cx="7347283" cy="854074"/>
          </a:xfrm>
        </p:spPr>
        <p:txBody>
          <a:bodyPr/>
          <a:lstStyle/>
          <a:p>
            <a:r>
              <a:rPr lang="en-US" b="1" dirty="0"/>
              <a:t>Topics</a:t>
            </a:r>
          </a:p>
        </p:txBody>
      </p:sp>
      <p:sp>
        <p:nvSpPr>
          <p:cNvPr id="3" name="Content Placeholder 2"/>
          <p:cNvSpPr>
            <a:spLocks noGrp="1"/>
          </p:cNvSpPr>
          <p:nvPr>
            <p:ph idx="1"/>
          </p:nvPr>
        </p:nvSpPr>
        <p:spPr/>
        <p:txBody>
          <a:bodyPr anchor="ctr">
            <a:normAutofit/>
          </a:bodyPr>
          <a:lstStyle/>
          <a:p>
            <a:pPr>
              <a:lnSpc>
                <a:spcPct val="150000"/>
              </a:lnSpc>
            </a:pPr>
            <a:r>
              <a:rPr lang="en-ID" sz="2800" dirty="0">
                <a:solidFill>
                  <a:schemeClr val="tx1"/>
                </a:solidFill>
              </a:rPr>
              <a:t>Fundamentals of Pricing </a:t>
            </a:r>
          </a:p>
          <a:p>
            <a:pPr>
              <a:lnSpc>
                <a:spcPct val="150000"/>
              </a:lnSpc>
            </a:pPr>
            <a:r>
              <a:rPr lang="en-ID" sz="2800" dirty="0">
                <a:solidFill>
                  <a:schemeClr val="tx1"/>
                </a:solidFill>
              </a:rPr>
              <a:t>Pricing Details </a:t>
            </a:r>
          </a:p>
          <a:p>
            <a:pPr>
              <a:lnSpc>
                <a:spcPct val="150000"/>
              </a:lnSpc>
            </a:pPr>
            <a:r>
              <a:rPr lang="en-ID" sz="2800" dirty="0">
                <a:solidFill>
                  <a:schemeClr val="tx1"/>
                </a:solidFill>
              </a:rPr>
              <a:t>Overview of the Total Cost of Ownership Calculator</a:t>
            </a:r>
            <a:endParaRPr lang="en-US" sz="2800" dirty="0">
              <a:solidFill>
                <a:schemeClr val="tx1"/>
              </a:solidFill>
            </a:endParaRPr>
          </a:p>
        </p:txBody>
      </p:sp>
      <p:sp>
        <p:nvSpPr>
          <p:cNvPr id="4" name="Date Placeholder 3"/>
          <p:cNvSpPr>
            <a:spLocks noGrp="1"/>
          </p:cNvSpPr>
          <p:nvPr>
            <p:ph type="dt" sz="half" idx="10"/>
          </p:nvPr>
        </p:nvSpPr>
        <p:spPr/>
        <p:txBody>
          <a:bodyPr/>
          <a:lstStyle/>
          <a:p>
            <a:fld id="{E9D5132C-83F5-45E6-9BA9-23F763FDD150}"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a:t>
            </a:fld>
            <a:endParaRPr lang="id-ID" dirty="0"/>
          </a:p>
        </p:txBody>
      </p:sp>
    </p:spTree>
    <p:extLst>
      <p:ext uri="{BB962C8B-B14F-4D97-AF65-F5344CB8AC3E}">
        <p14:creationId xmlns:p14="http://schemas.microsoft.com/office/powerpoint/2010/main" val="3109128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383" y="605776"/>
            <a:ext cx="7347283" cy="854074"/>
          </a:xfrm>
        </p:spPr>
        <p:txBody>
          <a:bodyPr/>
          <a:lstStyle/>
          <a:p>
            <a:r>
              <a:rPr lang="en-US" b="1" dirty="0"/>
              <a:t>Amazon RDS: Storage</a:t>
            </a:r>
          </a:p>
        </p:txBody>
      </p:sp>
      <p:sp>
        <p:nvSpPr>
          <p:cNvPr id="3" name="Content Placeholder 2"/>
          <p:cNvSpPr>
            <a:spLocks noGrp="1"/>
          </p:cNvSpPr>
          <p:nvPr>
            <p:ph idx="1"/>
          </p:nvPr>
        </p:nvSpPr>
        <p:spPr/>
        <p:txBody>
          <a:bodyPr anchor="ctr">
            <a:normAutofit/>
          </a:bodyPr>
          <a:lstStyle/>
          <a:p>
            <a:pPr marL="0" indent="0">
              <a:buNone/>
            </a:pPr>
            <a:r>
              <a:rPr lang="en-ID" sz="2400" b="1" dirty="0">
                <a:solidFill>
                  <a:schemeClr val="tx1"/>
                </a:solidFill>
              </a:rPr>
              <a:t>Provisioned </a:t>
            </a:r>
            <a:r>
              <a:rPr lang="en-ID" sz="2400" b="1" dirty="0" smtClean="0">
                <a:solidFill>
                  <a:schemeClr val="tx1"/>
                </a:solidFill>
              </a:rPr>
              <a:t>Storage</a:t>
            </a:r>
          </a:p>
          <a:p>
            <a:r>
              <a:rPr lang="id-ID" sz="2400" dirty="0" smtClean="0">
                <a:solidFill>
                  <a:schemeClr val="tx1"/>
                </a:solidFill>
              </a:rPr>
              <a:t>Gratis </a:t>
            </a:r>
            <a:endParaRPr lang="en-ID" sz="2400" dirty="0">
              <a:solidFill>
                <a:schemeClr val="tx1"/>
              </a:solidFill>
            </a:endParaRPr>
          </a:p>
          <a:p>
            <a:pPr lvl="1">
              <a:buFont typeface="Wingdings" pitchFamily="2" charset="2"/>
              <a:buChar char="ü"/>
            </a:pPr>
            <a:r>
              <a:rPr lang="en-ID" sz="2400" dirty="0" smtClean="0">
                <a:solidFill>
                  <a:schemeClr val="tx1"/>
                </a:solidFill>
              </a:rPr>
              <a:t>Backup </a:t>
            </a:r>
            <a:r>
              <a:rPr lang="id-ID" sz="2400" dirty="0" smtClean="0">
                <a:solidFill>
                  <a:schemeClr val="tx1"/>
                </a:solidFill>
              </a:rPr>
              <a:t>hingga</a:t>
            </a:r>
            <a:r>
              <a:rPr lang="en-ID" sz="2400" dirty="0" smtClean="0">
                <a:solidFill>
                  <a:schemeClr val="tx1"/>
                </a:solidFill>
              </a:rPr>
              <a:t> </a:t>
            </a:r>
            <a:r>
              <a:rPr lang="en-ID" sz="2400" dirty="0">
                <a:solidFill>
                  <a:schemeClr val="tx1"/>
                </a:solidFill>
              </a:rPr>
              <a:t>100% </a:t>
            </a:r>
            <a:r>
              <a:rPr lang="id-ID" sz="2400" dirty="0" smtClean="0">
                <a:solidFill>
                  <a:schemeClr val="tx1"/>
                </a:solidFill>
              </a:rPr>
              <a:t>untuk penyimpanan basis data</a:t>
            </a:r>
            <a:endParaRPr lang="en-ID" sz="2400" dirty="0" smtClean="0">
              <a:solidFill>
                <a:schemeClr val="tx1"/>
              </a:solidFill>
            </a:endParaRPr>
          </a:p>
          <a:p>
            <a:r>
              <a:rPr lang="en-ID" sz="2400" dirty="0" smtClean="0">
                <a:solidFill>
                  <a:schemeClr val="tx1"/>
                </a:solidFill>
              </a:rPr>
              <a:t>Charge </a:t>
            </a:r>
            <a:r>
              <a:rPr lang="en-ID" sz="2400" dirty="0">
                <a:solidFill>
                  <a:schemeClr val="tx1"/>
                </a:solidFill>
              </a:rPr>
              <a:t>(GB/month) </a:t>
            </a:r>
          </a:p>
          <a:p>
            <a:pPr lvl="1">
              <a:buFont typeface="Wingdings" pitchFamily="2" charset="2"/>
              <a:buChar char="ü"/>
            </a:pPr>
            <a:r>
              <a:rPr lang="en-ID" sz="2400" dirty="0" smtClean="0">
                <a:solidFill>
                  <a:schemeClr val="tx1"/>
                </a:solidFill>
              </a:rPr>
              <a:t>Backup </a:t>
            </a:r>
            <a:r>
              <a:rPr lang="id-ID" sz="2400" dirty="0" smtClean="0">
                <a:solidFill>
                  <a:schemeClr val="tx1"/>
                </a:solidFill>
              </a:rPr>
              <a:t>untuk instance basis data yang dihentikan</a:t>
            </a:r>
            <a:endParaRPr lang="en-ID" sz="2400" dirty="0" smtClean="0">
              <a:solidFill>
                <a:schemeClr val="tx1"/>
              </a:solidFill>
            </a:endParaRPr>
          </a:p>
          <a:p>
            <a:pPr marL="457200" lvl="1" indent="0">
              <a:buNone/>
            </a:pPr>
            <a:endParaRPr lang="en-ID" sz="2400" dirty="0" smtClean="0">
              <a:solidFill>
                <a:schemeClr val="tx1"/>
              </a:solidFill>
            </a:endParaRPr>
          </a:p>
          <a:p>
            <a:pPr marL="0" indent="0">
              <a:buNone/>
            </a:pPr>
            <a:r>
              <a:rPr lang="en-ID" sz="2400" b="1" dirty="0" smtClean="0">
                <a:solidFill>
                  <a:schemeClr val="tx1"/>
                </a:solidFill>
              </a:rPr>
              <a:t>Additional </a:t>
            </a:r>
            <a:r>
              <a:rPr lang="en-ID" sz="2400" b="1" dirty="0">
                <a:solidFill>
                  <a:schemeClr val="tx1"/>
                </a:solidFill>
              </a:rPr>
              <a:t>Storage</a:t>
            </a:r>
            <a:r>
              <a:rPr lang="en-ID" sz="2400" dirty="0">
                <a:solidFill>
                  <a:schemeClr val="tx1"/>
                </a:solidFill>
              </a:rPr>
              <a:t> </a:t>
            </a:r>
            <a:endParaRPr lang="en-ID" sz="2400" dirty="0" smtClean="0">
              <a:solidFill>
                <a:schemeClr val="tx1"/>
              </a:solidFill>
            </a:endParaRPr>
          </a:p>
          <a:p>
            <a:r>
              <a:rPr lang="en-ID" sz="2400" dirty="0" smtClean="0">
                <a:solidFill>
                  <a:schemeClr val="tx1"/>
                </a:solidFill>
              </a:rPr>
              <a:t>Charge </a:t>
            </a:r>
            <a:r>
              <a:rPr lang="en-ID" sz="2400" dirty="0">
                <a:solidFill>
                  <a:schemeClr val="tx1"/>
                </a:solidFill>
              </a:rPr>
              <a:t>(GB/month) </a:t>
            </a:r>
          </a:p>
          <a:p>
            <a:pPr lvl="1">
              <a:buFont typeface="Wingdings" pitchFamily="2" charset="2"/>
              <a:buChar char="ü"/>
            </a:pPr>
            <a:r>
              <a:rPr lang="en-ID" sz="2400" dirty="0" smtClean="0">
                <a:solidFill>
                  <a:schemeClr val="tx1"/>
                </a:solidFill>
              </a:rPr>
              <a:t>Backup</a:t>
            </a:r>
            <a:r>
              <a:rPr lang="id-ID" sz="2400" dirty="0" smtClean="0">
                <a:solidFill>
                  <a:schemeClr val="tx1"/>
                </a:solidFill>
              </a:rPr>
              <a:t> penyimpanan cadangan disamping penyimpanan yang disediakan</a:t>
            </a:r>
            <a:endParaRPr lang="en-US" sz="2400" dirty="0">
              <a:solidFill>
                <a:schemeClr val="tx1"/>
              </a:solidFill>
            </a:endParaRPr>
          </a:p>
        </p:txBody>
      </p:sp>
      <p:sp>
        <p:nvSpPr>
          <p:cNvPr id="4" name="Date Placeholder 3"/>
          <p:cNvSpPr>
            <a:spLocks noGrp="1"/>
          </p:cNvSpPr>
          <p:nvPr>
            <p:ph type="dt" sz="half" idx="10"/>
          </p:nvPr>
        </p:nvSpPr>
        <p:spPr/>
        <p:txBody>
          <a:bodyPr/>
          <a:lstStyle/>
          <a:p>
            <a:fld id="{49ED1F98-D17D-41A5-A946-453137B9974F}"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40</a:t>
            </a:fld>
            <a:endParaRPr lang="id-ID" dirty="0"/>
          </a:p>
        </p:txBody>
      </p:sp>
    </p:spTree>
    <p:extLst>
      <p:ext uri="{BB962C8B-B14F-4D97-AF65-F5344CB8AC3E}">
        <p14:creationId xmlns:p14="http://schemas.microsoft.com/office/powerpoint/2010/main" val="2206936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768" y="629223"/>
            <a:ext cx="7347283" cy="854074"/>
          </a:xfrm>
        </p:spPr>
        <p:txBody>
          <a:bodyPr>
            <a:normAutofit fontScale="90000"/>
          </a:bodyPr>
          <a:lstStyle/>
          <a:p>
            <a:r>
              <a:rPr lang="en-ID" b="1" dirty="0"/>
              <a:t>Amazon RDS: Deployment Type and Data Transfer </a:t>
            </a:r>
            <a:endParaRPr lang="en-US" b="1" dirty="0"/>
          </a:p>
        </p:txBody>
      </p:sp>
      <p:sp>
        <p:nvSpPr>
          <p:cNvPr id="3" name="Content Placeholder 2"/>
          <p:cNvSpPr>
            <a:spLocks noGrp="1"/>
          </p:cNvSpPr>
          <p:nvPr>
            <p:ph idx="1"/>
          </p:nvPr>
        </p:nvSpPr>
        <p:spPr>
          <a:xfrm>
            <a:off x="138004" y="1580765"/>
            <a:ext cx="8814723" cy="4724400"/>
          </a:xfrm>
        </p:spPr>
        <p:txBody>
          <a:bodyPr anchor="ctr">
            <a:normAutofit/>
          </a:bodyPr>
          <a:lstStyle/>
          <a:p>
            <a:pPr marL="0" indent="0">
              <a:buNone/>
            </a:pPr>
            <a:r>
              <a:rPr lang="id-ID" sz="2400" dirty="0" smtClean="0">
                <a:solidFill>
                  <a:schemeClr val="tx1"/>
                </a:solidFill>
              </a:rPr>
              <a:t>Penyimpanan dan biaya dari </a:t>
            </a:r>
            <a:r>
              <a:rPr lang="en-ID" sz="2400" dirty="0" smtClean="0">
                <a:solidFill>
                  <a:schemeClr val="tx1"/>
                </a:solidFill>
              </a:rPr>
              <a:t>I/O </a:t>
            </a:r>
            <a:r>
              <a:rPr lang="id-ID" sz="2400" dirty="0" smtClean="0">
                <a:solidFill>
                  <a:schemeClr val="tx1"/>
                </a:solidFill>
              </a:rPr>
              <a:t>bervariasi tergantung pada jenis penempatan berupa :</a:t>
            </a:r>
            <a:endParaRPr lang="en-ID" sz="2400" dirty="0" smtClean="0">
              <a:solidFill>
                <a:schemeClr val="tx1"/>
              </a:solidFill>
            </a:endParaRPr>
          </a:p>
          <a:p>
            <a:r>
              <a:rPr lang="en-ID" sz="2400" dirty="0" smtClean="0">
                <a:solidFill>
                  <a:schemeClr val="tx1"/>
                </a:solidFill>
              </a:rPr>
              <a:t>Single Availability Zones </a:t>
            </a:r>
          </a:p>
          <a:p>
            <a:r>
              <a:rPr lang="en-ID" sz="2400" dirty="0" smtClean="0">
                <a:solidFill>
                  <a:schemeClr val="tx1"/>
                </a:solidFill>
              </a:rPr>
              <a:t>Multiple </a:t>
            </a:r>
            <a:r>
              <a:rPr lang="en-ID" sz="2400" dirty="0">
                <a:solidFill>
                  <a:schemeClr val="tx1"/>
                </a:solidFill>
              </a:rPr>
              <a:t>Availability </a:t>
            </a:r>
            <a:r>
              <a:rPr lang="en-ID" sz="2400" dirty="0" smtClean="0">
                <a:solidFill>
                  <a:schemeClr val="tx1"/>
                </a:solidFill>
              </a:rPr>
              <a:t>Zones</a:t>
            </a:r>
          </a:p>
          <a:p>
            <a:endParaRPr lang="en-ID" sz="2400" dirty="0">
              <a:solidFill>
                <a:schemeClr val="tx1"/>
              </a:solidFill>
            </a:endParaRPr>
          </a:p>
          <a:p>
            <a:pPr marL="0" indent="0">
              <a:buNone/>
            </a:pPr>
            <a:r>
              <a:rPr lang="en-ID" sz="2400" b="1" dirty="0">
                <a:solidFill>
                  <a:schemeClr val="tx1"/>
                </a:solidFill>
              </a:rPr>
              <a:t>Data Transfer </a:t>
            </a:r>
            <a:endParaRPr lang="en-ID" sz="2400" b="1" dirty="0" smtClean="0">
              <a:solidFill>
                <a:schemeClr val="tx1"/>
              </a:solidFill>
            </a:endParaRPr>
          </a:p>
          <a:p>
            <a:r>
              <a:rPr lang="id-ID" sz="2400" dirty="0"/>
              <a:t>Tidak ada biaya untuk transfer data </a:t>
            </a:r>
            <a:r>
              <a:rPr lang="id-ID" sz="2400" dirty="0" smtClean="0"/>
              <a:t>masuk</a:t>
            </a:r>
          </a:p>
          <a:p>
            <a:r>
              <a:rPr lang="id-ID" sz="2400" dirty="0" smtClean="0"/>
              <a:t>Biaya </a:t>
            </a:r>
            <a:r>
              <a:rPr lang="id-ID" sz="2400" dirty="0"/>
              <a:t>berjenjang untuk transfer data kelua</a:t>
            </a:r>
            <a:endParaRPr lang="en-US" sz="2400" dirty="0">
              <a:solidFill>
                <a:schemeClr val="tx1"/>
              </a:solidFill>
            </a:endParaRPr>
          </a:p>
        </p:txBody>
      </p:sp>
      <p:sp>
        <p:nvSpPr>
          <p:cNvPr id="4" name="Date Placeholder 3"/>
          <p:cNvSpPr>
            <a:spLocks noGrp="1"/>
          </p:cNvSpPr>
          <p:nvPr>
            <p:ph type="dt" sz="half" idx="10"/>
          </p:nvPr>
        </p:nvSpPr>
        <p:spPr/>
        <p:txBody>
          <a:bodyPr/>
          <a:lstStyle/>
          <a:p>
            <a:fld id="{9E202C91-2077-4F3B-8D24-D63D7E52385E}"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41</a:t>
            </a:fld>
            <a:endParaRPr lang="id-ID" dirty="0"/>
          </a:p>
        </p:txBody>
      </p:sp>
    </p:spTree>
    <p:extLst>
      <p:ext uri="{BB962C8B-B14F-4D97-AF65-F5344CB8AC3E}">
        <p14:creationId xmlns:p14="http://schemas.microsoft.com/office/powerpoint/2010/main" val="4024480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89CD7A-AE08-4767-86B8-E2B4FEA623DB}"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42</a:t>
            </a:fld>
            <a:endParaRPr lang="id-ID"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3" y="2931869"/>
            <a:ext cx="1477108"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30008" y="3344688"/>
            <a:ext cx="4915128" cy="913199"/>
          </a:xfrm>
          <a:prstGeom prst="rect">
            <a:avLst/>
          </a:prstGeom>
        </p:spPr>
        <p:txBody>
          <a:bodyPr wrap="none">
            <a:spAutoFit/>
          </a:bodyPr>
          <a:lstStyle/>
          <a:p>
            <a:pPr>
              <a:lnSpc>
                <a:spcPct val="150000"/>
              </a:lnSpc>
            </a:pPr>
            <a:r>
              <a:rPr lang="en-US" sz="4000" b="1" dirty="0"/>
              <a:t>Amazon </a:t>
            </a:r>
            <a:r>
              <a:rPr lang="en-US" sz="4000" b="1" dirty="0" err="1"/>
              <a:t>CloudFront</a:t>
            </a:r>
            <a:endParaRPr lang="en-ID" sz="4000" dirty="0"/>
          </a:p>
        </p:txBody>
      </p:sp>
    </p:spTree>
    <p:extLst>
      <p:ext uri="{BB962C8B-B14F-4D97-AF65-F5344CB8AC3E}">
        <p14:creationId xmlns:p14="http://schemas.microsoft.com/office/powerpoint/2010/main" val="474523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660" y="652668"/>
            <a:ext cx="7347283" cy="854074"/>
          </a:xfrm>
        </p:spPr>
        <p:txBody>
          <a:bodyPr/>
          <a:lstStyle/>
          <a:p>
            <a:r>
              <a:rPr lang="en-US" b="1" dirty="0"/>
              <a:t>Amazon </a:t>
            </a:r>
            <a:r>
              <a:rPr lang="en-US" b="1" dirty="0" err="1"/>
              <a:t>CloudFront</a:t>
            </a:r>
            <a:endParaRPr lang="en-US" b="1" dirty="0"/>
          </a:p>
        </p:txBody>
      </p:sp>
      <p:sp>
        <p:nvSpPr>
          <p:cNvPr id="3" name="Content Placeholder 2"/>
          <p:cNvSpPr>
            <a:spLocks noGrp="1"/>
          </p:cNvSpPr>
          <p:nvPr>
            <p:ph idx="1"/>
          </p:nvPr>
        </p:nvSpPr>
        <p:spPr>
          <a:xfrm>
            <a:off x="138005" y="1498703"/>
            <a:ext cx="8814723" cy="4724400"/>
          </a:xfrm>
        </p:spPr>
        <p:txBody>
          <a:bodyPr anchor="ctr">
            <a:normAutofit/>
          </a:bodyPr>
          <a:lstStyle/>
          <a:p>
            <a:pPr>
              <a:lnSpc>
                <a:spcPct val="150000"/>
              </a:lnSpc>
            </a:pPr>
            <a:r>
              <a:rPr lang="en-ID" sz="2400" dirty="0">
                <a:solidFill>
                  <a:schemeClr val="tx1"/>
                </a:solidFill>
              </a:rPr>
              <a:t>Web </a:t>
            </a:r>
            <a:r>
              <a:rPr lang="en-ID" sz="2400" dirty="0" smtClean="0">
                <a:solidFill>
                  <a:schemeClr val="tx1"/>
                </a:solidFill>
              </a:rPr>
              <a:t>service</a:t>
            </a:r>
            <a:r>
              <a:rPr lang="id-ID" sz="2400" dirty="0" smtClean="0">
                <a:solidFill>
                  <a:schemeClr val="tx1"/>
                </a:solidFill>
              </a:rPr>
              <a:t> untuk pengiriman konten</a:t>
            </a:r>
            <a:endParaRPr lang="en-ID" sz="2400" dirty="0" smtClean="0">
              <a:solidFill>
                <a:schemeClr val="tx1"/>
              </a:solidFill>
            </a:endParaRPr>
          </a:p>
          <a:p>
            <a:pPr>
              <a:lnSpc>
                <a:spcPct val="150000"/>
              </a:lnSpc>
            </a:pPr>
            <a:r>
              <a:rPr lang="id-ID" sz="2400" dirty="0" smtClean="0">
                <a:solidFill>
                  <a:schemeClr val="tx1"/>
                </a:solidFill>
              </a:rPr>
              <a:t>Terintegrasi dengan layanan </a:t>
            </a:r>
            <a:r>
              <a:rPr lang="en-ID" sz="2400" dirty="0" smtClean="0">
                <a:solidFill>
                  <a:schemeClr val="tx1"/>
                </a:solidFill>
              </a:rPr>
              <a:t>AWS </a:t>
            </a:r>
            <a:r>
              <a:rPr lang="id-ID" sz="2400" dirty="0" smtClean="0">
                <a:solidFill>
                  <a:schemeClr val="tx1"/>
                </a:solidFill>
              </a:rPr>
              <a:t>lainnya</a:t>
            </a:r>
            <a:endParaRPr lang="en-ID" sz="2400" dirty="0">
              <a:solidFill>
                <a:schemeClr val="tx1"/>
              </a:solidFill>
            </a:endParaRPr>
          </a:p>
          <a:p>
            <a:pPr lvl="1">
              <a:lnSpc>
                <a:spcPct val="150000"/>
              </a:lnSpc>
              <a:buFont typeface="Wingdings" pitchFamily="2" charset="2"/>
              <a:buChar char="ü"/>
            </a:pPr>
            <a:r>
              <a:rPr lang="id-ID" sz="2400" dirty="0" smtClean="0">
                <a:solidFill>
                  <a:schemeClr val="tx1"/>
                </a:solidFill>
              </a:rPr>
              <a:t>Latensi rendah</a:t>
            </a:r>
          </a:p>
          <a:p>
            <a:pPr lvl="1">
              <a:lnSpc>
                <a:spcPct val="150000"/>
              </a:lnSpc>
              <a:buFont typeface="Wingdings" pitchFamily="2" charset="2"/>
              <a:buChar char="ü"/>
            </a:pPr>
            <a:r>
              <a:rPr lang="id-ID" sz="2400" dirty="0" smtClean="0">
                <a:solidFill>
                  <a:schemeClr val="tx1"/>
                </a:solidFill>
              </a:rPr>
              <a:t>Kecepatan tansfer data tinggi</a:t>
            </a:r>
          </a:p>
          <a:p>
            <a:pPr lvl="1">
              <a:lnSpc>
                <a:spcPct val="150000"/>
              </a:lnSpc>
              <a:buFont typeface="Wingdings" pitchFamily="2" charset="2"/>
              <a:buChar char="ü"/>
            </a:pPr>
            <a:r>
              <a:rPr lang="id-ID" sz="2400" dirty="0" smtClean="0">
                <a:solidFill>
                  <a:schemeClr val="tx1"/>
                </a:solidFill>
              </a:rPr>
              <a:t>Tidak ada komitmen minimun</a:t>
            </a:r>
            <a:endParaRPr lang="en-US" sz="2400" dirty="0">
              <a:solidFill>
                <a:schemeClr val="tx1"/>
              </a:solidFill>
            </a:endParaRPr>
          </a:p>
        </p:txBody>
      </p:sp>
      <p:sp>
        <p:nvSpPr>
          <p:cNvPr id="4" name="Date Placeholder 3"/>
          <p:cNvSpPr>
            <a:spLocks noGrp="1"/>
          </p:cNvSpPr>
          <p:nvPr>
            <p:ph type="dt" sz="half" idx="10"/>
          </p:nvPr>
        </p:nvSpPr>
        <p:spPr/>
        <p:txBody>
          <a:bodyPr/>
          <a:lstStyle/>
          <a:p>
            <a:fld id="{20D028D5-E8BF-4F3A-975A-6F72BB603424}"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43</a:t>
            </a:fld>
            <a:endParaRPr lang="id-ID" dirty="0"/>
          </a:p>
        </p:txBody>
      </p:sp>
    </p:spTree>
    <p:extLst>
      <p:ext uri="{BB962C8B-B14F-4D97-AF65-F5344CB8AC3E}">
        <p14:creationId xmlns:p14="http://schemas.microsoft.com/office/powerpoint/2010/main" val="2798957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154" y="582331"/>
            <a:ext cx="7557681" cy="854074"/>
          </a:xfrm>
        </p:spPr>
        <p:txBody>
          <a:bodyPr>
            <a:noAutofit/>
          </a:bodyPr>
          <a:lstStyle/>
          <a:p>
            <a:r>
              <a:rPr lang="en-US" b="1" dirty="0"/>
              <a:t>Amazon </a:t>
            </a:r>
            <a:r>
              <a:rPr lang="en-US" b="1" dirty="0" err="1"/>
              <a:t>CloudFront</a:t>
            </a:r>
            <a:r>
              <a:rPr lang="en-US" b="1" dirty="0"/>
              <a:t>: Traffic Distribution</a:t>
            </a:r>
          </a:p>
        </p:txBody>
      </p:sp>
      <p:sp>
        <p:nvSpPr>
          <p:cNvPr id="3" name="Content Placeholder 2"/>
          <p:cNvSpPr>
            <a:spLocks noGrp="1"/>
          </p:cNvSpPr>
          <p:nvPr>
            <p:ph idx="1"/>
          </p:nvPr>
        </p:nvSpPr>
        <p:spPr>
          <a:xfrm>
            <a:off x="161450" y="1557319"/>
            <a:ext cx="8814723" cy="4724400"/>
          </a:xfrm>
        </p:spPr>
        <p:txBody>
          <a:bodyPr>
            <a:normAutofit/>
          </a:bodyPr>
          <a:lstStyle/>
          <a:p>
            <a:pPr marL="0" indent="0">
              <a:buNone/>
            </a:pPr>
            <a:r>
              <a:rPr lang="id-ID" sz="2800" b="1" dirty="0" smtClean="0">
                <a:solidFill>
                  <a:schemeClr val="tx1"/>
                </a:solidFill>
              </a:rPr>
              <a:t>Harga</a:t>
            </a:r>
          </a:p>
          <a:p>
            <a:r>
              <a:rPr lang="id-ID" sz="2800" dirty="0" smtClean="0">
                <a:solidFill>
                  <a:schemeClr val="tx1"/>
                </a:solidFill>
              </a:rPr>
              <a:t>Bervariasi di seluruh wilayah geografis</a:t>
            </a:r>
            <a:endParaRPr lang="en-US" sz="2800" dirty="0">
              <a:solidFill>
                <a:schemeClr val="tx1"/>
              </a:solidFill>
            </a:endParaRPr>
          </a:p>
        </p:txBody>
      </p:sp>
      <p:sp>
        <p:nvSpPr>
          <p:cNvPr id="4" name="Date Placeholder 3"/>
          <p:cNvSpPr>
            <a:spLocks noGrp="1"/>
          </p:cNvSpPr>
          <p:nvPr>
            <p:ph type="dt" sz="half" idx="10"/>
          </p:nvPr>
        </p:nvSpPr>
        <p:spPr/>
        <p:txBody>
          <a:bodyPr/>
          <a:lstStyle/>
          <a:p>
            <a:fld id="{FD3D7B75-37DA-44A0-8DAD-640FB6A6495D}"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44</a:t>
            </a:fld>
            <a:endParaRPr lang="id-ID"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79603"/>
            <a:ext cx="8641296" cy="884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786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FECCD5D4-E7C8-4413-9249-6F04EA5D1871}"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45</a:t>
            </a:fld>
            <a:endParaRPr lang="id-ID"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11" y="1528762"/>
            <a:ext cx="827722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101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811661B3-1258-411F-903F-49C303D9A326}"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46</a:t>
            </a:fld>
            <a:endParaRPr lang="id-ID"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2081213"/>
            <a:ext cx="87344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927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5E4DDB68-1CD7-4D50-9C16-10673649FC49}"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47</a:t>
            </a:fld>
            <a:endParaRPr lang="id-ID"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2019300"/>
            <a:ext cx="84010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494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445" y="570607"/>
            <a:ext cx="7347283" cy="854074"/>
          </a:xfrm>
        </p:spPr>
        <p:txBody>
          <a:bodyPr>
            <a:noAutofit/>
          </a:bodyPr>
          <a:lstStyle/>
          <a:p>
            <a:r>
              <a:rPr lang="en-ID" b="1" dirty="0"/>
              <a:t>Amazon </a:t>
            </a:r>
            <a:r>
              <a:rPr lang="en-ID" b="1" dirty="0" err="1"/>
              <a:t>CloudFront</a:t>
            </a:r>
            <a:r>
              <a:rPr lang="en-ID" b="1" dirty="0"/>
              <a:t>: Requests and Data Transfer Out</a:t>
            </a:r>
            <a:endParaRPr lang="en-US" b="1" dirty="0"/>
          </a:p>
        </p:txBody>
      </p:sp>
      <p:sp>
        <p:nvSpPr>
          <p:cNvPr id="3" name="Content Placeholder 2"/>
          <p:cNvSpPr>
            <a:spLocks noGrp="1"/>
          </p:cNvSpPr>
          <p:nvPr>
            <p:ph idx="1"/>
          </p:nvPr>
        </p:nvSpPr>
        <p:spPr/>
        <p:txBody>
          <a:bodyPr anchor="ctr">
            <a:normAutofit/>
          </a:bodyPr>
          <a:lstStyle/>
          <a:p>
            <a:pPr marL="0" indent="0">
              <a:buNone/>
            </a:pPr>
            <a:r>
              <a:rPr lang="en-ID" sz="2400" b="1" dirty="0" smtClean="0">
                <a:solidFill>
                  <a:schemeClr val="tx1"/>
                </a:solidFill>
              </a:rPr>
              <a:t>Requests</a:t>
            </a:r>
          </a:p>
          <a:p>
            <a:pPr marL="0" indent="0">
              <a:buNone/>
            </a:pPr>
            <a:r>
              <a:rPr lang="id-ID" sz="2400" dirty="0" smtClean="0">
                <a:solidFill>
                  <a:schemeClr val="tx1"/>
                </a:solidFill>
              </a:rPr>
              <a:t>Harga perdasarkan :</a:t>
            </a:r>
            <a:endParaRPr lang="en-ID" sz="2400" dirty="0" smtClean="0">
              <a:solidFill>
                <a:schemeClr val="tx1"/>
              </a:solidFill>
            </a:endParaRPr>
          </a:p>
          <a:p>
            <a:r>
              <a:rPr lang="id-ID" sz="2400" dirty="0" smtClean="0">
                <a:solidFill>
                  <a:schemeClr val="tx1"/>
                </a:solidFill>
              </a:rPr>
              <a:t>Jumlah atau jenis permintaan</a:t>
            </a:r>
          </a:p>
          <a:p>
            <a:r>
              <a:rPr lang="id-ID" sz="2400" dirty="0" smtClean="0">
                <a:solidFill>
                  <a:schemeClr val="tx1"/>
                </a:solidFill>
              </a:rPr>
              <a:t>Wilayah geografis</a:t>
            </a:r>
            <a:endParaRPr lang="en-ID" sz="2400" dirty="0" smtClean="0">
              <a:solidFill>
                <a:schemeClr val="tx1"/>
              </a:solidFill>
            </a:endParaRPr>
          </a:p>
          <a:p>
            <a:endParaRPr lang="en-ID" sz="2400" dirty="0">
              <a:solidFill>
                <a:schemeClr val="tx1"/>
              </a:solidFill>
            </a:endParaRPr>
          </a:p>
          <a:p>
            <a:pPr marL="0" indent="0">
              <a:buNone/>
            </a:pPr>
            <a:r>
              <a:rPr lang="en-ID" sz="2400" b="1" dirty="0">
                <a:solidFill>
                  <a:schemeClr val="tx1"/>
                </a:solidFill>
              </a:rPr>
              <a:t>Data Transfer Out </a:t>
            </a:r>
            <a:endParaRPr lang="en-ID" sz="2400" b="1" dirty="0" smtClean="0">
              <a:solidFill>
                <a:schemeClr val="tx1"/>
              </a:solidFill>
            </a:endParaRPr>
          </a:p>
          <a:p>
            <a:pPr>
              <a:lnSpc>
                <a:spcPct val="150000"/>
              </a:lnSpc>
            </a:pPr>
            <a:r>
              <a:rPr lang="id-ID" sz="2400" dirty="0"/>
              <a:t>Harga didasarkan pada jumlah data yang ditransfer dari lokasi tepi Amazon </a:t>
            </a:r>
            <a:r>
              <a:rPr lang="id-ID" sz="2400" dirty="0" smtClean="0"/>
              <a:t>CloudFront</a:t>
            </a:r>
            <a:endParaRPr lang="id-ID" sz="2400" dirty="0"/>
          </a:p>
        </p:txBody>
      </p:sp>
      <p:sp>
        <p:nvSpPr>
          <p:cNvPr id="4" name="Date Placeholder 3"/>
          <p:cNvSpPr>
            <a:spLocks noGrp="1"/>
          </p:cNvSpPr>
          <p:nvPr>
            <p:ph type="dt" sz="half" idx="10"/>
          </p:nvPr>
        </p:nvSpPr>
        <p:spPr/>
        <p:txBody>
          <a:bodyPr/>
          <a:lstStyle/>
          <a:p>
            <a:fld id="{724B2550-5C4D-4CCE-ACDE-C6E45C3E95E5}"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48</a:t>
            </a:fld>
            <a:endParaRPr lang="id-ID" dirty="0"/>
          </a:p>
        </p:txBody>
      </p:sp>
    </p:spTree>
    <p:extLst>
      <p:ext uri="{BB962C8B-B14F-4D97-AF65-F5344CB8AC3E}">
        <p14:creationId xmlns:p14="http://schemas.microsoft.com/office/powerpoint/2010/main" val="2056450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491" y="605777"/>
            <a:ext cx="7347283" cy="854074"/>
          </a:xfrm>
        </p:spPr>
        <p:txBody>
          <a:bodyPr/>
          <a:lstStyle/>
          <a:p>
            <a:r>
              <a:rPr lang="en-US" b="1" dirty="0"/>
              <a:t>Summary</a:t>
            </a:r>
          </a:p>
        </p:txBody>
      </p:sp>
      <p:sp>
        <p:nvSpPr>
          <p:cNvPr id="3" name="Content Placeholder 2"/>
          <p:cNvSpPr>
            <a:spLocks noGrp="1"/>
          </p:cNvSpPr>
          <p:nvPr>
            <p:ph idx="1"/>
          </p:nvPr>
        </p:nvSpPr>
        <p:spPr>
          <a:xfrm>
            <a:off x="149728" y="1569042"/>
            <a:ext cx="8814723" cy="4724400"/>
          </a:xfrm>
        </p:spPr>
        <p:txBody>
          <a:bodyPr anchor="ctr">
            <a:normAutofit/>
          </a:bodyPr>
          <a:lstStyle/>
          <a:p>
            <a:pPr>
              <a:lnSpc>
                <a:spcPct val="150000"/>
              </a:lnSpc>
            </a:pPr>
            <a:r>
              <a:rPr lang="en-ID" sz="2800" dirty="0"/>
              <a:t>Fundamental characteristics of product </a:t>
            </a:r>
            <a:endParaRPr lang="en-ID" sz="2800" dirty="0" smtClean="0"/>
          </a:p>
          <a:p>
            <a:pPr>
              <a:lnSpc>
                <a:spcPct val="150000"/>
              </a:lnSpc>
            </a:pPr>
            <a:r>
              <a:rPr lang="en-ID" sz="2800" dirty="0" smtClean="0"/>
              <a:t>Estimate </a:t>
            </a:r>
            <a:r>
              <a:rPr lang="en-ID" sz="2800" dirty="0"/>
              <a:t>usage </a:t>
            </a:r>
            <a:endParaRPr lang="en-ID" sz="2800" dirty="0" smtClean="0"/>
          </a:p>
          <a:p>
            <a:pPr>
              <a:lnSpc>
                <a:spcPct val="150000"/>
              </a:lnSpc>
            </a:pPr>
            <a:r>
              <a:rPr lang="en-ID" sz="2800" dirty="0" smtClean="0"/>
              <a:t>Map </a:t>
            </a:r>
            <a:r>
              <a:rPr lang="en-ID" sz="2800" dirty="0"/>
              <a:t>usage to prices </a:t>
            </a:r>
            <a:endParaRPr lang="en-US" sz="2800" dirty="0"/>
          </a:p>
        </p:txBody>
      </p:sp>
      <p:sp>
        <p:nvSpPr>
          <p:cNvPr id="4" name="Date Placeholder 3"/>
          <p:cNvSpPr>
            <a:spLocks noGrp="1"/>
          </p:cNvSpPr>
          <p:nvPr>
            <p:ph type="dt" sz="half" idx="10"/>
          </p:nvPr>
        </p:nvSpPr>
        <p:spPr/>
        <p:txBody>
          <a:bodyPr/>
          <a:lstStyle/>
          <a:p>
            <a:fld id="{E263560B-7457-4C9E-A702-A48B2FDAEF33}"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49</a:t>
            </a:fld>
            <a:endParaRPr lang="id-ID" dirty="0"/>
          </a:p>
        </p:txBody>
      </p:sp>
    </p:spTree>
    <p:extLst>
      <p:ext uri="{BB962C8B-B14F-4D97-AF65-F5344CB8AC3E}">
        <p14:creationId xmlns:p14="http://schemas.microsoft.com/office/powerpoint/2010/main" val="392491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24CFFB-0F82-43DA-8EB0-2AD061FE4598}"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a:t>
            </a:fld>
            <a:endParaRPr lang="id-ID"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21" y="2638424"/>
            <a:ext cx="1735748" cy="208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532352" y="2638424"/>
            <a:ext cx="5686172" cy="913199"/>
          </a:xfrm>
          <a:prstGeom prst="rect">
            <a:avLst/>
          </a:prstGeom>
        </p:spPr>
        <p:txBody>
          <a:bodyPr wrap="none">
            <a:spAutoFit/>
          </a:bodyPr>
          <a:lstStyle/>
          <a:p>
            <a:pPr>
              <a:lnSpc>
                <a:spcPct val="150000"/>
              </a:lnSpc>
            </a:pPr>
            <a:r>
              <a:rPr lang="en-ID" sz="4000" dirty="0"/>
              <a:t>Fundamentals of Pricing </a:t>
            </a:r>
          </a:p>
        </p:txBody>
      </p:sp>
    </p:spTree>
    <p:extLst>
      <p:ext uri="{BB962C8B-B14F-4D97-AF65-F5344CB8AC3E}">
        <p14:creationId xmlns:p14="http://schemas.microsoft.com/office/powerpoint/2010/main" val="684220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7F074C-1952-4C6C-A660-236BA37A09E9}"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50</a:t>
            </a:fld>
            <a:endParaRPr lang="id-ID"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15" y="2652713"/>
            <a:ext cx="15335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821840" y="2652713"/>
            <a:ext cx="7162800" cy="1938992"/>
          </a:xfrm>
          <a:prstGeom prst="rect">
            <a:avLst/>
          </a:prstGeom>
        </p:spPr>
        <p:txBody>
          <a:bodyPr wrap="square">
            <a:spAutoFit/>
          </a:bodyPr>
          <a:lstStyle/>
          <a:p>
            <a:pPr>
              <a:lnSpc>
                <a:spcPct val="150000"/>
              </a:lnSpc>
            </a:pPr>
            <a:r>
              <a:rPr lang="en-ID" sz="4000" dirty="0"/>
              <a:t>Overview of the Total Cost of Ownership Calculator</a:t>
            </a:r>
            <a:endParaRPr lang="en-US" sz="4000" dirty="0"/>
          </a:p>
        </p:txBody>
      </p:sp>
    </p:spTree>
    <p:extLst>
      <p:ext uri="{BB962C8B-B14F-4D97-AF65-F5344CB8AC3E}">
        <p14:creationId xmlns:p14="http://schemas.microsoft.com/office/powerpoint/2010/main" val="287651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830" y="605777"/>
            <a:ext cx="7347283" cy="854074"/>
          </a:xfrm>
        </p:spPr>
        <p:txBody>
          <a:bodyPr/>
          <a:lstStyle/>
          <a:p>
            <a:r>
              <a:rPr lang="en-US" b="1" dirty="0"/>
              <a:t>AWS TCO Calculator</a:t>
            </a:r>
          </a:p>
        </p:txBody>
      </p:sp>
      <p:sp>
        <p:nvSpPr>
          <p:cNvPr id="3" name="Content Placeholder 2"/>
          <p:cNvSpPr>
            <a:spLocks noGrp="1"/>
          </p:cNvSpPr>
          <p:nvPr>
            <p:ph idx="1"/>
          </p:nvPr>
        </p:nvSpPr>
        <p:spPr/>
        <p:txBody>
          <a:bodyPr anchor="ctr">
            <a:normAutofit/>
          </a:bodyPr>
          <a:lstStyle/>
          <a:p>
            <a:pPr marL="0" indent="0">
              <a:lnSpc>
                <a:spcPct val="150000"/>
              </a:lnSpc>
              <a:buNone/>
            </a:pPr>
            <a:r>
              <a:rPr lang="id-ID" sz="2800" b="1" dirty="0" smtClean="0">
                <a:solidFill>
                  <a:schemeClr val="tx1"/>
                </a:solidFill>
              </a:rPr>
              <a:t>Penggunaan kalkulator TCO untuk :</a:t>
            </a:r>
            <a:endParaRPr lang="en-ID" sz="2800" b="1" dirty="0" smtClean="0">
              <a:solidFill>
                <a:schemeClr val="tx1"/>
              </a:solidFill>
            </a:endParaRPr>
          </a:p>
          <a:p>
            <a:pPr lvl="1">
              <a:lnSpc>
                <a:spcPct val="150000"/>
              </a:lnSpc>
            </a:pPr>
            <a:r>
              <a:rPr lang="id-ID" sz="2600" dirty="0" smtClean="0">
                <a:solidFill>
                  <a:schemeClr val="tx1"/>
                </a:solidFill>
              </a:rPr>
              <a:t>Memperkirakan penghematan biaya</a:t>
            </a:r>
            <a:endParaRPr lang="en-ID" sz="2600" dirty="0" smtClean="0">
              <a:solidFill>
                <a:schemeClr val="tx1"/>
              </a:solidFill>
            </a:endParaRPr>
          </a:p>
          <a:p>
            <a:pPr lvl="1">
              <a:lnSpc>
                <a:spcPct val="150000"/>
              </a:lnSpc>
            </a:pPr>
            <a:r>
              <a:rPr lang="id-ID" sz="2600" dirty="0" smtClean="0">
                <a:solidFill>
                  <a:schemeClr val="tx1"/>
                </a:solidFill>
              </a:rPr>
              <a:t>Penggunaan laporan terperinci</a:t>
            </a:r>
          </a:p>
          <a:p>
            <a:pPr lvl="1">
              <a:lnSpc>
                <a:spcPct val="150000"/>
              </a:lnSpc>
            </a:pPr>
            <a:r>
              <a:rPr lang="id-ID" sz="2600" dirty="0" smtClean="0">
                <a:solidFill>
                  <a:schemeClr val="tx1"/>
                </a:solidFill>
              </a:rPr>
              <a:t>Mengubah asumsi</a:t>
            </a:r>
          </a:p>
          <a:p>
            <a:pPr lvl="1">
              <a:lnSpc>
                <a:spcPct val="150000"/>
              </a:lnSpc>
            </a:pPr>
            <a:endParaRPr lang="en-ID" sz="2600" dirty="0" smtClean="0">
              <a:solidFill>
                <a:schemeClr val="tx1"/>
              </a:solidFill>
            </a:endParaRPr>
          </a:p>
          <a:p>
            <a:pPr marL="0" indent="0">
              <a:lnSpc>
                <a:spcPct val="150000"/>
              </a:lnSpc>
              <a:buNone/>
            </a:pPr>
            <a:r>
              <a:rPr lang="en-ID" sz="2400" b="1" dirty="0" smtClean="0">
                <a:solidFill>
                  <a:schemeClr val="tx1"/>
                </a:solidFill>
              </a:rPr>
              <a:t>Accessing </a:t>
            </a:r>
            <a:r>
              <a:rPr lang="en-ID" sz="2400" b="1" dirty="0">
                <a:solidFill>
                  <a:schemeClr val="tx1"/>
                </a:solidFill>
              </a:rPr>
              <a:t>the TCO Calculator: </a:t>
            </a:r>
            <a:r>
              <a:rPr lang="en-ID" sz="2400" dirty="0">
                <a:solidFill>
                  <a:schemeClr val="tx1"/>
                </a:solidFill>
              </a:rPr>
              <a:t>https://awstcocalculator.com</a:t>
            </a:r>
            <a:endParaRPr lang="en-US" sz="2400" dirty="0">
              <a:solidFill>
                <a:schemeClr val="tx1"/>
              </a:solidFill>
            </a:endParaRPr>
          </a:p>
        </p:txBody>
      </p:sp>
      <p:sp>
        <p:nvSpPr>
          <p:cNvPr id="4" name="Date Placeholder 3"/>
          <p:cNvSpPr>
            <a:spLocks noGrp="1"/>
          </p:cNvSpPr>
          <p:nvPr>
            <p:ph type="dt" sz="half" idx="10"/>
          </p:nvPr>
        </p:nvSpPr>
        <p:spPr/>
        <p:txBody>
          <a:bodyPr/>
          <a:lstStyle/>
          <a:p>
            <a:fld id="{AD092316-C884-4D8E-9CB8-80494612B336}"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51</a:t>
            </a:fld>
            <a:endParaRPr lang="id-ID"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700" y="3429000"/>
            <a:ext cx="16383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7757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Tampilan </a:t>
            </a:r>
            <a:r>
              <a:rPr lang="en-US" b="1" dirty="0"/>
              <a:t>AWS TCO Calculator</a:t>
            </a:r>
            <a:endParaRPr lang="id-ID" dirty="0"/>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14889779-F22C-44ED-A4CA-797764DBFEB1}"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52</a:t>
            </a:fld>
            <a:endParaRPr lang="id-ID"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901" t="9375" r="14860" b="6801"/>
          <a:stretch/>
        </p:blipFill>
        <p:spPr bwMode="auto">
          <a:xfrm>
            <a:off x="215154" y="1290918"/>
            <a:ext cx="8165905" cy="51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9539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786151-C8CC-42C9-ADB3-1D5A775F44ED}"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53</a:t>
            </a:fld>
            <a:endParaRPr lang="id-ID"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4" y="2506049"/>
            <a:ext cx="1866532" cy="200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356337" y="2595561"/>
            <a:ext cx="2310633" cy="901593"/>
          </a:xfrm>
          <a:prstGeom prst="rect">
            <a:avLst/>
          </a:prstGeom>
        </p:spPr>
        <p:txBody>
          <a:bodyPr wrap="none">
            <a:spAutoFit/>
          </a:bodyPr>
          <a:lstStyle/>
          <a:p>
            <a:pPr>
              <a:lnSpc>
                <a:spcPct val="150000"/>
              </a:lnSpc>
            </a:pPr>
            <a:r>
              <a:rPr lang="id-ID" sz="4000" dirty="0" smtClean="0"/>
              <a:t>LATIHAN</a:t>
            </a:r>
            <a:endParaRPr lang="en-US" sz="4000" dirty="0"/>
          </a:p>
        </p:txBody>
      </p:sp>
    </p:spTree>
    <p:extLst>
      <p:ext uri="{BB962C8B-B14F-4D97-AF65-F5344CB8AC3E}">
        <p14:creationId xmlns:p14="http://schemas.microsoft.com/office/powerpoint/2010/main" val="8044860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grpSp>
        <p:nvGrpSpPr>
          <p:cNvPr id="6" name="Group 5">
            <a:extLst>
              <a:ext uri="{FF2B5EF4-FFF2-40B4-BE49-F238E27FC236}">
                <a16:creationId xmlns:a16="http://schemas.microsoft.com/office/drawing/2014/main"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1" name="Title 1">
              <a:extLst>
                <a:ext uri="{FF2B5EF4-FFF2-40B4-BE49-F238E27FC236}">
                  <a16:creationId xmlns:a16="http://schemas.microsoft.com/office/drawing/2014/main"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digitalent.kominfo</a:t>
              </a:r>
              <a:endParaRPr lang="en-US" sz="700" dirty="0">
                <a:solidFill>
                  <a:srgbClr val="4472C4">
                    <a:lumMod val="50000"/>
                  </a:srgbClr>
                </a:solidFill>
                <a:latin typeface="HP Simplified" panose="020B0606020204020204" pitchFamily="34" charset="0"/>
              </a:endParaRPr>
            </a:p>
          </p:txBody>
        </p:sp>
        <p:sp>
          <p:nvSpPr>
            <p:cNvPr id="12" name="Title 1">
              <a:extLst>
                <a:ext uri="{FF2B5EF4-FFF2-40B4-BE49-F238E27FC236}">
                  <a16:creationId xmlns:a16="http://schemas.microsoft.com/office/drawing/2014/main"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rgbClr val="4472C4">
                      <a:lumMod val="50000"/>
                    </a:srgbClr>
                  </a:solidFill>
                  <a:latin typeface="HP Simplified" panose="020B0606020204020204" pitchFamily="34" charset="0"/>
                </a:rPr>
                <a:t>DTS_kominfo</a:t>
              </a:r>
              <a:endParaRPr lang="en-US" sz="700" dirty="0">
                <a:solidFill>
                  <a:srgbClr val="4472C4">
                    <a:lumMod val="50000"/>
                  </a:srgbClr>
                </a:solidFill>
                <a:latin typeface="HP Simplified" panose="020B0606020204020204" pitchFamily="34" charset="0"/>
              </a:endParaRPr>
            </a:p>
          </p:txBody>
        </p:sp>
        <p:pic>
          <p:nvPicPr>
            <p:cNvPr id="13" name="Picture 12">
              <a:extLst>
                <a:ext uri="{FF2B5EF4-FFF2-40B4-BE49-F238E27FC236}">
                  <a16:creationId xmlns:a16="http://schemas.microsoft.com/office/drawing/2014/main"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 Talent Scholarship 2019</a:t>
              </a:r>
              <a:endParaRPr lang="en-US" sz="700" dirty="0">
                <a:solidFill>
                  <a:srgbClr val="4472C4">
                    <a:lumMod val="50000"/>
                  </a:srgb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rgbClr val="4472C4">
                    <a:lumMod val="50000"/>
                  </a:srgbClr>
                </a:solidFill>
                <a:latin typeface="HP Simplified" panose="020B0606020204020204" pitchFamily="34" charset="0"/>
              </a:rPr>
              <a:t>IKUTI KAMI</a:t>
            </a:r>
            <a:endParaRPr lang="en-US" sz="900" dirty="0">
              <a:solidFill>
                <a:srgbClr val="4472C4">
                  <a:lumMod val="50000"/>
                </a:srgbClr>
              </a:solidFill>
              <a:latin typeface="HP Simplified" panose="020B0606020204020204" pitchFamily="34" charset="0"/>
            </a:endParaRPr>
          </a:p>
        </p:txBody>
      </p:sp>
      <p:pic>
        <p:nvPicPr>
          <p:cNvPr id="16" name="Picture 15">
            <a:extLst>
              <a:ext uri="{FF2B5EF4-FFF2-40B4-BE49-F238E27FC236}">
                <a16:creationId xmlns:a16="http://schemas.microsoft.com/office/drawing/2014/main"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id="{FE69A50C-EA9B-47A2-B1B3-8D385A77FE0F}"/>
              </a:ext>
            </a:extLst>
          </p:cNvPr>
          <p:cNvSpPr/>
          <p:nvPr/>
        </p:nvSpPr>
        <p:spPr>
          <a:xfrm>
            <a:off x="422449" y="4294918"/>
            <a:ext cx="5509449" cy="1384995"/>
          </a:xfrm>
          <a:prstGeom prst="rect">
            <a:avLst/>
          </a:prstGeom>
        </p:spPr>
        <p:txBody>
          <a:bodyPr wrap="square">
            <a:spAutoFit/>
          </a:bodyPr>
          <a:lstStyle/>
          <a:p>
            <a:pPr defTabSz="457200"/>
            <a:r>
              <a:rPr lang="en-US" sz="1400" dirty="0">
                <a:solidFill>
                  <a:srgbClr val="4472C4">
                    <a:lumMod val="50000"/>
                  </a:srgbClr>
                </a:solidFill>
                <a:latin typeface="HP Simplified" panose="020B0606020204020204" pitchFamily="34" charset="0"/>
              </a:rPr>
              <a:t>Pusat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a:t>
            </a:r>
            <a:r>
              <a:rPr lang="en-US" sz="1400" dirty="0" err="1">
                <a:solidFill>
                  <a:srgbClr val="4472C4">
                    <a:lumMod val="50000"/>
                  </a:srgbClr>
                </a:solidFill>
                <a:latin typeface="HP Simplified" panose="020B0606020204020204" pitchFamily="34" charset="0"/>
              </a:rPr>
              <a:t>Profesi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Sertifikasi</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Badan </a:t>
            </a:r>
            <a:r>
              <a:rPr lang="en-US" sz="1400" dirty="0" err="1">
                <a:solidFill>
                  <a:srgbClr val="4472C4">
                    <a:lumMod val="50000"/>
                  </a:srgbClr>
                </a:solidFill>
                <a:latin typeface="HP Simplified" panose="020B0606020204020204" pitchFamily="34" charset="0"/>
              </a:rPr>
              <a:t>Penelitian</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Pengembangan</a:t>
            </a:r>
            <a:r>
              <a:rPr lang="en-US" sz="1400" dirty="0">
                <a:solidFill>
                  <a:srgbClr val="4472C4">
                    <a:lumMod val="50000"/>
                  </a:srgbClr>
                </a:solidFill>
                <a:latin typeface="HP Simplified" panose="020B0606020204020204" pitchFamily="34" charset="0"/>
              </a:rPr>
              <a:t> SDM</a:t>
            </a:r>
          </a:p>
          <a:p>
            <a:pPr defTabSz="457200"/>
            <a:r>
              <a:rPr lang="en-US" sz="1400" dirty="0">
                <a:solidFill>
                  <a:srgbClr val="4472C4">
                    <a:lumMod val="50000"/>
                  </a:srgbClr>
                </a:solidFill>
                <a:latin typeface="HP Simplified" panose="020B0606020204020204" pitchFamily="34" charset="0"/>
              </a:rPr>
              <a:t>Kementerian </a:t>
            </a:r>
            <a:r>
              <a:rPr lang="en-US" sz="1400" dirty="0" err="1">
                <a:solidFill>
                  <a:srgbClr val="4472C4">
                    <a:lumMod val="50000"/>
                  </a:srgbClr>
                </a:solidFill>
                <a:latin typeface="HP Simplified" panose="020B0606020204020204" pitchFamily="34" charset="0"/>
              </a:rPr>
              <a:t>Komunikasi</a:t>
            </a:r>
            <a:r>
              <a:rPr lang="en-US" sz="1400" dirty="0">
                <a:solidFill>
                  <a:srgbClr val="4472C4">
                    <a:lumMod val="50000"/>
                  </a:srgbClr>
                </a:solidFill>
                <a:latin typeface="HP Simplified" panose="020B0606020204020204" pitchFamily="34" charset="0"/>
              </a:rPr>
              <a:t> dan </a:t>
            </a:r>
            <a:r>
              <a:rPr lang="en-US" sz="1400" dirty="0" err="1">
                <a:solidFill>
                  <a:srgbClr val="4472C4">
                    <a:lumMod val="50000"/>
                  </a:srgbClr>
                </a:solidFill>
                <a:latin typeface="HP Simplified" panose="020B0606020204020204" pitchFamily="34" charset="0"/>
              </a:rPr>
              <a:t>Informatika</a:t>
            </a:r>
            <a:endParaRPr lang="en-US" sz="1400" dirty="0">
              <a:solidFill>
                <a:srgbClr val="4472C4">
                  <a:lumMod val="50000"/>
                </a:srgbClr>
              </a:solidFill>
              <a:latin typeface="HP Simplified" panose="020B0606020204020204" pitchFamily="34" charset="0"/>
            </a:endParaRPr>
          </a:p>
          <a:p>
            <a:pPr defTabSz="457200"/>
            <a:r>
              <a:rPr lang="en-US" sz="1400" dirty="0">
                <a:solidFill>
                  <a:srgbClr val="4472C4">
                    <a:lumMod val="50000"/>
                  </a:srgbClr>
                </a:solidFill>
                <a:latin typeface="HP Simplified" panose="020B0606020204020204" pitchFamily="34" charset="0"/>
              </a:rPr>
              <a:t>Jl. Medan Merdeka Barat No. 9 </a:t>
            </a:r>
          </a:p>
          <a:p>
            <a:pPr defTabSz="457200"/>
            <a:r>
              <a:rPr lang="en-US" sz="1400" dirty="0">
                <a:solidFill>
                  <a:srgbClr val="4472C4">
                    <a:lumMod val="50000"/>
                  </a:srgbClr>
                </a:solidFill>
                <a:latin typeface="HP Simplified" panose="020B0606020204020204" pitchFamily="34" charset="0"/>
              </a:rPr>
              <a:t>(Gd. </a:t>
            </a:r>
            <a:r>
              <a:rPr lang="en-US" sz="1400" dirty="0" err="1">
                <a:solidFill>
                  <a:srgbClr val="4472C4">
                    <a:lumMod val="50000"/>
                  </a:srgbClr>
                </a:solidFill>
                <a:latin typeface="HP Simplified" panose="020B0606020204020204" pitchFamily="34" charset="0"/>
              </a:rPr>
              <a:t>Belakang</a:t>
            </a:r>
            <a:r>
              <a:rPr lang="en-US" sz="1400" dirty="0">
                <a:solidFill>
                  <a:srgbClr val="4472C4">
                    <a:lumMod val="50000"/>
                  </a:srgbClr>
                </a:solidFill>
                <a:latin typeface="HP Simplified" panose="020B0606020204020204" pitchFamily="34" charset="0"/>
              </a:rPr>
              <a:t> Lt. 4 - 5) </a:t>
            </a:r>
          </a:p>
          <a:p>
            <a:pPr defTabSz="457200"/>
            <a:r>
              <a:rPr lang="en-US" sz="1400" dirty="0">
                <a:solidFill>
                  <a:srgbClr val="4472C4">
                    <a:lumMod val="50000"/>
                  </a:srgb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rgbClr val="4472C4">
                      <a:lumMod val="50000"/>
                    </a:srgbClr>
                  </a:solidFill>
                  <a:latin typeface="HP Simplified" panose="020B0606020204020204" pitchFamily="34" charset="0"/>
                </a:rPr>
                <a:t>digitalent.kominfo.go.id</a:t>
              </a:r>
              <a:endParaRPr lang="en-US" sz="700" dirty="0">
                <a:solidFill>
                  <a:srgbClr val="4472C4">
                    <a:lumMod val="50000"/>
                  </a:srgbClr>
                </a:solidFill>
                <a:latin typeface="HP Simplified" panose="020B0606020204020204" pitchFamily="34" charset="0"/>
              </a:endParaRPr>
            </a:p>
          </p:txBody>
        </p:sp>
      </p:grpSp>
      <p:sp>
        <p:nvSpPr>
          <p:cNvPr id="2" name="Date Placeholder 1"/>
          <p:cNvSpPr>
            <a:spLocks noGrp="1"/>
          </p:cNvSpPr>
          <p:nvPr>
            <p:ph type="dt" sz="half" idx="10"/>
          </p:nvPr>
        </p:nvSpPr>
        <p:spPr/>
        <p:txBody>
          <a:bodyPr/>
          <a:lstStyle/>
          <a:p>
            <a:fld id="{0C60984E-FF12-4ACA-B80F-69EB1D2B9429}" type="datetime1">
              <a:rPr lang="id-ID" smtClean="0">
                <a:solidFill>
                  <a:prstClr val="black">
                    <a:tint val="75000"/>
                  </a:prstClr>
                </a:solidFill>
              </a:rPr>
              <a:t>30/06/2019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AWS Pricing</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A2BCBC-50EF-4175-83E0-F618B60D4316}"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2609319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276" y="664392"/>
            <a:ext cx="7347283" cy="854074"/>
          </a:xfrm>
        </p:spPr>
        <p:txBody>
          <a:bodyPr/>
          <a:lstStyle/>
          <a:p>
            <a:r>
              <a:rPr lang="en-US" b="1" dirty="0"/>
              <a:t>AWS Pricing Model</a:t>
            </a:r>
          </a:p>
        </p:txBody>
      </p:sp>
      <p:sp>
        <p:nvSpPr>
          <p:cNvPr id="3" name="Content Placeholder 2"/>
          <p:cNvSpPr>
            <a:spLocks noGrp="1"/>
          </p:cNvSpPr>
          <p:nvPr>
            <p:ph idx="1"/>
          </p:nvPr>
        </p:nvSpPr>
        <p:spPr/>
        <p:txBody>
          <a:bodyPr anchor="ctr">
            <a:normAutofit/>
          </a:bodyPr>
          <a:lstStyle/>
          <a:p>
            <a:pPr>
              <a:lnSpc>
                <a:spcPct val="150000"/>
              </a:lnSpc>
            </a:pPr>
            <a:r>
              <a:rPr lang="en-ID" sz="2800" dirty="0">
                <a:solidFill>
                  <a:schemeClr val="tx1"/>
                </a:solidFill>
              </a:rPr>
              <a:t>Pay-as-you-go </a:t>
            </a:r>
            <a:endParaRPr lang="en-ID" sz="2800" dirty="0" smtClean="0">
              <a:solidFill>
                <a:schemeClr val="tx1"/>
              </a:solidFill>
            </a:endParaRPr>
          </a:p>
          <a:p>
            <a:pPr>
              <a:lnSpc>
                <a:spcPct val="150000"/>
              </a:lnSpc>
            </a:pPr>
            <a:r>
              <a:rPr lang="en-ID" sz="2800" dirty="0" smtClean="0">
                <a:solidFill>
                  <a:schemeClr val="tx1"/>
                </a:solidFill>
              </a:rPr>
              <a:t>Pay </a:t>
            </a:r>
            <a:r>
              <a:rPr lang="en-ID" sz="2800" dirty="0">
                <a:solidFill>
                  <a:schemeClr val="tx1"/>
                </a:solidFill>
              </a:rPr>
              <a:t>less when you </a:t>
            </a:r>
            <a:r>
              <a:rPr lang="en-ID" sz="2800" dirty="0" smtClean="0">
                <a:solidFill>
                  <a:schemeClr val="tx1"/>
                </a:solidFill>
              </a:rPr>
              <a:t>reserve</a:t>
            </a:r>
          </a:p>
          <a:p>
            <a:pPr>
              <a:lnSpc>
                <a:spcPct val="150000"/>
              </a:lnSpc>
            </a:pPr>
            <a:r>
              <a:rPr lang="en-ID" sz="2800" dirty="0" smtClean="0">
                <a:solidFill>
                  <a:schemeClr val="tx1"/>
                </a:solidFill>
              </a:rPr>
              <a:t>Pay </a:t>
            </a:r>
            <a:r>
              <a:rPr lang="en-ID" sz="2800" dirty="0">
                <a:solidFill>
                  <a:schemeClr val="tx1"/>
                </a:solidFill>
              </a:rPr>
              <a:t>even less per unit by using more </a:t>
            </a:r>
            <a:endParaRPr lang="en-ID" sz="2800" dirty="0" smtClean="0">
              <a:solidFill>
                <a:schemeClr val="tx1"/>
              </a:solidFill>
            </a:endParaRPr>
          </a:p>
          <a:p>
            <a:pPr>
              <a:lnSpc>
                <a:spcPct val="150000"/>
              </a:lnSpc>
            </a:pPr>
            <a:r>
              <a:rPr lang="en-ID" sz="2800" dirty="0" smtClean="0">
                <a:solidFill>
                  <a:schemeClr val="tx1"/>
                </a:solidFill>
              </a:rPr>
              <a:t>Pay </a:t>
            </a:r>
            <a:r>
              <a:rPr lang="en-ID" sz="2800" dirty="0">
                <a:solidFill>
                  <a:schemeClr val="tx1"/>
                </a:solidFill>
              </a:rPr>
              <a:t>even less as AWS grows</a:t>
            </a:r>
            <a:endParaRPr lang="en-US" sz="2800" dirty="0">
              <a:solidFill>
                <a:schemeClr val="tx1"/>
              </a:solidFill>
            </a:endParaRPr>
          </a:p>
        </p:txBody>
      </p:sp>
      <p:sp>
        <p:nvSpPr>
          <p:cNvPr id="4" name="Date Placeholder 3"/>
          <p:cNvSpPr>
            <a:spLocks noGrp="1"/>
          </p:cNvSpPr>
          <p:nvPr>
            <p:ph type="dt" sz="half" idx="10"/>
          </p:nvPr>
        </p:nvSpPr>
        <p:spPr/>
        <p:txBody>
          <a:bodyPr/>
          <a:lstStyle/>
          <a:p>
            <a:fld id="{B9E894E6-DADC-4F69-8497-F7B329BCE5EA}"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a:t>
            </a:fld>
            <a:endParaRPr lang="id-ID"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447" y="3995287"/>
            <a:ext cx="2262554" cy="1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80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599" y="429930"/>
            <a:ext cx="7347283" cy="854074"/>
          </a:xfrm>
        </p:spPr>
        <p:txBody>
          <a:bodyPr/>
          <a:lstStyle/>
          <a:p>
            <a:r>
              <a:rPr lang="en-US" b="1" dirty="0"/>
              <a:t>Pay-As-You-Go</a:t>
            </a:r>
          </a:p>
        </p:txBody>
      </p:sp>
      <p:sp>
        <p:nvSpPr>
          <p:cNvPr id="3" name="Content Placeholder 2"/>
          <p:cNvSpPr>
            <a:spLocks noGrp="1"/>
          </p:cNvSpPr>
          <p:nvPr>
            <p:ph idx="1"/>
          </p:nvPr>
        </p:nvSpPr>
        <p:spPr/>
        <p:txBody>
          <a:bodyPr anchor="ctr">
            <a:normAutofit fontScale="92500" lnSpcReduction="10000"/>
          </a:bodyPr>
          <a:lstStyle/>
          <a:p>
            <a:pPr marL="0" indent="0" algn="ctr">
              <a:lnSpc>
                <a:spcPct val="150000"/>
              </a:lnSpc>
              <a:buNone/>
            </a:pPr>
            <a:r>
              <a:rPr lang="id-ID" sz="2800" dirty="0" smtClean="0">
                <a:solidFill>
                  <a:schemeClr val="tx1"/>
                </a:solidFill>
              </a:rPr>
              <a:t>Membayar hanya untuk layanan yang anda konsumsi tanpa biaya awal yang besar</a:t>
            </a:r>
          </a:p>
          <a:p>
            <a:pPr marL="0" indent="0" algn="ctr">
              <a:lnSpc>
                <a:spcPct val="150000"/>
              </a:lnSpc>
              <a:buNone/>
            </a:pPr>
            <a:endParaRPr lang="en-ID" sz="2800" dirty="0" smtClean="0">
              <a:solidFill>
                <a:schemeClr val="tx1"/>
              </a:solidFill>
            </a:endParaRPr>
          </a:p>
          <a:p>
            <a:pPr>
              <a:lnSpc>
                <a:spcPct val="150000"/>
              </a:lnSpc>
            </a:pPr>
            <a:r>
              <a:rPr lang="id-ID" sz="2800" dirty="0" smtClean="0">
                <a:solidFill>
                  <a:schemeClr val="tx1"/>
                </a:solidFill>
              </a:rPr>
              <a:t>Membayar dengan harga variabel terendah</a:t>
            </a:r>
            <a:endParaRPr lang="en-ID" sz="2800" dirty="0" smtClean="0">
              <a:solidFill>
                <a:schemeClr val="tx1"/>
              </a:solidFill>
            </a:endParaRPr>
          </a:p>
          <a:p>
            <a:pPr>
              <a:lnSpc>
                <a:spcPct val="150000"/>
              </a:lnSpc>
            </a:pPr>
            <a:r>
              <a:rPr lang="id-ID" sz="2800" dirty="0" smtClean="0">
                <a:solidFill>
                  <a:schemeClr val="tx1"/>
                </a:solidFill>
              </a:rPr>
              <a:t>Membayar hanya selama anda membutuhkan layanan</a:t>
            </a:r>
            <a:endParaRPr lang="en-ID" sz="2800" dirty="0" smtClean="0">
              <a:solidFill>
                <a:schemeClr val="tx1"/>
              </a:solidFill>
            </a:endParaRPr>
          </a:p>
          <a:p>
            <a:pPr>
              <a:lnSpc>
                <a:spcPct val="150000"/>
              </a:lnSpc>
            </a:pPr>
            <a:r>
              <a:rPr lang="id-ID" sz="2800" dirty="0" smtClean="0">
                <a:solidFill>
                  <a:schemeClr val="tx1"/>
                </a:solidFill>
              </a:rPr>
              <a:t>Beradaptasi dengan perubahan keputusan bisnis</a:t>
            </a:r>
            <a:endParaRPr lang="en-ID" sz="2800" dirty="0" smtClean="0">
              <a:solidFill>
                <a:schemeClr val="tx1"/>
              </a:solidFill>
            </a:endParaRPr>
          </a:p>
          <a:p>
            <a:pPr>
              <a:lnSpc>
                <a:spcPct val="150000"/>
              </a:lnSpc>
            </a:pPr>
            <a:r>
              <a:rPr lang="id-ID" sz="2800" dirty="0" smtClean="0">
                <a:solidFill>
                  <a:schemeClr val="tx1"/>
                </a:solidFill>
              </a:rPr>
              <a:t>Lebih fokus terhadap inovasi dan envention</a:t>
            </a:r>
            <a:endParaRPr lang="en-US" sz="2800" dirty="0">
              <a:solidFill>
                <a:schemeClr val="tx1"/>
              </a:solidFill>
            </a:endParaRPr>
          </a:p>
        </p:txBody>
      </p:sp>
      <p:sp>
        <p:nvSpPr>
          <p:cNvPr id="4" name="Date Placeholder 3"/>
          <p:cNvSpPr>
            <a:spLocks noGrp="1"/>
          </p:cNvSpPr>
          <p:nvPr>
            <p:ph type="dt" sz="half" idx="10"/>
          </p:nvPr>
        </p:nvSpPr>
        <p:spPr/>
        <p:txBody>
          <a:bodyPr/>
          <a:lstStyle/>
          <a:p>
            <a:fld id="{71ACC8CE-9C6E-4492-80D3-430A40BEBDC8}"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7</a:t>
            </a:fld>
            <a:endParaRPr lang="id-ID" dirty="0"/>
          </a:p>
        </p:txBody>
      </p:sp>
    </p:spTree>
    <p:extLst>
      <p:ext uri="{BB962C8B-B14F-4D97-AF65-F5344CB8AC3E}">
        <p14:creationId xmlns:p14="http://schemas.microsoft.com/office/powerpoint/2010/main" val="336451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891" y="523714"/>
            <a:ext cx="7347283" cy="854074"/>
          </a:xfrm>
        </p:spPr>
        <p:txBody>
          <a:bodyPr/>
          <a:lstStyle/>
          <a:p>
            <a:r>
              <a:rPr lang="en-ID" b="1" dirty="0"/>
              <a:t>Pay Less When You Reserve</a:t>
            </a:r>
            <a:endParaRPr lang="en-US" b="1" dirty="0"/>
          </a:p>
        </p:txBody>
      </p:sp>
      <p:sp>
        <p:nvSpPr>
          <p:cNvPr id="3" name="Content Placeholder 2"/>
          <p:cNvSpPr>
            <a:spLocks noGrp="1"/>
          </p:cNvSpPr>
          <p:nvPr>
            <p:ph idx="1"/>
          </p:nvPr>
        </p:nvSpPr>
        <p:spPr/>
        <p:txBody>
          <a:bodyPr anchor="ctr">
            <a:normAutofit fontScale="92500" lnSpcReduction="10000"/>
          </a:bodyPr>
          <a:lstStyle/>
          <a:p>
            <a:pPr marL="0" indent="0">
              <a:lnSpc>
                <a:spcPct val="150000"/>
              </a:lnSpc>
              <a:buNone/>
            </a:pPr>
            <a:r>
              <a:rPr lang="id-ID" sz="2800" dirty="0" smtClean="0">
                <a:solidFill>
                  <a:schemeClr val="tx1"/>
                </a:solidFill>
              </a:rPr>
              <a:t>Berinfestasi hanya dalam hal yang dipesan</a:t>
            </a:r>
            <a:endParaRPr lang="en-US" sz="2800" dirty="0" smtClean="0">
              <a:solidFill>
                <a:schemeClr val="tx1"/>
              </a:solidFill>
            </a:endParaRPr>
          </a:p>
          <a:p>
            <a:pPr marL="0" indent="0">
              <a:lnSpc>
                <a:spcPct val="150000"/>
              </a:lnSpc>
              <a:buNone/>
            </a:pPr>
            <a:endParaRPr lang="en-ID" sz="2800" dirty="0">
              <a:solidFill>
                <a:schemeClr val="tx1"/>
              </a:solidFill>
            </a:endParaRPr>
          </a:p>
          <a:p>
            <a:pPr>
              <a:lnSpc>
                <a:spcPct val="150000"/>
              </a:lnSpc>
            </a:pPr>
            <a:r>
              <a:rPr lang="id-ID" sz="2800" dirty="0" smtClean="0">
                <a:solidFill>
                  <a:schemeClr val="tx1"/>
                </a:solidFill>
              </a:rPr>
              <a:t>Hemat hingga</a:t>
            </a:r>
            <a:r>
              <a:rPr lang="en-ID" sz="2800" dirty="0" smtClean="0">
                <a:solidFill>
                  <a:schemeClr val="tx1"/>
                </a:solidFill>
              </a:rPr>
              <a:t> </a:t>
            </a:r>
            <a:r>
              <a:rPr lang="en-ID" sz="2800" dirty="0">
                <a:solidFill>
                  <a:schemeClr val="tx1"/>
                </a:solidFill>
              </a:rPr>
              <a:t>to 75% </a:t>
            </a:r>
            <a:endParaRPr lang="en-ID" sz="2800" dirty="0" smtClean="0">
              <a:solidFill>
                <a:schemeClr val="tx1"/>
              </a:solidFill>
            </a:endParaRPr>
          </a:p>
          <a:p>
            <a:pPr>
              <a:lnSpc>
                <a:spcPct val="150000"/>
              </a:lnSpc>
            </a:pPr>
            <a:r>
              <a:rPr lang="id-ID" sz="2800" dirty="0" smtClean="0">
                <a:solidFill>
                  <a:schemeClr val="tx1"/>
                </a:solidFill>
              </a:rPr>
              <a:t>Jenis Pilihan pembayaran :</a:t>
            </a:r>
            <a:r>
              <a:rPr lang="en-ID" sz="2800" dirty="0" smtClean="0">
                <a:solidFill>
                  <a:schemeClr val="tx1"/>
                </a:solidFill>
              </a:rPr>
              <a:t> </a:t>
            </a:r>
          </a:p>
          <a:p>
            <a:pPr lvl="1">
              <a:lnSpc>
                <a:spcPct val="150000"/>
              </a:lnSpc>
              <a:buFont typeface="Wingdings" pitchFamily="2" charset="2"/>
              <a:buChar char="ü"/>
            </a:pPr>
            <a:r>
              <a:rPr lang="en-ID" sz="2800" dirty="0" smtClean="0">
                <a:solidFill>
                  <a:schemeClr val="tx1"/>
                </a:solidFill>
              </a:rPr>
              <a:t>All </a:t>
            </a:r>
            <a:r>
              <a:rPr lang="en-ID" sz="2800" dirty="0">
                <a:solidFill>
                  <a:schemeClr val="tx1"/>
                </a:solidFill>
              </a:rPr>
              <a:t>Upfront </a:t>
            </a:r>
          </a:p>
          <a:p>
            <a:pPr lvl="1">
              <a:lnSpc>
                <a:spcPct val="150000"/>
              </a:lnSpc>
              <a:buFont typeface="Wingdings" pitchFamily="2" charset="2"/>
              <a:buChar char="ü"/>
            </a:pPr>
            <a:r>
              <a:rPr lang="en-ID" sz="2800" dirty="0" smtClean="0">
                <a:solidFill>
                  <a:schemeClr val="tx1"/>
                </a:solidFill>
              </a:rPr>
              <a:t>Partial </a:t>
            </a:r>
            <a:r>
              <a:rPr lang="en-ID" sz="2800" dirty="0">
                <a:solidFill>
                  <a:schemeClr val="tx1"/>
                </a:solidFill>
              </a:rPr>
              <a:t>Upfront </a:t>
            </a:r>
          </a:p>
          <a:p>
            <a:pPr lvl="1">
              <a:lnSpc>
                <a:spcPct val="150000"/>
              </a:lnSpc>
              <a:buFont typeface="Wingdings" pitchFamily="2" charset="2"/>
              <a:buChar char="ü"/>
            </a:pPr>
            <a:r>
              <a:rPr lang="en-ID" sz="2800" dirty="0" smtClean="0">
                <a:solidFill>
                  <a:schemeClr val="tx1"/>
                </a:solidFill>
              </a:rPr>
              <a:t>No </a:t>
            </a:r>
            <a:r>
              <a:rPr lang="en-ID" sz="2800" dirty="0">
                <a:solidFill>
                  <a:schemeClr val="tx1"/>
                </a:solidFill>
              </a:rPr>
              <a:t>Upfront payments</a:t>
            </a:r>
            <a:endParaRPr lang="en-US" sz="2800" dirty="0">
              <a:solidFill>
                <a:schemeClr val="tx1"/>
              </a:solidFill>
            </a:endParaRPr>
          </a:p>
        </p:txBody>
      </p:sp>
      <p:sp>
        <p:nvSpPr>
          <p:cNvPr id="4" name="Date Placeholder 3"/>
          <p:cNvSpPr>
            <a:spLocks noGrp="1"/>
          </p:cNvSpPr>
          <p:nvPr>
            <p:ph type="dt" sz="half" idx="10"/>
          </p:nvPr>
        </p:nvSpPr>
        <p:spPr/>
        <p:txBody>
          <a:bodyPr/>
          <a:lstStyle/>
          <a:p>
            <a:fld id="{711CB5C6-5902-4F93-AF45-7D8FD1485FE1}"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8</a:t>
            </a:fld>
            <a:endParaRPr lang="id-ID" dirty="0"/>
          </a:p>
        </p:txBody>
      </p:sp>
    </p:spTree>
    <p:extLst>
      <p:ext uri="{BB962C8B-B14F-4D97-AF65-F5344CB8AC3E}">
        <p14:creationId xmlns:p14="http://schemas.microsoft.com/office/powerpoint/2010/main" val="302592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999" y="582331"/>
            <a:ext cx="7347283" cy="854074"/>
          </a:xfrm>
        </p:spPr>
        <p:txBody>
          <a:bodyPr/>
          <a:lstStyle/>
          <a:p>
            <a:r>
              <a:rPr lang="en-ID" b="1" dirty="0"/>
              <a:t>Pay Less By Using More</a:t>
            </a:r>
            <a:endParaRPr lang="en-US" b="1" dirty="0"/>
          </a:p>
        </p:txBody>
      </p:sp>
      <p:sp>
        <p:nvSpPr>
          <p:cNvPr id="3" name="Content Placeholder 2"/>
          <p:cNvSpPr>
            <a:spLocks noGrp="1"/>
          </p:cNvSpPr>
          <p:nvPr>
            <p:ph idx="1"/>
          </p:nvPr>
        </p:nvSpPr>
        <p:spPr/>
        <p:txBody>
          <a:bodyPr anchor="ctr">
            <a:normAutofit/>
          </a:bodyPr>
          <a:lstStyle/>
          <a:p>
            <a:pPr>
              <a:lnSpc>
                <a:spcPct val="150000"/>
              </a:lnSpc>
            </a:pPr>
            <a:r>
              <a:rPr lang="en-ID" sz="2800" dirty="0">
                <a:solidFill>
                  <a:schemeClr val="tx1"/>
                </a:solidFill>
              </a:rPr>
              <a:t>Realize volume-based discounts </a:t>
            </a:r>
            <a:endParaRPr lang="en-ID" sz="2800" dirty="0" smtClean="0">
              <a:solidFill>
                <a:schemeClr val="tx1"/>
              </a:solidFill>
            </a:endParaRPr>
          </a:p>
          <a:p>
            <a:pPr>
              <a:lnSpc>
                <a:spcPct val="150000"/>
              </a:lnSpc>
            </a:pPr>
            <a:r>
              <a:rPr lang="id-ID" sz="2800" dirty="0" smtClean="0">
                <a:solidFill>
                  <a:schemeClr val="tx1"/>
                </a:solidFill>
              </a:rPr>
              <a:t>Penghematan saat penggunaan meningkat</a:t>
            </a:r>
            <a:endParaRPr lang="en-ID" sz="2800" dirty="0" smtClean="0">
              <a:solidFill>
                <a:schemeClr val="tx1"/>
              </a:solidFill>
            </a:endParaRPr>
          </a:p>
          <a:p>
            <a:pPr>
              <a:lnSpc>
                <a:spcPct val="150000"/>
              </a:lnSpc>
            </a:pPr>
            <a:r>
              <a:rPr lang="id-ID" sz="2800" dirty="0" smtClean="0">
                <a:solidFill>
                  <a:schemeClr val="tx1"/>
                </a:solidFill>
              </a:rPr>
              <a:t>Harga berjenjang untuk suatu layanan</a:t>
            </a:r>
            <a:r>
              <a:rPr lang="en-ID" sz="2800" dirty="0" smtClean="0">
                <a:solidFill>
                  <a:schemeClr val="tx1"/>
                </a:solidFill>
              </a:rPr>
              <a:t> (</a:t>
            </a:r>
            <a:r>
              <a:rPr lang="id-ID" sz="2800" dirty="0" smtClean="0">
                <a:solidFill>
                  <a:schemeClr val="tx1"/>
                </a:solidFill>
              </a:rPr>
              <a:t>contoh :</a:t>
            </a:r>
            <a:r>
              <a:rPr lang="en-ID" sz="2800" dirty="0" smtClean="0">
                <a:solidFill>
                  <a:schemeClr val="tx1"/>
                </a:solidFill>
              </a:rPr>
              <a:t> </a:t>
            </a:r>
            <a:r>
              <a:rPr lang="en-ID" sz="2800" dirty="0">
                <a:solidFill>
                  <a:schemeClr val="tx1"/>
                </a:solidFill>
              </a:rPr>
              <a:t>Amazon S3, Amazon EC2) </a:t>
            </a:r>
            <a:endParaRPr lang="en-ID" sz="2800" dirty="0" smtClean="0">
              <a:solidFill>
                <a:schemeClr val="tx1"/>
              </a:solidFill>
            </a:endParaRPr>
          </a:p>
          <a:p>
            <a:pPr>
              <a:lnSpc>
                <a:spcPct val="150000"/>
              </a:lnSpc>
            </a:pPr>
            <a:r>
              <a:rPr lang="id-ID" sz="2800" dirty="0" smtClean="0">
                <a:solidFill>
                  <a:schemeClr val="tx1"/>
                </a:solidFill>
              </a:rPr>
              <a:t>Tidak ada biaya untuk transfer data masuk</a:t>
            </a:r>
            <a:endParaRPr lang="en-ID" sz="2800" dirty="0" smtClean="0">
              <a:solidFill>
                <a:schemeClr val="tx1"/>
              </a:solidFill>
            </a:endParaRPr>
          </a:p>
          <a:p>
            <a:pPr>
              <a:lnSpc>
                <a:spcPct val="150000"/>
              </a:lnSpc>
            </a:pPr>
            <a:r>
              <a:rPr lang="id-ID" sz="2800" dirty="0" smtClean="0">
                <a:solidFill>
                  <a:schemeClr val="tx1"/>
                </a:solidFill>
              </a:rPr>
              <a:t>Pilihan layanan penyimpanan</a:t>
            </a:r>
            <a:endParaRPr lang="en-US" sz="2800" dirty="0">
              <a:solidFill>
                <a:schemeClr val="tx1"/>
              </a:solidFill>
            </a:endParaRPr>
          </a:p>
        </p:txBody>
      </p:sp>
      <p:sp>
        <p:nvSpPr>
          <p:cNvPr id="4" name="Date Placeholder 3"/>
          <p:cNvSpPr>
            <a:spLocks noGrp="1"/>
          </p:cNvSpPr>
          <p:nvPr>
            <p:ph type="dt" sz="half" idx="10"/>
          </p:nvPr>
        </p:nvSpPr>
        <p:spPr/>
        <p:txBody>
          <a:bodyPr/>
          <a:lstStyle/>
          <a:p>
            <a:fld id="{2DCB345B-39F5-4225-9FAD-FBA10A5BEF73}" type="datetime1">
              <a:rPr lang="id-ID" smtClean="0"/>
              <a:t>30/06/2019</a:t>
            </a:fld>
            <a:endParaRPr lang="id-ID" dirty="0"/>
          </a:p>
        </p:txBody>
      </p:sp>
      <p:sp>
        <p:nvSpPr>
          <p:cNvPr id="5" name="Footer Placeholder 4"/>
          <p:cNvSpPr>
            <a:spLocks noGrp="1"/>
          </p:cNvSpPr>
          <p:nvPr>
            <p:ph type="ftr" sz="quarter" idx="11"/>
          </p:nvPr>
        </p:nvSpPr>
        <p:spPr/>
        <p:txBody>
          <a:bodyPr/>
          <a:lstStyle/>
          <a:p>
            <a:r>
              <a:rPr lang="id-ID" smtClean="0"/>
              <a:t>AWS Pricing</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9</a:t>
            </a:fld>
            <a:endParaRPr lang="id-ID"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022115"/>
            <a:ext cx="15240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6417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Product Sans"/>
        <a:ea typeface=""/>
        <a:cs typeface=""/>
      </a:majorFont>
      <a:minorFont>
        <a:latin typeface="Product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4363</TotalTime>
  <Words>3915</Words>
  <Application>Microsoft Office PowerPoint</Application>
  <PresentationFormat>On-screen Show (4:3)</PresentationFormat>
  <Paragraphs>607</Paragraphs>
  <Slides>54</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Courier New</vt:lpstr>
      <vt:lpstr>HP Simplified</vt:lpstr>
      <vt:lpstr>Product Sans</vt:lpstr>
      <vt:lpstr>Segoe UI Light</vt:lpstr>
      <vt:lpstr>Wingdings</vt:lpstr>
      <vt:lpstr>Office Theme</vt:lpstr>
      <vt:lpstr>PowerPoint Presentation</vt:lpstr>
      <vt:lpstr>AWS Pricing</vt:lpstr>
      <vt:lpstr>PowerPoint Presentation</vt:lpstr>
      <vt:lpstr>Topics</vt:lpstr>
      <vt:lpstr>PowerPoint Presentation</vt:lpstr>
      <vt:lpstr>AWS Pricing Model</vt:lpstr>
      <vt:lpstr>Pay-As-You-Go</vt:lpstr>
      <vt:lpstr>Pay Less When You Reserve</vt:lpstr>
      <vt:lpstr>Pay Less By Using More</vt:lpstr>
      <vt:lpstr>Pay Even Less as AWS Grows</vt:lpstr>
      <vt:lpstr>Custom Pricing</vt:lpstr>
      <vt:lpstr>AWS Free Tier</vt:lpstr>
      <vt:lpstr>No Extra Charge</vt:lpstr>
      <vt:lpstr>Summary</vt:lpstr>
      <vt:lpstr>PowerPoint Presentation</vt:lpstr>
      <vt:lpstr>AWS Fundamentals</vt:lpstr>
      <vt:lpstr>Service Pricing for AWS Offerings</vt:lpstr>
      <vt:lpstr>PowerPoint Presentation</vt:lpstr>
      <vt:lpstr>Amazon EC2</vt:lpstr>
      <vt:lpstr>Amazon EC2: Billing and Instance Configuration</vt:lpstr>
      <vt:lpstr>Amazon EC2: Purchase Types</vt:lpstr>
      <vt:lpstr>Amazon EC2: Number of Instances and Load Balancing</vt:lpstr>
      <vt:lpstr>Amazon EC2: Monitoring</vt:lpstr>
      <vt:lpstr>Amazon EC2</vt:lpstr>
      <vt:lpstr>Amazon EC2: OS and Software</vt:lpstr>
      <vt:lpstr>Amazon S3: Storage Classes</vt:lpstr>
      <vt:lpstr>PowerPoint Presentation</vt:lpstr>
      <vt:lpstr>Amazon S3: Storage</vt:lpstr>
      <vt:lpstr>Amazon S3</vt:lpstr>
      <vt:lpstr>Cara kerjanya — Operasi Batch S3</vt:lpstr>
      <vt:lpstr>PowerPoint Presentation</vt:lpstr>
      <vt:lpstr>Amazon EBS</vt:lpstr>
      <vt:lpstr>Amazon EBS: Volumes and IOPS</vt:lpstr>
      <vt:lpstr>Amazon EBS: Snapshots and Data Transfer</vt:lpstr>
      <vt:lpstr>PowerPoint Presentation</vt:lpstr>
      <vt:lpstr>Amazon RDS</vt:lpstr>
      <vt:lpstr>Amazon RDS: Clock-Hour Billing and Database Characteristics</vt:lpstr>
      <vt:lpstr>Mesin database Amazon RDS </vt:lpstr>
      <vt:lpstr>Amazon RDS: DB Purchase Type and Multiple DB Instances </vt:lpstr>
      <vt:lpstr>Amazon RDS: Storage</vt:lpstr>
      <vt:lpstr>Amazon RDS: Deployment Type and Data Transfer </vt:lpstr>
      <vt:lpstr>PowerPoint Presentation</vt:lpstr>
      <vt:lpstr>Amazon CloudFront</vt:lpstr>
      <vt:lpstr>Amazon CloudFront: Traffic Distribution</vt:lpstr>
      <vt:lpstr>PowerPoint Presentation</vt:lpstr>
      <vt:lpstr>PowerPoint Presentation</vt:lpstr>
      <vt:lpstr>PowerPoint Presentation</vt:lpstr>
      <vt:lpstr>Amazon CloudFront: Requests and Data Transfer Out</vt:lpstr>
      <vt:lpstr>Summary</vt:lpstr>
      <vt:lpstr>PowerPoint Presentation</vt:lpstr>
      <vt:lpstr>AWS TCO Calculator</vt:lpstr>
      <vt:lpstr>Tampilan AWS TCO Calculator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I Komang Sugiartha</cp:lastModifiedBy>
  <cp:revision>450</cp:revision>
  <dcterms:created xsi:type="dcterms:W3CDTF">2019-04-17T03:34:48Z</dcterms:created>
  <dcterms:modified xsi:type="dcterms:W3CDTF">2019-06-30T11:05:31Z</dcterms:modified>
</cp:coreProperties>
</file>