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54"/>
  </p:notesMasterIdLst>
  <p:handoutMasterIdLst>
    <p:handoutMasterId r:id="rId55"/>
  </p:handoutMasterIdLst>
  <p:sldIdLst>
    <p:sldId id="305" r:id="rId4"/>
    <p:sldId id="256" r:id="rId5"/>
    <p:sldId id="264" r:id="rId6"/>
    <p:sldId id="259" r:id="rId7"/>
    <p:sldId id="260" r:id="rId8"/>
    <p:sldId id="261" r:id="rId9"/>
    <p:sldId id="262" r:id="rId10"/>
    <p:sldId id="263" r:id="rId11"/>
    <p:sldId id="25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6" r:id="rId5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6BC5"/>
    <a:srgbClr val="C46ACA"/>
    <a:srgbClr val="7174E5"/>
    <a:srgbClr val="A66ADB"/>
    <a:srgbClr val="6F8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799" autoAdjust="0"/>
  </p:normalViewPr>
  <p:slideViewPr>
    <p:cSldViewPr snapToGrid="0">
      <p:cViewPr varScale="1">
        <p:scale>
          <a:sx n="72" d="100"/>
          <a:sy n="72" d="100"/>
        </p:scale>
        <p:origin x="111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28/06/2019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544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523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380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 smtClean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130D-DBB8-4D34-AD43-A11DDB7F09D5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B332-0725-475C-A418-BB051CA8B421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D8A1-B311-43AF-B7CB-AE0FFCBE8862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180E-D076-4B79-93D1-5BBDB8DB2131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8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2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50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92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23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0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457728EE-AFFD-4154-AD27-91D2625F1EC6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 smtClean="0"/>
              <a:t>Logistic Regression 1: Pengantar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346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86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47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92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14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19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08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566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09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3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 smtClean="0"/>
              <a:t>Bagian berapa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0D47-7742-4C44-81A7-A69E30D3DD8B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60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34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3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955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290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2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E254-AE4A-49A3-9ECB-540B93C8FA1A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4C6B-4F53-4EDF-A005-790BD47DF96E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D0FC-1C7A-41A2-AF9A-9E8180D9C0A5}" type="datetime1">
              <a:rPr lang="id-ID" smtClean="0"/>
              <a:t>28/06/2019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4068-C07B-4782-82BF-6D21966703DD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3058-58E7-4AB6-AB7B-1DA53BB57B5C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01DB-DE20-4B5D-AE11-A5CE6AB07B0A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smtClean="0"/>
              <a:t>Logistic Regression 1: Pengantar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Logistic Regression 1: Pengantar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5934A-465F-4A61-BD09-9FBEE69D1D7A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3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5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17.png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6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6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Contoh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Memprediksi probabilitas seseorang mengalami serangan jantung dalam satu periode tertentu</a:t>
            </a:r>
          </a:p>
          <a:p>
            <a:pPr lvl="1"/>
            <a:r>
              <a:rPr lang="id-ID" dirty="0" smtClean="0"/>
              <a:t>Berdasarkan: umur, sex, berat badan.</a:t>
            </a:r>
          </a:p>
          <a:p>
            <a:endParaRPr lang="id-ID" dirty="0" smtClean="0"/>
          </a:p>
          <a:p>
            <a:r>
              <a:rPr lang="id-ID" dirty="0" smtClean="0"/>
              <a:t>Memprediksi apakah pasien memiliki penyakit yang dicurigai (seperti diabetes)</a:t>
            </a:r>
          </a:p>
          <a:p>
            <a:pPr lvl="1"/>
            <a:r>
              <a:rPr lang="id-ID" dirty="0" smtClean="0"/>
              <a:t>Berdasarkan: berat, tinggi, tekanan darah, dan beragam test darah lainnya.</a:t>
            </a:r>
          </a:p>
          <a:p>
            <a:endParaRPr lang="id-ID" dirty="0" smtClean="0"/>
          </a:p>
          <a:p>
            <a:r>
              <a:rPr lang="id-ID" dirty="0" smtClean="0"/>
              <a:t>Memprediksi kemungkinan pelanggan akan membeli sebuah produk, atau berlangganan sebuah layanan (seperti contoh kita sebelumnya)</a:t>
            </a:r>
          </a:p>
          <a:p>
            <a:pPr lvl="1"/>
            <a:r>
              <a:rPr lang="id-ID" dirty="0" smtClean="0"/>
              <a:t>Berdasarkan: umur, sex, pekerjaan, lingkungan hidup.</a:t>
            </a:r>
          </a:p>
          <a:p>
            <a:pPr lvl="1"/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3348-A6BD-4263-B8E1-C0CD530A3084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04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Contoh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Memprediksi probabilitas kegagalan sebuah produk untuk menghindari kekecewaan pelanggan.</a:t>
            </a:r>
          </a:p>
          <a:p>
            <a:pPr lvl="1"/>
            <a:r>
              <a:rPr lang="id-ID" dirty="0" smtClean="0"/>
              <a:t>Berdasarkan: tingkat ketahanan produk, durabilitas, dll.</a:t>
            </a:r>
          </a:p>
          <a:p>
            <a:pPr lvl="1"/>
            <a:endParaRPr lang="id-ID" dirty="0"/>
          </a:p>
          <a:p>
            <a:r>
              <a:rPr lang="id-ID" dirty="0" smtClean="0"/>
              <a:t>Memprediksi apakah nasabah dapat menyanggupi pembayaran kredit.</a:t>
            </a:r>
          </a:p>
          <a:p>
            <a:pPr lvl="1"/>
            <a:r>
              <a:rPr lang="id-ID" dirty="0" smtClean="0"/>
              <a:t>Berdasarkan: umur, sex, pekerjaan, jumlah anak, gaji, dll.</a:t>
            </a:r>
          </a:p>
          <a:p>
            <a:pPr lvl="1"/>
            <a:endParaRPr lang="id-ID" dirty="0"/>
          </a:p>
          <a:p>
            <a:pPr lvl="1"/>
            <a:endParaRPr lang="id-ID" dirty="0" smtClean="0"/>
          </a:p>
          <a:p>
            <a:r>
              <a:rPr lang="id-ID" dirty="0" smtClean="0"/>
              <a:t>Berdasarkan beberapa contoh diatas, dapat disimpulkan bahwa:</a:t>
            </a:r>
            <a:br>
              <a:rPr lang="id-ID" dirty="0" smtClean="0"/>
            </a:br>
            <a:r>
              <a:rPr lang="id-ID" dirty="0" smtClean="0"/>
              <a:t>Logistic Regression digunakan untuk menghitung </a:t>
            </a:r>
            <a:r>
              <a:rPr lang="id-ID" u="sng" dirty="0" smtClean="0"/>
              <a:t>probabilitas sebuah data terkategorisasi</a:t>
            </a:r>
            <a:r>
              <a:rPr lang="id-ID" dirty="0" smtClean="0"/>
              <a:t> ke salah satu kelompok yang tersedia.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CFCD-9282-41FB-BEE7-2FD3CD0D8841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10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Kapan kita gunakan Logistic Regression?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4598503"/>
            <a:ext cx="8814723" cy="1577707"/>
          </a:xfrm>
        </p:spPr>
        <p:txBody>
          <a:bodyPr anchor="ctr"/>
          <a:lstStyle/>
          <a:p>
            <a:r>
              <a:rPr lang="id-ID" dirty="0" smtClean="0"/>
              <a:t>Pada dasarnya, ada beragam teknik machine learning yang dapat digunakan untuk melakukan kategorisasi suatu data.</a:t>
            </a:r>
            <a:endParaRPr lang="id-ID" dirty="0"/>
          </a:p>
          <a:p>
            <a:r>
              <a:rPr lang="id-ID" dirty="0" smtClean="0"/>
              <a:t>Pertanyaan mendasar muncul: </a:t>
            </a:r>
            <a:r>
              <a:rPr lang="id-ID" u="sng" dirty="0" smtClean="0"/>
              <a:t>Kapan kita harus menggunakan Logistic Regression?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EC5E-617B-4BF2-BD2F-3AD0AFC6C7D4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pic>
        <p:nvPicPr>
          <p:cNvPr id="8" name="Content Placeholder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" t="33991" r="41416" b="11102"/>
          <a:stretch/>
        </p:blipFill>
        <p:spPr>
          <a:xfrm>
            <a:off x="2354385" y="1766888"/>
            <a:ext cx="4330700" cy="2583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40696" y="1693946"/>
            <a:ext cx="9541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3800" dirty="0" smtClean="0">
                <a:solidFill>
                  <a:srgbClr val="FFC000"/>
                </a:solidFill>
              </a:rPr>
              <a:t>?</a:t>
            </a:r>
            <a:endParaRPr lang="id-ID" sz="13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Kapan kita gunakan Logistic Regression?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Jika data berupa binary, seperti:</a:t>
            </a:r>
          </a:p>
          <a:p>
            <a:pPr lvl="1"/>
            <a:r>
              <a:rPr lang="id-ID" dirty="0" smtClean="0"/>
              <a:t>Kelompok A atau B</a:t>
            </a:r>
          </a:p>
          <a:p>
            <a:pPr lvl="1"/>
            <a:r>
              <a:rPr lang="id-ID" dirty="0" smtClean="0"/>
              <a:t>Lulus atau Tidak</a:t>
            </a:r>
          </a:p>
          <a:p>
            <a:pPr lvl="1"/>
            <a:r>
              <a:rPr lang="id-ID" dirty="0" smtClean="0"/>
              <a:t>Berlangganan atau Tidak</a:t>
            </a:r>
          </a:p>
          <a:p>
            <a:endParaRPr lang="id-ID" dirty="0"/>
          </a:p>
          <a:p>
            <a:r>
              <a:rPr lang="id-ID" dirty="0" smtClean="0"/>
              <a:t>Jika kita membutuhkan pengelompokkan dalam bentuk probabilitas</a:t>
            </a:r>
          </a:p>
          <a:p>
            <a:endParaRPr lang="id-ID" dirty="0"/>
          </a:p>
          <a:p>
            <a:r>
              <a:rPr lang="id-ID" dirty="0" smtClean="0"/>
              <a:t>Data bersifat “</a:t>
            </a:r>
            <a:r>
              <a:rPr lang="id-ID" i="1" dirty="0" smtClean="0"/>
              <a:t>linearly separable</a:t>
            </a:r>
            <a:r>
              <a:rPr lang="id-ID" dirty="0" smtClean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EFB3-D7AF-4694-B0A4-AC7D496F723A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pic>
        <p:nvPicPr>
          <p:cNvPr id="10" name="Content Placeholder 1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" t="33991" r="41416" b="11102"/>
          <a:stretch/>
        </p:blipFill>
        <p:spPr>
          <a:xfrm>
            <a:off x="4629150" y="2496042"/>
            <a:ext cx="4378325" cy="26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Kapan kita gunakan Logistic Regression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Linearly Separable</a:t>
            </a:r>
          </a:p>
          <a:p>
            <a:r>
              <a:rPr lang="id-ID" dirty="0" smtClean="0"/>
              <a:t>Dapat dipisahkan secara linear</a:t>
            </a:r>
          </a:p>
          <a:p>
            <a:pPr lvl="1"/>
            <a:r>
              <a:rPr lang="id-ID" dirty="0" smtClean="0"/>
              <a:t>Jika data 2D, dipisahkan garis</a:t>
            </a:r>
          </a:p>
          <a:p>
            <a:pPr lvl="1"/>
            <a:r>
              <a:rPr lang="id-ID" dirty="0" smtClean="0"/>
              <a:t>Jika data 3D, dipisahkan plane</a:t>
            </a:r>
          </a:p>
          <a:p>
            <a:pPr lvl="1"/>
            <a:r>
              <a:rPr lang="id-ID" dirty="0" smtClean="0"/>
              <a:t>Jika data &gt;3D, dipisahkan hyper-plane.</a:t>
            </a:r>
          </a:p>
          <a:p>
            <a:pPr lvl="1"/>
            <a:endParaRPr lang="id-ID" dirty="0"/>
          </a:p>
          <a:p>
            <a:r>
              <a:rPr lang="id-ID" dirty="0" smtClean="0"/>
              <a:t>Secara teori, Logistic Regression sebenarnya juga dapat digunakan untuk data yang bersifat “non-linearly separable”</a:t>
            </a:r>
          </a:p>
          <a:p>
            <a:pPr lvl="1"/>
            <a:r>
              <a:rPr lang="id-ID" dirty="0" smtClean="0"/>
              <a:t>Namun diluar dari pembahasan ini.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A7CC-F0BF-4ED2-8D4B-11100E50D202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pic>
        <p:nvPicPr>
          <p:cNvPr id="11" name="Content Placeholder 1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" t="33991" r="41416" b="11102"/>
          <a:stretch/>
        </p:blipFill>
        <p:spPr>
          <a:xfrm>
            <a:off x="4629150" y="2496042"/>
            <a:ext cx="4378325" cy="261204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916556" y="1427747"/>
            <a:ext cx="2557670" cy="1540740"/>
            <a:chOff x="4916556" y="1427747"/>
            <a:chExt cx="2557670" cy="1540740"/>
          </a:xfrm>
        </p:grpSpPr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 flipH="1">
              <a:off x="5989983" y="2209655"/>
              <a:ext cx="139148" cy="758832"/>
            </a:xfrm>
            <a:prstGeom prst="straightConnector1">
              <a:avLst/>
            </a:prstGeom>
            <a:ln w="28575">
              <a:solidFill>
                <a:srgbClr val="CB6B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</p:cNvCxnSpPr>
            <p:nvPr/>
          </p:nvCxnSpPr>
          <p:spPr>
            <a:xfrm>
              <a:off x="6129131" y="2209655"/>
              <a:ext cx="1345095" cy="493788"/>
            </a:xfrm>
            <a:prstGeom prst="straightConnector1">
              <a:avLst/>
            </a:prstGeom>
            <a:ln w="28575">
              <a:solidFill>
                <a:srgbClr val="CB6B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4916556" y="1427747"/>
              <a:ext cx="2425148" cy="781908"/>
              <a:chOff x="4916556" y="1427747"/>
              <a:chExt cx="2425148" cy="78190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075583" y="1470991"/>
                <a:ext cx="21070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400" dirty="0" smtClean="0"/>
                  <a:t>Kelompok merah dan biru terpisahkan dengan 2 buah garis</a:t>
                </a:r>
                <a:endParaRPr lang="id-ID" sz="140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916556" y="1427747"/>
                <a:ext cx="2425148" cy="781908"/>
              </a:xfrm>
              <a:prstGeom prst="ellipse">
                <a:avLst/>
              </a:prstGeom>
              <a:noFill/>
              <a:ln w="28575">
                <a:solidFill>
                  <a:srgbClr val="CB6B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5589104" y="5185440"/>
            <a:ext cx="2425148" cy="923286"/>
            <a:chOff x="4731026" y="5132957"/>
            <a:chExt cx="2425148" cy="923286"/>
          </a:xfrm>
        </p:grpSpPr>
        <p:grpSp>
          <p:nvGrpSpPr>
            <p:cNvPr id="22" name="Group 21"/>
            <p:cNvGrpSpPr/>
            <p:nvPr/>
          </p:nvGrpSpPr>
          <p:grpSpPr>
            <a:xfrm>
              <a:off x="4823791" y="5299450"/>
              <a:ext cx="2332383" cy="584776"/>
              <a:chOff x="4823791" y="5299450"/>
              <a:chExt cx="2332383" cy="5847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274210" y="5607227"/>
                    <a:ext cx="14315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4210" y="5607227"/>
                    <a:ext cx="143154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83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TextBox 20"/>
              <p:cNvSpPr txBox="1"/>
              <p:nvPr/>
            </p:nvSpPr>
            <p:spPr>
              <a:xfrm>
                <a:off x="4823791" y="5299450"/>
                <a:ext cx="23323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400" dirty="0" smtClean="0"/>
                  <a:t>Persamaan garis linearnya</a:t>
                </a:r>
                <a:endParaRPr lang="id-ID" sz="1400" dirty="0"/>
              </a:p>
            </p:txBody>
          </p:sp>
        </p:grpSp>
        <p:sp>
          <p:nvSpPr>
            <p:cNvPr id="23" name="Oval 22"/>
            <p:cNvSpPr/>
            <p:nvPr/>
          </p:nvSpPr>
          <p:spPr>
            <a:xfrm>
              <a:off x="4731026" y="5132957"/>
              <a:ext cx="2425148" cy="923286"/>
            </a:xfrm>
            <a:prstGeom prst="ellipse">
              <a:avLst/>
            </a:prstGeom>
            <a:noFill/>
            <a:ln w="28575">
              <a:solidFill>
                <a:srgbClr val="CB6B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7" name="Straight Arrow Connector 26"/>
          <p:cNvCxnSpPr>
            <a:stCxn id="23" idx="7"/>
          </p:cNvCxnSpPr>
          <p:nvPr/>
        </p:nvCxnSpPr>
        <p:spPr>
          <a:xfrm flipV="1">
            <a:off x="7659097" y="4572000"/>
            <a:ext cx="469455" cy="748652"/>
          </a:xfrm>
          <a:prstGeom prst="straightConnector1">
            <a:avLst/>
          </a:prstGeom>
          <a:ln w="28575">
            <a:solidFill>
              <a:srgbClr val="CB6B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3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Memodelkan  Logistic Regression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C444-1B62-4DC7-95CE-B3E0ECA54597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15</a:t>
            </a:fld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00" y="2746460"/>
            <a:ext cx="6381750" cy="1914525"/>
          </a:xfrm>
          <a:prstGeom prst="rect">
            <a:avLst/>
          </a:prstGeom>
        </p:spPr>
      </p:pic>
      <p:sp>
        <p:nvSpPr>
          <p:cNvPr id="15" name="Left Brace 14"/>
          <p:cNvSpPr/>
          <p:nvPr/>
        </p:nvSpPr>
        <p:spPr>
          <a:xfrm rot="5400000">
            <a:off x="3877410" y="-222449"/>
            <a:ext cx="335976" cy="5417423"/>
          </a:xfrm>
          <a:prstGeom prst="leftBrace">
            <a:avLst>
              <a:gd name="adj1" fmla="val 186904"/>
              <a:gd name="adj2" fmla="val 50000"/>
            </a:avLst>
          </a:prstGeom>
          <a:noFill/>
          <a:ln w="12700">
            <a:solidFill>
              <a:srgbClr val="6F83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Left Brace 16"/>
          <p:cNvSpPr/>
          <p:nvPr/>
        </p:nvSpPr>
        <p:spPr>
          <a:xfrm rot="5400000">
            <a:off x="7091402" y="2161304"/>
            <a:ext cx="335976" cy="649919"/>
          </a:xfrm>
          <a:prstGeom prst="leftBrace">
            <a:avLst>
              <a:gd name="adj1" fmla="val 39777"/>
              <a:gd name="adj2" fmla="val 50000"/>
            </a:avLst>
          </a:prstGeom>
          <a:noFill/>
          <a:ln w="12700">
            <a:solidFill>
              <a:srgbClr val="6F83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55067" y="1709923"/>
                <a:ext cx="9806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2800" b="1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id-ID" sz="28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67" y="1709923"/>
                <a:ext cx="98066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54110" y="1709923"/>
                <a:ext cx="9806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id-ID" sz="28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10" y="1709923"/>
                <a:ext cx="98066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5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Memodelkan  Logistic Regression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303B-1256-4F40-AA98-2792F757C73A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16</a:t>
            </a:fld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00" y="2746460"/>
            <a:ext cx="6381750" cy="1914525"/>
          </a:xfrm>
          <a:prstGeom prst="rect">
            <a:avLst/>
          </a:prstGeom>
        </p:spPr>
      </p:pic>
      <p:sp>
        <p:nvSpPr>
          <p:cNvPr id="15" name="Left Brace 14"/>
          <p:cNvSpPr/>
          <p:nvPr/>
        </p:nvSpPr>
        <p:spPr>
          <a:xfrm rot="5400000">
            <a:off x="3877410" y="-222449"/>
            <a:ext cx="335976" cy="5417423"/>
          </a:xfrm>
          <a:prstGeom prst="leftBrace">
            <a:avLst>
              <a:gd name="adj1" fmla="val 186904"/>
              <a:gd name="adj2" fmla="val 50000"/>
            </a:avLst>
          </a:prstGeom>
          <a:noFill/>
          <a:ln w="12700">
            <a:solidFill>
              <a:srgbClr val="6F83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Left Brace 16"/>
          <p:cNvSpPr/>
          <p:nvPr/>
        </p:nvSpPr>
        <p:spPr>
          <a:xfrm rot="5400000">
            <a:off x="7091402" y="2161304"/>
            <a:ext cx="335976" cy="649919"/>
          </a:xfrm>
          <a:prstGeom prst="leftBrace">
            <a:avLst>
              <a:gd name="adj1" fmla="val 39777"/>
              <a:gd name="adj2" fmla="val 50000"/>
            </a:avLst>
          </a:prstGeom>
          <a:noFill/>
          <a:ln w="12700">
            <a:solidFill>
              <a:srgbClr val="6F83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55067" y="1709923"/>
                <a:ext cx="9806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2800" b="1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id-ID" sz="28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67" y="1709923"/>
                <a:ext cx="98066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54110" y="1709923"/>
                <a:ext cx="9806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id-ID" sz="28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10" y="1709923"/>
                <a:ext cx="98066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951" y="2801191"/>
            <a:ext cx="6334849" cy="15435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90701" y="3165113"/>
            <a:ext cx="1416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Data berkategori menjadi data numerik</a:t>
            </a:r>
            <a:endParaRPr lang="id-ID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34636" y="5232974"/>
                <a:ext cx="11181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20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636" y="5232974"/>
                <a:ext cx="111812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3279" r="-546" b="-78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78864" y="5232974"/>
                <a:ext cx="10225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2000" b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864" y="5232974"/>
                <a:ext cx="1022523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5952" r="-8333" b="-352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29990" y="5232974"/>
                <a:ext cx="17733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990" y="5232974"/>
                <a:ext cx="1773306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3436" t="-21569" r="-4811" b="-352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03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 err="1" smtClean="0"/>
              <a:t>Mengingat</a:t>
            </a:r>
            <a:r>
              <a:rPr lang="en-GB" dirty="0" smtClean="0"/>
              <a:t> </a:t>
            </a:r>
            <a:r>
              <a:rPr lang="en-GB" dirty="0" err="1" smtClean="0"/>
              <a:t>Kembali</a:t>
            </a:r>
            <a:r>
              <a:rPr lang="en-GB" dirty="0" smtClean="0"/>
              <a:t> </a:t>
            </a:r>
            <a:r>
              <a:rPr lang="en-GB" dirty="0" err="1" smtClean="0"/>
              <a:t>Formulasi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317581" y="2467627"/>
            <a:ext cx="6188745" cy="367104"/>
          </a:xfrm>
        </p:spPr>
        <p:txBody>
          <a:bodyPr>
            <a:normAutofit/>
          </a:bodyPr>
          <a:lstStyle/>
          <a:p>
            <a:r>
              <a:rPr lang="id-ID" dirty="0" smtClean="0"/>
              <a:t>Bagian </a:t>
            </a:r>
            <a:r>
              <a:rPr lang="en-GB" dirty="0" err="1" smtClean="0"/>
              <a:t>Satu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D581-6C04-40EE-8107-27460D00B863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23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Meninjau Kembali Data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CD44-09A6-42C6-AB99-D9B02A615811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18</a:t>
            </a:fld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00" y="2282998"/>
            <a:ext cx="6381750" cy="1914525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5400000">
            <a:off x="3877410" y="-685911"/>
            <a:ext cx="335976" cy="5417423"/>
          </a:xfrm>
          <a:prstGeom prst="leftBrace">
            <a:avLst>
              <a:gd name="adj1" fmla="val 186904"/>
              <a:gd name="adj2" fmla="val 50000"/>
            </a:avLst>
          </a:prstGeom>
          <a:noFill/>
          <a:ln w="12700">
            <a:solidFill>
              <a:srgbClr val="6F83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Left Brace 10"/>
          <p:cNvSpPr/>
          <p:nvPr/>
        </p:nvSpPr>
        <p:spPr>
          <a:xfrm rot="5400000">
            <a:off x="7091402" y="1697842"/>
            <a:ext cx="335976" cy="649919"/>
          </a:xfrm>
          <a:prstGeom prst="leftBrace">
            <a:avLst>
              <a:gd name="adj1" fmla="val 39777"/>
              <a:gd name="adj2" fmla="val 50000"/>
            </a:avLst>
          </a:prstGeom>
          <a:noFill/>
          <a:ln w="12700">
            <a:solidFill>
              <a:srgbClr val="6F83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55067" y="1246461"/>
                <a:ext cx="9806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2800" b="1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id-ID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67" y="1246461"/>
                <a:ext cx="98066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54110" y="1246461"/>
                <a:ext cx="9806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id-ID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10" y="1246461"/>
                <a:ext cx="98066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84897" y="4521896"/>
            <a:ext cx="8814723" cy="1654314"/>
          </a:xfrm>
        </p:spPr>
        <p:txBody>
          <a:bodyPr/>
          <a:lstStyle/>
          <a:p>
            <a:r>
              <a:rPr lang="id-ID" dirty="0" smtClean="0"/>
              <a:t>Tujuan dari Logistic Regression adalah untuk </a:t>
            </a:r>
            <a:r>
              <a:rPr lang="id-ID" u="sng" dirty="0" smtClean="0"/>
              <a:t>membangun sebuah model</a:t>
            </a:r>
            <a:r>
              <a:rPr lang="id-ID" dirty="0" smtClean="0"/>
              <a:t> yang akan melakukan klasifikasi class setiap pelanggan.</a:t>
            </a:r>
          </a:p>
          <a:p>
            <a:pPr lvl="1"/>
            <a:r>
              <a:rPr lang="id-ID" dirty="0" smtClean="0"/>
              <a:t>Menentukan probabilitas pelanggan apakah masuk dalam kategori berlangganan atau tidak.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80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Meninjau Kembali Formulasi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D5BC-C9CC-415E-AE51-7ED8B0273D92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19</a:t>
            </a:fld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00" y="2282998"/>
            <a:ext cx="6381750" cy="1914525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5400000">
            <a:off x="3877410" y="-685911"/>
            <a:ext cx="335976" cy="5417423"/>
          </a:xfrm>
          <a:prstGeom prst="leftBrace">
            <a:avLst>
              <a:gd name="adj1" fmla="val 186904"/>
              <a:gd name="adj2" fmla="val 50000"/>
            </a:avLst>
          </a:prstGeom>
          <a:noFill/>
          <a:ln w="12700">
            <a:solidFill>
              <a:srgbClr val="6F83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Left Brace 10"/>
          <p:cNvSpPr/>
          <p:nvPr/>
        </p:nvSpPr>
        <p:spPr>
          <a:xfrm rot="5400000">
            <a:off x="7091402" y="1697842"/>
            <a:ext cx="335976" cy="649919"/>
          </a:xfrm>
          <a:prstGeom prst="leftBrace">
            <a:avLst>
              <a:gd name="adj1" fmla="val 39777"/>
              <a:gd name="adj2" fmla="val 50000"/>
            </a:avLst>
          </a:prstGeom>
          <a:noFill/>
          <a:ln w="12700">
            <a:solidFill>
              <a:srgbClr val="6F83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55067" y="1246461"/>
                <a:ext cx="9806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2800" b="1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id-ID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67" y="1246461"/>
                <a:ext cx="98066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54110" y="1246461"/>
                <a:ext cx="9806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id-ID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10" y="1246461"/>
                <a:ext cx="98066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58744" y="4556951"/>
                <a:ext cx="17733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744" y="4556951"/>
                <a:ext cx="177330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436" t="-24000" r="-4811" b="-38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61722" y="5218507"/>
            <a:ext cx="181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Membuat sebuah model</a:t>
            </a:r>
            <a:endParaRPr lang="id-ID" dirty="0"/>
          </a:p>
        </p:txBody>
      </p:sp>
      <p:grpSp>
        <p:nvGrpSpPr>
          <p:cNvPr id="31" name="Group 30"/>
          <p:cNvGrpSpPr/>
          <p:nvPr/>
        </p:nvGrpSpPr>
        <p:grpSpPr>
          <a:xfrm>
            <a:off x="2104569" y="4491053"/>
            <a:ext cx="2885473" cy="1388299"/>
            <a:chOff x="2104569" y="4491053"/>
            <a:chExt cx="2885473" cy="13882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104569" y="5233021"/>
                  <a:ext cx="288547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dirty="0" smtClean="0"/>
                    <a:t>Yang dapat mengestimasi probabilitas classnya ,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569" y="5233021"/>
                  <a:ext cx="2885473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774" r="-6751" b="-15094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/>
            <p:cNvSpPr/>
            <p:nvPr/>
          </p:nvSpPr>
          <p:spPr>
            <a:xfrm>
              <a:off x="3158744" y="4491053"/>
              <a:ext cx="210757" cy="4817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4" name="Straight Arrow Connector 23"/>
            <p:cNvCxnSpPr>
              <a:stCxn id="20" idx="2"/>
              <a:endCxn id="3" idx="0"/>
            </p:cNvCxnSpPr>
            <p:nvPr/>
          </p:nvCxnSpPr>
          <p:spPr>
            <a:xfrm>
              <a:off x="3264123" y="4972832"/>
              <a:ext cx="283183" cy="2601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940018" y="4491053"/>
            <a:ext cx="2930983" cy="1411960"/>
            <a:chOff x="3940018" y="4491053"/>
            <a:chExt cx="2930983" cy="14119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52736" y="5233021"/>
                  <a:ext cx="1818265" cy="669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dirty="0" smtClean="0"/>
                    <a:t>apakah masuk dalam class </a:t>
                  </a:r>
                  <a14:m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id-ID" dirty="0" smtClean="0"/>
                    <a:t> </a:t>
                  </a:r>
                  <a:endParaRPr lang="id-ID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736" y="5233021"/>
                  <a:ext cx="1818265" cy="66999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636" b="-10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3940018" y="4491053"/>
              <a:ext cx="595710" cy="4817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6" name="Straight Arrow Connector 25"/>
            <p:cNvCxnSpPr>
              <a:stCxn id="21" idx="2"/>
            </p:cNvCxnSpPr>
            <p:nvPr/>
          </p:nvCxnSpPr>
          <p:spPr>
            <a:xfrm>
              <a:off x="4237873" y="4972832"/>
              <a:ext cx="868372" cy="245675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634195" y="4491052"/>
            <a:ext cx="4117765" cy="1373786"/>
            <a:chOff x="4634195" y="4491052"/>
            <a:chExt cx="4117765" cy="1373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933695" y="5218507"/>
                  <a:ext cx="18182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dirty="0"/>
                    <a:t>j</a:t>
                  </a:r>
                  <a:r>
                    <a:rPr lang="id-ID" dirty="0" smtClean="0"/>
                    <a:t>ika diberikan observasi data </a:t>
                  </a:r>
                  <a14:m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695" y="5218507"/>
                  <a:ext cx="181826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676" t="-3774" b="-15094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4634195" y="4491052"/>
              <a:ext cx="239735" cy="481779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8" name="Straight Arrow Connector 27"/>
            <p:cNvCxnSpPr>
              <a:stCxn id="22" idx="3"/>
              <a:endCxn id="18" idx="0"/>
            </p:cNvCxnSpPr>
            <p:nvPr/>
          </p:nvCxnSpPr>
          <p:spPr>
            <a:xfrm>
              <a:off x="4873930" y="4731942"/>
              <a:ext cx="2968898" cy="48656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5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000" smtClean="0"/>
              <a:t>Classification :</a:t>
            </a:r>
            <a:br>
              <a:rPr lang="id-ID" sz="4000" smtClean="0"/>
            </a:br>
            <a:r>
              <a:rPr lang="id-ID" sz="4000" smtClean="0"/>
              <a:t>Logistic Regression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Nama pembicara dengan gelar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Meninjau Kembali Formulasi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43A6-43EC-4D88-90C2-4D35A0F71EEA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20</a:t>
            </a:fld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00" y="2282998"/>
            <a:ext cx="6381750" cy="1914525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 rot="5400000">
            <a:off x="3877410" y="-685911"/>
            <a:ext cx="335976" cy="5417423"/>
          </a:xfrm>
          <a:prstGeom prst="leftBrace">
            <a:avLst>
              <a:gd name="adj1" fmla="val 186904"/>
              <a:gd name="adj2" fmla="val 50000"/>
            </a:avLst>
          </a:prstGeom>
          <a:noFill/>
          <a:ln w="12700">
            <a:solidFill>
              <a:srgbClr val="6F83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Left Brace 9"/>
          <p:cNvSpPr/>
          <p:nvPr/>
        </p:nvSpPr>
        <p:spPr>
          <a:xfrm rot="5400000">
            <a:off x="7091402" y="1697842"/>
            <a:ext cx="335976" cy="649919"/>
          </a:xfrm>
          <a:prstGeom prst="leftBrace">
            <a:avLst>
              <a:gd name="adj1" fmla="val 39777"/>
              <a:gd name="adj2" fmla="val 50000"/>
            </a:avLst>
          </a:prstGeom>
          <a:noFill/>
          <a:ln w="12700">
            <a:solidFill>
              <a:srgbClr val="6F83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55067" y="1246461"/>
                <a:ext cx="9806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2800" b="1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id-ID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67" y="1246461"/>
                <a:ext cx="98066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54110" y="1246461"/>
                <a:ext cx="9806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id-ID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10" y="1246461"/>
                <a:ext cx="98066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58744" y="4556951"/>
                <a:ext cx="17733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744" y="4556951"/>
                <a:ext cx="177330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436" t="-24000" r="-4811" b="-38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87725" y="5196735"/>
                <a:ext cx="18182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dirty="0" smtClean="0"/>
                  <a:t>, nilai yang sebenarnya</a:t>
                </a:r>
                <a:endParaRPr lang="id-ID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25" y="5196735"/>
                <a:ext cx="1818265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3738" b="-1401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93168" y="5219735"/>
                <a:ext cx="18182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d-ID" dirty="0" smtClean="0"/>
                  <a:t>, nilai yang diprediksi</a:t>
                </a:r>
                <a:endParaRPr lang="id-ID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68" y="5219735"/>
                <a:ext cx="1818265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2893512" y="4491053"/>
            <a:ext cx="475989" cy="775309"/>
            <a:chOff x="2893512" y="4491053"/>
            <a:chExt cx="475989" cy="775309"/>
          </a:xfrm>
        </p:grpSpPr>
        <p:sp>
          <p:nvSpPr>
            <p:cNvPr id="16" name="Rectangle 15"/>
            <p:cNvSpPr/>
            <p:nvPr/>
          </p:nvSpPr>
          <p:spPr>
            <a:xfrm>
              <a:off x="3158744" y="4491053"/>
              <a:ext cx="210757" cy="4817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893512" y="4972832"/>
              <a:ext cx="370611" cy="2935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914966" y="4186089"/>
            <a:ext cx="3344424" cy="1080273"/>
            <a:chOff x="3914966" y="4186089"/>
            <a:chExt cx="3344424" cy="1080273"/>
          </a:xfrm>
        </p:grpSpPr>
        <p:grpSp>
          <p:nvGrpSpPr>
            <p:cNvPr id="28" name="Group 27"/>
            <p:cNvGrpSpPr/>
            <p:nvPr/>
          </p:nvGrpSpPr>
          <p:grpSpPr>
            <a:xfrm>
              <a:off x="3914966" y="4491052"/>
              <a:ext cx="506147" cy="775310"/>
              <a:chOff x="3914966" y="4491052"/>
              <a:chExt cx="506147" cy="77531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914966" y="4491052"/>
                <a:ext cx="210757" cy="48177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0" name="Straight Arrow Connector 19"/>
              <p:cNvCxnSpPr>
                <a:stCxn id="19" idx="2"/>
              </p:cNvCxnSpPr>
              <p:nvPr/>
            </p:nvCxnSpPr>
            <p:spPr>
              <a:xfrm>
                <a:off x="4020345" y="4972831"/>
                <a:ext cx="400768" cy="29353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/>
            <p:cNvCxnSpPr/>
            <p:nvPr/>
          </p:nvCxnSpPr>
          <p:spPr>
            <a:xfrm flipH="1">
              <a:off x="5791200" y="4186089"/>
              <a:ext cx="1468190" cy="1080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419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21843" y="2647532"/>
            <a:ext cx="6184483" cy="179920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Mencoba Menyelesaikan Permasalahan Kategorisasi dengan Linear Regression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317581" y="2154477"/>
            <a:ext cx="6188745" cy="379630"/>
          </a:xfrm>
        </p:spPr>
        <p:txBody>
          <a:bodyPr>
            <a:normAutofit/>
          </a:bodyPr>
          <a:lstStyle/>
          <a:p>
            <a:r>
              <a:rPr lang="id-ID" dirty="0" smtClean="0"/>
              <a:t>Bagian Dua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AE3F-7B12-4541-A037-D0784A628B0F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527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91683" y="1469400"/>
            <a:ext cx="6299298" cy="1889789"/>
            <a:chOff x="1391683" y="1469400"/>
            <a:chExt cx="6299298" cy="18897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1683" y="1469400"/>
              <a:ext cx="6299298" cy="18897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7177414" y="1788152"/>
              <a:ext cx="485449" cy="316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050" b="1" dirty="0">
                  <a:solidFill>
                    <a:schemeClr val="tx1"/>
                  </a:solidFill>
                  <a:latin typeface="Helvetica Neue" panose="02000403000000020004" pitchFamily="2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77413" y="2104679"/>
              <a:ext cx="485449" cy="313723"/>
            </a:xfrm>
            <a:prstGeom prst="rect">
              <a:avLst/>
            </a:prstGeom>
            <a:solidFill>
              <a:srgbClr val="F6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050" b="1" dirty="0">
                  <a:solidFill>
                    <a:schemeClr val="tx1"/>
                  </a:solidFill>
                  <a:latin typeface="Helvetica Neue" panose="02000403000000020004" pitchFamily="2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77413" y="2418403"/>
              <a:ext cx="485449" cy="321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050" b="1" dirty="0" smtClean="0">
                  <a:solidFill>
                    <a:schemeClr val="tx1"/>
                  </a:solidFill>
                  <a:latin typeface="Helvetica Neue" panose="02000403000000020004" pitchFamily="2"/>
                  <a:cs typeface="Calibri" panose="020F0502020204030204" pitchFamily="34" charset="0"/>
                </a:rPr>
                <a:t>0</a:t>
              </a:r>
              <a:endParaRPr lang="id-ID" sz="1050" b="1" dirty="0">
                <a:solidFill>
                  <a:schemeClr val="tx1"/>
                </a:solidFill>
                <a:latin typeface="Helvetica Neue" panose="02000403000000020004" pitchFamily="2"/>
                <a:cs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77413" y="2728939"/>
              <a:ext cx="485449" cy="313723"/>
            </a:xfrm>
            <a:prstGeom prst="rect">
              <a:avLst/>
            </a:prstGeom>
            <a:solidFill>
              <a:srgbClr val="F6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050" b="1" dirty="0" smtClean="0">
                  <a:solidFill>
                    <a:schemeClr val="tx1"/>
                  </a:solidFill>
                  <a:latin typeface="Helvetica Neue" panose="02000403000000020004" pitchFamily="2"/>
                  <a:cs typeface="Calibri" panose="020F0502020204030204" pitchFamily="34" charset="0"/>
                </a:rPr>
                <a:t>0</a:t>
              </a:r>
              <a:endParaRPr lang="id-ID" sz="1050" b="1" dirty="0">
                <a:solidFill>
                  <a:schemeClr val="tx1"/>
                </a:solidFill>
                <a:latin typeface="Helvetica Neue" panose="02000403000000020004" pitchFamily="2"/>
                <a:cs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74575" y="3042023"/>
              <a:ext cx="485449" cy="313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050" b="1" dirty="0" smtClean="0">
                  <a:solidFill>
                    <a:schemeClr val="tx1"/>
                  </a:solidFill>
                  <a:latin typeface="Helvetica Neue" panose="02000403000000020004" pitchFamily="2"/>
                  <a:cs typeface="Calibri" panose="020F0502020204030204" pitchFamily="34" charset="0"/>
                </a:rPr>
                <a:t>0</a:t>
              </a:r>
              <a:endParaRPr lang="id-ID" sz="1050" b="1" dirty="0">
                <a:solidFill>
                  <a:schemeClr val="tx1"/>
                </a:solidFill>
                <a:latin typeface="Helvetica Neue" panose="02000403000000020004" pitchFamily="2"/>
                <a:cs typeface="Calibri" panose="020F0502020204030204" pitchFamily="34" charset="0"/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Prediksi Income Berdasarkan Age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84897" y="3666025"/>
                <a:ext cx="8814723" cy="2510185"/>
              </a:xfrm>
            </p:spPr>
            <p:txBody>
              <a:bodyPr>
                <a:normAutofit/>
              </a:bodyPr>
              <a:lstStyle/>
              <a:p>
                <a:r>
                  <a:rPr lang="id-ID" dirty="0" smtClean="0"/>
                  <a:t>Kita lupakan sejenak mengenai prediksi kategori </a:t>
                </a:r>
                <a:r>
                  <a:rPr lang="id-ID" i="1" dirty="0" smtClean="0"/>
                  <a:t>churn</a:t>
                </a:r>
                <a:r>
                  <a:rPr lang="id-ID" dirty="0" smtClean="0"/>
                  <a:t>, dan asumsikan tujuan kita adalah melakukan prediksi pendapatannya pelanggan.</a:t>
                </a:r>
                <a:endParaRPr lang="id-ID" dirty="0"/>
              </a:p>
              <a:p>
                <a:r>
                  <a:rPr lang="id-ID" dirty="0" smtClean="0"/>
                  <a:t>Untuk simplisitas, kita hanya ambil </a:t>
                </a:r>
                <a:r>
                  <a:rPr lang="id-ID" i="1" dirty="0" smtClean="0"/>
                  <a:t>age</a:t>
                </a:r>
                <a:r>
                  <a:rPr lang="id-ID" dirty="0" smtClean="0"/>
                  <a:t> (umur) sebagai variable yang akan mempengaruhi </a:t>
                </a:r>
                <a:r>
                  <a:rPr lang="id-ID" i="1" dirty="0" smtClean="0"/>
                  <a:t>income</a:t>
                </a:r>
                <a:endParaRPr lang="id-ID" i="1" dirty="0"/>
              </a:p>
              <a:p>
                <a:r>
                  <a:rPr lang="id-ID" dirty="0" smtClean="0"/>
                  <a:t>Independent variable (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 smtClean="0"/>
                  <a:t>) = Age</a:t>
                </a:r>
              </a:p>
              <a:p>
                <a:r>
                  <a:rPr lang="id-ID" dirty="0" smtClean="0"/>
                  <a:t>Dependent variable (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dirty="0" smtClean="0"/>
                  <a:t>) = Income.</a:t>
                </a:r>
              </a:p>
              <a:p>
                <a:endParaRPr lang="id-ID" i="1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97" y="3666025"/>
                <a:ext cx="8814723" cy="2510185"/>
              </a:xfrm>
              <a:blipFill rotWithShape="0">
                <a:blip r:embed="rId3"/>
                <a:stretch>
                  <a:fillRect l="-622" t="-97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8462-6407-4366-A5F1-ED53044D1400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22</a:t>
            </a:fld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3369501" y="1365337"/>
            <a:ext cx="701458" cy="2091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192055" y="1365337"/>
            <a:ext cx="576198" cy="20918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240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Prediksi Income Berdasarkan 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4898" y="3041372"/>
                <a:ext cx="4329952" cy="3135590"/>
              </a:xfrm>
            </p:spPr>
            <p:txBody>
              <a:bodyPr/>
              <a:lstStyle/>
              <a:p>
                <a:r>
                  <a:rPr lang="id-ID" dirty="0" smtClean="0"/>
                  <a:t>Untuk memahami data, kita bisa lakukan plotting terlebih dahulu.</a:t>
                </a:r>
              </a:p>
              <a:p>
                <a:r>
                  <a:rPr lang="id-ID" dirty="0" smtClean="0"/>
                  <a:t>Age, independent variable, sebagai sumbu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d-ID" dirty="0" smtClean="0"/>
              </a:p>
              <a:p>
                <a:r>
                  <a:rPr lang="id-ID" dirty="0" smtClean="0"/>
                  <a:t>Income, dependent variable, sebagai sumbu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4898" y="3041372"/>
                <a:ext cx="4329952" cy="3135590"/>
              </a:xfrm>
              <a:blipFill rotWithShape="0">
                <a:blip r:embed="rId2"/>
                <a:stretch>
                  <a:fillRect l="-1266" r="-182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33255" y="2464542"/>
            <a:ext cx="4374387" cy="27467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C0DB-3D7D-47FA-AB51-E95A732AFA5F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23</a:t>
            </a:fld>
            <a:endParaRPr lang="id-ID" dirty="0"/>
          </a:p>
        </p:txBody>
      </p:sp>
      <p:grpSp>
        <p:nvGrpSpPr>
          <p:cNvPr id="27" name="Group 26"/>
          <p:cNvGrpSpPr/>
          <p:nvPr/>
        </p:nvGrpSpPr>
        <p:grpSpPr>
          <a:xfrm>
            <a:off x="300543" y="1649414"/>
            <a:ext cx="4332712" cy="1299813"/>
            <a:chOff x="1391683" y="1469400"/>
            <a:chExt cx="6299298" cy="188978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1683" y="1469400"/>
              <a:ext cx="6299298" cy="18897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7177414" y="1788152"/>
              <a:ext cx="485449" cy="316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900" b="1" dirty="0">
                  <a:solidFill>
                    <a:schemeClr val="tx1"/>
                  </a:solidFill>
                  <a:latin typeface="Helvetica Neue" panose="02000403000000020004" pitchFamily="2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77413" y="2104679"/>
              <a:ext cx="485449" cy="313723"/>
            </a:xfrm>
            <a:prstGeom prst="rect">
              <a:avLst/>
            </a:prstGeom>
            <a:solidFill>
              <a:srgbClr val="F6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900" b="1" dirty="0">
                  <a:solidFill>
                    <a:schemeClr val="tx1"/>
                  </a:solidFill>
                  <a:latin typeface="Helvetica Neue" panose="02000403000000020004" pitchFamily="2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77413" y="2418403"/>
              <a:ext cx="485449" cy="321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900" b="1" dirty="0" smtClean="0">
                  <a:solidFill>
                    <a:schemeClr val="tx1"/>
                  </a:solidFill>
                  <a:latin typeface="Helvetica Neue" panose="02000403000000020004" pitchFamily="2"/>
                  <a:cs typeface="Calibri" panose="020F0502020204030204" pitchFamily="34" charset="0"/>
                </a:rPr>
                <a:t>0</a:t>
              </a:r>
              <a:endParaRPr lang="id-ID" sz="900" b="1" dirty="0">
                <a:solidFill>
                  <a:schemeClr val="tx1"/>
                </a:solidFill>
                <a:latin typeface="Helvetica Neue" panose="02000403000000020004" pitchFamily="2"/>
                <a:cs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77413" y="2728939"/>
              <a:ext cx="485449" cy="313723"/>
            </a:xfrm>
            <a:prstGeom prst="rect">
              <a:avLst/>
            </a:prstGeom>
            <a:solidFill>
              <a:srgbClr val="F6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900" b="1" dirty="0" smtClean="0">
                  <a:solidFill>
                    <a:schemeClr val="tx1"/>
                  </a:solidFill>
                  <a:latin typeface="Helvetica Neue" panose="02000403000000020004" pitchFamily="2"/>
                  <a:cs typeface="Calibri" panose="020F0502020204030204" pitchFamily="34" charset="0"/>
                </a:rPr>
                <a:t>0</a:t>
              </a:r>
              <a:endParaRPr lang="id-ID" sz="900" b="1" dirty="0">
                <a:solidFill>
                  <a:schemeClr val="tx1"/>
                </a:solidFill>
                <a:latin typeface="Helvetica Neue" panose="02000403000000020004" pitchFamily="2"/>
                <a:cs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74575" y="3042023"/>
              <a:ext cx="485449" cy="313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900" b="1" dirty="0" smtClean="0">
                  <a:solidFill>
                    <a:schemeClr val="tx1"/>
                  </a:solidFill>
                  <a:latin typeface="Helvetica Neue" panose="02000403000000020004" pitchFamily="2"/>
                  <a:cs typeface="Calibri" panose="020F0502020204030204" pitchFamily="34" charset="0"/>
                </a:rPr>
                <a:t>0</a:t>
              </a:r>
              <a:endParaRPr lang="id-ID" sz="900" b="1" dirty="0">
                <a:solidFill>
                  <a:schemeClr val="tx1"/>
                </a:solidFill>
                <a:latin typeface="Helvetica Neue" panose="02000403000000020004" pitchFamily="2"/>
                <a:cs typeface="Calibri" panose="020F0502020204030204" pitchFamily="34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1652338" y="1579924"/>
            <a:ext cx="482469" cy="1438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35" name="Rectangle 34"/>
          <p:cNvSpPr/>
          <p:nvPr/>
        </p:nvSpPr>
        <p:spPr>
          <a:xfrm>
            <a:off x="826540" y="1579924"/>
            <a:ext cx="396314" cy="14387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</p:spTree>
    <p:extLst>
      <p:ext uri="{BB962C8B-B14F-4D97-AF65-F5344CB8AC3E}">
        <p14:creationId xmlns:p14="http://schemas.microsoft.com/office/powerpoint/2010/main" val="48082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Prediksi Income Berdasarkan 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4898" y="3041372"/>
                <a:ext cx="4329952" cy="3135590"/>
              </a:xfrm>
            </p:spPr>
            <p:txBody>
              <a:bodyPr/>
              <a:lstStyle/>
              <a:p>
                <a:r>
                  <a:rPr lang="id-ID" dirty="0" smtClean="0"/>
                  <a:t>Dengan Linear Regression kita dapat menyesuaikan sebuah garis yang merepresentasikan tren data.</a:t>
                </a:r>
              </a:p>
              <a:p>
                <a:r>
                  <a:rPr lang="id-ID" dirty="0" smtClean="0"/>
                  <a:t>Kita dapat menemukan garis ini melalui training, atau menghitungnya secara matematis.</a:t>
                </a:r>
              </a:p>
              <a:p>
                <a:r>
                  <a:rPr lang="id-ID" dirty="0" smtClean="0"/>
                  <a:t>Garis dapat diexpresikan dengan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4898" y="3041372"/>
                <a:ext cx="4329952" cy="3135590"/>
              </a:xfrm>
              <a:blipFill rotWithShape="0">
                <a:blip r:embed="rId2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33255" y="2464542"/>
            <a:ext cx="4374387" cy="27467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0123-982E-45E4-9BEE-C802661B13CD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24</a:t>
            </a:fld>
            <a:endParaRPr lang="id-ID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586608" y="2797815"/>
            <a:ext cx="2963835" cy="20107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429544" y="2497926"/>
                <a:ext cx="998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44" y="2497926"/>
                <a:ext cx="99886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00543" y="1649414"/>
            <a:ext cx="4332712" cy="1299813"/>
            <a:chOff x="1391683" y="1469400"/>
            <a:chExt cx="6299298" cy="188978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1683" y="1469400"/>
              <a:ext cx="6299298" cy="18897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7177414" y="1788152"/>
              <a:ext cx="485449" cy="316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900" b="1" dirty="0">
                  <a:solidFill>
                    <a:schemeClr val="tx1"/>
                  </a:solidFill>
                  <a:latin typeface="Helvetica Neue" panose="02000403000000020004" pitchFamily="2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77413" y="2104679"/>
              <a:ext cx="485449" cy="313723"/>
            </a:xfrm>
            <a:prstGeom prst="rect">
              <a:avLst/>
            </a:prstGeom>
            <a:solidFill>
              <a:srgbClr val="F6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900" b="1" dirty="0">
                  <a:solidFill>
                    <a:schemeClr val="tx1"/>
                  </a:solidFill>
                  <a:latin typeface="Helvetica Neue" panose="02000403000000020004" pitchFamily="2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77413" y="2418403"/>
              <a:ext cx="485449" cy="321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900" b="1" dirty="0" smtClean="0">
                  <a:solidFill>
                    <a:schemeClr val="tx1"/>
                  </a:solidFill>
                  <a:latin typeface="Helvetica Neue" panose="02000403000000020004" pitchFamily="2"/>
                  <a:cs typeface="Calibri" panose="020F0502020204030204" pitchFamily="34" charset="0"/>
                </a:rPr>
                <a:t>0</a:t>
              </a:r>
              <a:endParaRPr lang="id-ID" sz="900" b="1" dirty="0">
                <a:solidFill>
                  <a:schemeClr val="tx1"/>
                </a:solidFill>
                <a:latin typeface="Helvetica Neue" panose="02000403000000020004" pitchFamily="2"/>
                <a:cs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77413" y="2728939"/>
              <a:ext cx="485449" cy="313723"/>
            </a:xfrm>
            <a:prstGeom prst="rect">
              <a:avLst/>
            </a:prstGeom>
            <a:solidFill>
              <a:srgbClr val="F6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900" b="1" dirty="0" smtClean="0">
                  <a:solidFill>
                    <a:schemeClr val="tx1"/>
                  </a:solidFill>
                  <a:latin typeface="Helvetica Neue" panose="02000403000000020004" pitchFamily="2"/>
                  <a:cs typeface="Calibri" panose="020F0502020204030204" pitchFamily="34" charset="0"/>
                </a:rPr>
                <a:t>0</a:t>
              </a:r>
              <a:endParaRPr lang="id-ID" sz="900" b="1" dirty="0">
                <a:solidFill>
                  <a:schemeClr val="tx1"/>
                </a:solidFill>
                <a:latin typeface="Helvetica Neue" panose="02000403000000020004" pitchFamily="2"/>
                <a:cs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74575" y="3042023"/>
              <a:ext cx="485449" cy="313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900" b="1" dirty="0" smtClean="0">
                  <a:solidFill>
                    <a:schemeClr val="tx1"/>
                  </a:solidFill>
                  <a:latin typeface="Helvetica Neue" panose="02000403000000020004" pitchFamily="2"/>
                  <a:cs typeface="Calibri" panose="020F0502020204030204" pitchFamily="34" charset="0"/>
                </a:rPr>
                <a:t>0</a:t>
              </a:r>
              <a:endParaRPr lang="id-ID" sz="900" b="1" dirty="0">
                <a:solidFill>
                  <a:schemeClr val="tx1"/>
                </a:solidFill>
                <a:latin typeface="Helvetica Neue" panose="02000403000000020004" pitchFamily="2"/>
                <a:cs typeface="Calibri" panose="020F0502020204030204" pitchFamily="34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1652338" y="1579924"/>
            <a:ext cx="482469" cy="1438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35" name="Rectangle 34"/>
          <p:cNvSpPr/>
          <p:nvPr/>
        </p:nvSpPr>
        <p:spPr>
          <a:xfrm>
            <a:off x="826540" y="1579924"/>
            <a:ext cx="396314" cy="14387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</p:spTree>
    <p:extLst>
      <p:ext uri="{BB962C8B-B14F-4D97-AF65-F5344CB8AC3E}">
        <p14:creationId xmlns:p14="http://schemas.microsoft.com/office/powerpoint/2010/main" val="291757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Prediksi Churn Berdasarkan Age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84897" y="3666025"/>
                <a:ext cx="8814723" cy="2510185"/>
              </a:xfrm>
            </p:spPr>
            <p:txBody>
              <a:bodyPr>
                <a:normAutofit/>
              </a:bodyPr>
              <a:lstStyle/>
              <a:p>
                <a:r>
                  <a:rPr lang="id-ID" dirty="0" smtClean="0"/>
                  <a:t>Sekarang mari kita ganti permasalahannya.</a:t>
                </a:r>
              </a:p>
              <a:p>
                <a:r>
                  <a:rPr lang="id-ID" dirty="0" smtClean="0"/>
                  <a:t>Dengan teknik yang sama (linear regression), apakah kita bisa memprediksi kategori dari “</a:t>
                </a:r>
                <a:r>
                  <a:rPr lang="id-ID" i="1" dirty="0" smtClean="0"/>
                  <a:t>churn</a:t>
                </a:r>
                <a:r>
                  <a:rPr lang="id-ID" dirty="0" smtClean="0"/>
                  <a:t>”?</a:t>
                </a:r>
              </a:p>
              <a:p>
                <a:r>
                  <a:rPr lang="id-ID" dirty="0"/>
                  <a:t>Indepependent variable (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/>
                  <a:t>) = Age</a:t>
                </a:r>
              </a:p>
              <a:p>
                <a:r>
                  <a:rPr lang="id-ID" dirty="0"/>
                  <a:t>Dependent variable (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dirty="0"/>
                  <a:t>) = </a:t>
                </a:r>
                <a:r>
                  <a:rPr lang="id-ID" dirty="0" smtClean="0"/>
                  <a:t>Churn.</a:t>
                </a:r>
              </a:p>
              <a:p>
                <a:r>
                  <a:rPr lang="id-ID" dirty="0" smtClean="0"/>
                  <a:t>Mari kita diskusi bersama.</a:t>
                </a:r>
                <a:endParaRPr lang="id-ID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97" y="3666025"/>
                <a:ext cx="8814723" cy="2510185"/>
              </a:xfrm>
              <a:blipFill rotWithShape="0">
                <a:blip r:embed="rId2"/>
                <a:stretch>
                  <a:fillRect l="-622" t="-971" b="-121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0C42-8597-4DF9-9629-16157F5E7D44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25</a:t>
            </a:fld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683" y="1469400"/>
            <a:ext cx="6299298" cy="18897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89731" y="1365337"/>
            <a:ext cx="701458" cy="2091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192055" y="1365337"/>
            <a:ext cx="576198" cy="20918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7177414" y="1788152"/>
            <a:ext cx="485449" cy="316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>
                <a:solidFill>
                  <a:schemeClr val="tx1"/>
                </a:solidFill>
                <a:latin typeface="Helvetica Neue" panose="02000403000000020004" pitchFamily="2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7413" y="2104679"/>
            <a:ext cx="485449" cy="313723"/>
          </a:xfrm>
          <a:prstGeom prst="rect">
            <a:avLst/>
          </a:prstGeom>
          <a:solidFill>
            <a:srgbClr val="F6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>
                <a:solidFill>
                  <a:schemeClr val="tx1"/>
                </a:solidFill>
                <a:latin typeface="Helvetica Neue" panose="02000403000000020004" pitchFamily="2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7413" y="2418403"/>
            <a:ext cx="485449" cy="321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>
                <a:solidFill>
                  <a:schemeClr val="tx1"/>
                </a:solidFill>
                <a:latin typeface="Helvetica Neue" panose="02000403000000020004" pitchFamily="2"/>
                <a:cs typeface="Calibri" panose="020F0502020204030204" pitchFamily="34" charset="0"/>
              </a:rPr>
              <a:t>0</a:t>
            </a:r>
            <a:endParaRPr lang="id-ID" sz="1200" b="1" dirty="0">
              <a:solidFill>
                <a:schemeClr val="tx1"/>
              </a:solidFill>
              <a:latin typeface="Helvetica Neue" panose="02000403000000020004" pitchFamily="2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77413" y="2728939"/>
            <a:ext cx="485449" cy="313723"/>
          </a:xfrm>
          <a:prstGeom prst="rect">
            <a:avLst/>
          </a:prstGeom>
          <a:solidFill>
            <a:srgbClr val="F6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>
                <a:solidFill>
                  <a:schemeClr val="tx1"/>
                </a:solidFill>
                <a:latin typeface="Helvetica Neue" panose="02000403000000020004" pitchFamily="2"/>
                <a:cs typeface="Calibri" panose="020F0502020204030204" pitchFamily="34" charset="0"/>
              </a:rPr>
              <a:t>0</a:t>
            </a:r>
            <a:endParaRPr lang="id-ID" sz="1200" b="1" dirty="0">
              <a:solidFill>
                <a:schemeClr val="tx1"/>
              </a:solidFill>
              <a:latin typeface="Helvetica Neue" panose="02000403000000020004" pitchFamily="2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74575" y="3042023"/>
            <a:ext cx="485449" cy="313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>
                <a:solidFill>
                  <a:schemeClr val="tx1"/>
                </a:solidFill>
                <a:latin typeface="Helvetica Neue" panose="02000403000000020004" pitchFamily="2"/>
                <a:cs typeface="Calibri" panose="020F0502020204030204" pitchFamily="34" charset="0"/>
              </a:rPr>
              <a:t>0</a:t>
            </a:r>
            <a:endParaRPr lang="id-ID" sz="1200" b="1" dirty="0">
              <a:solidFill>
                <a:schemeClr val="tx1"/>
              </a:solidFill>
              <a:latin typeface="Helvetica Neue" panose="02000403000000020004" pitchFamily="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7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Prediksi Churn Berdasarkan Age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955B-EF88-4A83-B419-AD1BC0EB770F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26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4898" y="3031449"/>
                <a:ext cx="4329952" cy="3145514"/>
              </a:xfrm>
            </p:spPr>
            <p:txBody>
              <a:bodyPr/>
              <a:lstStyle/>
              <a:p>
                <a:r>
                  <a:rPr lang="id-ID" dirty="0"/>
                  <a:t>Untuk memahami data, kita bisa lakukan plotting terlebih dahulu.</a:t>
                </a:r>
              </a:p>
              <a:p>
                <a:r>
                  <a:rPr lang="id-ID" i="1" dirty="0"/>
                  <a:t>Age</a:t>
                </a:r>
                <a:r>
                  <a:rPr lang="id-ID" dirty="0"/>
                  <a:t>, independent variable, sebagai sumbu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d-ID" dirty="0"/>
              </a:p>
              <a:p>
                <a:r>
                  <a:rPr lang="id-ID" i="1" dirty="0" smtClean="0"/>
                  <a:t>Churn</a:t>
                </a:r>
                <a:r>
                  <a:rPr lang="id-ID" dirty="0" smtClean="0"/>
                  <a:t>, </a:t>
                </a:r>
                <a:r>
                  <a:rPr lang="id-ID" dirty="0"/>
                  <a:t>dependent variable, sebagai sumbu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20" name="Content Placeholder 1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4898" y="3031449"/>
                <a:ext cx="4329952" cy="3145514"/>
              </a:xfrm>
              <a:blipFill rotWithShape="0">
                <a:blip r:embed="rId2"/>
                <a:stretch>
                  <a:fillRect l="-1266" r="-182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Content Placeholder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98" y="1427747"/>
            <a:ext cx="4330700" cy="1431228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648873" y="2154476"/>
            <a:ext cx="4358769" cy="3064203"/>
            <a:chOff x="4648873" y="2154476"/>
            <a:chExt cx="4358769" cy="3064203"/>
          </a:xfrm>
        </p:grpSpPr>
        <p:grpSp>
          <p:nvGrpSpPr>
            <p:cNvPr id="27" name="Group 26"/>
            <p:cNvGrpSpPr/>
            <p:nvPr/>
          </p:nvGrpSpPr>
          <p:grpSpPr>
            <a:xfrm>
              <a:off x="4648873" y="2154476"/>
              <a:ext cx="4358769" cy="3064203"/>
              <a:chOff x="4670651" y="2016691"/>
              <a:chExt cx="4287496" cy="3014098"/>
            </a:xfrm>
          </p:grpSpPr>
          <p:pic>
            <p:nvPicPr>
              <p:cNvPr id="25" name="Content Placeholder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0651" y="2016691"/>
                <a:ext cx="4287496" cy="3014098"/>
              </a:xfrm>
              <a:prstGeom prst="rect">
                <a:avLst/>
              </a:prstGeom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8705589" y="4816817"/>
                <a:ext cx="252558" cy="213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7042151" y="3327400"/>
              <a:ext cx="279399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21550" y="3327400"/>
              <a:ext cx="450850" cy="444500"/>
            </a:xfrm>
            <a:prstGeom prst="rect">
              <a:avLst/>
            </a:prstGeom>
            <a:solidFill>
              <a:srgbClr val="F8F9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F8F9FC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70601" y="4331495"/>
              <a:ext cx="838199" cy="124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6070602" y="4472961"/>
            <a:ext cx="76596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7" name="Straight Connector 46"/>
          <p:cNvCxnSpPr/>
          <p:nvPr/>
        </p:nvCxnSpPr>
        <p:spPr>
          <a:xfrm>
            <a:off x="5060515" y="4455597"/>
            <a:ext cx="3947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61764" y="2254685"/>
            <a:ext cx="0" cy="256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6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Prediksi Churn Berdasarkan Age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826-20C8-44B4-97CC-1BF21E17E13C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27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4898" y="3031449"/>
                <a:ext cx="4329952" cy="3145514"/>
              </a:xfrm>
            </p:spPr>
            <p:txBody>
              <a:bodyPr/>
              <a:lstStyle/>
              <a:p>
                <a:r>
                  <a:rPr lang="id-ID" dirty="0" smtClean="0"/>
                  <a:t>Dapat kita lihat ada perbedaan mencolok dari plot yang kita buat.</a:t>
                </a:r>
              </a:p>
              <a:p>
                <a:r>
                  <a:rPr lang="id-ID" dirty="0" smtClean="0"/>
                  <a:t>Sumbu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dirty="0" smtClean="0"/>
                  <a:t>, </a:t>
                </a:r>
                <a:r>
                  <a:rPr lang="id-ID" i="1" dirty="0" smtClean="0"/>
                  <a:t>churn</a:t>
                </a:r>
                <a:r>
                  <a:rPr lang="id-ID" dirty="0" smtClean="0"/>
                  <a:t>, merupakan data berkategori.</a:t>
                </a:r>
              </a:p>
              <a:p>
                <a:pPr lvl="1"/>
                <a:r>
                  <a:rPr lang="id-ID" dirty="0" smtClean="0"/>
                  <a:t>Ya dan Tidak.</a:t>
                </a:r>
              </a:p>
              <a:p>
                <a:r>
                  <a:rPr lang="id-ID" dirty="0" smtClean="0"/>
                  <a:t>Data tidak menjadi kontinyu</a:t>
                </a:r>
                <a:endParaRPr lang="id-ID" dirty="0"/>
              </a:p>
            </p:txBody>
          </p:sp>
        </mc:Choice>
        <mc:Fallback xmlns="">
          <p:sp>
            <p:nvSpPr>
              <p:cNvPr id="20" name="Content Placeholder 1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4898" y="3031449"/>
                <a:ext cx="4329952" cy="3145514"/>
              </a:xfrm>
              <a:blipFill rotWithShape="0">
                <a:blip r:embed="rId2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Content Placeholder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98" y="1427747"/>
            <a:ext cx="4330700" cy="143122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648873" y="2154476"/>
            <a:ext cx="4358769" cy="3064203"/>
            <a:chOff x="4648873" y="2154476"/>
            <a:chExt cx="4358769" cy="3064203"/>
          </a:xfrm>
        </p:grpSpPr>
        <p:grpSp>
          <p:nvGrpSpPr>
            <p:cNvPr id="27" name="Group 26"/>
            <p:cNvGrpSpPr/>
            <p:nvPr/>
          </p:nvGrpSpPr>
          <p:grpSpPr>
            <a:xfrm>
              <a:off x="4648873" y="2154476"/>
              <a:ext cx="4358769" cy="3064203"/>
              <a:chOff x="4670651" y="2016691"/>
              <a:chExt cx="4287496" cy="3014098"/>
            </a:xfrm>
          </p:grpSpPr>
          <p:pic>
            <p:nvPicPr>
              <p:cNvPr id="25" name="Content Placeholder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0651" y="2016691"/>
                <a:ext cx="4287496" cy="3014098"/>
              </a:xfrm>
              <a:prstGeom prst="rect">
                <a:avLst/>
              </a:prstGeom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8705589" y="4816817"/>
                <a:ext cx="252558" cy="213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5060515" y="4455597"/>
              <a:ext cx="3947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61764" y="2254685"/>
              <a:ext cx="0" cy="2567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401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8873" y="2154476"/>
            <a:ext cx="4358769" cy="3064203"/>
            <a:chOff x="4648873" y="2154476"/>
            <a:chExt cx="4358769" cy="3064203"/>
          </a:xfrm>
        </p:grpSpPr>
        <p:grpSp>
          <p:nvGrpSpPr>
            <p:cNvPr id="27" name="Group 26"/>
            <p:cNvGrpSpPr/>
            <p:nvPr/>
          </p:nvGrpSpPr>
          <p:grpSpPr>
            <a:xfrm>
              <a:off x="4648873" y="2154476"/>
              <a:ext cx="4358769" cy="3064203"/>
              <a:chOff x="4670651" y="2016691"/>
              <a:chExt cx="4287496" cy="3014098"/>
            </a:xfrm>
          </p:grpSpPr>
          <p:pic>
            <p:nvPicPr>
              <p:cNvPr id="25" name="Content Placeholder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0651" y="2016691"/>
                <a:ext cx="4287496" cy="3014098"/>
              </a:xfrm>
              <a:prstGeom prst="rect">
                <a:avLst/>
              </a:prstGeom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8705589" y="4816817"/>
                <a:ext cx="252558" cy="213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5060515" y="4455597"/>
              <a:ext cx="3947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61764" y="2254685"/>
              <a:ext cx="0" cy="2567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Prediksi Churn Berdasarkan Age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B008-B8BE-4BFA-A156-D6258F16CE9B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28</a:t>
            </a:fld>
            <a:endParaRPr lang="id-ID"/>
          </a:p>
        </p:txBody>
      </p:sp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184898" y="3031449"/>
            <a:ext cx="4329952" cy="3145514"/>
          </a:xfrm>
        </p:spPr>
        <p:txBody>
          <a:bodyPr/>
          <a:lstStyle/>
          <a:p>
            <a:r>
              <a:rPr lang="id-ID" dirty="0" smtClean="0"/>
              <a:t>Demi mengunggah rasa penasaran kita, mari kita coba (secara paksa) untuk melakukan estimasi persamaan garis.</a:t>
            </a:r>
          </a:p>
          <a:p>
            <a:r>
              <a:rPr lang="id-ID" dirty="0" smtClean="0"/>
              <a:t>Kita dapat melihat bahwa persamaan garis menjadi tidak relevan.</a:t>
            </a:r>
          </a:p>
        </p:txBody>
      </p:sp>
      <p:pic>
        <p:nvPicPr>
          <p:cNvPr id="21" name="Content Placeholder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98" y="1427747"/>
            <a:ext cx="4330700" cy="143122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5473874" y="2858976"/>
            <a:ext cx="2755726" cy="2356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2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Linear Regression Menjadi Tidak Relevan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B8F7-D0C3-48C8-A584-BA6480DE55E0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29</a:t>
            </a:fld>
            <a:endParaRPr lang="id-ID"/>
          </a:p>
        </p:txBody>
      </p:sp>
      <p:grpSp>
        <p:nvGrpSpPr>
          <p:cNvPr id="8" name="Group 7"/>
          <p:cNvGrpSpPr/>
          <p:nvPr/>
        </p:nvGrpSpPr>
        <p:grpSpPr>
          <a:xfrm>
            <a:off x="2067848" y="1577776"/>
            <a:ext cx="5283875" cy="3845994"/>
            <a:chOff x="4648873" y="2154476"/>
            <a:chExt cx="4358769" cy="3172634"/>
          </a:xfrm>
        </p:grpSpPr>
        <p:grpSp>
          <p:nvGrpSpPr>
            <p:cNvPr id="9" name="Group 8"/>
            <p:cNvGrpSpPr/>
            <p:nvPr/>
          </p:nvGrpSpPr>
          <p:grpSpPr>
            <a:xfrm>
              <a:off x="4648873" y="2154476"/>
              <a:ext cx="4358769" cy="3064203"/>
              <a:chOff x="4670651" y="2016691"/>
              <a:chExt cx="4287496" cy="3014098"/>
            </a:xfrm>
          </p:grpSpPr>
          <p:pic>
            <p:nvPicPr>
              <p:cNvPr id="12" name="Content Placeholder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0651" y="2016691"/>
                <a:ext cx="4287496" cy="3014098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8705589" y="4816817"/>
                <a:ext cx="252558" cy="213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5060515" y="4455597"/>
              <a:ext cx="3947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61764" y="2254685"/>
              <a:ext cx="0" cy="307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2981941" y="2181539"/>
            <a:ext cx="3825533" cy="3242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849263" y="2525564"/>
            <a:ext cx="2464533" cy="3080795"/>
            <a:chOff x="5849263" y="2525564"/>
            <a:chExt cx="2464533" cy="3080795"/>
          </a:xfrm>
        </p:grpSpPr>
        <p:sp>
          <p:nvSpPr>
            <p:cNvPr id="19" name="Oval 18"/>
            <p:cNvSpPr/>
            <p:nvPr/>
          </p:nvSpPr>
          <p:spPr>
            <a:xfrm>
              <a:off x="6026220" y="2525564"/>
              <a:ext cx="330671" cy="330671"/>
            </a:xfrm>
            <a:prstGeom prst="ellipse">
              <a:avLst/>
            </a:prstGeom>
            <a:solidFill>
              <a:srgbClr val="FFFF00"/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49263" y="2807809"/>
              <a:ext cx="2464533" cy="2798550"/>
              <a:chOff x="3727023" y="3277944"/>
              <a:chExt cx="2464533" cy="279855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727023" y="5614829"/>
                <a:ext cx="2464533" cy="461665"/>
              </a:xfrm>
              <a:prstGeom prst="rect">
                <a:avLst/>
              </a:prstGeom>
              <a:noFill/>
              <a:ln w="38100">
                <a:solidFill>
                  <a:srgbClr val="C06AC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Jika muncul seorang pelanggan dengan umur 30 tahun</a:t>
                </a:r>
                <a:endParaRPr lang="id-ID" sz="1200" dirty="0"/>
              </a:p>
            </p:txBody>
          </p:sp>
          <p:cxnSp>
            <p:nvCxnSpPr>
              <p:cNvPr id="23" name="Straight Arrow Connector 22"/>
              <p:cNvCxnSpPr>
                <a:stCxn id="20" idx="0"/>
                <a:endCxn id="19" idx="5"/>
              </p:cNvCxnSpPr>
              <p:nvPr/>
            </p:nvCxnSpPr>
            <p:spPr>
              <a:xfrm flipH="1" flipV="1">
                <a:off x="4186225" y="3277944"/>
                <a:ext cx="773065" cy="2336885"/>
              </a:xfrm>
              <a:prstGeom prst="straightConnector1">
                <a:avLst/>
              </a:prstGeom>
              <a:ln w="38100">
                <a:solidFill>
                  <a:srgbClr val="C06AC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3130379" y="2548349"/>
            <a:ext cx="2895841" cy="330671"/>
            <a:chOff x="3130379" y="2548349"/>
            <a:chExt cx="2895841" cy="330671"/>
          </a:xfrm>
        </p:grpSpPr>
        <p:sp>
          <p:nvSpPr>
            <p:cNvPr id="26" name="Oval 25"/>
            <p:cNvSpPr/>
            <p:nvPr/>
          </p:nvSpPr>
          <p:spPr>
            <a:xfrm>
              <a:off x="3130379" y="2548349"/>
              <a:ext cx="330671" cy="330671"/>
            </a:xfrm>
            <a:prstGeom prst="ellipse">
              <a:avLst/>
            </a:prstGeom>
            <a:solidFill>
              <a:srgbClr val="FFC000"/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 smtClean="0">
                  <a:solidFill>
                    <a:schemeClr val="tx1"/>
                  </a:solidFill>
                </a:rPr>
                <a:t>?</a:t>
              </a:r>
              <a:endParaRPr lang="id-ID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/>
            <p:cNvCxnSpPr>
              <a:stCxn id="26" idx="6"/>
              <a:endCxn id="19" idx="2"/>
            </p:cNvCxnSpPr>
            <p:nvPr/>
          </p:nvCxnSpPr>
          <p:spPr>
            <a:xfrm flipV="1">
              <a:off x="3461050" y="2690900"/>
              <a:ext cx="2565170" cy="2278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39870" y="2830594"/>
            <a:ext cx="2838935" cy="1536693"/>
            <a:chOff x="339870" y="2830594"/>
            <a:chExt cx="2838935" cy="1536693"/>
          </a:xfrm>
        </p:grpSpPr>
        <p:sp>
          <p:nvSpPr>
            <p:cNvPr id="25" name="TextBox 24"/>
            <p:cNvSpPr txBox="1"/>
            <p:nvPr/>
          </p:nvSpPr>
          <p:spPr>
            <a:xfrm>
              <a:off x="339870" y="2982292"/>
              <a:ext cx="1878551" cy="1384995"/>
            </a:xfrm>
            <a:prstGeom prst="rect">
              <a:avLst/>
            </a:prstGeom>
            <a:noFill/>
            <a:ln w="38100">
              <a:solidFill>
                <a:srgbClr val="C06AC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d-ID" sz="1200" dirty="0" smtClean="0"/>
                <a:t>Nilai churn apa yang diprediksi oleh garis linear regression ini?</a:t>
              </a:r>
            </a:p>
            <a:p>
              <a:endParaRPr lang="id-ID" sz="1200" dirty="0"/>
            </a:p>
            <a:p>
              <a:r>
                <a:rPr lang="id-ID" sz="1200" dirty="0" smtClean="0"/>
                <a:t>Sementara yang nilai yang diperbolehkan untuk churn hanya 0 &amp; 1</a:t>
              </a:r>
              <a:endParaRPr lang="id-ID" sz="1200" dirty="0"/>
            </a:p>
          </p:txBody>
        </p:sp>
        <p:cxnSp>
          <p:nvCxnSpPr>
            <p:cNvPr id="35" name="Straight Arrow Connector 34"/>
            <p:cNvCxnSpPr>
              <a:stCxn id="25" idx="3"/>
              <a:endCxn id="26" idx="3"/>
            </p:cNvCxnSpPr>
            <p:nvPr/>
          </p:nvCxnSpPr>
          <p:spPr>
            <a:xfrm flipV="1">
              <a:off x="2218421" y="2830594"/>
              <a:ext cx="960384" cy="844196"/>
            </a:xfrm>
            <a:prstGeom prst="straightConnector1">
              <a:avLst/>
            </a:prstGeom>
            <a:ln w="38100">
              <a:solidFill>
                <a:srgbClr val="C06A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477518" y="4684238"/>
            <a:ext cx="2464533" cy="1662862"/>
            <a:chOff x="3477518" y="4684238"/>
            <a:chExt cx="2464533" cy="1662862"/>
          </a:xfrm>
        </p:grpSpPr>
        <p:sp>
          <p:nvSpPr>
            <p:cNvPr id="52" name="Oval 51"/>
            <p:cNvSpPr/>
            <p:nvPr/>
          </p:nvSpPr>
          <p:spPr>
            <a:xfrm>
              <a:off x="3583042" y="4684238"/>
              <a:ext cx="330671" cy="330671"/>
            </a:xfrm>
            <a:prstGeom prst="ellipse">
              <a:avLst/>
            </a:prstGeom>
            <a:solidFill>
              <a:srgbClr val="FFFF00"/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477518" y="4966483"/>
              <a:ext cx="2464533" cy="1380617"/>
              <a:chOff x="2929633" y="4935593"/>
              <a:chExt cx="2464533" cy="1380617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2929633" y="5854545"/>
                <a:ext cx="2464533" cy="461665"/>
              </a:xfrm>
              <a:prstGeom prst="rect">
                <a:avLst/>
              </a:prstGeom>
              <a:noFill/>
              <a:ln w="38100">
                <a:solidFill>
                  <a:srgbClr val="C06AC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Jika muncul seorang pelanggan dengan umur 5 tahun</a:t>
                </a:r>
                <a:endParaRPr lang="id-ID" sz="1200" dirty="0"/>
              </a:p>
            </p:txBody>
          </p:sp>
          <p:cxnSp>
            <p:nvCxnSpPr>
              <p:cNvPr id="55" name="Straight Arrow Connector 54"/>
              <p:cNvCxnSpPr>
                <a:stCxn id="54" idx="0"/>
                <a:endCxn id="52" idx="5"/>
              </p:cNvCxnSpPr>
              <p:nvPr/>
            </p:nvCxnSpPr>
            <p:spPr>
              <a:xfrm flipH="1" flipV="1">
                <a:off x="3317402" y="4935593"/>
                <a:ext cx="844498" cy="918952"/>
              </a:xfrm>
              <a:prstGeom prst="straightConnector1">
                <a:avLst/>
              </a:prstGeom>
              <a:ln w="38100">
                <a:solidFill>
                  <a:srgbClr val="C06AC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/>
          <p:cNvGrpSpPr/>
          <p:nvPr/>
        </p:nvGrpSpPr>
        <p:grpSpPr>
          <a:xfrm>
            <a:off x="3093546" y="4676997"/>
            <a:ext cx="489496" cy="330671"/>
            <a:chOff x="3093546" y="4676997"/>
            <a:chExt cx="489496" cy="330671"/>
          </a:xfrm>
        </p:grpSpPr>
        <p:sp>
          <p:nvSpPr>
            <p:cNvPr id="60" name="Oval 59"/>
            <p:cNvSpPr/>
            <p:nvPr/>
          </p:nvSpPr>
          <p:spPr>
            <a:xfrm>
              <a:off x="3093546" y="4676997"/>
              <a:ext cx="330671" cy="330671"/>
            </a:xfrm>
            <a:prstGeom prst="ellipse">
              <a:avLst/>
            </a:prstGeom>
            <a:solidFill>
              <a:srgbClr val="FFC000"/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 smtClean="0">
                  <a:solidFill>
                    <a:schemeClr val="tx1"/>
                  </a:solidFill>
                </a:rPr>
                <a:t>?</a:t>
              </a:r>
              <a:endParaRPr lang="id-ID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60" idx="6"/>
              <a:endCxn id="52" idx="2"/>
            </p:cNvCxnSpPr>
            <p:nvPr/>
          </p:nvCxnSpPr>
          <p:spPr>
            <a:xfrm>
              <a:off x="3424217" y="4842333"/>
              <a:ext cx="158825" cy="724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>
            <a:stCxn id="25" idx="3"/>
            <a:endCxn id="60" idx="2"/>
          </p:cNvCxnSpPr>
          <p:nvPr/>
        </p:nvCxnSpPr>
        <p:spPr>
          <a:xfrm>
            <a:off x="2218421" y="3674790"/>
            <a:ext cx="875125" cy="1167543"/>
          </a:xfrm>
          <a:prstGeom prst="straightConnector1">
            <a:avLst/>
          </a:prstGeom>
          <a:ln w="38100">
            <a:solidFill>
              <a:srgbClr val="C06A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1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 Mengenai Logistic Regression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Bagian Pertama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9879-58ED-4EBB-92BD-B0E45F567C8E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35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Linear Regression Menjadi Tidak Relevan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d-ID" dirty="0" smtClean="0"/>
              <a:t>Dari percobaan sebelumnya, kita memahami bahwa meskipun kita memaksakan diri melakukan linear regression pada permasalahan kategorisasi, hasil yang didapat akan menjadi tidak relevan.</a:t>
            </a:r>
          </a:p>
          <a:p>
            <a:endParaRPr lang="id-ID" dirty="0"/>
          </a:p>
          <a:p>
            <a:r>
              <a:rPr lang="id-ID" dirty="0" smtClean="0"/>
              <a:t>Linear Regresion </a:t>
            </a:r>
            <a:r>
              <a:rPr lang="id-ID" u="sng" dirty="0" smtClean="0"/>
              <a:t>hanya untuk memprediksi!</a:t>
            </a:r>
            <a:r>
              <a:rPr lang="id-ID" dirty="0" smtClean="0"/>
              <a:t> Bukan melakukan kategorisasi.</a:t>
            </a:r>
          </a:p>
          <a:p>
            <a:endParaRPr lang="id-ID" dirty="0"/>
          </a:p>
          <a:p>
            <a:r>
              <a:rPr lang="id-ID" dirty="0" smtClean="0"/>
              <a:t>Logistic Regresion sebaliknya, ditujukan untuk melakukan kategorisasi!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A0B4-C186-4176-9C96-F96F33EAE744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715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Linear Regression menuju Logistic Regression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55101"/>
            <a:ext cx="6188745" cy="379630"/>
          </a:xfrm>
        </p:spPr>
        <p:txBody>
          <a:bodyPr>
            <a:normAutofit/>
          </a:bodyPr>
          <a:lstStyle/>
          <a:p>
            <a:r>
              <a:rPr lang="id-ID" dirty="0" smtClean="0"/>
              <a:t>Bagian Tiga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7E56-1994-422C-BA87-DFFE453938F9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96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8873" y="2154476"/>
            <a:ext cx="4358769" cy="3064203"/>
            <a:chOff x="4648873" y="2154476"/>
            <a:chExt cx="4358769" cy="3064203"/>
          </a:xfrm>
        </p:grpSpPr>
        <p:grpSp>
          <p:nvGrpSpPr>
            <p:cNvPr id="27" name="Group 26"/>
            <p:cNvGrpSpPr/>
            <p:nvPr/>
          </p:nvGrpSpPr>
          <p:grpSpPr>
            <a:xfrm>
              <a:off x="4648873" y="2154476"/>
              <a:ext cx="4358769" cy="3064203"/>
              <a:chOff x="4670651" y="2016691"/>
              <a:chExt cx="4287496" cy="3014098"/>
            </a:xfrm>
          </p:grpSpPr>
          <p:pic>
            <p:nvPicPr>
              <p:cNvPr id="25" name="Content Placeholder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0651" y="2016691"/>
                <a:ext cx="4287496" cy="3014098"/>
              </a:xfrm>
              <a:prstGeom prst="rect">
                <a:avLst/>
              </a:prstGeom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8705589" y="4816817"/>
                <a:ext cx="252558" cy="213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5060515" y="4455597"/>
              <a:ext cx="3947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61764" y="2254685"/>
              <a:ext cx="0" cy="2567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Prediksi Churn Berdasarkan Age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D633-C029-4F0C-B37B-4D68F8B3475F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32</a:t>
            </a:fld>
            <a:endParaRPr lang="id-ID"/>
          </a:p>
        </p:txBody>
      </p:sp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184898" y="3031449"/>
            <a:ext cx="4329952" cy="3145514"/>
          </a:xfrm>
        </p:spPr>
        <p:txBody>
          <a:bodyPr/>
          <a:lstStyle/>
          <a:p>
            <a:r>
              <a:rPr lang="id-ID" dirty="0" smtClean="0"/>
              <a:t>Faktanya, untuk mengimplementasikan Logistic Regression, kita hanya perlu menambahkan beberapa tahap tambahan.</a:t>
            </a:r>
          </a:p>
          <a:p>
            <a:r>
              <a:rPr lang="id-ID" dirty="0" smtClean="0"/>
              <a:t>Untuk itu, mari kita notasikan secara formal beberapa variable yang kita butuhkan.</a:t>
            </a:r>
            <a:endParaRPr lang="id-ID" dirty="0"/>
          </a:p>
        </p:txBody>
      </p:sp>
      <p:pic>
        <p:nvPicPr>
          <p:cNvPr id="21" name="Content Placeholder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98" y="1427747"/>
            <a:ext cx="4330700" cy="143122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5664374" y="2858976"/>
            <a:ext cx="2755726" cy="2356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8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Menuju</a:t>
            </a:r>
            <a:r>
              <a:rPr lang="en-GB" dirty="0" smtClean="0"/>
              <a:t> Logistic Regression</a:t>
            </a:r>
            <a:endParaRPr lang="id-ID" dirty="0"/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4254" y="2195408"/>
            <a:ext cx="4330700" cy="316320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2190-76C4-44AA-881C-39CE199F98FF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33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37770" y="2267074"/>
                <a:ext cx="1133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770" y="2267074"/>
                <a:ext cx="11339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839" r="-2151" b="-2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ontent Placeholder 36"/>
          <p:cNvSpPr>
            <a:spLocks noGrp="1"/>
          </p:cNvSpPr>
          <p:nvPr>
            <p:ph sz="half" idx="2"/>
          </p:nvPr>
        </p:nvSpPr>
        <p:spPr>
          <a:xfrm>
            <a:off x="4629150" y="1646007"/>
            <a:ext cx="4378492" cy="4590243"/>
          </a:xfrm>
        </p:spPr>
        <p:txBody>
          <a:bodyPr anchor="t"/>
          <a:lstStyle/>
          <a:p>
            <a:pPr marL="0" indent="0">
              <a:buNone/>
            </a:pPr>
            <a:r>
              <a:rPr lang="en-GB" dirty="0" err="1" smtClean="0"/>
              <a:t>Persamaan</a:t>
            </a:r>
            <a:r>
              <a:rPr lang="en-GB" dirty="0" smtClean="0"/>
              <a:t> </a:t>
            </a:r>
            <a:r>
              <a:rPr lang="en-GB" dirty="0" err="1" smtClean="0"/>
              <a:t>Garis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2" name="Group 41"/>
          <p:cNvGrpSpPr/>
          <p:nvPr/>
        </p:nvGrpSpPr>
        <p:grpSpPr>
          <a:xfrm>
            <a:off x="5033246" y="2083460"/>
            <a:ext cx="1464288" cy="397117"/>
            <a:chOff x="4887590" y="1449669"/>
            <a:chExt cx="1464288" cy="397117"/>
          </a:xfrm>
        </p:grpSpPr>
        <p:sp>
          <p:nvSpPr>
            <p:cNvPr id="43" name="Rectangle 42"/>
            <p:cNvSpPr/>
            <p:nvPr/>
          </p:nvSpPr>
          <p:spPr>
            <a:xfrm>
              <a:off x="4887590" y="1498829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033247" y="1449669"/>
                  <a:ext cx="13186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131863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5033246" y="2597178"/>
            <a:ext cx="1993279" cy="397117"/>
            <a:chOff x="4887590" y="1449669"/>
            <a:chExt cx="1993279" cy="397117"/>
          </a:xfrm>
        </p:grpSpPr>
        <p:sp>
          <p:nvSpPr>
            <p:cNvPr id="46" name="Rectangle 45"/>
            <p:cNvSpPr/>
            <p:nvPr/>
          </p:nvSpPr>
          <p:spPr>
            <a:xfrm>
              <a:off x="4887590" y="1498829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5033247" y="1449669"/>
                  <a:ext cx="18476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184762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5033246" y="3110896"/>
            <a:ext cx="2478283" cy="446276"/>
            <a:chOff x="4887590" y="1449669"/>
            <a:chExt cx="2478283" cy="446276"/>
          </a:xfrm>
        </p:grpSpPr>
        <p:sp>
          <p:nvSpPr>
            <p:cNvPr id="49" name="Rectangle 48"/>
            <p:cNvSpPr/>
            <p:nvPr/>
          </p:nvSpPr>
          <p:spPr>
            <a:xfrm>
              <a:off x="4887590" y="1498829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5033247" y="1449669"/>
                  <a:ext cx="2332626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2332626" cy="44627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5033246" y="3655368"/>
            <a:ext cx="2745984" cy="446276"/>
            <a:chOff x="4887590" y="1449669"/>
            <a:chExt cx="2745984" cy="446276"/>
          </a:xfrm>
        </p:grpSpPr>
        <p:sp>
          <p:nvSpPr>
            <p:cNvPr id="52" name="Rectangle 51"/>
            <p:cNvSpPr/>
            <p:nvPr/>
          </p:nvSpPr>
          <p:spPr>
            <a:xfrm>
              <a:off x="4887590" y="1498829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5033247" y="1449669"/>
                  <a:ext cx="260032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2600327" cy="44627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5033246" y="4218245"/>
            <a:ext cx="3009869" cy="1606292"/>
            <a:chOff x="4887590" y="2138234"/>
            <a:chExt cx="3009869" cy="1606292"/>
          </a:xfrm>
        </p:grpSpPr>
        <p:sp>
          <p:nvSpPr>
            <p:cNvPr id="58" name="Rectangle 57"/>
            <p:cNvSpPr/>
            <p:nvPr/>
          </p:nvSpPr>
          <p:spPr>
            <a:xfrm>
              <a:off x="4887590" y="2148921"/>
              <a:ext cx="72828" cy="1595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5033247" y="2138234"/>
                  <a:ext cx="1172052" cy="415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2138234"/>
                  <a:ext cx="1172052" cy="41575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705897" y="2517647"/>
                  <a:ext cx="21915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897" y="2517647"/>
                  <a:ext cx="219156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5705897" y="2897060"/>
                  <a:ext cx="1077731" cy="8107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897" y="2897060"/>
                  <a:ext cx="1077731" cy="81073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/>
            <p:cNvSpPr txBox="1"/>
            <p:nvPr/>
          </p:nvSpPr>
          <p:spPr>
            <a:xfrm>
              <a:off x="5037798" y="2586897"/>
              <a:ext cx="668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err="1" smtClean="0"/>
                <a:t>dimana</a:t>
              </a:r>
              <a:r>
                <a:rPr lang="en-GB" sz="900" dirty="0" smtClean="0"/>
                <a:t> :</a:t>
              </a:r>
              <a:endParaRPr lang="id-ID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198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Menuju</a:t>
            </a:r>
            <a:r>
              <a:rPr lang="en-GB" dirty="0" smtClean="0"/>
              <a:t> Logistic Regression</a:t>
            </a:r>
            <a:endParaRPr lang="id-ID" dirty="0"/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4254" y="2195408"/>
            <a:ext cx="4330700" cy="316320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0C2B-7A56-404C-A179-25B75ADA3BF2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34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199302" y="2107755"/>
                <a:ext cx="742447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302" y="2107755"/>
                <a:ext cx="742447" cy="4157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32964" y="1911810"/>
                <a:ext cx="2278954" cy="810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964" y="1911810"/>
                <a:ext cx="2278954" cy="8107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31388" y="2130967"/>
                <a:ext cx="2407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388" y="2130967"/>
                <a:ext cx="24079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36"/>
          <p:cNvSpPr>
            <a:spLocks noGrp="1"/>
          </p:cNvSpPr>
          <p:nvPr>
            <p:ph sz="half" idx="2"/>
          </p:nvPr>
        </p:nvSpPr>
        <p:spPr>
          <a:xfrm>
            <a:off x="4629150" y="2941702"/>
            <a:ext cx="4378492" cy="3056554"/>
          </a:xfrm>
        </p:spPr>
        <p:txBody>
          <a:bodyPr anchor="t"/>
          <a:lstStyle/>
          <a:p>
            <a:pPr marL="0" indent="0">
              <a:buNone/>
            </a:pPr>
            <a:r>
              <a:rPr lang="en-GB" dirty="0" err="1" smtClean="0"/>
              <a:t>Contoh</a:t>
            </a:r>
            <a:r>
              <a:rPr lang="en-GB" dirty="0" smtClean="0"/>
              <a:t>, </a:t>
            </a:r>
            <a:r>
              <a:rPr lang="en-GB" dirty="0" err="1" smtClean="0"/>
              <a:t>diketahui</a:t>
            </a:r>
            <a:r>
              <a:rPr lang="en-GB" dirty="0" smtClean="0"/>
              <a:t> parameter </a:t>
            </a:r>
            <a:r>
              <a:rPr lang="en-GB" dirty="0" err="1" smtClean="0"/>
              <a:t>garis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mempermudah</a:t>
            </a:r>
            <a:r>
              <a:rPr lang="en-GB" dirty="0" smtClean="0"/>
              <a:t> </a:t>
            </a:r>
            <a:r>
              <a:rPr lang="en-GB" dirty="0" err="1" smtClean="0"/>
              <a:t>pemahaman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35" name="Group 34"/>
          <p:cNvGrpSpPr/>
          <p:nvPr/>
        </p:nvGrpSpPr>
        <p:grpSpPr>
          <a:xfrm>
            <a:off x="5033246" y="3473846"/>
            <a:ext cx="2586966" cy="415755"/>
            <a:chOff x="4887590" y="1449669"/>
            <a:chExt cx="2586966" cy="415755"/>
          </a:xfrm>
        </p:grpSpPr>
        <p:sp>
          <p:nvSpPr>
            <p:cNvPr id="36" name="Rectangle 35"/>
            <p:cNvSpPr/>
            <p:nvPr/>
          </p:nvSpPr>
          <p:spPr>
            <a:xfrm>
              <a:off x="4887590" y="1498829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33247" y="1449669"/>
                  <a:ext cx="2441309" cy="415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.1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2441309" cy="41575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5033246" y="3993219"/>
            <a:ext cx="3059997" cy="415755"/>
            <a:chOff x="4887590" y="1449669"/>
            <a:chExt cx="3059997" cy="415755"/>
          </a:xfrm>
        </p:grpSpPr>
        <p:sp>
          <p:nvSpPr>
            <p:cNvPr id="39" name="Rectangle 38"/>
            <p:cNvSpPr/>
            <p:nvPr/>
          </p:nvSpPr>
          <p:spPr>
            <a:xfrm>
              <a:off x="4887590" y="1498829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033247" y="1449669"/>
                  <a:ext cx="2914340" cy="4157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0.1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2914340" cy="41575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033246" y="5160332"/>
            <a:ext cx="3059997" cy="397117"/>
            <a:chOff x="4887590" y="1449669"/>
            <a:chExt cx="3059997" cy="397117"/>
          </a:xfrm>
        </p:grpSpPr>
        <p:sp>
          <p:nvSpPr>
            <p:cNvPr id="55" name="Rectangle 54"/>
            <p:cNvSpPr/>
            <p:nvPr/>
          </p:nvSpPr>
          <p:spPr>
            <a:xfrm>
              <a:off x="4887590" y="1498829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5033247" y="1449669"/>
                  <a:ext cx="29143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0.1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291434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5033246" y="5652948"/>
            <a:ext cx="3059997" cy="397117"/>
            <a:chOff x="4887590" y="1449669"/>
            <a:chExt cx="3059997" cy="397117"/>
          </a:xfrm>
        </p:grpSpPr>
        <p:sp>
          <p:nvSpPr>
            <p:cNvPr id="64" name="Rectangle 63"/>
            <p:cNvSpPr/>
            <p:nvPr/>
          </p:nvSpPr>
          <p:spPr>
            <a:xfrm>
              <a:off x="4887590" y="1498829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5033247" y="1449669"/>
                  <a:ext cx="29143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291434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809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Menuju</a:t>
            </a:r>
            <a:r>
              <a:rPr lang="en-GB" dirty="0" smtClean="0"/>
              <a:t> Logistic Regression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C7E5-B8C0-4A58-802E-4641E28303EC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35</a:t>
            </a:fld>
            <a:endParaRPr lang="id-ID"/>
          </a:p>
        </p:txBody>
      </p:sp>
      <p:pic>
        <p:nvPicPr>
          <p:cNvPr id="8" name="Content Placeholder 3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4254" y="2195408"/>
            <a:ext cx="4330700" cy="3163206"/>
          </a:xfrm>
          <a:prstGeom prst="rect">
            <a:avLst/>
          </a:prstGeom>
        </p:spPr>
      </p:pic>
      <p:sp>
        <p:nvSpPr>
          <p:cNvPr id="13" name="Content Placeholder 36"/>
          <p:cNvSpPr>
            <a:spLocks noGrp="1"/>
          </p:cNvSpPr>
          <p:nvPr>
            <p:ph sz="half" idx="2"/>
          </p:nvPr>
        </p:nvSpPr>
        <p:spPr>
          <a:xfrm>
            <a:off x="4629150" y="1408013"/>
            <a:ext cx="4378492" cy="4590243"/>
          </a:xfrm>
        </p:spPr>
        <p:txBody>
          <a:bodyPr anchor="t"/>
          <a:lstStyle/>
          <a:p>
            <a:pPr marL="0" indent="0">
              <a:buNone/>
            </a:pPr>
            <a:r>
              <a:rPr lang="en-GB" dirty="0" err="1" smtClean="0"/>
              <a:t>Sekarang</a:t>
            </a:r>
            <a:r>
              <a:rPr lang="en-GB" dirty="0" smtClean="0"/>
              <a:t>,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persamaan</a:t>
            </a:r>
            <a:r>
              <a:rPr lang="en-GB" dirty="0" smtClean="0"/>
              <a:t> </a:t>
            </a:r>
            <a:r>
              <a:rPr lang="en-GB" dirty="0" err="1" smtClean="0"/>
              <a:t>garis</a:t>
            </a:r>
            <a:r>
              <a:rPr lang="en-GB" dirty="0" smtClean="0"/>
              <a:t> linear regression </a:t>
            </a:r>
            <a:r>
              <a:rPr lang="en-GB" dirty="0" err="1" smtClean="0"/>
              <a:t>tersebut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id-ID" dirty="0" smtClean="0"/>
              <a:t>melakukan kategorisasi churn berdasarkan umur.</a:t>
            </a:r>
          </a:p>
          <a:p>
            <a:pPr marL="0" indent="0">
              <a:spcAft>
                <a:spcPts val="1200"/>
              </a:spcAft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Sebagai contoh, ada pelanggan berumur 13 tahun, maka: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5033246" y="2835020"/>
            <a:ext cx="1655750" cy="397117"/>
            <a:chOff x="4887590" y="1449669"/>
            <a:chExt cx="1655750" cy="397117"/>
          </a:xfrm>
        </p:grpSpPr>
        <p:sp>
          <p:nvSpPr>
            <p:cNvPr id="18" name="Rectangle 17"/>
            <p:cNvSpPr/>
            <p:nvPr/>
          </p:nvSpPr>
          <p:spPr>
            <a:xfrm>
              <a:off x="4887590" y="1498829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033247" y="1449669"/>
                  <a:ext cx="15100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151009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5033246" y="4218079"/>
            <a:ext cx="1974171" cy="397117"/>
            <a:chOff x="4887590" y="1449669"/>
            <a:chExt cx="1974171" cy="397117"/>
          </a:xfrm>
        </p:grpSpPr>
        <p:sp>
          <p:nvSpPr>
            <p:cNvPr id="21" name="Rectangle 20"/>
            <p:cNvSpPr/>
            <p:nvPr/>
          </p:nvSpPr>
          <p:spPr>
            <a:xfrm>
              <a:off x="4887590" y="1498829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033247" y="1449669"/>
                  <a:ext cx="18285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(13)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18285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033246" y="4767936"/>
            <a:ext cx="1121373" cy="397117"/>
            <a:chOff x="4887590" y="1449669"/>
            <a:chExt cx="1121373" cy="397117"/>
          </a:xfrm>
        </p:grpSpPr>
        <p:sp>
          <p:nvSpPr>
            <p:cNvPr id="24" name="Rectangle 23"/>
            <p:cNvSpPr/>
            <p:nvPr/>
          </p:nvSpPr>
          <p:spPr>
            <a:xfrm>
              <a:off x="4887590" y="1498829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5033247" y="1449669"/>
                  <a:ext cx="9757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.3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97571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2202361" y="4320195"/>
            <a:ext cx="372218" cy="632407"/>
            <a:chOff x="2278561" y="4320195"/>
            <a:chExt cx="372218" cy="632407"/>
          </a:xfrm>
        </p:grpSpPr>
        <p:sp>
          <p:nvSpPr>
            <p:cNvPr id="26" name="Oval 25"/>
            <p:cNvSpPr/>
            <p:nvPr/>
          </p:nvSpPr>
          <p:spPr>
            <a:xfrm>
              <a:off x="2380554" y="4320195"/>
              <a:ext cx="168232" cy="16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278561" y="4523227"/>
              <a:ext cx="372218" cy="429375"/>
              <a:chOff x="2278561" y="4523227"/>
              <a:chExt cx="372218" cy="42937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278561" y="4614048"/>
                <a:ext cx="372218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id-ID" sz="1600" dirty="0" smtClean="0"/>
                  <a:t>13</a:t>
                </a:r>
                <a:endParaRPr lang="id-ID" sz="1600" dirty="0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90079" y="4523227"/>
                <a:ext cx="149182" cy="90821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243014" y="4146529"/>
            <a:ext cx="1156590" cy="173666"/>
            <a:chOff x="1243014" y="4146529"/>
            <a:chExt cx="1156590" cy="173666"/>
          </a:xfrm>
        </p:grpSpPr>
        <p:cxnSp>
          <p:nvCxnSpPr>
            <p:cNvPr id="31" name="Straight Connector 30"/>
            <p:cNvCxnSpPr>
              <a:stCxn id="26" idx="0"/>
            </p:cNvCxnSpPr>
            <p:nvPr/>
          </p:nvCxnSpPr>
          <p:spPr>
            <a:xfrm flipV="1">
              <a:off x="2388470" y="4146529"/>
              <a:ext cx="0" cy="17366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243014" y="4152905"/>
              <a:ext cx="115659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52200" y="3982808"/>
            <a:ext cx="774929" cy="338554"/>
            <a:chOff x="552200" y="3887554"/>
            <a:chExt cx="774929" cy="338554"/>
          </a:xfrm>
        </p:grpSpPr>
        <p:sp>
          <p:nvSpPr>
            <p:cNvPr id="35" name="Oval 34"/>
            <p:cNvSpPr/>
            <p:nvPr/>
          </p:nvSpPr>
          <p:spPr>
            <a:xfrm>
              <a:off x="1158897" y="3978297"/>
              <a:ext cx="168232" cy="16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52200" y="3887554"/>
              <a:ext cx="564027" cy="338554"/>
              <a:chOff x="552200" y="3887554"/>
              <a:chExt cx="564027" cy="338554"/>
            </a:xfrm>
          </p:grpSpPr>
          <p:sp>
            <p:nvSpPr>
              <p:cNvPr id="38" name="Isosceles Triangle 37"/>
              <p:cNvSpPr/>
              <p:nvPr/>
            </p:nvSpPr>
            <p:spPr>
              <a:xfrm rot="5400000">
                <a:off x="996226" y="4017003"/>
                <a:ext cx="149182" cy="90821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52200" y="3887554"/>
                <a:ext cx="473206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id-ID" sz="1600" dirty="0" smtClean="0"/>
                  <a:t>0.3</a:t>
                </a:r>
                <a:endParaRPr lang="id-ID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02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Menuju</a:t>
            </a:r>
            <a:r>
              <a:rPr lang="en-GB" dirty="0" smtClean="0"/>
              <a:t> Logistic Regression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2ADB-9004-47B1-9F3E-69AC6F66C40A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36</a:t>
            </a:fld>
            <a:endParaRPr lang="id-ID"/>
          </a:p>
        </p:txBody>
      </p:sp>
      <p:pic>
        <p:nvPicPr>
          <p:cNvPr id="8" name="Content Placeholder 3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4254" y="2195408"/>
            <a:ext cx="4330700" cy="3163206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2202361" y="4320195"/>
            <a:ext cx="372218" cy="632407"/>
            <a:chOff x="2278561" y="4320195"/>
            <a:chExt cx="372218" cy="632407"/>
          </a:xfrm>
        </p:grpSpPr>
        <p:sp>
          <p:nvSpPr>
            <p:cNvPr id="26" name="Oval 25"/>
            <p:cNvSpPr/>
            <p:nvPr/>
          </p:nvSpPr>
          <p:spPr>
            <a:xfrm>
              <a:off x="2380554" y="4320195"/>
              <a:ext cx="168232" cy="16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278561" y="4523227"/>
              <a:ext cx="372218" cy="429375"/>
              <a:chOff x="2278561" y="4523227"/>
              <a:chExt cx="372218" cy="42937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278561" y="4614048"/>
                <a:ext cx="372218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id-ID" sz="1600" dirty="0" smtClean="0"/>
                  <a:t>13</a:t>
                </a:r>
                <a:endParaRPr lang="id-ID" sz="1600" dirty="0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90079" y="4523227"/>
                <a:ext cx="149182" cy="90821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243014" y="4146529"/>
            <a:ext cx="1156590" cy="173666"/>
            <a:chOff x="1243014" y="4146529"/>
            <a:chExt cx="1156590" cy="173666"/>
          </a:xfrm>
        </p:grpSpPr>
        <p:cxnSp>
          <p:nvCxnSpPr>
            <p:cNvPr id="31" name="Straight Connector 30"/>
            <p:cNvCxnSpPr>
              <a:stCxn id="26" idx="0"/>
            </p:cNvCxnSpPr>
            <p:nvPr/>
          </p:nvCxnSpPr>
          <p:spPr>
            <a:xfrm flipV="1">
              <a:off x="2388470" y="4146529"/>
              <a:ext cx="0" cy="17366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243014" y="4152905"/>
              <a:ext cx="115659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 flipH="1">
            <a:off x="99060" y="4104958"/>
            <a:ext cx="4457262" cy="0"/>
          </a:xfrm>
          <a:prstGeom prst="line">
            <a:avLst/>
          </a:prstGeom>
          <a:ln w="28575">
            <a:solidFill>
              <a:srgbClr val="C06AC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52200" y="3982808"/>
            <a:ext cx="774929" cy="338554"/>
            <a:chOff x="552200" y="3887554"/>
            <a:chExt cx="774929" cy="338554"/>
          </a:xfrm>
        </p:grpSpPr>
        <p:sp>
          <p:nvSpPr>
            <p:cNvPr id="35" name="Oval 34"/>
            <p:cNvSpPr/>
            <p:nvPr/>
          </p:nvSpPr>
          <p:spPr>
            <a:xfrm>
              <a:off x="1158897" y="3978297"/>
              <a:ext cx="168232" cy="16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52200" y="3887554"/>
              <a:ext cx="564027" cy="338554"/>
              <a:chOff x="552200" y="3887554"/>
              <a:chExt cx="564027" cy="338554"/>
            </a:xfrm>
          </p:grpSpPr>
          <p:sp>
            <p:nvSpPr>
              <p:cNvPr id="38" name="Isosceles Triangle 37"/>
              <p:cNvSpPr/>
              <p:nvPr/>
            </p:nvSpPr>
            <p:spPr>
              <a:xfrm rot="5400000">
                <a:off x="996226" y="4017003"/>
                <a:ext cx="149182" cy="90821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52200" y="3887554"/>
                <a:ext cx="473206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id-ID" sz="1600" dirty="0" smtClean="0"/>
                  <a:t>0.3</a:t>
                </a:r>
                <a:endParaRPr lang="id-ID" sz="1600" dirty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99060" y="3630956"/>
            <a:ext cx="478016" cy="429375"/>
            <a:chOff x="78994" y="4808233"/>
            <a:chExt cx="478016" cy="429375"/>
          </a:xfrm>
        </p:grpSpPr>
        <p:sp>
          <p:nvSpPr>
            <p:cNvPr id="48" name="TextBox 47"/>
            <p:cNvSpPr txBox="1"/>
            <p:nvPr/>
          </p:nvSpPr>
          <p:spPr>
            <a:xfrm>
              <a:off x="78994" y="4808233"/>
              <a:ext cx="478016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id-ID" sz="1600" dirty="0" smtClean="0"/>
                <a:t>0.5</a:t>
              </a:r>
              <a:endParaRPr lang="id-ID" sz="1600" dirty="0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243411" y="5146787"/>
              <a:ext cx="149182" cy="90821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3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408013"/>
                <a:ext cx="4378492" cy="4590243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GB" dirty="0" smtClean="0"/>
                  <a:t>S</a:t>
                </a:r>
                <a:r>
                  <a:rPr lang="id-ID" dirty="0" smtClean="0"/>
                  <a:t>ekarang, mari kita buat sebuah aturan – thresholding:</a:t>
                </a:r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Karena </a:t>
                </a:r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 smtClean="0"/>
                  <a:t>Maka,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d-ID" dirty="0" smtClean="0"/>
                  <a:t> terkategorisasi ke class 0, tidak berlangganan.</a:t>
                </a:r>
                <a:endParaRPr lang="en-GB" dirty="0"/>
              </a:p>
            </p:txBody>
          </p:sp>
        </mc:Choice>
        <mc:Fallback xmlns="">
          <p:sp>
            <p:nvSpPr>
              <p:cNvPr id="36" name="Content Placeholder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408013"/>
                <a:ext cx="4378492" cy="4590243"/>
              </a:xfrm>
              <a:blipFill rotWithShape="0">
                <a:blip r:embed="rId3"/>
                <a:stretch>
                  <a:fillRect l="-1391" t="-66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5018731" y="2317178"/>
            <a:ext cx="2536376" cy="787139"/>
            <a:chOff x="4887590" y="1449669"/>
            <a:chExt cx="2536376" cy="787139"/>
          </a:xfrm>
        </p:grpSpPr>
        <p:sp>
          <p:nvSpPr>
            <p:cNvPr id="43" name="Rectangle 42"/>
            <p:cNvSpPr/>
            <p:nvPr/>
          </p:nvSpPr>
          <p:spPr>
            <a:xfrm>
              <a:off x="4887590" y="1498829"/>
              <a:ext cx="72828" cy="737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033247" y="1449669"/>
                  <a:ext cx="2390719" cy="7871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1,  </m:t>
                                </m:r>
                                <m:r>
                                  <a:rPr lang="en-GB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𝑾𝒙</m:t>
                                </m:r>
                                <m:r>
                                  <a:rPr lang="en-GB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  <m:r>
                                  <a:rPr lang="id-ID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0,  </m:t>
                                </m:r>
                                <m:r>
                                  <a:rPr lang="en-GB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𝑾𝒙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&lt;0</m:t>
                                </m:r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2390719" cy="7871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033246" y="3969652"/>
            <a:ext cx="2340425" cy="397117"/>
            <a:chOff x="4887590" y="1449669"/>
            <a:chExt cx="2340425" cy="397117"/>
          </a:xfrm>
        </p:grpSpPr>
        <p:sp>
          <p:nvSpPr>
            <p:cNvPr id="47" name="Rectangle 46"/>
            <p:cNvSpPr/>
            <p:nvPr/>
          </p:nvSpPr>
          <p:spPr>
            <a:xfrm>
              <a:off x="4887590" y="1498829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5033247" y="1449669"/>
                  <a:ext cx="21947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a14:m>
                  <a:r>
                    <a:rPr lang="id-ID" dirty="0" smtClean="0"/>
                    <a:t>, dan </a:t>
                  </a:r>
                  <a14:m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1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219476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6557" b="-2623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5033246" y="5613712"/>
            <a:ext cx="945043" cy="397117"/>
            <a:chOff x="4887590" y="1449669"/>
            <a:chExt cx="945043" cy="397117"/>
          </a:xfrm>
        </p:grpSpPr>
        <p:sp>
          <p:nvSpPr>
            <p:cNvPr id="52" name="Rectangle 51"/>
            <p:cNvSpPr/>
            <p:nvPr/>
          </p:nvSpPr>
          <p:spPr>
            <a:xfrm>
              <a:off x="4887590" y="1498829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5033247" y="1449669"/>
                  <a:ext cx="7993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GB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7993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5000" b="-8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514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Menuju Logistic Regression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4818743"/>
            <a:ext cx="8814723" cy="1357468"/>
          </a:xfrm>
        </p:spPr>
        <p:txBody>
          <a:bodyPr/>
          <a:lstStyle/>
          <a:p>
            <a:r>
              <a:rPr lang="id-ID" dirty="0" smtClean="0"/>
              <a:t>Terdapat satu permasalahan yang masih belum disinggung.</a:t>
            </a:r>
          </a:p>
          <a:p>
            <a:r>
              <a:rPr lang="id-ID" dirty="0" smtClean="0"/>
              <a:t>Rangkaian tahap ini tidak memberikan output berupa probabilitas.</a:t>
            </a:r>
          </a:p>
          <a:p>
            <a:r>
              <a:rPr lang="id-ID" dirty="0" smtClean="0"/>
              <a:t>Berapa probabilitas pelanggan berumur 13 tahun berhenti berlangganan?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A6BA-2FA4-4920-9B5D-00C0E0389FCE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37</a:t>
            </a:fld>
            <a:endParaRPr lang="id-ID" dirty="0"/>
          </a:p>
        </p:txBody>
      </p:sp>
      <p:pic>
        <p:nvPicPr>
          <p:cNvPr id="7" name="Content Placeholder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82" y="1407552"/>
            <a:ext cx="4330700" cy="316320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40989" y="3532339"/>
            <a:ext cx="372218" cy="632407"/>
            <a:chOff x="2278561" y="4320195"/>
            <a:chExt cx="372218" cy="632407"/>
          </a:xfrm>
        </p:grpSpPr>
        <p:sp>
          <p:nvSpPr>
            <p:cNvPr id="9" name="Oval 8"/>
            <p:cNvSpPr/>
            <p:nvPr/>
          </p:nvSpPr>
          <p:spPr>
            <a:xfrm>
              <a:off x="2380554" y="4320195"/>
              <a:ext cx="168232" cy="16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278561" y="4523227"/>
              <a:ext cx="372218" cy="429375"/>
              <a:chOff x="2278561" y="4523227"/>
              <a:chExt cx="372218" cy="4293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278561" y="4614048"/>
                <a:ext cx="372218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id-ID" sz="1600" dirty="0" smtClean="0"/>
                  <a:t>13</a:t>
                </a:r>
                <a:endParaRPr lang="id-ID" sz="1600" dirty="0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2390079" y="4523227"/>
                <a:ext cx="149182" cy="90821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881642" y="2570817"/>
            <a:ext cx="1784084" cy="794232"/>
            <a:chOff x="1243014" y="3358673"/>
            <a:chExt cx="1784084" cy="794232"/>
          </a:xfrm>
        </p:grpSpPr>
        <p:cxnSp>
          <p:nvCxnSpPr>
            <p:cNvPr id="14" name="Straight Connector 13"/>
            <p:cNvCxnSpPr>
              <a:stCxn id="9" idx="0"/>
            </p:cNvCxnSpPr>
            <p:nvPr/>
          </p:nvCxnSpPr>
          <p:spPr>
            <a:xfrm flipV="1">
              <a:off x="3027098" y="3358673"/>
              <a:ext cx="0" cy="17366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243014" y="4152905"/>
              <a:ext cx="115659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 flipH="1">
            <a:off x="737688" y="3317102"/>
            <a:ext cx="4457262" cy="0"/>
          </a:xfrm>
          <a:prstGeom prst="line">
            <a:avLst/>
          </a:prstGeom>
          <a:ln w="28575">
            <a:solidFill>
              <a:srgbClr val="C06AC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190828" y="3194952"/>
            <a:ext cx="774929" cy="338554"/>
            <a:chOff x="552200" y="3887554"/>
            <a:chExt cx="774929" cy="338554"/>
          </a:xfrm>
        </p:grpSpPr>
        <p:sp>
          <p:nvSpPr>
            <p:cNvPr id="18" name="Oval 17"/>
            <p:cNvSpPr/>
            <p:nvPr/>
          </p:nvSpPr>
          <p:spPr>
            <a:xfrm>
              <a:off x="1158897" y="3978297"/>
              <a:ext cx="168232" cy="16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52200" y="3887554"/>
              <a:ext cx="564027" cy="338554"/>
              <a:chOff x="552200" y="3887554"/>
              <a:chExt cx="564027" cy="338554"/>
            </a:xfrm>
          </p:grpSpPr>
          <p:sp>
            <p:nvSpPr>
              <p:cNvPr id="20" name="Isosceles Triangle 19"/>
              <p:cNvSpPr/>
              <p:nvPr/>
            </p:nvSpPr>
            <p:spPr>
              <a:xfrm rot="5400000">
                <a:off x="996226" y="4017003"/>
                <a:ext cx="149182" cy="90821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2200" y="3887554"/>
                <a:ext cx="473206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id-ID" sz="1600" dirty="0" smtClean="0"/>
                  <a:t>0.3</a:t>
                </a:r>
                <a:endParaRPr lang="id-ID" sz="16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37688" y="2843100"/>
            <a:ext cx="478016" cy="429375"/>
            <a:chOff x="78994" y="4808233"/>
            <a:chExt cx="478016" cy="429375"/>
          </a:xfrm>
        </p:grpSpPr>
        <p:sp>
          <p:nvSpPr>
            <p:cNvPr id="23" name="TextBox 22"/>
            <p:cNvSpPr txBox="1"/>
            <p:nvPr/>
          </p:nvSpPr>
          <p:spPr>
            <a:xfrm>
              <a:off x="78994" y="4808233"/>
              <a:ext cx="478016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id-ID" sz="1600" dirty="0" smtClean="0"/>
                <a:t>0.5</a:t>
              </a:r>
              <a:endParaRPr lang="id-ID" sz="1600" dirty="0"/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243411" y="5146787"/>
              <a:ext cx="149182" cy="90821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05168" y="2449530"/>
            <a:ext cx="2656537" cy="787139"/>
            <a:chOff x="4887590" y="1449669"/>
            <a:chExt cx="2656537" cy="787139"/>
          </a:xfrm>
        </p:grpSpPr>
        <p:sp>
          <p:nvSpPr>
            <p:cNvPr id="26" name="Rectangle 25"/>
            <p:cNvSpPr/>
            <p:nvPr/>
          </p:nvSpPr>
          <p:spPr>
            <a:xfrm>
              <a:off x="4887590" y="1498829"/>
              <a:ext cx="72828" cy="737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33247" y="1449669"/>
                  <a:ext cx="2510880" cy="7871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1,  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GB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GB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  <m:r>
                                  <a:rPr lang="id-ID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0,  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id-ID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𝐓</m:t>
                                    </m:r>
                                  </m:sup>
                                </m:sSup>
                                <m:r>
                                  <a:rPr lang="en-GB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&lt;0</m:t>
                                </m:r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2510880" cy="7871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78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Yang telah kita lakukan sejauh ini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B1EA-5CE1-4EB7-9DA0-3B65906E45B3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38</a:t>
            </a:fld>
            <a:endParaRPr lang="id-ID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5869" y="1905441"/>
            <a:ext cx="2978572" cy="3912462"/>
            <a:chOff x="155869" y="1905441"/>
            <a:chExt cx="2978572" cy="39124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55869" y="1905441"/>
                  <a:ext cx="2978572" cy="415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9" y="1905441"/>
                  <a:ext cx="2978572" cy="41575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184897" y="2770915"/>
              <a:ext cx="281956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dirty="0" smtClean="0"/>
                <a:t>Gunakan persamaan garis linear regression untuk mengkalkulasi </a:t>
              </a:r>
              <a:r>
                <a:rPr lang="id-ID" sz="1600" b="1" dirty="0" smtClean="0"/>
                <a:t>score</a:t>
              </a:r>
            </a:p>
            <a:p>
              <a:pPr algn="ctr"/>
              <a:endParaRPr lang="id-ID" sz="1600" b="1" dirty="0"/>
            </a:p>
            <a:p>
              <a:pPr algn="ctr"/>
              <a:r>
                <a:rPr lang="id-ID" sz="1600" dirty="0" smtClean="0"/>
                <a:t>Angka ini bisa saja diluar dari nilai yang diperbolehkan oleh dependent variable</a:t>
              </a:r>
            </a:p>
            <a:p>
              <a:pPr algn="ctr"/>
              <a:endParaRPr lang="id-ID" sz="1600" dirty="0"/>
            </a:p>
            <a:p>
              <a:pPr algn="ctr"/>
              <a:r>
                <a:rPr lang="id-ID" sz="1600" dirty="0" smtClean="0"/>
                <a:t>Contoh:</a:t>
              </a:r>
            </a:p>
            <a:p>
              <a:pPr algn="ctr"/>
              <a:r>
                <a:rPr lang="id-ID" sz="1600" i="1" dirty="0" smtClean="0"/>
                <a:t>Churn</a:t>
              </a:r>
              <a:r>
                <a:rPr lang="id-ID" sz="1600" dirty="0" smtClean="0"/>
                <a:t>, hanya memiliki nilai 0 dan 1, namun hasil score bisa saja diluar dari angka ini</a:t>
              </a:r>
              <a:endParaRPr lang="id-ID" sz="1600" i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04457" y="1719746"/>
            <a:ext cx="2975429" cy="4344378"/>
            <a:chOff x="3004457" y="1719746"/>
            <a:chExt cx="2975429" cy="43443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207270" y="1719746"/>
                  <a:ext cx="2510880" cy="7871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1,  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GB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GB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  <m:r>
                                  <a:rPr lang="id-ID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0,  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id-ID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𝐓</m:t>
                                    </m:r>
                                  </m:sup>
                                </m:sSup>
                                <m:r>
                                  <a:rPr lang="en-GB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&lt;0</m:t>
                                </m:r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270" y="1719746"/>
                  <a:ext cx="2510880" cy="7871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3004457" y="2770915"/>
              <a:ext cx="297542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dirty="0" smtClean="0"/>
                <a:t>Setelah score didapatkan, lakukan thresholding untuk hasil score tersebut.</a:t>
              </a:r>
            </a:p>
            <a:p>
              <a:pPr algn="ctr"/>
              <a:endParaRPr lang="id-ID" sz="1600" dirty="0"/>
            </a:p>
            <a:p>
              <a:pPr algn="ctr"/>
              <a:r>
                <a:rPr lang="id-ID" sz="1600" dirty="0" smtClean="0"/>
                <a:t>Contoh:</a:t>
              </a:r>
            </a:p>
            <a:p>
              <a:pPr algn="ctr"/>
              <a:r>
                <a:rPr lang="id-ID" sz="1600" dirty="0" smtClean="0"/>
                <a:t>Threshold yang dipakai adalah 0.5, sehingga, jika score berada dibawah 0.5, maka data tersebut terkategorisasi dalam class 0, </a:t>
              </a:r>
            </a:p>
            <a:p>
              <a:pPr algn="ctr"/>
              <a:endParaRPr lang="id-ID" sz="1600" dirty="0"/>
            </a:p>
            <a:p>
              <a:pPr algn="ctr"/>
              <a:r>
                <a:rPr lang="id-ID" sz="1600" dirty="0" smtClean="0"/>
                <a:t>Jika &gt;= 0.5, maka data tersebut terkategorisasi dalam class 1.</a:t>
              </a:r>
              <a:endParaRPr lang="id-ID" sz="1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47698" y="1638603"/>
            <a:ext cx="3114121" cy="2948194"/>
            <a:chOff x="5847698" y="1638603"/>
            <a:chExt cx="3114121" cy="29481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7698" y="1638603"/>
              <a:ext cx="3114121" cy="94942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149318" y="2770915"/>
              <a:ext cx="251088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dirty="0" smtClean="0"/>
                <a:t>Proses thresholding tersebut merupakan Step Function.</a:t>
              </a:r>
            </a:p>
            <a:p>
              <a:pPr algn="ctr"/>
              <a:endParaRPr lang="id-ID" sz="1600" dirty="0"/>
            </a:p>
            <a:p>
              <a:pPr algn="ctr"/>
              <a:r>
                <a:rPr lang="id-ID" sz="1600" dirty="0" smtClean="0"/>
                <a:t>Step Function diilustrasikan dalam grafik diatas.</a:t>
              </a:r>
              <a:endParaRPr lang="id-ID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937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Menuju Logistic Regression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Agar mengeluarkan output berupa probabilitas, Step Function harus diganti dengan sebuah fungsi yang lain, yang disebut dengan </a:t>
            </a:r>
            <a:r>
              <a:rPr lang="id-ID" u="sng" dirty="0" smtClean="0"/>
              <a:t>Logistic Function</a:t>
            </a:r>
            <a:endParaRPr lang="id-ID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F0DB-3400-44AB-AC75-00F4B1A22C17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39</a:t>
            </a:fld>
            <a:endParaRPr lang="id-ID" dirty="0"/>
          </a:p>
        </p:txBody>
      </p:sp>
      <p:grpSp>
        <p:nvGrpSpPr>
          <p:cNvPr id="7" name="Group 6"/>
          <p:cNvGrpSpPr/>
          <p:nvPr/>
        </p:nvGrpSpPr>
        <p:grpSpPr>
          <a:xfrm>
            <a:off x="550345" y="2643823"/>
            <a:ext cx="3608080" cy="2289138"/>
            <a:chOff x="637226" y="3934698"/>
            <a:chExt cx="3591874" cy="22788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6" y="3934698"/>
              <a:ext cx="3591874" cy="1849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13547" y="5845881"/>
              <a:ext cx="1572185" cy="36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Step Function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81362" y="2548053"/>
            <a:ext cx="3827189" cy="2384907"/>
            <a:chOff x="4927600" y="3843498"/>
            <a:chExt cx="3810000" cy="237419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600" y="3843498"/>
              <a:ext cx="3810000" cy="17526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767244" y="5850021"/>
              <a:ext cx="1894538" cy="36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Logistic Function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98945" y="5300210"/>
                <a:ext cx="3214598" cy="787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1,  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id-ID" b="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GB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m:rPr>
                                  <m:nor/>
                                </m:rPr>
                                <a:rPr lang="id-ID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Threshold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0,  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id-ID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nor/>
                                </m:rPr>
                                <a:rPr lang="id-ID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Threshold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45" y="5300210"/>
                <a:ext cx="3214598" cy="7871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59253" y="5404802"/>
                <a:ext cx="1608389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id-ID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nor/>
                        </m:rPr>
                        <a:rPr lang="id-ID" sz="2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253" y="5404802"/>
                <a:ext cx="1608389" cy="405624"/>
              </a:xfrm>
              <a:prstGeom prst="rect">
                <a:avLst/>
              </a:prstGeom>
              <a:blipFill rotWithShape="0">
                <a:blip r:embed="rId5"/>
                <a:stretch>
                  <a:fillRect t="-3030" b="-1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1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Logistic Regression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Logistic Regression merupakan salah satu teknik machine learning untuk melakukan klasifikasi record dari dataset.</a:t>
            </a:r>
          </a:p>
          <a:p>
            <a:endParaRPr lang="id-ID" dirty="0"/>
          </a:p>
          <a:p>
            <a:r>
              <a:rPr lang="id-ID" dirty="0" smtClean="0"/>
              <a:t>Sebagai contoh, kita memiliki dataset telekomunikasi sebagai berikut.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9A71-4D56-4E26-B265-BE5D481FD97B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83" y="3427749"/>
            <a:ext cx="63817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Logistic Function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3841640" cy="4749216"/>
          </a:xfrm>
        </p:spPr>
        <p:txBody>
          <a:bodyPr anchor="t"/>
          <a:lstStyle/>
          <a:p>
            <a:pPr>
              <a:spcAft>
                <a:spcPts val="1200"/>
              </a:spcAft>
            </a:pPr>
            <a:r>
              <a:rPr lang="id-ID" dirty="0" smtClean="0">
                <a:ea typeface="Cambria Math" panose="02040503050406030204" pitchFamily="18" charset="0"/>
              </a:rPr>
              <a:t>Logistic Function juga umum disebut dengan Sigmoid Function.</a:t>
            </a:r>
            <a:endParaRPr lang="id-ID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dirty="0">
                <a:ea typeface="Cambria Math" panose="02040503050406030204" pitchFamily="18" charset="0"/>
              </a:rPr>
              <a:t>D</a:t>
            </a:r>
            <a:r>
              <a:rPr lang="id-ID" dirty="0" smtClean="0">
                <a:ea typeface="Cambria Math" panose="02040503050406030204" pitchFamily="18" charset="0"/>
              </a:rPr>
              <a:t>idefinisikan sebagai</a:t>
            </a:r>
            <a:endParaRPr lang="en-GB" dirty="0" smtClean="0">
              <a:ea typeface="Cambria Math" panose="02040503050406030204" pitchFamily="18" charset="0"/>
            </a:endParaRPr>
          </a:p>
          <a:p>
            <a:endParaRPr lang="id-ID" dirty="0" smtClean="0">
              <a:ea typeface="Cambria Math" panose="02040503050406030204" pitchFamily="18" charset="0"/>
            </a:endParaRPr>
          </a:p>
          <a:p>
            <a:endParaRPr lang="en-GB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GB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id-ID" dirty="0" smtClean="0">
              <a:ea typeface="Cambria Math" panose="02040503050406030204" pitchFamily="18" charset="0"/>
            </a:endParaRPr>
          </a:p>
          <a:p>
            <a:r>
              <a:rPr lang="en-GB" dirty="0" err="1" smtClean="0">
                <a:ea typeface="Cambria Math" panose="02040503050406030204" pitchFamily="18" charset="0"/>
              </a:rPr>
              <a:t>Dimana</a:t>
            </a:r>
            <a:endParaRPr lang="en-GB" dirty="0" smtClean="0">
              <a:ea typeface="Cambria Math" panose="02040503050406030204" pitchFamily="18" charset="0"/>
            </a:endParaRPr>
          </a:p>
          <a:p>
            <a:endParaRPr lang="en-GB" dirty="0">
              <a:ea typeface="Cambria Math" panose="02040503050406030204" pitchFamily="18" charset="0"/>
            </a:endParaRPr>
          </a:p>
          <a:p>
            <a:endParaRPr lang="id-ID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4AF4-9352-4C92-A8E1-AFFB1E0FCF03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40</a:t>
            </a:fld>
            <a:endParaRPr lang="id-ID" dirty="0"/>
          </a:p>
        </p:txBody>
      </p:sp>
      <p:grpSp>
        <p:nvGrpSpPr>
          <p:cNvPr id="15" name="Group 14"/>
          <p:cNvGrpSpPr/>
          <p:nvPr/>
        </p:nvGrpSpPr>
        <p:grpSpPr>
          <a:xfrm>
            <a:off x="691476" y="3183488"/>
            <a:ext cx="1921721" cy="737979"/>
            <a:chOff x="4887590" y="1498829"/>
            <a:chExt cx="1921721" cy="737979"/>
          </a:xfrm>
        </p:grpSpPr>
        <p:sp>
          <p:nvSpPr>
            <p:cNvPr id="16" name="Rectangle 15"/>
            <p:cNvSpPr/>
            <p:nvPr/>
          </p:nvSpPr>
          <p:spPr>
            <a:xfrm>
              <a:off x="4887590" y="1498829"/>
              <a:ext cx="72828" cy="737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033247" y="1525869"/>
                  <a:ext cx="1776064" cy="7026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id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sup>
                            </m:sSup>
                          </m:den>
                        </m:f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525869"/>
                  <a:ext cx="1776064" cy="70262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91476" y="5368277"/>
            <a:ext cx="2846634" cy="769002"/>
            <a:chOff x="691476" y="4466405"/>
            <a:chExt cx="2846634" cy="769002"/>
          </a:xfrm>
        </p:grpSpPr>
        <p:sp>
          <p:nvSpPr>
            <p:cNvPr id="21" name="Rectangle 20"/>
            <p:cNvSpPr/>
            <p:nvPr/>
          </p:nvSpPr>
          <p:spPr>
            <a:xfrm>
              <a:off x="691476" y="4486072"/>
              <a:ext cx="72828" cy="737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901543" y="4466405"/>
                  <a:ext cx="1135952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id-ID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id-ID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543" y="4466405"/>
                  <a:ext cx="1135952" cy="37427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279" b="-819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130143" y="4866075"/>
                  <a:ext cx="24079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143" y="4866075"/>
                  <a:ext cx="24079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42992" y="3456393"/>
                <a:ext cx="1380050" cy="771814"/>
              </a:xfrm>
              <a:prstGeom prst="rect">
                <a:avLst/>
              </a:prstGeom>
              <a:noFill/>
              <a:ln>
                <a:solidFill>
                  <a:srgbClr val="C06AC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1200" dirty="0" smtClean="0"/>
                  <a:t> </a:t>
                </a:r>
                <a:r>
                  <a:rPr lang="en-GB" sz="1200" dirty="0" err="1" smtClean="0"/>
                  <a:t>bernilai</a:t>
                </a:r>
                <a:r>
                  <a:rPr lang="en-GB" sz="1200" dirty="0" smtClean="0"/>
                  <a:t> </a:t>
                </a:r>
                <a:r>
                  <a:rPr lang="en-GB" sz="1200" dirty="0" err="1" smtClean="0"/>
                  <a:t>besar</a:t>
                </a:r>
                <a:r>
                  <a:rPr lang="en-GB" sz="1200" dirty="0" smtClean="0"/>
                  <a:t>,</a:t>
                </a:r>
              </a:p>
              <a:p>
                <a:pPr>
                  <a:spcAft>
                    <a:spcPts val="3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id-ID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p>
                    </m:sSup>
                  </m:oMath>
                </a14:m>
                <a:r>
                  <a:rPr lang="en-GB" sz="1200" dirty="0" smtClean="0"/>
                  <a:t> </a:t>
                </a:r>
                <a:r>
                  <a:rPr lang="en-GB" sz="1200" dirty="0" err="1" smtClean="0"/>
                  <a:t>mendekati</a:t>
                </a:r>
                <a:r>
                  <a:rPr lang="en-GB" sz="1200" dirty="0" smtClean="0"/>
                  <a:t>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d-ID" sz="1200" dirty="0"/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d-ID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id-ID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992" y="3456393"/>
                <a:ext cx="1380050" cy="7718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C06ACB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52346" y="4430771"/>
                <a:ext cx="1370696" cy="771814"/>
              </a:xfrm>
              <a:prstGeom prst="rect">
                <a:avLst/>
              </a:prstGeom>
              <a:noFill/>
              <a:ln>
                <a:solidFill>
                  <a:srgbClr val="C06ACB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1200" dirty="0" smtClean="0"/>
                  <a:t> </a:t>
                </a:r>
                <a:r>
                  <a:rPr lang="en-GB" sz="1200" dirty="0" err="1" smtClean="0"/>
                  <a:t>bernilai</a:t>
                </a:r>
                <a:r>
                  <a:rPr lang="en-GB" sz="1200" dirty="0" smtClean="0"/>
                  <a:t> </a:t>
                </a:r>
                <a:r>
                  <a:rPr lang="en-GB" sz="1200" dirty="0" err="1" smtClean="0"/>
                  <a:t>kecil</a:t>
                </a:r>
                <a:r>
                  <a:rPr lang="en-GB" sz="1200" dirty="0" smtClean="0"/>
                  <a:t>,</a:t>
                </a:r>
              </a:p>
              <a:p>
                <a:pPr>
                  <a:spcAft>
                    <a:spcPts val="3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id-ID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p>
                    </m:sSup>
                  </m:oMath>
                </a14:m>
                <a:r>
                  <a:rPr lang="en-GB" sz="1200" dirty="0" smtClean="0"/>
                  <a:t> mendekati </a:t>
                </a:r>
                <a14:m>
                  <m:oMath xmlns:m="http://schemas.openxmlformats.org/officeDocument/2006/math">
                    <m:r>
                      <a:rPr lang="id-ID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GB" sz="1200" dirty="0" smtClean="0"/>
                  <a:t> </a:t>
                </a: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d-ID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id-ID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346" y="4430771"/>
                <a:ext cx="1370696" cy="7718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C06ACB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Content Placeholder 31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79" y="1665741"/>
            <a:ext cx="3877408" cy="1784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181200" y="3622584"/>
                <a:ext cx="700768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nor/>
                        </m:rPr>
                        <a:rPr lang="id-ID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00" y="3622584"/>
                <a:ext cx="700768" cy="3742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6881968" y="3790471"/>
            <a:ext cx="1799433" cy="325634"/>
            <a:chOff x="6881968" y="3790471"/>
            <a:chExt cx="1799433" cy="325634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6881968" y="3790471"/>
              <a:ext cx="1799433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201236" y="3839106"/>
              <a:ext cx="11608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Semakin</a:t>
              </a:r>
              <a:r>
                <a:rPr lang="en-GB" sz="1200" dirty="0" smtClean="0"/>
                <a:t> </a:t>
              </a:r>
              <a:r>
                <a:rPr lang="en-GB" sz="1200" dirty="0" err="1" smtClean="0"/>
                <a:t>besar</a:t>
              </a:r>
              <a:endParaRPr lang="id-ID" sz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598756" y="1697946"/>
            <a:ext cx="322065" cy="1645002"/>
            <a:chOff x="8598756" y="1697946"/>
            <a:chExt cx="322065" cy="1645002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8598756" y="1725213"/>
              <a:ext cx="0" cy="152817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 rot="16200000">
                  <a:off x="7959821" y="2381947"/>
                  <a:ext cx="16450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200" dirty="0" err="1" smtClean="0"/>
                    <a:t>Semakin</a:t>
                  </a:r>
                  <a:r>
                    <a:rPr lang="en-GB" sz="1200" dirty="0" smtClean="0"/>
                    <a:t> </a:t>
                  </a:r>
                  <a:r>
                    <a:rPr lang="en-GB" sz="1200" dirty="0" err="1" smtClean="0"/>
                    <a:t>mendekati</a:t>
                  </a:r>
                  <a:r>
                    <a:rPr lang="en-GB" sz="12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GB" sz="1200" dirty="0" smtClean="0"/>
                    <a:t> </a:t>
                  </a:r>
                  <a:endParaRPr lang="id-ID" sz="12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59821" y="2381947"/>
                  <a:ext cx="1645002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222" r="-17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4587679" y="3790471"/>
            <a:ext cx="1593522" cy="325634"/>
            <a:chOff x="4587679" y="3790471"/>
            <a:chExt cx="1593522" cy="325634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587679" y="3790471"/>
              <a:ext cx="15935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803992" y="3839106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Semakin</a:t>
              </a:r>
              <a:r>
                <a:rPr lang="en-GB" sz="1200" dirty="0" smtClean="0"/>
                <a:t> </a:t>
              </a:r>
              <a:r>
                <a:rPr lang="en-GB" sz="1200" dirty="0" err="1" smtClean="0"/>
                <a:t>kecil</a:t>
              </a:r>
              <a:endParaRPr lang="id-ID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84337" y="1649592"/>
            <a:ext cx="330513" cy="1645001"/>
            <a:chOff x="4184337" y="1649592"/>
            <a:chExt cx="330513" cy="1645001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514850" y="1756358"/>
              <a:ext cx="0" cy="1528176"/>
            </a:xfrm>
            <a:prstGeom prst="straightConnector1">
              <a:avLst/>
            </a:prstGeom>
            <a:ln w="1905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5400000">
                  <a:off x="3500336" y="2333593"/>
                  <a:ext cx="164500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200" dirty="0" smtClean="0"/>
                    <a:t>Semakin </a:t>
                  </a:r>
                  <a:r>
                    <a:rPr lang="en-GB" sz="1200" dirty="0" err="1" smtClean="0"/>
                    <a:t>mendekati</a:t>
                  </a:r>
                  <a:r>
                    <a:rPr lang="en-GB" sz="12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GB" sz="1200" dirty="0" smtClean="0"/>
                    <a:t> </a:t>
                  </a:r>
                  <a:endParaRPr lang="id-ID" sz="12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500336" y="2333593"/>
                  <a:ext cx="1645001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133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Logistic Function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E1BC-E97F-408C-BD0F-84050FB7F230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41</a:t>
            </a:fld>
            <a:endParaRPr lang="id-ID" dirty="0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" r="755"/>
          <a:stretch>
            <a:fillRect/>
          </a:stretch>
        </p:blipFill>
        <p:spPr>
          <a:xfrm>
            <a:off x="184897" y="1556084"/>
            <a:ext cx="8822577" cy="41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id-ID" dirty="0" smtClean="0"/>
              <a:t>Contoh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Persamaan</a:t>
            </a:r>
            <a:r>
              <a:rPr lang="en-GB" dirty="0" smtClean="0"/>
              <a:t> </a:t>
            </a:r>
            <a:r>
              <a:rPr lang="en-GB" dirty="0" err="1" smtClean="0"/>
              <a:t>garis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Pelanggan</a:t>
            </a:r>
            <a:r>
              <a:rPr lang="en-GB" dirty="0" smtClean="0"/>
              <a:t> </a:t>
            </a:r>
            <a:r>
              <a:rPr lang="en-GB" dirty="0" err="1" smtClean="0"/>
              <a:t>berumur</a:t>
            </a:r>
            <a:r>
              <a:rPr lang="en-GB" dirty="0" smtClean="0"/>
              <a:t> 13 </a:t>
            </a:r>
            <a:r>
              <a:rPr lang="en-GB" dirty="0" err="1" smtClean="0"/>
              <a:t>Tahun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Probabilitas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Logistic/Sigmoid Function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45ED-FFCE-4E0D-823A-F2890467E020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42</a:t>
            </a:fld>
            <a:endParaRPr lang="id-ID" dirty="0"/>
          </a:p>
        </p:txBody>
      </p:sp>
      <p:grpSp>
        <p:nvGrpSpPr>
          <p:cNvPr id="7" name="Group 6"/>
          <p:cNvGrpSpPr/>
          <p:nvPr/>
        </p:nvGrpSpPr>
        <p:grpSpPr>
          <a:xfrm>
            <a:off x="698635" y="2009520"/>
            <a:ext cx="1655750" cy="397117"/>
            <a:chOff x="4887590" y="1449669"/>
            <a:chExt cx="1655750" cy="397117"/>
          </a:xfrm>
        </p:grpSpPr>
        <p:sp>
          <p:nvSpPr>
            <p:cNvPr id="8" name="Rectangle 7"/>
            <p:cNvSpPr/>
            <p:nvPr/>
          </p:nvSpPr>
          <p:spPr>
            <a:xfrm>
              <a:off x="4887590" y="1498829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033247" y="1449669"/>
                  <a:ext cx="15100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GB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151009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5000" b="-8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98635" y="3303679"/>
            <a:ext cx="2579337" cy="397117"/>
            <a:chOff x="4887590" y="1449669"/>
            <a:chExt cx="2579337" cy="397117"/>
          </a:xfrm>
        </p:grpSpPr>
        <p:sp>
          <p:nvSpPr>
            <p:cNvPr id="11" name="Rectangle 10"/>
            <p:cNvSpPr/>
            <p:nvPr/>
          </p:nvSpPr>
          <p:spPr>
            <a:xfrm>
              <a:off x="4887590" y="1498829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5033247" y="1449669"/>
                  <a:ext cx="24336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GB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0.1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=0.3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47" y="1449669"/>
                  <a:ext cx="243368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4918" b="-655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691476" y="4646998"/>
            <a:ext cx="1481087" cy="737979"/>
            <a:chOff x="691476" y="4646998"/>
            <a:chExt cx="1481087" cy="737979"/>
          </a:xfrm>
        </p:grpSpPr>
        <p:sp>
          <p:nvSpPr>
            <p:cNvPr id="17" name="Rectangle 16"/>
            <p:cNvSpPr/>
            <p:nvPr/>
          </p:nvSpPr>
          <p:spPr>
            <a:xfrm>
              <a:off x="691476" y="4646998"/>
              <a:ext cx="72828" cy="737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37133" y="4813738"/>
                  <a:ext cx="1335430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133" y="4813738"/>
                  <a:ext cx="1335430" cy="4462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061132" y="4792849"/>
                <a:ext cx="938911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32" y="4792849"/>
                <a:ext cx="938911" cy="446276"/>
              </a:xfrm>
              <a:prstGeom prst="rect">
                <a:avLst/>
              </a:prstGeom>
              <a:blipFill rotWithShape="0">
                <a:blip r:embed="rId5"/>
                <a:stretch>
                  <a:fillRect t="-4110" r="-1493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841730" y="4792849"/>
                <a:ext cx="1109663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730" y="4792849"/>
                <a:ext cx="1109663" cy="4462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32091" y="4668840"/>
                <a:ext cx="1365567" cy="694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091" y="4668840"/>
                <a:ext cx="1365567" cy="6942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123689" y="4803749"/>
                <a:ext cx="906017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89" y="4803749"/>
                <a:ext cx="906017" cy="44627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20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Output dari Contoh Kasus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53" y="1666529"/>
            <a:ext cx="8452200" cy="291168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FDD-89F0-4846-8B18-5E9B00778F3C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43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2453" y="1666529"/>
                <a:ext cx="3065070" cy="622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53" y="1666529"/>
                <a:ext cx="3065070" cy="6220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210354" y="4075264"/>
            <a:ext cx="372218" cy="632407"/>
            <a:chOff x="2278561" y="4320195"/>
            <a:chExt cx="372218" cy="632407"/>
          </a:xfrm>
        </p:grpSpPr>
        <p:sp>
          <p:nvSpPr>
            <p:cNvPr id="10" name="Oval 9"/>
            <p:cNvSpPr/>
            <p:nvPr/>
          </p:nvSpPr>
          <p:spPr>
            <a:xfrm>
              <a:off x="2380554" y="4320195"/>
              <a:ext cx="168232" cy="16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278561" y="4523227"/>
              <a:ext cx="372218" cy="429375"/>
              <a:chOff x="2278561" y="4523227"/>
              <a:chExt cx="372218" cy="42937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278561" y="4614048"/>
                <a:ext cx="372218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id-ID" sz="1600" dirty="0" smtClean="0"/>
                  <a:t>13</a:t>
                </a:r>
                <a:endParaRPr lang="id-ID" sz="1600" dirty="0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2390079" y="4523227"/>
                <a:ext cx="149182" cy="90821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03029" y="2699996"/>
            <a:ext cx="889229" cy="338554"/>
            <a:chOff x="437900" y="3887554"/>
            <a:chExt cx="889229" cy="338554"/>
          </a:xfrm>
        </p:grpSpPr>
        <p:sp>
          <p:nvSpPr>
            <p:cNvPr id="15" name="Oval 14"/>
            <p:cNvSpPr/>
            <p:nvPr/>
          </p:nvSpPr>
          <p:spPr>
            <a:xfrm>
              <a:off x="1158897" y="3978297"/>
              <a:ext cx="168232" cy="16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7900" y="3887554"/>
              <a:ext cx="678327" cy="338554"/>
              <a:chOff x="437900" y="3887554"/>
              <a:chExt cx="678327" cy="338554"/>
            </a:xfrm>
          </p:grpSpPr>
          <p:sp>
            <p:nvSpPr>
              <p:cNvPr id="17" name="Isosceles Triangle 16"/>
              <p:cNvSpPr/>
              <p:nvPr/>
            </p:nvSpPr>
            <p:spPr>
              <a:xfrm rot="5400000">
                <a:off x="996226" y="4017003"/>
                <a:ext cx="149182" cy="90821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7900" y="3887554"/>
                <a:ext cx="58541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id-ID" sz="1600" dirty="0" smtClean="0"/>
                  <a:t>0.57</a:t>
                </a:r>
                <a:endParaRPr lang="id-ID" sz="1600" dirty="0"/>
              </a:p>
            </p:txBody>
          </p:sp>
        </p:grpSp>
      </p:grpSp>
      <p:cxnSp>
        <p:nvCxnSpPr>
          <p:cNvPr id="20" name="Straight Connector 19"/>
          <p:cNvCxnSpPr>
            <a:stCxn id="10" idx="0"/>
          </p:cNvCxnSpPr>
          <p:nvPr/>
        </p:nvCxnSpPr>
        <p:spPr>
          <a:xfrm flipV="1">
            <a:off x="5396463" y="2874559"/>
            <a:ext cx="0" cy="120070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592258" y="2874559"/>
            <a:ext cx="80420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996" y="2694530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(57% berlangganan kembali)</a:t>
            </a:r>
            <a:endParaRPr lang="id-ID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84897" y="4883867"/>
            <a:ext cx="8814723" cy="1292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Sepertinya ada yang tidak benar.</a:t>
            </a:r>
          </a:p>
          <a:p>
            <a:r>
              <a:rPr lang="id-ID" dirty="0" smtClean="0"/>
              <a:t>Jika kita ingat percobaan kita saat menggunakan Step Function, pelanggan berumur 13 tahun tersebut terkategorisasi tidak berlangganan.</a:t>
            </a:r>
          </a:p>
        </p:txBody>
      </p:sp>
      <p:sp>
        <p:nvSpPr>
          <p:cNvPr id="29" name="Oval 28"/>
          <p:cNvSpPr/>
          <p:nvPr/>
        </p:nvSpPr>
        <p:spPr>
          <a:xfrm>
            <a:off x="4684863" y="4094316"/>
            <a:ext cx="120499" cy="120499"/>
          </a:xfrm>
          <a:prstGeom prst="ellipse">
            <a:avLst/>
          </a:prstGeom>
          <a:solidFill>
            <a:srgbClr val="FF00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/>
          <p:cNvSpPr/>
          <p:nvPr/>
        </p:nvSpPr>
        <p:spPr>
          <a:xfrm>
            <a:off x="4880126" y="4094312"/>
            <a:ext cx="120499" cy="120499"/>
          </a:xfrm>
          <a:prstGeom prst="ellipse">
            <a:avLst/>
          </a:prstGeom>
          <a:solidFill>
            <a:srgbClr val="FF00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5008348" y="4095792"/>
            <a:ext cx="120499" cy="120499"/>
          </a:xfrm>
          <a:prstGeom prst="ellipse">
            <a:avLst/>
          </a:prstGeom>
          <a:solidFill>
            <a:srgbClr val="FF00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5146461" y="4095788"/>
            <a:ext cx="120499" cy="120499"/>
          </a:xfrm>
          <a:prstGeom prst="ellipse">
            <a:avLst/>
          </a:prstGeom>
          <a:solidFill>
            <a:srgbClr val="FF00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5582572" y="2003568"/>
            <a:ext cx="120499" cy="120499"/>
          </a:xfrm>
          <a:prstGeom prst="ellipse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5749263" y="2003564"/>
            <a:ext cx="120499" cy="120499"/>
          </a:xfrm>
          <a:prstGeom prst="ellipse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5977498" y="2005044"/>
            <a:ext cx="120499" cy="120499"/>
          </a:xfrm>
          <a:prstGeom prst="ellipse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6206100" y="2005040"/>
            <a:ext cx="120499" cy="120499"/>
          </a:xfrm>
          <a:prstGeom prst="ellipse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466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Mengingat Kembali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198F-17B7-461D-988C-92C2C8273C4E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44</a:t>
            </a:fld>
            <a:endParaRPr lang="id-ID" dirty="0"/>
          </a:p>
        </p:txBody>
      </p:sp>
      <p:pic>
        <p:nvPicPr>
          <p:cNvPr id="1026" name="Picture 2" descr="Image result for thinking emo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152" y="2998952"/>
            <a:ext cx="2042691" cy="204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3339" y="1858723"/>
            <a:ext cx="5246575" cy="39349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190" y="5041643"/>
            <a:ext cx="1034724" cy="7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Alasan Dibaliknya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Persamaan garis yang kita miliki hanya berdasarkan asumsi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D69-66FC-4509-AC42-27FBBDEFA403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45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40" y="2099271"/>
            <a:ext cx="4572638" cy="34294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00700" y="2209800"/>
            <a:ext cx="309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Pemilihan persamaan garis hanyalah contoh, </a:t>
            </a:r>
            <a:r>
              <a:rPr lang="id-ID" sz="1600" u="sng" dirty="0" smtClean="0"/>
              <a:t>educated guess</a:t>
            </a:r>
            <a:r>
              <a:rPr lang="id-ID" sz="1600" dirty="0"/>
              <a:t> </a:t>
            </a:r>
            <a:r>
              <a:rPr lang="id-ID" sz="1600" dirty="0" smtClean="0"/>
              <a:t>yang bukan merepresentasikan kategori </a:t>
            </a:r>
            <a:r>
              <a:rPr lang="id-ID" sz="1600" dirty="0"/>
              <a:t>data </a:t>
            </a:r>
            <a:r>
              <a:rPr lang="id-ID" sz="1600" dirty="0" smtClean="0"/>
              <a:t>yang sebenarnya.</a:t>
            </a:r>
            <a:endParaRPr lang="id-ID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60700" y="2871520"/>
            <a:ext cx="2540000" cy="1509980"/>
            <a:chOff x="3060700" y="2871520"/>
            <a:chExt cx="2540000" cy="1509980"/>
          </a:xfrm>
        </p:grpSpPr>
        <p:sp>
          <p:nvSpPr>
            <p:cNvPr id="8" name="Rectangle 7"/>
            <p:cNvSpPr/>
            <p:nvPr/>
          </p:nvSpPr>
          <p:spPr>
            <a:xfrm>
              <a:off x="3060700" y="3492500"/>
              <a:ext cx="2044700" cy="889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1" name="Straight Arrow Connector 10"/>
            <p:cNvCxnSpPr>
              <a:stCxn id="8" idx="0"/>
              <a:endCxn id="9" idx="1"/>
            </p:cNvCxnSpPr>
            <p:nvPr/>
          </p:nvCxnSpPr>
          <p:spPr>
            <a:xfrm flipV="1">
              <a:off x="4083050" y="2871520"/>
              <a:ext cx="1517650" cy="6209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600700" y="3905563"/>
            <a:ext cx="309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Lalu bagaimana caranya kita menemukan persamaan garis yang merepresentasikan kategori data pelanggan terhadap </a:t>
            </a:r>
            <a:r>
              <a:rPr lang="id-ID" sz="1600" i="1" dirty="0" smtClean="0"/>
              <a:t>churn</a:t>
            </a:r>
            <a:r>
              <a:rPr lang="id-ID" sz="1600" dirty="0" smtClean="0"/>
              <a:t> yang lebih akurat?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8063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Training Logistic Regression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09371"/>
            <a:ext cx="6188745" cy="425360"/>
          </a:xfrm>
        </p:spPr>
        <p:txBody>
          <a:bodyPr>
            <a:normAutofit/>
          </a:bodyPr>
          <a:lstStyle/>
          <a:p>
            <a:r>
              <a:rPr lang="id-ID" dirty="0" smtClean="0"/>
              <a:t>Bagian Empat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52DF-5061-4727-95A4-7CE7C273E7CD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936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Training Logistic Regression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d-ID" dirty="0" smtClean="0"/>
              <a:t>Berdasarkan pengamatan yang kita lakukan, kita melihat bahwa, diperlukan persamaan garis yang tepat agar kategorisasi data menjadi lebih akurat.</a:t>
            </a:r>
          </a:p>
          <a:p>
            <a:endParaRPr lang="id-ID" dirty="0"/>
          </a:p>
          <a:p>
            <a:r>
              <a:rPr lang="id-ID" dirty="0" smtClean="0"/>
              <a:t>Untuk menemukan persamaan garis yang tepat, sebuah </a:t>
            </a:r>
            <a:r>
              <a:rPr lang="id-ID" u="sng" dirty="0" smtClean="0"/>
              <a:t>proses yang disebut training</a:t>
            </a:r>
            <a:r>
              <a:rPr lang="id-ID" dirty="0" smtClean="0"/>
              <a:t>, harus dilakukan!</a:t>
            </a:r>
          </a:p>
          <a:p>
            <a:endParaRPr lang="id-ID" dirty="0"/>
          </a:p>
          <a:p>
            <a:r>
              <a:rPr lang="id-ID" dirty="0" smtClean="0"/>
              <a:t>Training dilakukan untuk meminimalisasi error yang dibuat oleh persamaan garis.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CAFB-2544-4BEE-8BD4-DC433E1CDDFE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4690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Training Logistic Regression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id-ID" dirty="0" smtClean="0"/>
                  <a:t>Inisialisasi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id-ID" dirty="0" smtClean="0"/>
                  <a:t> secara acak untuk menentukan persamaan garis.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d-ID" dirty="0" smtClean="0"/>
                  <a:t>Hitung score,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id-ID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id-ID" dirty="0" smtClean="0"/>
                  <a:t>Bandingkan hasil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d-ID" dirty="0" smtClean="0"/>
                  <a:t> dengan nilai label (dependent variable) yang sebenarnya,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d-ID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id-ID" dirty="0" smtClean="0"/>
                  <a:t>Hitung besar error (kesalahan) yang dilakukan oleh persamaan garis tersebut.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d-ID" dirty="0" smtClean="0"/>
                  <a:t>Ubah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id-ID" dirty="0" smtClean="0"/>
                  <a:t> sedemikian rupa untuk mereduksi cost.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d-ID" dirty="0" smtClean="0"/>
                  <a:t>Kembali ke langkah 2.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B1A7-F774-4335-9264-321293AF9ED5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487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Logistic Regression di 2D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A520-1B60-44F5-8399-060603DBF088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2: Linear vs Logistic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49</a:t>
            </a:fld>
            <a:endParaRPr lang="id-ID" dirty="0"/>
          </a:p>
        </p:txBody>
      </p:sp>
      <p:pic>
        <p:nvPicPr>
          <p:cNvPr id="12" name="Picture 4" descr="Image result for Logistic regression 2D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" r="4713"/>
          <a:stretch/>
        </p:blipFill>
        <p:spPr bwMode="auto">
          <a:xfrm>
            <a:off x="286496" y="1730302"/>
            <a:ext cx="3966936" cy="33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24646" y="1732183"/>
            <a:ext cx="4397832" cy="3304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43429" y="5320799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Decision Boundary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5269454" y="5320799"/>
            <a:ext cx="308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Logistic Function in Action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89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Pemahaman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3547241"/>
            <a:ext cx="8814723" cy="2628970"/>
          </a:xfrm>
        </p:spPr>
        <p:txBody>
          <a:bodyPr/>
          <a:lstStyle/>
          <a:p>
            <a:r>
              <a:rPr lang="sv-SE" dirty="0"/>
              <a:t>Bayangkan Anda adalah seorang analis di perusahaan ini dan Anda harus mencari tahu siapa yang pergi dan </a:t>
            </a:r>
            <a:r>
              <a:rPr lang="sv-SE" dirty="0" smtClean="0"/>
              <a:t>mengapa</a:t>
            </a:r>
            <a:r>
              <a:rPr lang="id-ID" dirty="0" smtClean="0"/>
              <a:t>.</a:t>
            </a:r>
          </a:p>
          <a:p>
            <a:endParaRPr lang="id-ID" dirty="0"/>
          </a:p>
          <a:p>
            <a:r>
              <a:rPr lang="id-ID" dirty="0"/>
              <a:t>Anda </a:t>
            </a:r>
            <a:r>
              <a:rPr lang="id-ID" dirty="0" smtClean="0"/>
              <a:t>harus menggunakan dataset </a:t>
            </a:r>
            <a:r>
              <a:rPr lang="id-ID" dirty="0"/>
              <a:t>untuk membangun model berdasarkan </a:t>
            </a:r>
            <a:r>
              <a:rPr lang="id-ID" dirty="0" smtClean="0"/>
              <a:t>catatan-catatan sebelumnya dan </a:t>
            </a:r>
            <a:r>
              <a:rPr lang="id-ID" dirty="0"/>
              <a:t>menggunakannya untuk memprediksi </a:t>
            </a:r>
            <a:r>
              <a:rPr lang="id-ID" dirty="0" smtClean="0"/>
              <a:t>“churn” </a:t>
            </a:r>
            <a:r>
              <a:rPr lang="id-ID" dirty="0"/>
              <a:t>di masa </a:t>
            </a:r>
            <a:r>
              <a:rPr lang="id-ID" dirty="0" smtClean="0"/>
              <a:t>depan.</a:t>
            </a:r>
          </a:p>
          <a:p>
            <a:pPr lvl="1"/>
            <a:r>
              <a:rPr lang="id-ID" dirty="0" smtClean="0"/>
              <a:t>Churn = Apakah pelanggan meninggalkan perusahaan atau tidak bulan lalu.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CB2A-F516-4487-BBE9-2795F409DDF1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83" y="1384731"/>
            <a:ext cx="63817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079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=""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=""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=""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=""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90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Pemahaman Data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D60-9B2A-4D16-B00B-5FB4EFD83A47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13" y="2343372"/>
            <a:ext cx="6381750" cy="1914525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 rot="5400000">
            <a:off x="3573741" y="-611709"/>
            <a:ext cx="492741" cy="5417423"/>
          </a:xfrm>
          <a:prstGeom prst="leftBrace">
            <a:avLst>
              <a:gd name="adj1" fmla="val 186904"/>
              <a:gd name="adj2" fmla="val 50000"/>
            </a:avLst>
          </a:prstGeom>
          <a:noFill/>
          <a:ln w="12700">
            <a:solidFill>
              <a:srgbClr val="6F83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2464904" y="1367237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Independent Variable</a:t>
            </a:r>
            <a:endParaRPr lang="id-ID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6787733" y="1772044"/>
            <a:ext cx="492741" cy="649919"/>
          </a:xfrm>
          <a:prstGeom prst="leftBrace">
            <a:avLst>
              <a:gd name="adj1" fmla="val 39777"/>
              <a:gd name="adj2" fmla="val 50000"/>
            </a:avLst>
          </a:prstGeom>
          <a:noFill/>
          <a:ln w="12700">
            <a:solidFill>
              <a:srgbClr val="6F83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589616" y="1367237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Dependent Variable</a:t>
            </a:r>
            <a:endParaRPr lang="id-ID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84897" y="4509005"/>
            <a:ext cx="8814723" cy="1667205"/>
          </a:xfrm>
        </p:spPr>
        <p:txBody>
          <a:bodyPr/>
          <a:lstStyle/>
          <a:p>
            <a:r>
              <a:rPr lang="id-ID" dirty="0" smtClean="0"/>
              <a:t>Indepentent Variable = Variable / Fitur yang merupakan input dan akan dipakai untuk memprediksi sebuah output, </a:t>
            </a:r>
            <a:r>
              <a:rPr lang="id-ID" i="1" dirty="0" smtClean="0"/>
              <a:t>churn.</a:t>
            </a:r>
          </a:p>
          <a:p>
            <a:r>
              <a:rPr lang="id-ID" dirty="0" smtClean="0"/>
              <a:t>Dependent Variable = Nilainya bergantung pada nilai-nilai input</a:t>
            </a:r>
          </a:p>
          <a:p>
            <a:pPr lvl="1"/>
            <a:r>
              <a:rPr lang="id-ID" dirty="0" smtClean="0"/>
              <a:t>Pelanggan akan berhenti atau tidak bergantung dari data pelanggan tsb.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481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Linear Regression</a:t>
            </a:r>
            <a:endParaRPr lang="id-ID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Melakukan Prediksi</a:t>
            </a:r>
          </a:p>
          <a:p>
            <a:endParaRPr lang="id-ID" dirty="0"/>
          </a:p>
          <a:p>
            <a:r>
              <a:rPr lang="id-ID" dirty="0" smtClean="0"/>
              <a:t>Prediksi nilai kontinyu dari sebuah variable, seperti:</a:t>
            </a:r>
          </a:p>
          <a:p>
            <a:pPr lvl="1"/>
            <a:r>
              <a:rPr lang="id-ID" dirty="0" smtClean="0"/>
              <a:t>Harga rumah berdasarkan ciri</a:t>
            </a:r>
          </a:p>
          <a:p>
            <a:pPr lvl="1"/>
            <a:r>
              <a:rPr lang="id-ID" dirty="0" smtClean="0"/>
              <a:t>Tekanan darah berdasarkan symptom</a:t>
            </a:r>
          </a:p>
          <a:p>
            <a:pPr lvl="1"/>
            <a:r>
              <a:rPr lang="id-ID" dirty="0" smtClean="0"/>
              <a:t>Konsumsi bensin berdasarkan kondisi mobil</a:t>
            </a:r>
            <a:endParaRPr lang="id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/>
              <a:t>Logistic Regression</a:t>
            </a:r>
            <a:endParaRPr lang="id-ID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d-ID" dirty="0" smtClean="0"/>
              <a:t>Melakukan Klasifikasi</a:t>
            </a:r>
          </a:p>
          <a:p>
            <a:endParaRPr lang="id-ID" dirty="0"/>
          </a:p>
          <a:p>
            <a:r>
              <a:rPr lang="id-ID" dirty="0" smtClean="0"/>
              <a:t>Klasifikasi nilai biner, seperti:</a:t>
            </a:r>
          </a:p>
          <a:p>
            <a:pPr lvl="1"/>
            <a:r>
              <a:rPr lang="id-ID" dirty="0" smtClean="0"/>
              <a:t>Kelompok A atau B</a:t>
            </a:r>
          </a:p>
          <a:p>
            <a:pPr lvl="1"/>
            <a:r>
              <a:rPr lang="id-ID" dirty="0" smtClean="0"/>
              <a:t>Sukses atau tidak sukses</a:t>
            </a:r>
          </a:p>
          <a:p>
            <a:pPr lvl="1"/>
            <a:r>
              <a:rPr lang="id-ID" dirty="0" smtClean="0"/>
              <a:t>Tetap berlangganan atau tidak.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66B7-4C4D-4561-BE52-0EB95E703CB8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Linear vs. Logistic Regression</a:t>
            </a:r>
            <a:endParaRPr lang="id-ID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241" y="4669250"/>
            <a:ext cx="3635202" cy="10905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03096" y="4669250"/>
            <a:ext cx="347347" cy="1090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21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Catatan Khusus Logistic Regression</a:t>
            </a:r>
            <a:endParaRPr lang="id-ID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84897" y="5221357"/>
            <a:ext cx="8814723" cy="954854"/>
          </a:xfrm>
        </p:spPr>
        <p:txBody>
          <a:bodyPr/>
          <a:lstStyle/>
          <a:p>
            <a:r>
              <a:rPr lang="id-ID" dirty="0" smtClean="0"/>
              <a:t>Logistic Regression mewajibkan seluruh data dalam bentuk numerik</a:t>
            </a:r>
          </a:p>
          <a:p>
            <a:r>
              <a:rPr lang="id-ID" dirty="0" smtClean="0"/>
              <a:t>Jika berkategori (Pria/Wanita, Ya/Tidak) harus diubah dalam bentuk angka.</a:t>
            </a:r>
            <a:endParaRPr lang="id-ID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4535-6C8D-4CDE-A6FE-233EDD1310B6}" type="datetime1">
              <a:rPr lang="id-ID" smtClean="0"/>
              <a:t>28/06/2019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8</a:t>
            </a:fld>
            <a:endParaRPr lang="id-ID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13" y="2263860"/>
            <a:ext cx="6381750" cy="1914525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5400000">
            <a:off x="3652123" y="-705049"/>
            <a:ext cx="335976" cy="5417423"/>
          </a:xfrm>
          <a:prstGeom prst="leftBrace">
            <a:avLst>
              <a:gd name="adj1" fmla="val 186904"/>
              <a:gd name="adj2" fmla="val 50000"/>
            </a:avLst>
          </a:prstGeom>
          <a:noFill/>
          <a:ln w="12700">
            <a:solidFill>
              <a:srgbClr val="6F83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464904" y="1367237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Independent Variable</a:t>
            </a:r>
            <a:endParaRPr lang="id-ID" dirty="0"/>
          </a:p>
        </p:txBody>
      </p:sp>
      <p:sp>
        <p:nvSpPr>
          <p:cNvPr id="16" name="Left Brace 15"/>
          <p:cNvSpPr/>
          <p:nvPr/>
        </p:nvSpPr>
        <p:spPr>
          <a:xfrm rot="5400000">
            <a:off x="6866115" y="1678704"/>
            <a:ext cx="335976" cy="649919"/>
          </a:xfrm>
          <a:prstGeom prst="leftBrace">
            <a:avLst>
              <a:gd name="adj1" fmla="val 39777"/>
              <a:gd name="adj2" fmla="val 50000"/>
            </a:avLst>
          </a:prstGeom>
          <a:noFill/>
          <a:ln w="12700">
            <a:solidFill>
              <a:srgbClr val="6F83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5589616" y="1367237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Dependent Variable</a:t>
            </a:r>
            <a:endParaRPr lang="id-ID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4089131" y="1277533"/>
            <a:ext cx="292203" cy="6247665"/>
          </a:xfrm>
          <a:prstGeom prst="leftBrace">
            <a:avLst>
              <a:gd name="adj1" fmla="val 186904"/>
              <a:gd name="adj2" fmla="val 50000"/>
            </a:avLst>
          </a:prstGeom>
          <a:noFill/>
          <a:ln w="12700">
            <a:solidFill>
              <a:srgbClr val="6F83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2477918" y="4627853"/>
            <a:ext cx="351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Numeric and Continous Value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952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Aplikasi Logistic Regression 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317581" y="2438400"/>
            <a:ext cx="6188745" cy="396331"/>
          </a:xfrm>
        </p:spPr>
        <p:txBody>
          <a:bodyPr>
            <a:normAutofit/>
          </a:bodyPr>
          <a:lstStyle/>
          <a:p>
            <a:r>
              <a:rPr lang="id-ID" dirty="0" smtClean="0"/>
              <a:t>Bagian Dua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2F85-B582-4E99-AD7C-7DDD287E1F90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Logistic Regression 1: Pengantar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1980</Words>
  <Application>Microsoft Office PowerPoint</Application>
  <PresentationFormat>On-screen Show (4:3)</PresentationFormat>
  <Paragraphs>500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Courier New</vt:lpstr>
      <vt:lpstr>Helvetica Neue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Classification : Logistic Regression</vt:lpstr>
      <vt:lpstr>Pendahuluan Mengenai Logistic Regression</vt:lpstr>
      <vt:lpstr>Apa itu Logistic Regression</vt:lpstr>
      <vt:lpstr>Pemahaman Data</vt:lpstr>
      <vt:lpstr>Pemahaman Data</vt:lpstr>
      <vt:lpstr>Linear vs. Logistic Regression</vt:lpstr>
      <vt:lpstr>Catatan Khusus Logistic Regression</vt:lpstr>
      <vt:lpstr>Aplikasi Logistic Regression </vt:lpstr>
      <vt:lpstr>Beberapa Contoh Aplikasi</vt:lpstr>
      <vt:lpstr>Beberapa Contoh Aplikasi</vt:lpstr>
      <vt:lpstr>Kapan kita gunakan Logistic Regression?</vt:lpstr>
      <vt:lpstr>Kapan kita gunakan Logistic Regression?</vt:lpstr>
      <vt:lpstr>Kapan kita gunakan Logistic Regression</vt:lpstr>
      <vt:lpstr>Memodelkan  Logistic Regression</vt:lpstr>
      <vt:lpstr>Memodelkan  Logistic Regression</vt:lpstr>
      <vt:lpstr>Mengingat Kembali Formulasi</vt:lpstr>
      <vt:lpstr>Meninjau Kembali Data</vt:lpstr>
      <vt:lpstr>Meninjau Kembali Formulasi</vt:lpstr>
      <vt:lpstr>Meninjau Kembali Formulasi</vt:lpstr>
      <vt:lpstr>Mencoba Menyelesaikan Permasalahan Kategorisasi dengan Linear Regression</vt:lpstr>
      <vt:lpstr>Prediksi Income Berdasarkan Age</vt:lpstr>
      <vt:lpstr>Prediksi Income Berdasarkan Age</vt:lpstr>
      <vt:lpstr>Prediksi Income Berdasarkan Age</vt:lpstr>
      <vt:lpstr>Prediksi Churn Berdasarkan Age</vt:lpstr>
      <vt:lpstr>Prediksi Churn Berdasarkan Age</vt:lpstr>
      <vt:lpstr>Prediksi Churn Berdasarkan Age</vt:lpstr>
      <vt:lpstr>Prediksi Churn Berdasarkan Age</vt:lpstr>
      <vt:lpstr>Linear Regression Menjadi Tidak Relevan</vt:lpstr>
      <vt:lpstr>Linear Regression Menjadi Tidak Relevan</vt:lpstr>
      <vt:lpstr>Linear Regression menuju Logistic Regression</vt:lpstr>
      <vt:lpstr>Prediksi Churn Berdasarkan Age</vt:lpstr>
      <vt:lpstr>Menuju Logistic Regression</vt:lpstr>
      <vt:lpstr>Menuju Logistic Regression</vt:lpstr>
      <vt:lpstr>Menuju Logistic Regression</vt:lpstr>
      <vt:lpstr>Menuju Logistic Regression</vt:lpstr>
      <vt:lpstr>Menuju Logistic Regression</vt:lpstr>
      <vt:lpstr>Yang telah kita lakukan sejauh ini</vt:lpstr>
      <vt:lpstr>Menuju Logistic Regression</vt:lpstr>
      <vt:lpstr>Logistic Function</vt:lpstr>
      <vt:lpstr>Logistic Function</vt:lpstr>
      <vt:lpstr>Output dari Contoh Kasus</vt:lpstr>
      <vt:lpstr>Output dari Contoh Kasus</vt:lpstr>
      <vt:lpstr>Mengingat Kembali</vt:lpstr>
      <vt:lpstr>Alasan Dibaliknya</vt:lpstr>
      <vt:lpstr>Training Logistic Regression</vt:lpstr>
      <vt:lpstr>Training Logistic Regression</vt:lpstr>
      <vt:lpstr>Training Logistic Regression</vt:lpstr>
      <vt:lpstr>Logistic Regression di 2D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165</cp:revision>
  <dcterms:created xsi:type="dcterms:W3CDTF">2019-04-17T03:34:48Z</dcterms:created>
  <dcterms:modified xsi:type="dcterms:W3CDTF">2019-06-28T06:21:19Z</dcterms:modified>
</cp:coreProperties>
</file>