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9"/>
  </p:notesMasterIdLst>
  <p:handoutMasterIdLst>
    <p:handoutMasterId r:id="rId30"/>
  </p:handoutMasterIdLst>
  <p:sldIdLst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1" r:id="rId16"/>
    <p:sldId id="273" r:id="rId17"/>
    <p:sldId id="268" r:id="rId18"/>
    <p:sldId id="274" r:id="rId19"/>
    <p:sldId id="275" r:id="rId20"/>
    <p:sldId id="269" r:id="rId21"/>
    <p:sldId id="266" r:id="rId22"/>
    <p:sldId id="276" r:id="rId23"/>
    <p:sldId id="277" r:id="rId24"/>
    <p:sldId id="278" r:id="rId25"/>
    <p:sldId id="279" r:id="rId26"/>
    <p:sldId id="281" r:id="rId27"/>
    <p:sldId id="283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28/06/2019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93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31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8C1C-1ACF-4789-B97B-4431B7C4FAC6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CBE-718D-429A-80A1-D3D3827246A5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EEC9-F81F-435A-9420-4DB4EE0F2FA4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0966-8188-4CD4-94E6-082E3480A1F7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4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4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85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36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C6BFD12B-A6DF-49DD-8FDC-01B5CDD1DA41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1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81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10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30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5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63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04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6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97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6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A4D3-A77B-4630-812E-0722E2769DA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88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24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4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4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D8E4-C68F-41E2-95E0-836367CD75E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79D-63D0-4748-95FE-BD40D7737EE8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2685-C9C0-42F7-AB65-A82135281E3E}" type="datetime1">
              <a:rPr lang="id-ID" smtClean="0"/>
              <a:t>28/06/2019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96F-7F83-4C84-84BD-171EE147B18C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1161-6FF6-461F-BF62-5D2332D657DE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9E90-A574-403F-89D5-6DEAEB9553FA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8184-E151-44FC-ACEC-508BAF7ED83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5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=""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Hyperplane Mana yang Terbaik?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2A0-C785-40DF-A80B-20EA9AF5E566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p:sp>
        <p:nvSpPr>
          <p:cNvPr id="6" name="Content Placeholder 55"/>
          <p:cNvSpPr txBox="1">
            <a:spLocks/>
          </p:cNvSpPr>
          <p:nvPr/>
        </p:nvSpPr>
        <p:spPr>
          <a:xfrm>
            <a:off x="163735" y="1427967"/>
            <a:ext cx="8807270" cy="481219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395346" y="1935409"/>
            <a:ext cx="3467156" cy="1906282"/>
            <a:chOff x="480409" y="1731696"/>
            <a:chExt cx="3467156" cy="1906282"/>
          </a:xfrm>
        </p:grpSpPr>
        <p:sp>
          <p:nvSpPr>
            <p:cNvPr id="8" name="Oval 7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52115" y="1929628"/>
            <a:ext cx="3467156" cy="1906282"/>
            <a:chOff x="480409" y="1731696"/>
            <a:chExt cx="3467156" cy="1906282"/>
          </a:xfrm>
        </p:grpSpPr>
        <p:sp>
          <p:nvSpPr>
            <p:cNvPr id="19" name="Oval 18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205064" y="1721258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93115" y="1721258"/>
            <a:ext cx="2904490" cy="21795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92076" y="1616736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3510" y="1825780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2115" y="1825780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79172" y="1650067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11681" r="13776" b="16342"/>
          <a:stretch/>
        </p:blipFill>
        <p:spPr>
          <a:xfrm>
            <a:off x="245294" y="4763496"/>
            <a:ext cx="805044" cy="8037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14" y="4766169"/>
            <a:ext cx="801053" cy="80105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 rot="20297454">
            <a:off x="2019047" y="4507652"/>
            <a:ext cx="630308" cy="184398"/>
            <a:chOff x="219075" y="5203577"/>
            <a:chExt cx="457200" cy="18439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8210904">
            <a:off x="8156571" y="3921487"/>
            <a:ext cx="220546" cy="184398"/>
            <a:chOff x="219075" y="5203577"/>
            <a:chExt cx="457200" cy="18439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188436" y="466184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Lebar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49682" y="426621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Product Sans" panose="020B0403030502040203" pitchFamily="34" charset="0"/>
              </a:rPr>
              <a:t>Sempit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34456" y="5106127"/>
            <a:ext cx="4572000" cy="73866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Product Sans" panose="020B0403030502040203" pitchFamily="34" charset="0"/>
              </a:rPr>
              <a:t>Menemukan sebuah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hyperplane</a:t>
            </a:r>
            <a:r>
              <a:rPr lang="id-ID" sz="1400" dirty="0">
                <a:latin typeface="Product Sans" panose="020B0403030502040203" pitchFamily="34" charset="0"/>
              </a:rPr>
              <a:t> pemisah yang optimal yang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memaksimalkan margin</a:t>
            </a:r>
            <a:r>
              <a:rPr lang="id-ID" sz="1400" dirty="0">
                <a:latin typeface="Product Sans" panose="020B0403030502040203" pitchFamily="34" charset="0"/>
              </a:rPr>
              <a:t> training data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81136" y="2485631"/>
            <a:ext cx="1484044" cy="2435206"/>
            <a:chOff x="5881136" y="2786255"/>
            <a:chExt cx="1484044" cy="2435206"/>
          </a:xfrm>
        </p:grpSpPr>
        <p:sp>
          <p:nvSpPr>
            <p:cNvPr id="49" name="TextBox 48"/>
            <p:cNvSpPr txBox="1"/>
            <p:nvPr/>
          </p:nvSpPr>
          <p:spPr>
            <a:xfrm>
              <a:off x="6133976" y="4698241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Vector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9" idx="0"/>
              <a:endCxn id="24" idx="5"/>
            </p:cNvCxnSpPr>
            <p:nvPr/>
          </p:nvCxnSpPr>
          <p:spPr>
            <a:xfrm flipH="1" flipV="1">
              <a:off x="5881136" y="2786255"/>
              <a:ext cx="661766" cy="191198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0"/>
              <a:endCxn id="22" idx="3"/>
            </p:cNvCxnSpPr>
            <p:nvPr/>
          </p:nvCxnSpPr>
          <p:spPr>
            <a:xfrm flipV="1">
              <a:off x="6542902" y="3478124"/>
              <a:ext cx="822278" cy="122011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124367" y="2438814"/>
            <a:ext cx="2750296" cy="2484587"/>
            <a:chOff x="1124367" y="2739438"/>
            <a:chExt cx="2750296" cy="2484587"/>
          </a:xfrm>
        </p:grpSpPr>
        <p:sp>
          <p:nvSpPr>
            <p:cNvPr id="53" name="TextBox 52"/>
            <p:cNvSpPr txBox="1"/>
            <p:nvPr/>
          </p:nvSpPr>
          <p:spPr>
            <a:xfrm>
              <a:off x="3056811" y="4700805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Vector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53" idx="0"/>
              <a:endCxn id="9" idx="5"/>
            </p:cNvCxnSpPr>
            <p:nvPr/>
          </p:nvCxnSpPr>
          <p:spPr>
            <a:xfrm flipH="1" flipV="1">
              <a:off x="1959076" y="2739438"/>
              <a:ext cx="1506661" cy="196136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0"/>
              <a:endCxn id="13" idx="5"/>
            </p:cNvCxnSpPr>
            <p:nvPr/>
          </p:nvCxnSpPr>
          <p:spPr>
            <a:xfrm flipH="1" flipV="1">
              <a:off x="1124367" y="2792036"/>
              <a:ext cx="2341370" cy="1908769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3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Menemukan Hyperplane Terbaik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17523"/>
            <a:ext cx="6188745" cy="417208"/>
          </a:xfrm>
        </p:spPr>
        <p:txBody>
          <a:bodyPr>
            <a:normAutofit/>
          </a:bodyPr>
          <a:lstStyle/>
          <a:p>
            <a:r>
              <a:rPr lang="id-ID" dirty="0" smtClean="0"/>
              <a:t>Bagian 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2C76-38A9-4EC9-A2C9-F64AB51DF958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68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Persamaan Hyperplane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F20D-21AD-409E-840A-E1D25CAE754C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9" b="2996"/>
          <a:stretch/>
        </p:blipFill>
        <p:spPr>
          <a:xfrm>
            <a:off x="1238250" y="1678488"/>
            <a:ext cx="6657975" cy="4271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98733" y="2380389"/>
            <a:ext cx="4936141" cy="27836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1200" y="1773486"/>
            <a:ext cx="5531644" cy="33905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785233">
                <a:off x="4850375" y="3918803"/>
                <a:ext cx="1529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850375" y="3918803"/>
                <a:ext cx="152971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27" r="-2410" b="-44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85233">
                <a:off x="4792967" y="3555793"/>
                <a:ext cx="2209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792967" y="3555793"/>
                <a:ext cx="22097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59" r="-1739" b="-34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785233">
                <a:off x="4450262" y="2980734"/>
                <a:ext cx="285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450262" y="2980734"/>
                <a:ext cx="28566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7" r="-1370" b="-27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785233">
                <a:off x="5658407" y="2898918"/>
                <a:ext cx="17684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5658407" y="2898918"/>
                <a:ext cx="17684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13" r="-1767" b="-40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Optimize Hyperplane dengan Margin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7B-7BAA-44DE-87E3-64D156D7D1A8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 rot="18341845">
            <a:off x="1944252" y="2415699"/>
            <a:ext cx="1989096" cy="6771627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 rot="18341845">
            <a:off x="4379007" y="-765983"/>
            <a:ext cx="1688322" cy="677162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 rot="18341845">
            <a:off x="3077767" y="763411"/>
            <a:ext cx="2094734" cy="677162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3432" y="1322327"/>
            <a:ext cx="17967" cy="42136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79626" y="5212312"/>
            <a:ext cx="44587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55350" y="2728058"/>
            <a:ext cx="3997465" cy="2880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0044" y="1552483"/>
            <a:ext cx="4608531" cy="332112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75887" y="3390299"/>
            <a:ext cx="4361769" cy="314329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2195521">
                <a:off x="2686535" y="3349482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686535" y="3349482"/>
                <a:ext cx="146623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786" r="-1339" b="-37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53206">
                <a:off x="2862232" y="2281837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3206">
                <a:off x="2862232" y="2281837"/>
                <a:ext cx="14662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770" r="-1327" b="-38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95521">
                <a:off x="2625307" y="4767312"/>
                <a:ext cx="1658595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625307" y="4767312"/>
                <a:ext cx="165859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06" r="-1606" b="-39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30130" y="5498326"/>
            <a:ext cx="27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 smtClean="0">
                <a:latin typeface="Product Sans" panose="020B0403030502040203" pitchFamily="34" charset="0"/>
              </a:rPr>
              <a:t>Sebisa mungkin tidak ada poin</a:t>
            </a:r>
          </a:p>
          <a:p>
            <a:pPr algn="ctr"/>
            <a:r>
              <a:rPr lang="id-ID" sz="1400" dirty="0">
                <a:latin typeface="Product Sans" panose="020B0403030502040203" pitchFamily="34" charset="0"/>
              </a:rPr>
              <a:t>d</a:t>
            </a:r>
            <a:r>
              <a:rPr lang="id-ID" sz="1400" dirty="0" smtClean="0">
                <a:latin typeface="Product Sans" panose="020B0403030502040203" pitchFamily="34" charset="0"/>
              </a:rPr>
              <a:t>i area antara dua hyperplane ini</a:t>
            </a:r>
            <a:endParaRPr lang="id-ID" sz="1400" dirty="0">
              <a:latin typeface="Product Sans" panose="020B04030305020402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007017" y="2566946"/>
            <a:ext cx="1651414" cy="866098"/>
            <a:chOff x="5014655" y="2723101"/>
            <a:chExt cx="1651414" cy="8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04" t="-4444" r="-4147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014655" y="3065979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dengan label 1</a:t>
              </a:r>
              <a:endParaRPr lang="id-ID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9050" y="4262558"/>
            <a:ext cx="1651414" cy="822633"/>
            <a:chOff x="464884" y="3839171"/>
            <a:chExt cx="1651414" cy="822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41" t="-4444" r="-3265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464884" y="4138584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dengan label -1</a:t>
              </a:r>
              <a:endParaRPr lang="id-ID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7573" y="3909797"/>
            <a:ext cx="2376629" cy="1684930"/>
            <a:chOff x="4552729" y="3671803"/>
            <a:chExt cx="2376629" cy="168493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4552729" y="3774536"/>
              <a:ext cx="1160024" cy="158219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id-ID" b="1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9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Training SVM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50" y="1433574"/>
            <a:ext cx="4864100" cy="4736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5774" y="1064712"/>
                <a:ext cx="3821867" cy="5176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1800" b="1" u="sng" dirty="0" smtClean="0"/>
                  <a:t>Goal:</a:t>
                </a:r>
              </a:p>
              <a:p>
                <a:pPr>
                  <a:spcAft>
                    <a:spcPts val="600"/>
                  </a:spcAft>
                </a:pPr>
                <a:r>
                  <a:rPr lang="id-ID" sz="1800" dirty="0" smtClean="0"/>
                  <a:t>Menemukan persamaan garis (elemen-elemen </a:t>
                </a:r>
                <a14:m>
                  <m:oMath xmlns:m="http://schemas.openxmlformats.org/officeDocument/2006/math">
                    <m:r>
                      <a:rPr lang="id-ID" sz="18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id-ID" sz="1800" dirty="0" smtClean="0"/>
                  <a:t> dan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id-ID" sz="1800" b="1" u="sng" dirty="0" smtClean="0"/>
                  <a:t>Dengan cara:</a:t>
                </a:r>
                <a:endParaRPr lang="id-ID" sz="1800" b="1" u="sng" dirty="0"/>
              </a:p>
              <a:p>
                <a:pPr>
                  <a:spcAft>
                    <a:spcPts val="600"/>
                  </a:spcAft>
                </a:pPr>
                <a:r>
                  <a:rPr lang="id-ID" sz="1800" dirty="0" smtClean="0"/>
                  <a:t>Memaksimalkan jarak antar margin,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r>
                  <a:rPr lang="id-ID" sz="1800" b="1" u="sng" dirty="0" smtClean="0"/>
                  <a:t>Yang juga berarti:</a:t>
                </a:r>
              </a:p>
              <a:p>
                <a:pPr>
                  <a:spcAft>
                    <a:spcPts val="600"/>
                  </a:spcAft>
                </a:pPr>
                <a:r>
                  <a:rPr lang="id-ID" sz="1800" dirty="0" smtClean="0"/>
                  <a:t>Meminimalkan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 sz="1800" b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id-ID" sz="1600" dirty="0"/>
              </a:p>
              <a:p>
                <a:pPr marL="0" indent="0">
                  <a:buNone/>
                </a:pPr>
                <a:r>
                  <a:rPr lang="id-ID" sz="1800" b="1" u="sng" dirty="0" smtClean="0"/>
                  <a:t>Dengan syarat:</a:t>
                </a:r>
              </a:p>
              <a:p>
                <a:r>
                  <a:rPr lang="id-ID" sz="1800" dirty="0" smtClean="0"/>
                  <a:t>Seluruh data berlabel 1 harus memenuhi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id-ID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id-ID" sz="1800" dirty="0"/>
              </a:p>
              <a:p>
                <a:r>
                  <a:rPr lang="id-ID" sz="1800" dirty="0"/>
                  <a:t>Seluruh data berlabel </a:t>
                </a:r>
                <a:r>
                  <a:rPr lang="id-ID" sz="1800" dirty="0" smtClean="0"/>
                  <a:t>0 harus memenuhi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id-ID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endParaRPr lang="id-ID" sz="1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5774" y="1064712"/>
                <a:ext cx="3821867" cy="5176419"/>
              </a:xfrm>
              <a:blipFill rotWithShape="0"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FCCD-BADB-4EC2-B2CD-66ABD339218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6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642F-DC4C-402D-A8CC-DFD53F39149E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1999967"/>
            <a:ext cx="6591300" cy="4029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</p:spTree>
    <p:extLst>
      <p:ext uri="{BB962C8B-B14F-4D97-AF65-F5344CB8AC3E}">
        <p14:creationId xmlns:p14="http://schemas.microsoft.com/office/powerpoint/2010/main" val="1333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4: Two hyperplanes also satisfying the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1" y="1999967"/>
            <a:ext cx="6391297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85CA-7E36-4457-AE73-65A6695C5D38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</p:spTree>
    <p:extLst>
      <p:ext uri="{BB962C8B-B14F-4D97-AF65-F5344CB8AC3E}">
        <p14:creationId xmlns:p14="http://schemas.microsoft.com/office/powerpoint/2010/main" val="21741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68B-8A9E-4275-9E83-6C06A28DFC43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59271" y="1999967"/>
            <a:ext cx="6391297" cy="4029075"/>
            <a:chOff x="1459271" y="1999967"/>
            <a:chExt cx="6391297" cy="4029075"/>
          </a:xfrm>
        </p:grpSpPr>
        <p:pic>
          <p:nvPicPr>
            <p:cNvPr id="1026" name="Picture 2" descr="Figure 4: Two hyperplanes also satisfying the constrain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71" y="1999967"/>
              <a:ext cx="6391297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Figure 6: The left hyperplane does not satisfy the second constrai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71" y="1999967"/>
              <a:ext cx="6061895" cy="37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181725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48350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25608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174975" y="5705475"/>
              <a:ext cx="0" cy="32356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9DA9-4446-4051-B4D1-C31C18653536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/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2012493"/>
            <a:ext cx="6934200" cy="402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2263" y="1530164"/>
            <a:ext cx="386997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 smtClean="0">
                <a:latin typeface="Product Sans" panose="020B0403030502040203" pitchFamily="34" charset="0"/>
              </a:rPr>
              <a:t>Contoh Margin dua Hyperplane yang baik</a:t>
            </a:r>
          </a:p>
        </p:txBody>
      </p:sp>
    </p:spTree>
    <p:extLst>
      <p:ext uri="{BB962C8B-B14F-4D97-AF65-F5344CB8AC3E}">
        <p14:creationId xmlns:p14="http://schemas.microsoft.com/office/powerpoint/2010/main" val="38355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SVM untuk Data Non-Linear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04997"/>
            <a:ext cx="6188745" cy="429734"/>
          </a:xfrm>
        </p:spPr>
        <p:txBody>
          <a:bodyPr>
            <a:normAutofit/>
          </a:bodyPr>
          <a:lstStyle/>
          <a:p>
            <a:r>
              <a:rPr lang="id-ID" dirty="0" smtClean="0"/>
              <a:t>Bagian Tiga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A3E0-5A8D-4EB6-8385-C451BE3709C2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26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Support Vector Machine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Linear vs. Non-Linear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7556-F12D-4DF8-921E-CD056BC95B8C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6268929" y="3019937"/>
            <a:ext cx="845588" cy="964372"/>
            <a:chOff x="5891848" y="2453485"/>
            <a:chExt cx="845588" cy="964372"/>
          </a:xfrm>
        </p:grpSpPr>
        <p:sp>
          <p:nvSpPr>
            <p:cNvPr id="7" name="Oval 6"/>
            <p:cNvSpPr/>
            <p:nvPr/>
          </p:nvSpPr>
          <p:spPr>
            <a:xfrm>
              <a:off x="6192473" y="250170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6567504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891848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277439" y="288020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976814" y="316295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6542902" y="324792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6567504" y="245348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6277439" y="3173737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3497" y="2311124"/>
            <a:ext cx="2570587" cy="2561776"/>
            <a:chOff x="5061696" y="1666041"/>
            <a:chExt cx="2570587" cy="2561776"/>
          </a:xfrm>
        </p:grpSpPr>
        <p:sp>
          <p:nvSpPr>
            <p:cNvPr id="16" name="Oval 15"/>
            <p:cNvSpPr/>
            <p:nvPr/>
          </p:nvSpPr>
          <p:spPr>
            <a:xfrm>
              <a:off x="5806554" y="17521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5610753" y="201725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5232445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358898" y="247110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5061696" y="273589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5273932" y="301690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216708" y="1666041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873354" y="1794607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7274187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6507621" y="1860422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7355743" y="258724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7462351" y="307799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7195980" y="288077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7185811" y="32843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958320" y="373673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/>
            <p:cNvSpPr/>
            <p:nvPr/>
          </p:nvSpPr>
          <p:spPr>
            <a:xfrm>
              <a:off x="5185556" y="334366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5537946" y="342863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5380540" y="3858098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5780685" y="372216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6238350" y="386509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6627006" y="365290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6775000" y="405788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1136" y="2434814"/>
            <a:ext cx="3467156" cy="1906282"/>
            <a:chOff x="480409" y="1731696"/>
            <a:chExt cx="3467156" cy="1906282"/>
          </a:xfrm>
        </p:grpSpPr>
        <p:sp>
          <p:nvSpPr>
            <p:cNvPr id="39" name="Oval 38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Oval 42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43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45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46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550854" y="2220663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37866" y="2116141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69300" y="2325185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55528" y="2455705"/>
            <a:ext cx="10567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800" dirty="0" smtClean="0">
                <a:latin typeface="Product Sans" panose="020B0403030502040203" pitchFamily="34" charset="0"/>
              </a:rPr>
              <a:t>?</a:t>
            </a:r>
            <a:endParaRPr lang="id-ID" sz="13800" dirty="0">
              <a:latin typeface="Product Sans" panose="020B040303050204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0538" y="1462255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Product Sans" panose="020B0403030502040203" pitchFamily="34" charset="0"/>
              </a:rPr>
              <a:t>Linearly Separable</a:t>
            </a:r>
            <a:endParaRPr lang="id-ID" sz="2000" dirty="0">
              <a:latin typeface="Product Sans" panose="020B040303050204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79699" y="1463871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latin typeface="Product Sans" panose="020B0403030502040203" pitchFamily="34" charset="0"/>
              </a:rPr>
              <a:t>Non-Linearly Separable</a:t>
            </a:r>
            <a:endParaRPr lang="id-ID" sz="2000" dirty="0">
              <a:latin typeface="Product Sans" panose="020B040303050204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7827" y="5301145"/>
            <a:ext cx="4623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latin typeface="Product Sans" panose="020B0403030502040203" pitchFamily="34" charset="0"/>
              </a:rPr>
              <a:t>Apakah SVM mampu menangani hal ini?</a:t>
            </a:r>
            <a:endParaRPr lang="id-ID" sz="2000" dirty="0">
              <a:latin typeface="Product Sans" panose="020B040303050204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11323" y="5302030"/>
            <a:ext cx="3694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latin typeface="Product Sans" panose="020B0403030502040203" pitchFamily="34" charset="0"/>
              </a:rPr>
              <a:t>Kalau SVM Linear (biasa) tidak</a:t>
            </a:r>
            <a:endParaRPr lang="id-ID" sz="2000" dirty="0">
              <a:latin typeface="Product Sans" panose="020B040303050204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11323" y="5790231"/>
            <a:ext cx="3243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latin typeface="Product Sans" panose="020B0403030502040203" pitchFamily="34" charset="0"/>
              </a:rPr>
              <a:t>Kita ubah supaya bisa!</a:t>
            </a:r>
            <a:endParaRPr lang="id-ID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Menciptakan Fitur Baru</a:t>
            </a:r>
            <a:endParaRPr lang="id-ID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908" y="1698760"/>
            <a:ext cx="4243184" cy="420660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29150" y="1698759"/>
            <a:ext cx="4378492" cy="4478203"/>
          </a:xfrm>
        </p:spPr>
        <p:txBody>
          <a:bodyPr anchor="t"/>
          <a:lstStyle/>
          <a:p>
            <a:r>
              <a:rPr lang="id-ID" dirty="0"/>
              <a:t>Ada berapa fitur yang kita punya?</a:t>
            </a:r>
          </a:p>
          <a:p>
            <a:pPr lvl="1"/>
            <a:r>
              <a:rPr lang="id-ID" dirty="0"/>
              <a:t>2 Buah (𝑥 dan 𝑦)</a:t>
            </a:r>
          </a:p>
          <a:p>
            <a:endParaRPr lang="id-ID" dirty="0"/>
          </a:p>
          <a:p>
            <a:r>
              <a:rPr lang="id-ID" dirty="0"/>
              <a:t>Kita ciptakan fitur baru dari fitur-fitur yang lama.</a:t>
            </a:r>
          </a:p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AD3F-23AD-46C4-9FFC-B721E970EE95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223990" y="4163380"/>
            <a:ext cx="989556" cy="1748615"/>
          </a:xfrm>
          <a:prstGeom prst="rect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Product Sans" panose="020B0403030502040203" pitchFamily="34" charset="0"/>
              </a:rPr>
              <a:t>SVM</a:t>
            </a:r>
            <a:endParaRPr lang="id-ID" sz="2400" dirty="0">
              <a:latin typeface="Product Sans" panose="020B040303050204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41120" y="4214259"/>
            <a:ext cx="1182870" cy="523220"/>
            <a:chOff x="5041120" y="4414675"/>
            <a:chExt cx="118287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5509197" y="4676285"/>
              <a:ext cx="71479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21414" y="4772823"/>
            <a:ext cx="1202576" cy="523220"/>
            <a:chOff x="5021414" y="4973239"/>
            <a:chExt cx="120257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19" idx="3"/>
              <a:endCxn id="14" idx="1"/>
            </p:cNvCxnSpPr>
            <p:nvPr/>
          </p:nvCxnSpPr>
          <p:spPr>
            <a:xfrm flipV="1">
              <a:off x="5494364" y="5200526"/>
              <a:ext cx="729626" cy="3432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125119" y="5364508"/>
            <a:ext cx="2098871" cy="523220"/>
            <a:chOff x="4125119" y="5564924"/>
            <a:chExt cx="209887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5581479" y="5826534"/>
              <a:ext cx="642511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13546" y="4803600"/>
            <a:ext cx="1314916" cy="461665"/>
            <a:chOff x="7213546" y="5004016"/>
            <a:chExt cx="1314916" cy="461665"/>
          </a:xfrm>
        </p:grpSpPr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 flipV="1">
              <a:off x="7213546" y="5034433"/>
              <a:ext cx="413707" cy="325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627253" y="5004016"/>
              <a:ext cx="901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L</a:t>
              </a:r>
              <a:r>
                <a:rPr lang="id-ID" sz="2400" dirty="0" smtClean="0">
                  <a:latin typeface="Product Sans" panose="020B0403030502040203" pitchFamily="34" charset="0"/>
                </a:rPr>
                <a:t>abel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DC53-1464-475E-B28B-2ACEAB6250DE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Transformasi Data</a:t>
            </a:r>
            <a:endParaRPr lang="id-ID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2" b="457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Kernel dalam SVM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338-CCD4-4F3F-9271-654B6A72F729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81512" y="3331294"/>
            <a:ext cx="2440092" cy="907822"/>
            <a:chOff x="581512" y="3331294"/>
            <a:chExt cx="2440092" cy="907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90076" y="3331294"/>
                  <a:ext cx="12229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076" y="3331294"/>
                  <a:ext cx="122296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98" r="-1493" b="-1710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81512" y="3869784"/>
              <a:ext cx="2440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Not Linearly Separable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37769" y="3331294"/>
            <a:ext cx="2564740" cy="907822"/>
            <a:chOff x="6337769" y="3331294"/>
            <a:chExt cx="2564740" cy="907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37769" y="3331294"/>
                  <a:ext cx="25647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769" y="3331294"/>
                  <a:ext cx="256474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596466" y="3869784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smtClean="0">
                  <a:latin typeface="Product Sans" panose="020B0403030502040203" pitchFamily="34" charset="0"/>
                </a:rPr>
                <a:t>Linearly Separable</a:t>
              </a:r>
              <a:endParaRPr lang="id-ID" dirty="0">
                <a:latin typeface="Product Sans" panose="020B040303050204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413040" y="3562127"/>
            <a:ext cx="392472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51678" y="3072319"/>
                <a:ext cx="2496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dirty="0" smtClean="0"/>
                  <a:t> untuk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678" y="3072319"/>
                <a:ext cx="24969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390" t="-26667" r="-1220" b="-5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633119" y="2307974"/>
            <a:ext cx="1047082" cy="627144"/>
            <a:chOff x="3633119" y="2201818"/>
            <a:chExt cx="1047082" cy="627144"/>
          </a:xfrm>
        </p:grpSpPr>
        <p:sp>
          <p:nvSpPr>
            <p:cNvPr id="17" name="Rectangle 16"/>
            <p:cNvSpPr/>
            <p:nvPr/>
          </p:nvSpPr>
          <p:spPr>
            <a:xfrm>
              <a:off x="3633119" y="2201818"/>
              <a:ext cx="1047082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id-ID" sz="2400" dirty="0" smtClean="0">
                  <a:latin typeface="Product Sans" panose="020B0403030502040203" pitchFamily="34" charset="0"/>
                </a:rPr>
                <a:t>Kernel</a:t>
              </a:r>
              <a:endParaRPr lang="id-ID" sz="2400" dirty="0">
                <a:latin typeface="Product Sans" panose="020B0403030502040203" pitchFamily="3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4037663" y="2653308"/>
              <a:ext cx="237995" cy="17565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2098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Kernel Trick Lainnya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303" y="1603912"/>
            <a:ext cx="4049647" cy="338477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42" r="1745"/>
          <a:stretch/>
        </p:blipFill>
        <p:spPr>
          <a:xfrm>
            <a:off x="4630714" y="1603912"/>
            <a:ext cx="4379418" cy="361968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79C-0403-4A29-A83D-3FEB40E282B5}" type="datetime1">
              <a:rPr lang="id-ID" smtClean="0"/>
              <a:t>28/06/2019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36367" y="5511975"/>
                <a:ext cx="2245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7" y="5511975"/>
                <a:ext cx="224516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72" b="-184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2171654" y="5227307"/>
            <a:ext cx="1064713" cy="569335"/>
          </a:xfrm>
          <a:custGeom>
            <a:avLst/>
            <a:gdLst>
              <a:gd name="connsiteX0" fmla="*/ 0 w 1064713"/>
              <a:gd name="connsiteY0" fmla="*/ 0 h 569335"/>
              <a:gd name="connsiteX1" fmla="*/ 388307 w 1064713"/>
              <a:gd name="connsiteY1" fmla="*/ 488515 h 569335"/>
              <a:gd name="connsiteX2" fmla="*/ 1064713 w 1064713"/>
              <a:gd name="connsiteY2" fmla="*/ 563671 h 5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713" h="569335">
                <a:moveTo>
                  <a:pt x="0" y="0"/>
                </a:moveTo>
                <a:cubicBezTo>
                  <a:pt x="105427" y="197285"/>
                  <a:pt x="210855" y="394570"/>
                  <a:pt x="388307" y="488515"/>
                </a:cubicBezTo>
                <a:cubicBezTo>
                  <a:pt x="565759" y="582460"/>
                  <a:pt x="815236" y="573065"/>
                  <a:pt x="1064713" y="56367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 rot="17372150">
            <a:off x="5539340" y="5058415"/>
            <a:ext cx="949796" cy="827977"/>
          </a:xfrm>
          <a:custGeom>
            <a:avLst/>
            <a:gdLst>
              <a:gd name="connsiteX0" fmla="*/ 0 w 1064713"/>
              <a:gd name="connsiteY0" fmla="*/ 0 h 569335"/>
              <a:gd name="connsiteX1" fmla="*/ 388307 w 1064713"/>
              <a:gd name="connsiteY1" fmla="*/ 488515 h 569335"/>
              <a:gd name="connsiteX2" fmla="*/ 1064713 w 1064713"/>
              <a:gd name="connsiteY2" fmla="*/ 563671 h 5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713" h="569335">
                <a:moveTo>
                  <a:pt x="0" y="0"/>
                </a:moveTo>
                <a:cubicBezTo>
                  <a:pt x="105427" y="197285"/>
                  <a:pt x="210855" y="394570"/>
                  <a:pt x="388307" y="488515"/>
                </a:cubicBezTo>
                <a:cubicBezTo>
                  <a:pt x="565759" y="582460"/>
                  <a:pt x="815236" y="573065"/>
                  <a:pt x="1064713" y="56367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630714" y="2956142"/>
            <a:ext cx="4200135" cy="876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=""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=""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=""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=""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Memahami Tujuan Support Vector Machine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505205"/>
            <a:ext cx="6188745" cy="329526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Bagian 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43C-C9B3-40E5-9EAC-8BC280CE0ED6}" type="datetime1">
              <a:rPr lang="id-ID" smtClean="0"/>
              <a:t>28/06/2019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08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SVM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/>
              <a:t>Support Vector </a:t>
            </a:r>
            <a:r>
              <a:rPr lang="id-ID" dirty="0" smtClean="0"/>
              <a:t>Machine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Salah </a:t>
            </a:r>
            <a:r>
              <a:rPr lang="id-ID" dirty="0"/>
              <a:t>satu algoritma </a:t>
            </a:r>
            <a:r>
              <a:rPr lang="id-ID" i="1" dirty="0"/>
              <a:t>Machine Learning</a:t>
            </a:r>
            <a:r>
              <a:rPr lang="id-ID" dirty="0"/>
              <a:t>.</a:t>
            </a:r>
            <a:endParaRPr lang="id-ID" i="1" dirty="0"/>
          </a:p>
          <a:p>
            <a:endParaRPr lang="id-ID" dirty="0"/>
          </a:p>
          <a:p>
            <a:r>
              <a:rPr lang="id-ID" dirty="0"/>
              <a:t>Termasuk dalam </a:t>
            </a:r>
            <a:r>
              <a:rPr lang="id-ID" dirty="0" smtClean="0"/>
              <a:t>kategori </a:t>
            </a:r>
            <a:r>
              <a:rPr lang="id-ID" i="1" dirty="0"/>
              <a:t>Supervised Learning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Termasuk dalam algoritma klasifikasi.</a:t>
            </a:r>
          </a:p>
          <a:p>
            <a:endParaRPr lang="id-ID" i="1" dirty="0"/>
          </a:p>
          <a:p>
            <a:r>
              <a:rPr lang="id-ID" dirty="0"/>
              <a:t>Ini berarti, SVM membutuhkan data </a:t>
            </a:r>
            <a:r>
              <a:rPr lang="id-ID" i="1" dirty="0"/>
              <a:t>traning</a:t>
            </a:r>
            <a:r>
              <a:rPr lang="id-ID" dirty="0"/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C6-AB8B-4FA6-8A05-FE16C97296C7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8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Utama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id-ID" dirty="0"/>
              <a:t>Menemukan sebuah </a:t>
            </a:r>
            <a:r>
              <a:rPr lang="id-ID" b="1" dirty="0">
                <a:solidFill>
                  <a:srgbClr val="33B995"/>
                </a:solidFill>
              </a:rPr>
              <a:t>hyperplane</a:t>
            </a:r>
            <a:r>
              <a:rPr lang="id-ID" dirty="0"/>
              <a:t> pemisah yang </a:t>
            </a:r>
            <a:r>
              <a:rPr lang="id-ID" dirty="0" smtClean="0"/>
              <a:t>optimal,</a:t>
            </a:r>
          </a:p>
          <a:p>
            <a:pPr marL="0" indent="0" algn="ctr">
              <a:buNone/>
            </a:pPr>
            <a:r>
              <a:rPr lang="id-ID" dirty="0" smtClean="0"/>
              <a:t>yang </a:t>
            </a:r>
            <a:r>
              <a:rPr lang="id-ID" b="1" dirty="0">
                <a:solidFill>
                  <a:srgbClr val="33B995"/>
                </a:solidFill>
              </a:rPr>
              <a:t>memaksimalkan margin</a:t>
            </a:r>
            <a:r>
              <a:rPr lang="id-ID" dirty="0"/>
              <a:t> training data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5CD0-A4F6-446A-8C38-EE9E1BC1EB44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4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Hyperplane?</a:t>
            </a:r>
            <a:endParaRPr lang="id-ID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5376570" y="1427747"/>
            <a:ext cx="3631072" cy="4749216"/>
          </a:xfrm>
        </p:spPr>
        <p:txBody>
          <a:bodyPr/>
          <a:lstStyle/>
          <a:p>
            <a:r>
              <a:rPr lang="id-ID" dirty="0" smtClean="0"/>
              <a:t>Terdapat beberapa buah data, tersebar dalam ruang 2D.</a:t>
            </a:r>
          </a:p>
          <a:p>
            <a:r>
              <a:rPr lang="id-ID" dirty="0" smtClean="0"/>
              <a:t>Data tinggi dan berat badan untuk dua gender (Pria dan Wanita)</a:t>
            </a:r>
          </a:p>
          <a:p>
            <a:r>
              <a:rPr lang="id-ID" dirty="0" smtClean="0"/>
              <a:t>Data tersebut terkelompok menjadi dua bagian dan sebuah garis dapat memisahkan keduanya.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6554-557C-4C47-90FA-A547BB9E9D70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13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3" y="1880523"/>
            <a:ext cx="5139586" cy="39190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71007" y="2804148"/>
            <a:ext cx="4065799" cy="22928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3474" y="2460309"/>
            <a:ext cx="4270124" cy="26173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Hyperplane?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d-ID" dirty="0" smtClean="0"/>
              <a:t>Mungkin terbesit beberapa pertanyaan dari pengamatan tersebut.</a:t>
            </a:r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Apa bedanya dengan Regression?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Kalau hanya garis, mengapa dinamakan hyper-plane?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 smtClean="0"/>
          </a:p>
          <a:p>
            <a:r>
              <a:rPr lang="id-ID" dirty="0" smtClean="0"/>
              <a:t>Bisakah kalian menjawab pertanyaan tersebut?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A6C-386D-44F1-B16C-6795895B5F0C}" type="datetime1">
              <a:rPr lang="id-ID" smtClean="0"/>
              <a:t>28/06/2019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Hyperplane?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E5B-96BA-40F6-8C8D-F486B4EEF38B}" type="datetime1">
              <a:rPr lang="id-ID" smtClean="0"/>
              <a:t>28/06/2019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1495" y="1453178"/>
            <a:ext cx="8300494" cy="697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Meksipun di contoh sederhana pada slide sebelumnya, poin-poin berada pada ruang 2D, SVM dapat bekerja di multidimensi.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1495" y="3392257"/>
            <a:ext cx="2371725" cy="2655955"/>
            <a:chOff x="531495" y="3392257"/>
            <a:chExt cx="2371725" cy="26559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50111" r="61072" b="12334"/>
            <a:stretch/>
          </p:blipFill>
          <p:spPr>
            <a:xfrm>
              <a:off x="531495" y="3392257"/>
              <a:ext cx="2371725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garis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1" t="-1163" r="-291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110345" y="3391562"/>
            <a:ext cx="2783134" cy="2656650"/>
            <a:chOff x="3110345" y="3391562"/>
            <a:chExt cx="2783134" cy="26566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7" t="50111" r="12917" b="12334"/>
            <a:stretch/>
          </p:blipFill>
          <p:spPr>
            <a:xfrm>
              <a:off x="3122684" y="3391562"/>
              <a:ext cx="2758440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bidang planar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" t="-1163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26413" y="3399480"/>
            <a:ext cx="2805576" cy="2667135"/>
            <a:chOff x="6026413" y="3399480"/>
            <a:chExt cx="2805576" cy="2667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id-ID" sz="1400" dirty="0" smtClean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 smtClean="0">
                      <a:latin typeface="Product Sans" panose="020B0403030502040203" pitchFamily="34" charset="0"/>
                    </a:rPr>
                    <a:t>merupakan sebuah bangun ruang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5" t="-1124" r="-217" b="-786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6332173" y="3399480"/>
              <a:ext cx="2197647" cy="2015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oduct Sans" panose="020B0403030502040203" pitchFamily="34" charset="0"/>
                </a:rPr>
                <a:t>Sulit untuk diilustrasikan</a:t>
              </a:r>
              <a:endParaRPr lang="id-ID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495" y="2457881"/>
            <a:ext cx="8300494" cy="627554"/>
            <a:chOff x="531495" y="2457881"/>
            <a:chExt cx="8300494" cy="627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400" dirty="0" smtClean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id-ID" sz="1400" dirty="0" smtClean="0">
                      <a:latin typeface="Product Sans" panose="020B0403030502040203" pitchFamily="34" charset="0"/>
                    </a:rPr>
                    <a:t> merupakan sebuah titik</a:t>
                  </a:r>
                  <a:endParaRPr lang="id-ID" sz="14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0" t="-1961" b="-1960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531495" y="2457881"/>
              <a:ext cx="4772025" cy="627554"/>
              <a:chOff x="531495" y="2457881"/>
              <a:chExt cx="4772025" cy="6275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95" y="2457881"/>
                <a:ext cx="4772025" cy="62755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3094506" y="2749439"/>
                <a:ext cx="2003749" cy="69056"/>
                <a:chOff x="3094506" y="2749439"/>
                <a:chExt cx="2003749" cy="6905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800474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088606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279105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516190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029199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094506" y="2749439"/>
                  <a:ext cx="69056" cy="69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15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Hyperplane Terbaik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310-A9B7-437A-BDA3-094CAB0C593C}" type="datetime1">
              <a:rPr lang="id-ID" smtClean="0"/>
              <a:t>28/06/2019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Support Vector Machine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295" b="2508"/>
          <a:stretch/>
        </p:blipFill>
        <p:spPr>
          <a:xfrm>
            <a:off x="1243295" y="1677155"/>
            <a:ext cx="6657409" cy="43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</TotalTime>
  <Words>567</Words>
  <Application>Microsoft Office PowerPoint</Application>
  <PresentationFormat>On-screen Show (4:3)</PresentationFormat>
  <Paragraphs>199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Support Vector Machine</vt:lpstr>
      <vt:lpstr>Memahami Tujuan Support Vector Machine</vt:lpstr>
      <vt:lpstr>Apa itu SVM</vt:lpstr>
      <vt:lpstr>Tujuan Utama SVM</vt:lpstr>
      <vt:lpstr>Apa itu Hyperplane?</vt:lpstr>
      <vt:lpstr>Apa itu Hyperplane?</vt:lpstr>
      <vt:lpstr>Apa itu Hyperplane?</vt:lpstr>
      <vt:lpstr>Mencari Hyperplane Terbaik</vt:lpstr>
      <vt:lpstr>Hyperplane Mana yang Terbaik?</vt:lpstr>
      <vt:lpstr>Menemukan Hyperplane Terbaik</vt:lpstr>
      <vt:lpstr>Persamaan Hyperplane</vt:lpstr>
      <vt:lpstr>Optimize Hyperplane dengan Margin</vt:lpstr>
      <vt:lpstr>Training SVM</vt:lpstr>
      <vt:lpstr>Beberapa Contoh Posisi Hyperplane</vt:lpstr>
      <vt:lpstr>Beberapa Contoh Posisi Hyperplane</vt:lpstr>
      <vt:lpstr>Beberapa Contoh Posisi Hyperplane</vt:lpstr>
      <vt:lpstr>Beberapa Contoh Posisi Hyperplane</vt:lpstr>
      <vt:lpstr>SVM untuk Data Non-Linear</vt:lpstr>
      <vt:lpstr>Data Linear vs. Non-Linear</vt:lpstr>
      <vt:lpstr>Menciptakan Fitur Baru</vt:lpstr>
      <vt:lpstr>Transformasi Data</vt:lpstr>
      <vt:lpstr>Terminologi Kernel dalam SVM</vt:lpstr>
      <vt:lpstr>Contoh Kernel Trick Lainnya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159</cp:revision>
  <dcterms:created xsi:type="dcterms:W3CDTF">2019-04-17T03:34:48Z</dcterms:created>
  <dcterms:modified xsi:type="dcterms:W3CDTF">2019-06-28T07:06:13Z</dcterms:modified>
</cp:coreProperties>
</file>