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8"/>
  </p:notesMasterIdLst>
  <p:sldIdLst>
    <p:sldId id="256" r:id="rId2"/>
    <p:sldId id="295" r:id="rId3"/>
    <p:sldId id="296" r:id="rId4"/>
    <p:sldId id="381" r:id="rId5"/>
    <p:sldId id="498" r:id="rId6"/>
    <p:sldId id="496" r:id="rId7"/>
    <p:sldId id="383" r:id="rId8"/>
    <p:sldId id="384" r:id="rId9"/>
    <p:sldId id="497" r:id="rId10"/>
    <p:sldId id="500" r:id="rId11"/>
    <p:sldId id="503" r:id="rId12"/>
    <p:sldId id="542" r:id="rId13"/>
    <p:sldId id="505" r:id="rId14"/>
    <p:sldId id="544" r:id="rId15"/>
    <p:sldId id="507" r:id="rId16"/>
    <p:sldId id="545" r:id="rId17"/>
    <p:sldId id="546" r:id="rId18"/>
    <p:sldId id="510" r:id="rId19"/>
    <p:sldId id="511" r:id="rId20"/>
    <p:sldId id="547" r:id="rId21"/>
    <p:sldId id="512" r:id="rId22"/>
    <p:sldId id="548" r:id="rId23"/>
    <p:sldId id="549" r:id="rId24"/>
    <p:sldId id="515" r:id="rId25"/>
    <p:sldId id="551" r:id="rId26"/>
    <p:sldId id="55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440"/>
    <p:restoredTop sz="97248"/>
  </p:normalViewPr>
  <p:slideViewPr>
    <p:cSldViewPr snapToGrid="0" snapToObjects="1">
      <p:cViewPr varScale="1">
        <p:scale>
          <a:sx n="174" d="100"/>
          <a:sy n="174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97D59-F073-4C1E-B3D4-0CAF3D9332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09B677-C8EC-4B15-8B14-FC72FD4C1E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SVMs maximize the </a:t>
          </a:r>
          <a:r>
            <a:rPr lang="en-US" b="0" i="1" dirty="0"/>
            <a:t>margin</a:t>
          </a:r>
          <a:r>
            <a:rPr lang="en-US" b="0" i="0" dirty="0"/>
            <a:t> around the separating hyperplane.</a:t>
          </a:r>
          <a:endParaRPr lang="en-US" dirty="0"/>
        </a:p>
      </dgm:t>
    </dgm:pt>
    <dgm:pt modelId="{740C5DC3-81EF-4238-829F-71CB36B904C2}" type="parTrans" cxnId="{48C5441A-831F-495C-A4F4-AD39AE22C6FE}">
      <dgm:prSet/>
      <dgm:spPr/>
      <dgm:t>
        <a:bodyPr/>
        <a:lstStyle/>
        <a:p>
          <a:endParaRPr lang="en-US"/>
        </a:p>
      </dgm:t>
    </dgm:pt>
    <dgm:pt modelId="{2F2E7CFB-A725-453A-A407-261131BA0FC3}" type="sibTrans" cxnId="{48C5441A-831F-495C-A4F4-AD39AE22C6FE}">
      <dgm:prSet/>
      <dgm:spPr/>
      <dgm:t>
        <a:bodyPr/>
        <a:lstStyle/>
        <a:p>
          <a:endParaRPr lang="en-US"/>
        </a:p>
      </dgm:t>
    </dgm:pt>
    <dgm:pt modelId="{1CD65BFA-22D1-40D0-9A45-9558BDF0A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A.k.a. large margin classifiers</a:t>
          </a:r>
          <a:endParaRPr lang="en-US"/>
        </a:p>
      </dgm:t>
    </dgm:pt>
    <dgm:pt modelId="{E97EFF95-7006-4E32-9B0F-5F31DC6B1BCB}" type="parTrans" cxnId="{4D10F86F-FA4D-4065-8C8C-B21C45D6016D}">
      <dgm:prSet/>
      <dgm:spPr/>
      <dgm:t>
        <a:bodyPr/>
        <a:lstStyle/>
        <a:p>
          <a:endParaRPr lang="en-US"/>
        </a:p>
      </dgm:t>
    </dgm:pt>
    <dgm:pt modelId="{DAB41E96-0E5F-4273-AA62-AC83D0633036}" type="sibTrans" cxnId="{4D10F86F-FA4D-4065-8C8C-B21C45D6016D}">
      <dgm:prSet/>
      <dgm:spPr/>
      <dgm:t>
        <a:bodyPr/>
        <a:lstStyle/>
        <a:p>
          <a:endParaRPr lang="en-US"/>
        </a:p>
      </dgm:t>
    </dgm:pt>
    <dgm:pt modelId="{7D74B45A-D3CF-41A3-81CB-0B8714866A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decision function is fully specified by a subset of training samples, </a:t>
          </a:r>
          <a:r>
            <a:rPr lang="en-US" b="0" i="1"/>
            <a:t>the support vectors</a:t>
          </a:r>
          <a:r>
            <a:rPr lang="en-US" b="0" i="0"/>
            <a:t>.</a:t>
          </a:r>
          <a:endParaRPr lang="en-US"/>
        </a:p>
      </dgm:t>
    </dgm:pt>
    <dgm:pt modelId="{2D01C201-7E39-46B3-924A-A2A85ECCBA43}" type="parTrans" cxnId="{03A4E1A3-8C3B-41D7-B1FE-68FAE3DAA258}">
      <dgm:prSet/>
      <dgm:spPr/>
      <dgm:t>
        <a:bodyPr/>
        <a:lstStyle/>
        <a:p>
          <a:endParaRPr lang="en-US"/>
        </a:p>
      </dgm:t>
    </dgm:pt>
    <dgm:pt modelId="{9B26E3F0-0EDE-450B-BC79-E393AC4A31AE}" type="sibTrans" cxnId="{03A4E1A3-8C3B-41D7-B1FE-68FAE3DAA258}">
      <dgm:prSet/>
      <dgm:spPr/>
      <dgm:t>
        <a:bodyPr/>
        <a:lstStyle/>
        <a:p>
          <a:endParaRPr lang="en-US"/>
        </a:p>
      </dgm:t>
    </dgm:pt>
    <dgm:pt modelId="{E4990FA0-1558-409C-84D6-2DFC831AE8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Solving SVMs is a </a:t>
          </a:r>
          <a:r>
            <a:rPr lang="en-US" b="0" i="1"/>
            <a:t>quadratic programming</a:t>
          </a:r>
          <a:r>
            <a:rPr lang="en-US" b="0" i="0"/>
            <a:t> problem</a:t>
          </a:r>
          <a:endParaRPr lang="en-US"/>
        </a:p>
      </dgm:t>
    </dgm:pt>
    <dgm:pt modelId="{BF9E125A-8178-4BA3-9D45-05B8D4603ECD}" type="parTrans" cxnId="{465FD9BE-C3D7-4FF0-B20D-93F2D6FAA087}">
      <dgm:prSet/>
      <dgm:spPr/>
      <dgm:t>
        <a:bodyPr/>
        <a:lstStyle/>
        <a:p>
          <a:endParaRPr lang="en-US"/>
        </a:p>
      </dgm:t>
    </dgm:pt>
    <dgm:pt modelId="{FF7F7ADF-05E6-41A5-858C-5093955EE5FF}" type="sibTrans" cxnId="{465FD9BE-C3D7-4FF0-B20D-93F2D6FAA087}">
      <dgm:prSet/>
      <dgm:spPr/>
      <dgm:t>
        <a:bodyPr/>
        <a:lstStyle/>
        <a:p>
          <a:endParaRPr lang="en-US"/>
        </a:p>
      </dgm:t>
    </dgm:pt>
    <dgm:pt modelId="{999E6B05-989F-4E00-BA8F-510D2E3E93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Seen by many as the most successful current text classification method* </a:t>
          </a:r>
          <a:endParaRPr lang="en-US"/>
        </a:p>
      </dgm:t>
    </dgm:pt>
    <dgm:pt modelId="{497EC032-0B05-4DEC-862A-7D011AC3FEEE}" type="parTrans" cxnId="{02880570-AB4A-4400-BF02-998B4873C588}">
      <dgm:prSet/>
      <dgm:spPr/>
      <dgm:t>
        <a:bodyPr/>
        <a:lstStyle/>
        <a:p>
          <a:endParaRPr lang="en-US"/>
        </a:p>
      </dgm:t>
    </dgm:pt>
    <dgm:pt modelId="{4B7A5801-DA8D-4204-8BC4-04FBC230BA05}" type="sibTrans" cxnId="{02880570-AB4A-4400-BF02-998B4873C588}">
      <dgm:prSet/>
      <dgm:spPr/>
      <dgm:t>
        <a:bodyPr/>
        <a:lstStyle/>
        <a:p>
          <a:endParaRPr lang="en-US"/>
        </a:p>
      </dgm:t>
    </dgm:pt>
    <dgm:pt modelId="{2D7B4F96-F5E0-49F2-9400-5220055E84EF}" type="pres">
      <dgm:prSet presAssocID="{8AA97D59-F073-4C1E-B3D4-0CAF3D9332D1}" presName="root" presStyleCnt="0">
        <dgm:presLayoutVars>
          <dgm:dir/>
          <dgm:resizeHandles val="exact"/>
        </dgm:presLayoutVars>
      </dgm:prSet>
      <dgm:spPr/>
    </dgm:pt>
    <dgm:pt modelId="{371B6157-A8AF-4B11-8F02-C627D0998167}" type="pres">
      <dgm:prSet presAssocID="{A709B677-C8EC-4B15-8B14-FC72FD4C1E7D}" presName="compNode" presStyleCnt="0"/>
      <dgm:spPr/>
    </dgm:pt>
    <dgm:pt modelId="{F76E7F59-F467-4C3D-9DB6-D262408518D3}" type="pres">
      <dgm:prSet presAssocID="{A709B677-C8EC-4B15-8B14-FC72FD4C1E7D}" presName="bgRect" presStyleLbl="bgShp" presStyleIdx="0" presStyleCnt="4"/>
      <dgm:spPr/>
    </dgm:pt>
    <dgm:pt modelId="{06F73C92-70B2-45EF-82AF-391DB552D784}" type="pres">
      <dgm:prSet presAssocID="{A709B677-C8EC-4B15-8B14-FC72FD4C1E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BCAF8CA-77D6-46FF-81C1-716FC136EB71}" type="pres">
      <dgm:prSet presAssocID="{A709B677-C8EC-4B15-8B14-FC72FD4C1E7D}" presName="spaceRect" presStyleCnt="0"/>
      <dgm:spPr/>
    </dgm:pt>
    <dgm:pt modelId="{36BB50A0-E410-4B7F-BC97-C7A87D0D424F}" type="pres">
      <dgm:prSet presAssocID="{A709B677-C8EC-4B15-8B14-FC72FD4C1E7D}" presName="parTx" presStyleLbl="revTx" presStyleIdx="0" presStyleCnt="5">
        <dgm:presLayoutVars>
          <dgm:chMax val="0"/>
          <dgm:chPref val="0"/>
        </dgm:presLayoutVars>
      </dgm:prSet>
      <dgm:spPr/>
    </dgm:pt>
    <dgm:pt modelId="{7F424E3B-37DC-4C7B-9246-B7849990D2F8}" type="pres">
      <dgm:prSet presAssocID="{A709B677-C8EC-4B15-8B14-FC72FD4C1E7D}" presName="desTx" presStyleLbl="revTx" presStyleIdx="1" presStyleCnt="5">
        <dgm:presLayoutVars/>
      </dgm:prSet>
      <dgm:spPr/>
    </dgm:pt>
    <dgm:pt modelId="{A48CB6C8-9EE4-4FF2-8050-EDEF8F93DE22}" type="pres">
      <dgm:prSet presAssocID="{2F2E7CFB-A725-453A-A407-261131BA0FC3}" presName="sibTrans" presStyleCnt="0"/>
      <dgm:spPr/>
    </dgm:pt>
    <dgm:pt modelId="{417A9473-FE2B-4510-B715-E3498EE09DD5}" type="pres">
      <dgm:prSet presAssocID="{7D74B45A-D3CF-41A3-81CB-0B8714866AFD}" presName="compNode" presStyleCnt="0"/>
      <dgm:spPr/>
    </dgm:pt>
    <dgm:pt modelId="{02BE0A4C-45CC-44D2-AA97-A69F33D7B2AE}" type="pres">
      <dgm:prSet presAssocID="{7D74B45A-D3CF-41A3-81CB-0B8714866AFD}" presName="bgRect" presStyleLbl="bgShp" presStyleIdx="1" presStyleCnt="4"/>
      <dgm:spPr/>
    </dgm:pt>
    <dgm:pt modelId="{6F60C383-70F3-4FCE-83DB-F1FA2B5CA9C2}" type="pres">
      <dgm:prSet presAssocID="{7D74B45A-D3CF-41A3-81CB-0B8714866A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12AF1F5-7158-45C8-AD22-FF428764E617}" type="pres">
      <dgm:prSet presAssocID="{7D74B45A-D3CF-41A3-81CB-0B8714866AFD}" presName="spaceRect" presStyleCnt="0"/>
      <dgm:spPr/>
    </dgm:pt>
    <dgm:pt modelId="{3A74AD78-05DC-4129-9B65-F490FE79A459}" type="pres">
      <dgm:prSet presAssocID="{7D74B45A-D3CF-41A3-81CB-0B8714866AFD}" presName="parTx" presStyleLbl="revTx" presStyleIdx="2" presStyleCnt="5">
        <dgm:presLayoutVars>
          <dgm:chMax val="0"/>
          <dgm:chPref val="0"/>
        </dgm:presLayoutVars>
      </dgm:prSet>
      <dgm:spPr/>
    </dgm:pt>
    <dgm:pt modelId="{A18680D8-239B-49F9-BF6E-A0678125433A}" type="pres">
      <dgm:prSet presAssocID="{9B26E3F0-0EDE-450B-BC79-E393AC4A31AE}" presName="sibTrans" presStyleCnt="0"/>
      <dgm:spPr/>
    </dgm:pt>
    <dgm:pt modelId="{D5F623F5-10B7-476C-9BBF-3254697B1C8B}" type="pres">
      <dgm:prSet presAssocID="{E4990FA0-1558-409C-84D6-2DFC831AE8C0}" presName="compNode" presStyleCnt="0"/>
      <dgm:spPr/>
    </dgm:pt>
    <dgm:pt modelId="{E95D4E6E-6CCF-4CC2-AEAB-68D8950088E5}" type="pres">
      <dgm:prSet presAssocID="{E4990FA0-1558-409C-84D6-2DFC831AE8C0}" presName="bgRect" presStyleLbl="bgShp" presStyleIdx="2" presStyleCnt="4"/>
      <dgm:spPr/>
    </dgm:pt>
    <dgm:pt modelId="{47CF9002-5F17-4B7E-A7E1-72ABBC7D5B87}" type="pres">
      <dgm:prSet presAssocID="{E4990FA0-1558-409C-84D6-2DFC831AE8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BC106E-3DE1-4F18-BCFF-A300F41A022A}" type="pres">
      <dgm:prSet presAssocID="{E4990FA0-1558-409C-84D6-2DFC831AE8C0}" presName="spaceRect" presStyleCnt="0"/>
      <dgm:spPr/>
    </dgm:pt>
    <dgm:pt modelId="{5CC59A76-9444-4677-823E-8BE64B921958}" type="pres">
      <dgm:prSet presAssocID="{E4990FA0-1558-409C-84D6-2DFC831AE8C0}" presName="parTx" presStyleLbl="revTx" presStyleIdx="3" presStyleCnt="5">
        <dgm:presLayoutVars>
          <dgm:chMax val="0"/>
          <dgm:chPref val="0"/>
        </dgm:presLayoutVars>
      </dgm:prSet>
      <dgm:spPr/>
    </dgm:pt>
    <dgm:pt modelId="{ACE414D2-5007-481F-8840-F38B30BD5D29}" type="pres">
      <dgm:prSet presAssocID="{FF7F7ADF-05E6-41A5-858C-5093955EE5FF}" presName="sibTrans" presStyleCnt="0"/>
      <dgm:spPr/>
    </dgm:pt>
    <dgm:pt modelId="{1E29AF34-9341-4A48-8BDA-D1B76FAA72CA}" type="pres">
      <dgm:prSet presAssocID="{999E6B05-989F-4E00-BA8F-510D2E3E930D}" presName="compNode" presStyleCnt="0"/>
      <dgm:spPr/>
    </dgm:pt>
    <dgm:pt modelId="{29CFF778-66BE-4FA0-B0B8-2076DFE59896}" type="pres">
      <dgm:prSet presAssocID="{999E6B05-989F-4E00-BA8F-510D2E3E930D}" presName="bgRect" presStyleLbl="bgShp" presStyleIdx="3" presStyleCnt="4"/>
      <dgm:spPr/>
    </dgm:pt>
    <dgm:pt modelId="{FEE6C123-7E29-4011-8372-618FF22F7EC9}" type="pres">
      <dgm:prSet presAssocID="{999E6B05-989F-4E00-BA8F-510D2E3E93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F664A41-7BE1-4AED-B75B-6217D2EEF697}" type="pres">
      <dgm:prSet presAssocID="{999E6B05-989F-4E00-BA8F-510D2E3E930D}" presName="spaceRect" presStyleCnt="0"/>
      <dgm:spPr/>
    </dgm:pt>
    <dgm:pt modelId="{3D45637A-64CE-443A-AD2A-8EFDC80E7357}" type="pres">
      <dgm:prSet presAssocID="{999E6B05-989F-4E00-BA8F-510D2E3E930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C5441A-831F-495C-A4F4-AD39AE22C6FE}" srcId="{8AA97D59-F073-4C1E-B3D4-0CAF3D9332D1}" destId="{A709B677-C8EC-4B15-8B14-FC72FD4C1E7D}" srcOrd="0" destOrd="0" parTransId="{740C5DC3-81EF-4238-829F-71CB36B904C2}" sibTransId="{2F2E7CFB-A725-453A-A407-261131BA0FC3}"/>
    <dgm:cxn modelId="{C3921960-D726-40BA-BF99-B092D2A68181}" type="presOf" srcId="{1CD65BFA-22D1-40D0-9A45-9558BDF0A4A9}" destId="{7F424E3B-37DC-4C7B-9246-B7849990D2F8}" srcOrd="0" destOrd="0" presId="urn:microsoft.com/office/officeart/2018/2/layout/IconVerticalSolidList"/>
    <dgm:cxn modelId="{15BDE869-E010-4170-9F4F-2DE08FDFF08D}" type="presOf" srcId="{7D74B45A-D3CF-41A3-81CB-0B8714866AFD}" destId="{3A74AD78-05DC-4129-9B65-F490FE79A459}" srcOrd="0" destOrd="0" presId="urn:microsoft.com/office/officeart/2018/2/layout/IconVerticalSolidList"/>
    <dgm:cxn modelId="{4D10F86F-FA4D-4065-8C8C-B21C45D6016D}" srcId="{A709B677-C8EC-4B15-8B14-FC72FD4C1E7D}" destId="{1CD65BFA-22D1-40D0-9A45-9558BDF0A4A9}" srcOrd="0" destOrd="0" parTransId="{E97EFF95-7006-4E32-9B0F-5F31DC6B1BCB}" sibTransId="{DAB41E96-0E5F-4273-AA62-AC83D0633036}"/>
    <dgm:cxn modelId="{02880570-AB4A-4400-BF02-998B4873C588}" srcId="{8AA97D59-F073-4C1E-B3D4-0CAF3D9332D1}" destId="{999E6B05-989F-4E00-BA8F-510D2E3E930D}" srcOrd="3" destOrd="0" parTransId="{497EC032-0B05-4DEC-862A-7D011AC3FEEE}" sibTransId="{4B7A5801-DA8D-4204-8BC4-04FBC230BA05}"/>
    <dgm:cxn modelId="{0658408C-6000-43C9-A6E7-12B5230D66FC}" type="presOf" srcId="{A709B677-C8EC-4B15-8B14-FC72FD4C1E7D}" destId="{36BB50A0-E410-4B7F-BC97-C7A87D0D424F}" srcOrd="0" destOrd="0" presId="urn:microsoft.com/office/officeart/2018/2/layout/IconVerticalSolidList"/>
    <dgm:cxn modelId="{5EEC7C8F-869C-44D4-9506-F47282AA0563}" type="presOf" srcId="{999E6B05-989F-4E00-BA8F-510D2E3E930D}" destId="{3D45637A-64CE-443A-AD2A-8EFDC80E7357}" srcOrd="0" destOrd="0" presId="urn:microsoft.com/office/officeart/2018/2/layout/IconVerticalSolidList"/>
    <dgm:cxn modelId="{6CF04295-7643-4D8A-8B1E-F4EB9E15E2E3}" type="presOf" srcId="{E4990FA0-1558-409C-84D6-2DFC831AE8C0}" destId="{5CC59A76-9444-4677-823E-8BE64B921958}" srcOrd="0" destOrd="0" presId="urn:microsoft.com/office/officeart/2018/2/layout/IconVerticalSolidList"/>
    <dgm:cxn modelId="{03A4E1A3-8C3B-41D7-B1FE-68FAE3DAA258}" srcId="{8AA97D59-F073-4C1E-B3D4-0CAF3D9332D1}" destId="{7D74B45A-D3CF-41A3-81CB-0B8714866AFD}" srcOrd="1" destOrd="0" parTransId="{2D01C201-7E39-46B3-924A-A2A85ECCBA43}" sibTransId="{9B26E3F0-0EDE-450B-BC79-E393AC4A31AE}"/>
    <dgm:cxn modelId="{465FD9BE-C3D7-4FF0-B20D-93F2D6FAA087}" srcId="{8AA97D59-F073-4C1E-B3D4-0CAF3D9332D1}" destId="{E4990FA0-1558-409C-84D6-2DFC831AE8C0}" srcOrd="2" destOrd="0" parTransId="{BF9E125A-8178-4BA3-9D45-05B8D4603ECD}" sibTransId="{FF7F7ADF-05E6-41A5-858C-5093955EE5FF}"/>
    <dgm:cxn modelId="{322C5FE1-86D8-40E7-9774-AEC7EACDD30F}" type="presOf" srcId="{8AA97D59-F073-4C1E-B3D4-0CAF3D9332D1}" destId="{2D7B4F96-F5E0-49F2-9400-5220055E84EF}" srcOrd="0" destOrd="0" presId="urn:microsoft.com/office/officeart/2018/2/layout/IconVerticalSolidList"/>
    <dgm:cxn modelId="{3C0E7A5E-98DC-4E5E-89BE-E11C4070840D}" type="presParOf" srcId="{2D7B4F96-F5E0-49F2-9400-5220055E84EF}" destId="{371B6157-A8AF-4B11-8F02-C627D0998167}" srcOrd="0" destOrd="0" presId="urn:microsoft.com/office/officeart/2018/2/layout/IconVerticalSolidList"/>
    <dgm:cxn modelId="{EC69E6C6-4CF1-4A51-833E-4E8FD83EB66C}" type="presParOf" srcId="{371B6157-A8AF-4B11-8F02-C627D0998167}" destId="{F76E7F59-F467-4C3D-9DB6-D262408518D3}" srcOrd="0" destOrd="0" presId="urn:microsoft.com/office/officeart/2018/2/layout/IconVerticalSolidList"/>
    <dgm:cxn modelId="{B55C05E3-8F2C-4095-84FD-A44A23C886EA}" type="presParOf" srcId="{371B6157-A8AF-4B11-8F02-C627D0998167}" destId="{06F73C92-70B2-45EF-82AF-391DB552D784}" srcOrd="1" destOrd="0" presId="urn:microsoft.com/office/officeart/2018/2/layout/IconVerticalSolidList"/>
    <dgm:cxn modelId="{798BFC34-D71C-4CBE-B548-6851904C91E2}" type="presParOf" srcId="{371B6157-A8AF-4B11-8F02-C627D0998167}" destId="{ABCAF8CA-77D6-46FF-81C1-716FC136EB71}" srcOrd="2" destOrd="0" presId="urn:microsoft.com/office/officeart/2018/2/layout/IconVerticalSolidList"/>
    <dgm:cxn modelId="{70ABDC59-A8EB-4C7E-966A-91BB65639AFD}" type="presParOf" srcId="{371B6157-A8AF-4B11-8F02-C627D0998167}" destId="{36BB50A0-E410-4B7F-BC97-C7A87D0D424F}" srcOrd="3" destOrd="0" presId="urn:microsoft.com/office/officeart/2018/2/layout/IconVerticalSolidList"/>
    <dgm:cxn modelId="{8BA24FEE-EF09-46BB-99A8-E1A1805A60AA}" type="presParOf" srcId="{371B6157-A8AF-4B11-8F02-C627D0998167}" destId="{7F424E3B-37DC-4C7B-9246-B7849990D2F8}" srcOrd="4" destOrd="0" presId="urn:microsoft.com/office/officeart/2018/2/layout/IconVerticalSolidList"/>
    <dgm:cxn modelId="{37BB3DC0-A2F4-4D36-8956-43CEBD95CC9E}" type="presParOf" srcId="{2D7B4F96-F5E0-49F2-9400-5220055E84EF}" destId="{A48CB6C8-9EE4-4FF2-8050-EDEF8F93DE22}" srcOrd="1" destOrd="0" presId="urn:microsoft.com/office/officeart/2018/2/layout/IconVerticalSolidList"/>
    <dgm:cxn modelId="{D9657FBA-BBDD-4C4A-A732-5C67254DABB2}" type="presParOf" srcId="{2D7B4F96-F5E0-49F2-9400-5220055E84EF}" destId="{417A9473-FE2B-4510-B715-E3498EE09DD5}" srcOrd="2" destOrd="0" presId="urn:microsoft.com/office/officeart/2018/2/layout/IconVerticalSolidList"/>
    <dgm:cxn modelId="{A1FF45EF-EF21-46BB-92B5-AF3CECAA0668}" type="presParOf" srcId="{417A9473-FE2B-4510-B715-E3498EE09DD5}" destId="{02BE0A4C-45CC-44D2-AA97-A69F33D7B2AE}" srcOrd="0" destOrd="0" presId="urn:microsoft.com/office/officeart/2018/2/layout/IconVerticalSolidList"/>
    <dgm:cxn modelId="{9BF66F4A-55DC-46F7-99A9-78971FA40149}" type="presParOf" srcId="{417A9473-FE2B-4510-B715-E3498EE09DD5}" destId="{6F60C383-70F3-4FCE-83DB-F1FA2B5CA9C2}" srcOrd="1" destOrd="0" presId="urn:microsoft.com/office/officeart/2018/2/layout/IconVerticalSolidList"/>
    <dgm:cxn modelId="{7B232C9B-76B7-4DAB-9AF2-5488784F90B1}" type="presParOf" srcId="{417A9473-FE2B-4510-B715-E3498EE09DD5}" destId="{212AF1F5-7158-45C8-AD22-FF428764E617}" srcOrd="2" destOrd="0" presId="urn:microsoft.com/office/officeart/2018/2/layout/IconVerticalSolidList"/>
    <dgm:cxn modelId="{9AE3F5E0-5525-4AE9-8B52-2AA8AC6571E8}" type="presParOf" srcId="{417A9473-FE2B-4510-B715-E3498EE09DD5}" destId="{3A74AD78-05DC-4129-9B65-F490FE79A459}" srcOrd="3" destOrd="0" presId="urn:microsoft.com/office/officeart/2018/2/layout/IconVerticalSolidList"/>
    <dgm:cxn modelId="{2D861E6F-F1FF-48DF-A5F2-DD4983DE94B4}" type="presParOf" srcId="{2D7B4F96-F5E0-49F2-9400-5220055E84EF}" destId="{A18680D8-239B-49F9-BF6E-A0678125433A}" srcOrd="3" destOrd="0" presId="urn:microsoft.com/office/officeart/2018/2/layout/IconVerticalSolidList"/>
    <dgm:cxn modelId="{8710D19A-9BD1-459C-83E7-F30AE78FEB6F}" type="presParOf" srcId="{2D7B4F96-F5E0-49F2-9400-5220055E84EF}" destId="{D5F623F5-10B7-476C-9BBF-3254697B1C8B}" srcOrd="4" destOrd="0" presId="urn:microsoft.com/office/officeart/2018/2/layout/IconVerticalSolidList"/>
    <dgm:cxn modelId="{C799EAFE-FBAD-4ACE-B205-2163CD6E9FC6}" type="presParOf" srcId="{D5F623F5-10B7-476C-9BBF-3254697B1C8B}" destId="{E95D4E6E-6CCF-4CC2-AEAB-68D8950088E5}" srcOrd="0" destOrd="0" presId="urn:microsoft.com/office/officeart/2018/2/layout/IconVerticalSolidList"/>
    <dgm:cxn modelId="{E6551F80-A66F-4E43-8D02-8BA9E9171DE6}" type="presParOf" srcId="{D5F623F5-10B7-476C-9BBF-3254697B1C8B}" destId="{47CF9002-5F17-4B7E-A7E1-72ABBC7D5B87}" srcOrd="1" destOrd="0" presId="urn:microsoft.com/office/officeart/2018/2/layout/IconVerticalSolidList"/>
    <dgm:cxn modelId="{DA4658C5-72F1-489D-A38B-95E1540C1444}" type="presParOf" srcId="{D5F623F5-10B7-476C-9BBF-3254697B1C8B}" destId="{42BC106E-3DE1-4F18-BCFF-A300F41A022A}" srcOrd="2" destOrd="0" presId="urn:microsoft.com/office/officeart/2018/2/layout/IconVerticalSolidList"/>
    <dgm:cxn modelId="{1A4E7D50-6435-4C0B-8BEF-426E4770DF62}" type="presParOf" srcId="{D5F623F5-10B7-476C-9BBF-3254697B1C8B}" destId="{5CC59A76-9444-4677-823E-8BE64B921958}" srcOrd="3" destOrd="0" presId="urn:microsoft.com/office/officeart/2018/2/layout/IconVerticalSolidList"/>
    <dgm:cxn modelId="{F81C76DE-C21E-482A-BD1F-BBAD4F3B28DE}" type="presParOf" srcId="{2D7B4F96-F5E0-49F2-9400-5220055E84EF}" destId="{ACE414D2-5007-481F-8840-F38B30BD5D29}" srcOrd="5" destOrd="0" presId="urn:microsoft.com/office/officeart/2018/2/layout/IconVerticalSolidList"/>
    <dgm:cxn modelId="{F8995E8C-1F27-4E3D-8E63-D6B7012F2426}" type="presParOf" srcId="{2D7B4F96-F5E0-49F2-9400-5220055E84EF}" destId="{1E29AF34-9341-4A48-8BDA-D1B76FAA72CA}" srcOrd="6" destOrd="0" presId="urn:microsoft.com/office/officeart/2018/2/layout/IconVerticalSolidList"/>
    <dgm:cxn modelId="{423C8887-559B-43E5-A62A-6425D81CDD96}" type="presParOf" srcId="{1E29AF34-9341-4A48-8BDA-D1B76FAA72CA}" destId="{29CFF778-66BE-4FA0-B0B8-2076DFE59896}" srcOrd="0" destOrd="0" presId="urn:microsoft.com/office/officeart/2018/2/layout/IconVerticalSolidList"/>
    <dgm:cxn modelId="{6305FAF8-9434-4E77-AF29-16506D1CFE27}" type="presParOf" srcId="{1E29AF34-9341-4A48-8BDA-D1B76FAA72CA}" destId="{FEE6C123-7E29-4011-8372-618FF22F7EC9}" srcOrd="1" destOrd="0" presId="urn:microsoft.com/office/officeart/2018/2/layout/IconVerticalSolidList"/>
    <dgm:cxn modelId="{C548ED01-3297-4BA0-A971-0876F914676D}" type="presParOf" srcId="{1E29AF34-9341-4A48-8BDA-D1B76FAA72CA}" destId="{DF664A41-7BE1-4AED-B75B-6217D2EEF697}" srcOrd="2" destOrd="0" presId="urn:microsoft.com/office/officeart/2018/2/layout/IconVerticalSolidList"/>
    <dgm:cxn modelId="{92E5E171-4C0E-47FC-8E6E-138EDDEE7F65}" type="presParOf" srcId="{1E29AF34-9341-4A48-8BDA-D1B76FAA72CA}" destId="{3D45637A-64CE-443A-AD2A-8EFDC80E73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E7F59-F467-4C3D-9DB6-D262408518D3}">
      <dsp:nvSpPr>
        <dsp:cNvPr id="0" name=""/>
        <dsp:cNvSpPr/>
      </dsp:nvSpPr>
      <dsp:spPr>
        <a:xfrm>
          <a:off x="0" y="2024"/>
          <a:ext cx="4876800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73C92-70B2-45EF-82AF-391DB552D784}">
      <dsp:nvSpPr>
        <dsp:cNvPr id="0" name=""/>
        <dsp:cNvSpPr/>
      </dsp:nvSpPr>
      <dsp:spPr>
        <a:xfrm>
          <a:off x="310317" y="232838"/>
          <a:ext cx="564213" cy="5642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B50A0-E410-4B7F-BC97-C7A87D0D424F}">
      <dsp:nvSpPr>
        <dsp:cNvPr id="0" name=""/>
        <dsp:cNvSpPr/>
      </dsp:nvSpPr>
      <dsp:spPr>
        <a:xfrm>
          <a:off x="1184848" y="2024"/>
          <a:ext cx="2194560" cy="102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68" tIns="108568" rIns="108568" bIns="10856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SVMs maximize the </a:t>
          </a:r>
          <a:r>
            <a:rPr lang="en-US" sz="1500" b="0" i="1" kern="1200" dirty="0"/>
            <a:t>margin</a:t>
          </a:r>
          <a:r>
            <a:rPr lang="en-US" sz="1500" b="0" i="0" kern="1200" dirty="0"/>
            <a:t> around the separating hyperplane.</a:t>
          </a:r>
          <a:endParaRPr lang="en-US" sz="1500" kern="1200" dirty="0"/>
        </a:p>
      </dsp:txBody>
      <dsp:txXfrm>
        <a:off x="1184848" y="2024"/>
        <a:ext cx="2194560" cy="1025842"/>
      </dsp:txXfrm>
    </dsp:sp>
    <dsp:sp modelId="{7F424E3B-37DC-4C7B-9246-B7849990D2F8}">
      <dsp:nvSpPr>
        <dsp:cNvPr id="0" name=""/>
        <dsp:cNvSpPr/>
      </dsp:nvSpPr>
      <dsp:spPr>
        <a:xfrm>
          <a:off x="3379408" y="2024"/>
          <a:ext cx="1497391" cy="102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68" tIns="108568" rIns="108568" bIns="10856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A.k.a. large margin classifiers</a:t>
          </a:r>
          <a:endParaRPr lang="en-US" sz="1100" kern="1200"/>
        </a:p>
      </dsp:txBody>
      <dsp:txXfrm>
        <a:off x="3379408" y="2024"/>
        <a:ext cx="1497391" cy="1025842"/>
      </dsp:txXfrm>
    </dsp:sp>
    <dsp:sp modelId="{02BE0A4C-45CC-44D2-AA97-A69F33D7B2AE}">
      <dsp:nvSpPr>
        <dsp:cNvPr id="0" name=""/>
        <dsp:cNvSpPr/>
      </dsp:nvSpPr>
      <dsp:spPr>
        <a:xfrm>
          <a:off x="0" y="1284327"/>
          <a:ext cx="4876800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C383-70F3-4FCE-83DB-F1FA2B5CA9C2}">
      <dsp:nvSpPr>
        <dsp:cNvPr id="0" name=""/>
        <dsp:cNvSpPr/>
      </dsp:nvSpPr>
      <dsp:spPr>
        <a:xfrm>
          <a:off x="310317" y="1515141"/>
          <a:ext cx="564213" cy="5642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4AD78-05DC-4129-9B65-F490FE79A459}">
      <dsp:nvSpPr>
        <dsp:cNvPr id="0" name=""/>
        <dsp:cNvSpPr/>
      </dsp:nvSpPr>
      <dsp:spPr>
        <a:xfrm>
          <a:off x="1184848" y="1284327"/>
          <a:ext cx="3691951" cy="102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68" tIns="108568" rIns="108568" bIns="10856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decision function is fully specified by a subset of training samples, </a:t>
          </a:r>
          <a:r>
            <a:rPr lang="en-US" sz="1500" b="0" i="1" kern="1200"/>
            <a:t>the support vectors</a:t>
          </a:r>
          <a:r>
            <a:rPr lang="en-US" sz="1500" b="0" i="0" kern="1200"/>
            <a:t>.</a:t>
          </a:r>
          <a:endParaRPr lang="en-US" sz="1500" kern="1200"/>
        </a:p>
      </dsp:txBody>
      <dsp:txXfrm>
        <a:off x="1184848" y="1284327"/>
        <a:ext cx="3691951" cy="1025842"/>
      </dsp:txXfrm>
    </dsp:sp>
    <dsp:sp modelId="{E95D4E6E-6CCF-4CC2-AEAB-68D8950088E5}">
      <dsp:nvSpPr>
        <dsp:cNvPr id="0" name=""/>
        <dsp:cNvSpPr/>
      </dsp:nvSpPr>
      <dsp:spPr>
        <a:xfrm>
          <a:off x="0" y="2566630"/>
          <a:ext cx="4876800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F9002-5F17-4B7E-A7E1-72ABBC7D5B87}">
      <dsp:nvSpPr>
        <dsp:cNvPr id="0" name=""/>
        <dsp:cNvSpPr/>
      </dsp:nvSpPr>
      <dsp:spPr>
        <a:xfrm>
          <a:off x="310317" y="2797444"/>
          <a:ext cx="564213" cy="5642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59A76-9444-4677-823E-8BE64B921958}">
      <dsp:nvSpPr>
        <dsp:cNvPr id="0" name=""/>
        <dsp:cNvSpPr/>
      </dsp:nvSpPr>
      <dsp:spPr>
        <a:xfrm>
          <a:off x="1184848" y="2566630"/>
          <a:ext cx="3691951" cy="102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68" tIns="108568" rIns="108568" bIns="10856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Solving SVMs is a </a:t>
          </a:r>
          <a:r>
            <a:rPr lang="en-US" sz="1500" b="0" i="1" kern="1200"/>
            <a:t>quadratic programming</a:t>
          </a:r>
          <a:r>
            <a:rPr lang="en-US" sz="1500" b="0" i="0" kern="1200"/>
            <a:t> problem</a:t>
          </a:r>
          <a:endParaRPr lang="en-US" sz="1500" kern="1200"/>
        </a:p>
      </dsp:txBody>
      <dsp:txXfrm>
        <a:off x="1184848" y="2566630"/>
        <a:ext cx="3691951" cy="1025842"/>
      </dsp:txXfrm>
    </dsp:sp>
    <dsp:sp modelId="{29CFF778-66BE-4FA0-B0B8-2076DFE59896}">
      <dsp:nvSpPr>
        <dsp:cNvPr id="0" name=""/>
        <dsp:cNvSpPr/>
      </dsp:nvSpPr>
      <dsp:spPr>
        <a:xfrm>
          <a:off x="0" y="3848933"/>
          <a:ext cx="4876800" cy="1025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6C123-7E29-4011-8372-618FF22F7EC9}">
      <dsp:nvSpPr>
        <dsp:cNvPr id="0" name=""/>
        <dsp:cNvSpPr/>
      </dsp:nvSpPr>
      <dsp:spPr>
        <a:xfrm>
          <a:off x="310317" y="4079748"/>
          <a:ext cx="564213" cy="5642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637A-64CE-443A-AD2A-8EFDC80E7357}">
      <dsp:nvSpPr>
        <dsp:cNvPr id="0" name=""/>
        <dsp:cNvSpPr/>
      </dsp:nvSpPr>
      <dsp:spPr>
        <a:xfrm>
          <a:off x="1184848" y="3848933"/>
          <a:ext cx="3691951" cy="102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68" tIns="108568" rIns="108568" bIns="10856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Seen by many as the most successful current text classification method* </a:t>
          </a:r>
          <a:endParaRPr lang="en-US" sz="1500" kern="1200"/>
        </a:p>
      </dsp:txBody>
      <dsp:txXfrm>
        <a:off x="1184848" y="3848933"/>
        <a:ext cx="3691951" cy="1025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6F5D-EB76-EE4E-BDCE-E204390EF3DB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55D94-ED79-0444-B842-D2A7392D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4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9FD62B-6136-A140-B07F-B6C862F91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6503F-987F-7F42-A1A1-A7BA89BCFC9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A38545BB-8E9C-4743-9966-2F1549CEB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9ED5AD54-930E-FF40-834F-C207E0E44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040068-598B-1F49-A93E-C0088BF1C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064A5-8EAB-2F4D-9BC1-BB13EE6ABB1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D750383F-19D2-1446-BF1A-E89F79895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88C63558-FAA4-7B4F-8F66-6E0E60E47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11/17/21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0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752600"/>
            <a:ext cx="508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360014-D924-3A44-94EC-66AC0E50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C410F4-535A-3E40-BF61-9D5C2BDD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551B07-DE42-2745-8A7D-84FF15C7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8EC27-6356-F449-A600-684BB74C2E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342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52600"/>
            <a:ext cx="508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267200"/>
            <a:ext cx="508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2E7EAAF-238E-CB4C-895F-29C1327E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1E0FD0-8868-D04F-8B84-F68BE6AA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9D3159-D5CF-854D-BCE7-F598508A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8B299-0AEC-CB48-8BEF-5FA87B5E19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8610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5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6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11/17/21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334ED-5973-2E4A-9A2B-0CD61753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3377643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/>
              <a:t>Support Vector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53149-CACD-CF47-9065-2161C88D3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3377643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Dr. </a:t>
            </a:r>
            <a:r>
              <a:rPr lang="en-US" sz="1700" err="1"/>
              <a:t>Risman</a:t>
            </a:r>
            <a:r>
              <a:rPr lang="en-US" sz="1700"/>
              <a:t> Adnan </a:t>
            </a:r>
            <a:r>
              <a:rPr lang="en-US" sz="1700" err="1"/>
              <a:t>Mattotorang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Telkom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706D5-902E-4D5A-95F0-2B7459319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4699682" y="1727468"/>
            <a:ext cx="6518652" cy="3666733"/>
          </a:xfrm>
          <a:prstGeom prst="rect">
            <a:avLst/>
          </a:prstGeom>
        </p:spPr>
      </p:pic>
      <p:sp>
        <p:nvSpPr>
          <p:cNvPr id="42" name="Cross 41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9E5EEB9E-0990-3D4C-822D-BD8F6AFF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2AF080-F200-214B-B45C-3131FBA0EA7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7D310E7-6D76-3840-B796-D22317180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149" y="760781"/>
            <a:ext cx="5594249" cy="16411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Linear SVM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Mathematically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The linearly separable case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E8FE93C-88C0-1844-A64B-9700381E3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49" y="2651271"/>
            <a:ext cx="5260848" cy="40713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Assume that all data is at least distance 1 from the hyperplane, then the following two constraints follow for a training set {(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1800" b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,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y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)} </a:t>
            </a:r>
          </a:p>
          <a:p>
            <a:pPr eaLnBrk="1" hangingPunct="1"/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For support vectors, the inequality becomes an equality. Then, since each example’s distance from the hyperplane is:</a:t>
            </a:r>
          </a:p>
          <a:p>
            <a:pPr marL="0" indent="0" eaLnBrk="1" hangingPunct="1">
              <a:buNone/>
            </a:pPr>
            <a:br>
              <a:rPr lang="en-US" altLang="en-US" sz="1800" dirty="0">
                <a:ea typeface="ＭＳ Ｐゴシック" panose="020B0600070205080204" pitchFamily="34" charset="-128"/>
              </a:rPr>
            </a:b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The margin is:</a:t>
            </a:r>
          </a:p>
          <a:p>
            <a:pPr eaLnBrk="1" hangingPunct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19E290E8-F093-F643-A5FD-7D1E0310B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199" y="3599221"/>
            <a:ext cx="381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16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16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16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1600" b="1" dirty="0"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+ </a:t>
            </a:r>
            <a:r>
              <a:rPr lang="en-US" altLang="en-US" sz="1600" i="1" dirty="0">
                <a:latin typeface="Times New Roman" panose="02020603050405020304" pitchFamily="18" charset="0"/>
              </a:rPr>
              <a:t>b</a:t>
            </a:r>
            <a:r>
              <a:rPr lang="en-US" altLang="en-US" sz="1600" b="1" dirty="0">
                <a:latin typeface="Times New Roman" panose="02020603050405020304" pitchFamily="18" charset="0"/>
              </a:rPr>
              <a:t> ≥ </a:t>
            </a:r>
            <a:r>
              <a:rPr lang="en-US" altLang="en-US" sz="1600" dirty="0">
                <a:latin typeface="Times New Roman" panose="02020603050405020304" pitchFamily="18" charset="0"/>
              </a:rPr>
              <a:t>1    if </a:t>
            </a:r>
            <a:r>
              <a:rPr lang="en-US" altLang="en-US" sz="16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16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16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16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16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1600" b="1" dirty="0"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+ </a:t>
            </a:r>
            <a:r>
              <a:rPr lang="en-US" altLang="en-US" sz="1600" i="1" dirty="0">
                <a:latin typeface="Times New Roman" panose="02020603050405020304" pitchFamily="18" charset="0"/>
              </a:rPr>
              <a:t>b</a:t>
            </a:r>
            <a:r>
              <a:rPr lang="en-US" altLang="en-US" sz="1600" b="1" dirty="0">
                <a:latin typeface="Times New Roman" panose="02020603050405020304" pitchFamily="18" charset="0"/>
              </a:rPr>
              <a:t> ≤ −</a:t>
            </a:r>
            <a:r>
              <a:rPr lang="en-US" altLang="en-US" sz="1600" dirty="0">
                <a:latin typeface="Times New Roman" panose="02020603050405020304" pitchFamily="18" charset="0"/>
              </a:rPr>
              <a:t>1   if </a:t>
            </a:r>
            <a:r>
              <a:rPr lang="en-US" altLang="en-US" sz="16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16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= −1</a:t>
            </a:r>
            <a:endParaRPr lang="en-US" altLang="en-US" sz="1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5" name="Object 2">
            <a:extLst>
              <a:ext uri="{FF2B5EF4-FFF2-40B4-BE49-F238E27FC236}">
                <a16:creationId xmlns:a16="http://schemas.microsoft.com/office/drawing/2014/main" id="{1E7463C2-D7BC-864D-9E82-FC583FFF6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89295"/>
              </p:ext>
            </p:extLst>
          </p:nvPr>
        </p:nvGraphicFramePr>
        <p:xfrm>
          <a:off x="2516688" y="5921794"/>
          <a:ext cx="678885" cy="58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3" imgW="520700" imgH="444500" progId="Equation.3">
                  <p:embed/>
                </p:oleObj>
              </mc:Choice>
              <mc:Fallback>
                <p:oleObj name="Equation" r:id="rId3" imgW="520700" imgH="444500" progId="Equation.3">
                  <p:embed/>
                  <p:pic>
                    <p:nvPicPr>
                      <p:cNvPr id="30725" name="Object 2">
                        <a:extLst>
                          <a:ext uri="{FF2B5EF4-FFF2-40B4-BE49-F238E27FC236}">
                            <a16:creationId xmlns:a16="http://schemas.microsoft.com/office/drawing/2014/main" id="{1E7463C2-D7BC-864D-9E82-FC583FFF6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688" y="5921794"/>
                        <a:ext cx="678885" cy="58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">
            <a:extLst>
              <a:ext uri="{FF2B5EF4-FFF2-40B4-BE49-F238E27FC236}">
                <a16:creationId xmlns:a16="http://schemas.microsoft.com/office/drawing/2014/main" id="{889D88C4-7211-544F-9729-67E0FBA9E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617341"/>
              </p:ext>
            </p:extLst>
          </p:nvPr>
        </p:nvGraphicFramePr>
        <p:xfrm>
          <a:off x="2438178" y="5288115"/>
          <a:ext cx="1180572" cy="63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5" imgW="876300" imgH="469900" progId="Equation.3">
                  <p:embed/>
                </p:oleObj>
              </mc:Choice>
              <mc:Fallback>
                <p:oleObj name="Equation" r:id="rId5" imgW="876300" imgH="469900" progId="Equation.3">
                  <p:embed/>
                  <p:pic>
                    <p:nvPicPr>
                      <p:cNvPr id="30726" name="Object 3">
                        <a:extLst>
                          <a:ext uri="{FF2B5EF4-FFF2-40B4-BE49-F238E27FC236}">
                            <a16:creationId xmlns:a16="http://schemas.microsoft.com/office/drawing/2014/main" id="{889D88C4-7211-544F-9729-67E0FBA9E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178" y="5288115"/>
                        <a:ext cx="1180572" cy="633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4">
            <a:extLst>
              <a:ext uri="{FF2B5EF4-FFF2-40B4-BE49-F238E27FC236}">
                <a16:creationId xmlns:a16="http://schemas.microsoft.com/office/drawing/2014/main" id="{4712F45F-9F10-5C4B-B5E5-04958623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9C0849B-5E00-C144-8652-912714B2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048" y="21927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966466B2-AFC9-E343-B105-0C84E1BAC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648" y="31833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3A411CA9-F536-9C4A-8671-9DB4893E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648" y="28785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67852867-158B-714B-9094-F9DE7F2A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648" y="34119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B8CF5BDA-BC98-6B4C-A4EB-E26C5B953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448" y="35643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9A54FC23-7D85-BE4A-86E1-403954351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248" y="34119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C34AC56E-50DE-1F4C-B910-BC23B1FBF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048" y="36405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F400055B-BCC7-8D4B-80E0-1A240543E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048" y="20403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6C5ACDB2-F4C1-014F-8927-80FD3152B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0648" y="21927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E13AA776-BCA1-8C4B-A7F5-33CD4C3D8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448" y="26499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C1224E33-4FD6-9047-AAF3-7A55FC80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648" y="24975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2EA39612-28CF-3D4D-9D2B-38EC9C2D3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248" y="29547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F748AA31-633F-154E-AF0E-ADE217D5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848" y="31071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069470C3-E52C-8246-9595-A4B9AA88C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1648" y="33357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3" name="Oval 18">
            <a:extLst>
              <a:ext uri="{FF2B5EF4-FFF2-40B4-BE49-F238E27FC236}">
                <a16:creationId xmlns:a16="http://schemas.microsoft.com/office/drawing/2014/main" id="{CA67ABD0-4D85-DC41-B229-2AB1CA1D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248" y="31071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" name="Oval 19">
            <a:extLst>
              <a:ext uri="{FF2B5EF4-FFF2-40B4-BE49-F238E27FC236}">
                <a16:creationId xmlns:a16="http://schemas.microsoft.com/office/drawing/2014/main" id="{2C6099C6-0F70-ED4A-B3C7-E0EB507D3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7448" y="37167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E348DE9C-7EA2-974E-86CA-325186EC0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448" y="38691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6F3050D7-F855-394C-9C6E-44EDCF9BE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448" y="33357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2A694FD5-C494-044A-8E43-4EC39C20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648" y="26499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0B1C2BD4-0022-554B-86FC-7428FA37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048" y="28023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9" name="Oval 24">
            <a:extLst>
              <a:ext uri="{FF2B5EF4-FFF2-40B4-BE49-F238E27FC236}">
                <a16:creationId xmlns:a16="http://schemas.microsoft.com/office/drawing/2014/main" id="{5286F5C5-1D1D-D248-AF4B-2588EBB5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848" y="37167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385AA981-ED41-AD40-A316-CF3C7407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448" y="31833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F1F4F41A-7C4F-2A45-8AC7-5B5AEAD8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248" y="379293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2" name="Oval 27">
            <a:extLst>
              <a:ext uri="{FF2B5EF4-FFF2-40B4-BE49-F238E27FC236}">
                <a16:creationId xmlns:a16="http://schemas.microsoft.com/office/drawing/2014/main" id="{691BA0B2-7633-094F-9820-40A136FC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0648" y="28785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3" name="Oval 28">
            <a:extLst>
              <a:ext uri="{FF2B5EF4-FFF2-40B4-BE49-F238E27FC236}">
                <a16:creationId xmlns:a16="http://schemas.microsoft.com/office/drawing/2014/main" id="{D1CB94DA-8C41-5A48-A4D3-565F4BA3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848" y="27261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4" name="Oval 29">
            <a:extLst>
              <a:ext uri="{FF2B5EF4-FFF2-40B4-BE49-F238E27FC236}">
                <a16:creationId xmlns:a16="http://schemas.microsoft.com/office/drawing/2014/main" id="{B56349B5-8985-1C4F-BFD4-A21DAE4B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248" y="31071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5" name="Oval 30">
            <a:extLst>
              <a:ext uri="{FF2B5EF4-FFF2-40B4-BE49-F238E27FC236}">
                <a16:creationId xmlns:a16="http://schemas.microsoft.com/office/drawing/2014/main" id="{C3113C80-D114-244E-9960-845E5B86D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648" y="30309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B35FEA45-64CF-5542-B1B0-A75CCAC0D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048" y="318333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D52C3ADF-5BD7-844C-B811-C12B90E0D05C}"/>
              </a:ext>
            </a:extLst>
          </p:cNvPr>
          <p:cNvSpPr>
            <a:spLocks noChangeShapeType="1"/>
          </p:cNvSpPr>
          <p:nvPr/>
        </p:nvSpPr>
        <p:spPr bwMode="auto">
          <a:xfrm rot="921216">
            <a:off x="7786098" y="2091133"/>
            <a:ext cx="2820988" cy="2020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3">
            <a:extLst>
              <a:ext uri="{FF2B5EF4-FFF2-40B4-BE49-F238E27FC236}">
                <a16:creationId xmlns:a16="http://schemas.microsoft.com/office/drawing/2014/main" id="{A83D71C7-90D4-6E4C-BB96-CD3757A90FD0}"/>
              </a:ext>
            </a:extLst>
          </p:cNvPr>
          <p:cNvSpPr>
            <a:spLocks noChangeShapeType="1"/>
          </p:cNvSpPr>
          <p:nvPr/>
        </p:nvSpPr>
        <p:spPr bwMode="auto">
          <a:xfrm rot="921216">
            <a:off x="7538448" y="2268934"/>
            <a:ext cx="2725738" cy="19923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4">
            <a:extLst>
              <a:ext uri="{FF2B5EF4-FFF2-40B4-BE49-F238E27FC236}">
                <a16:creationId xmlns:a16="http://schemas.microsoft.com/office/drawing/2014/main" id="{36C43D59-046C-554A-8878-65D7AEFD95E3}"/>
              </a:ext>
            </a:extLst>
          </p:cNvPr>
          <p:cNvSpPr>
            <a:spLocks noChangeShapeType="1"/>
          </p:cNvSpPr>
          <p:nvPr/>
        </p:nvSpPr>
        <p:spPr bwMode="auto">
          <a:xfrm rot="921216">
            <a:off x="8148048" y="1964134"/>
            <a:ext cx="2725738" cy="19923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Text Box 35">
            <a:extLst>
              <a:ext uri="{FF2B5EF4-FFF2-40B4-BE49-F238E27FC236}">
                <a16:creationId xmlns:a16="http://schemas.microsoft.com/office/drawing/2014/main" id="{2D1337C2-7A28-8143-BD7C-40DDCE721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2049" y="5012134"/>
            <a:ext cx="12554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>
                <a:latin typeface="Verdana" panose="020B0604030504040204" pitchFamily="34" charset="0"/>
                <a:cs typeface="Arial" panose="020B0604020202020204" pitchFamily="34" charset="0"/>
              </a:rPr>
              <a:t>w</a:t>
            </a:r>
            <a:r>
              <a:rPr lang="en-US" altLang="en-US" sz="1200" b="1" baseline="30000">
                <a:latin typeface="Verdan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altLang="en-US" sz="1200" b="1">
                <a:latin typeface="Verdana" panose="020B0604030504040204" pitchFamily="34" charset="0"/>
                <a:cs typeface="Arial" panose="020B0604020202020204" pitchFamily="34" charset="0"/>
              </a:rPr>
              <a:t> x + b = 0</a:t>
            </a:r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1314734F-48FF-B447-8655-A3C558162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14848" y="1811733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E64F0D5B-445A-9B4E-A0C2-E8ADB395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4407" y="1520834"/>
            <a:ext cx="12715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 dirty="0" err="1">
                <a:latin typeface="Verdana" panose="020B0604030504040204" pitchFamily="34" charset="0"/>
                <a:cs typeface="Arial" panose="020B0604020202020204" pitchFamily="34" charset="0"/>
              </a:rPr>
              <a:t>w</a:t>
            </a:r>
            <a:r>
              <a:rPr lang="en-US" altLang="en-US" sz="1200" b="1" baseline="30000" dirty="0" err="1">
                <a:latin typeface="Verdan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altLang="en-US" sz="1200" b="1" dirty="0" err="1">
                <a:latin typeface="Verdana" panose="020B0604030504040204" pitchFamily="34" charset="0"/>
                <a:cs typeface="Arial" panose="020B0604020202020204" pitchFamily="34" charset="0"/>
              </a:rPr>
              <a:t>x</a:t>
            </a:r>
            <a:r>
              <a:rPr lang="en-US" altLang="en-US" sz="1200" b="1" baseline="-25000" dirty="0" err="1">
                <a:latin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en-US" altLang="en-US" sz="1200" b="1" dirty="0">
                <a:latin typeface="Verdana" panose="020B0604030504040204" pitchFamily="34" charset="0"/>
                <a:cs typeface="Arial" panose="020B0604020202020204" pitchFamily="34" charset="0"/>
              </a:rPr>
              <a:t> + b = 1</a:t>
            </a:r>
          </a:p>
        </p:txBody>
      </p:sp>
      <p:sp>
        <p:nvSpPr>
          <p:cNvPr id="43" name="Text Box 38">
            <a:extLst>
              <a:ext uri="{FF2B5EF4-FFF2-40B4-BE49-F238E27FC236}">
                <a16:creationId xmlns:a16="http://schemas.microsoft.com/office/drawing/2014/main" id="{92523CE0-5A3A-234D-AC59-7E7A4D361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990" y="2159743"/>
            <a:ext cx="13484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 dirty="0" err="1">
                <a:latin typeface="Verdana" panose="020B0604030504040204" pitchFamily="34" charset="0"/>
                <a:cs typeface="Arial" panose="020B0604020202020204" pitchFamily="34" charset="0"/>
              </a:rPr>
              <a:t>w</a:t>
            </a:r>
            <a:r>
              <a:rPr lang="en-US" altLang="en-US" sz="1200" b="1" baseline="30000" dirty="0" err="1">
                <a:latin typeface="Verdan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altLang="en-US" sz="1200" b="1" dirty="0" err="1">
                <a:latin typeface="Verdana" panose="020B0604030504040204" pitchFamily="34" charset="0"/>
                <a:cs typeface="Arial" panose="020B0604020202020204" pitchFamily="34" charset="0"/>
              </a:rPr>
              <a:t>x</a:t>
            </a:r>
            <a:r>
              <a:rPr lang="en-US" altLang="en-US" sz="1200" b="1" baseline="-25000" dirty="0" err="1">
                <a:latin typeface="Verdana" panose="020B060403050404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="1" dirty="0">
                <a:latin typeface="Verdana" panose="020B0604030504040204" pitchFamily="34" charset="0"/>
                <a:cs typeface="Arial" panose="020B0604020202020204" pitchFamily="34" charset="0"/>
              </a:rPr>
              <a:t> + b = -1</a:t>
            </a:r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392867FD-A88B-0947-9679-0F16D67F9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3648" y="2421333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A0F1A194-669F-7F4A-946D-E729A3E2A6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5648" y="1692671"/>
            <a:ext cx="457200" cy="423862"/>
          </a:xfrm>
          <a:prstGeom prst="line">
            <a:avLst/>
          </a:prstGeom>
          <a:noFill/>
          <a:ln w="60325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6" name="Text Box 41">
            <a:extLst>
              <a:ext uri="{FF2B5EF4-FFF2-40B4-BE49-F238E27FC236}">
                <a16:creationId xmlns:a16="http://schemas.microsoft.com/office/drawing/2014/main" id="{3310536C-D43B-3546-A985-525357BA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973" y="1513284"/>
            <a:ext cx="2936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l-GR" altLang="en-US" sz="1600" b="1" i="1">
                <a:solidFill>
                  <a:srgbClr val="00A000"/>
                </a:solidFill>
              </a:rPr>
              <a:t>ρ</a:t>
            </a:r>
            <a:endParaRPr lang="en-US" altLang="en-US" sz="1600" b="1" i="1">
              <a:solidFill>
                <a:srgbClr val="00A000"/>
              </a:solidFill>
            </a:endParaRPr>
          </a:p>
        </p:txBody>
      </p:sp>
      <p:cxnSp>
        <p:nvCxnSpPr>
          <p:cNvPr id="47" name="Straight Arrow Connector 43">
            <a:extLst>
              <a:ext uri="{FF2B5EF4-FFF2-40B4-BE49-F238E27FC236}">
                <a16:creationId xmlns:a16="http://schemas.microsoft.com/office/drawing/2014/main" id="{52D0D054-0191-8A47-9145-899A7FD3F097}"/>
              </a:ext>
            </a:extLst>
          </p:cNvPr>
          <p:cNvCxnSpPr>
            <a:cxnSpLocks noChangeShapeType="1"/>
            <a:stCxn id="40" idx="0"/>
          </p:cNvCxnSpPr>
          <p:nvPr/>
        </p:nvCxnSpPr>
        <p:spPr bwMode="auto">
          <a:xfrm flipH="1" flipV="1">
            <a:off x="10281650" y="4478734"/>
            <a:ext cx="18135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3">
            <a:extLst>
              <a:ext uri="{FF2B5EF4-FFF2-40B4-BE49-F238E27FC236}">
                <a16:creationId xmlns:a16="http://schemas.microsoft.com/office/drawing/2014/main" id="{5317F7E4-6022-AB4B-A64B-B6A99158779C}"/>
              </a:ext>
            </a:extLst>
          </p:cNvPr>
          <p:cNvSpPr txBox="1">
            <a:spLocks noChangeArrowheads="1"/>
          </p:cNvSpPr>
          <p:nvPr/>
        </p:nvSpPr>
        <p:spPr>
          <a:xfrm>
            <a:off x="6338393" y="5018438"/>
            <a:ext cx="2708206" cy="17514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100" b="1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Hyperplane</a:t>
            </a:r>
            <a:r>
              <a:rPr lang="en-US" altLang="en-US" sz="1100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100" dirty="0">
                <a:ea typeface="ＭＳ Ｐゴシック" panose="020B0600070205080204" pitchFamily="34" charset="-128"/>
              </a:rPr>
              <a:t> </a:t>
            </a:r>
            <a:r>
              <a:rPr lang="en-US" altLang="en-US" sz="1100" b="1" dirty="0" err="1">
                <a:ea typeface="ＭＳ Ｐゴシック" panose="020B0600070205080204" pitchFamily="34" charset="-128"/>
              </a:rPr>
              <a:t>w</a:t>
            </a:r>
            <a:r>
              <a:rPr lang="en-US" altLang="en-US" sz="1100" baseline="30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100" dirty="0">
                <a:ea typeface="ＭＳ Ｐゴシック" panose="020B0600070205080204" pitchFamily="34" charset="-128"/>
              </a:rPr>
              <a:t> </a:t>
            </a:r>
            <a:r>
              <a:rPr lang="en-US" altLang="en-US" sz="11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1100" dirty="0">
                <a:ea typeface="ＭＳ Ｐゴシック" panose="020B0600070205080204" pitchFamily="34" charset="-128"/>
              </a:rPr>
              <a:t> + b = 0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100" b="1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Extra scale constraint</a:t>
            </a:r>
            <a:r>
              <a:rPr lang="en-US" altLang="en-US" sz="1100" dirty="0">
                <a:ea typeface="ＭＳ Ｐゴシック" panose="020B0600070205080204" pitchFamily="34" charset="-128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100" dirty="0">
                <a:ea typeface="ＭＳ Ｐゴシック" panose="020B0600070205080204" pitchFamily="34" charset="-128"/>
              </a:rPr>
              <a:t>       </a:t>
            </a:r>
            <a:r>
              <a:rPr lang="en-US" altLang="en-US" sz="1100" b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min</a:t>
            </a:r>
            <a:r>
              <a:rPr lang="en-US" altLang="en-US" sz="1100" b="1" baseline="-25000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i=1,…,n</a:t>
            </a:r>
            <a:r>
              <a:rPr lang="en-US" altLang="en-US" sz="1100" b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 |</a:t>
            </a:r>
            <a:r>
              <a:rPr lang="en-US" altLang="en-US" sz="1100" b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w</a:t>
            </a:r>
            <a:r>
              <a:rPr lang="en-US" altLang="en-US" sz="1100" b="1" baseline="30000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100" b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sz="1100" b="1" baseline="-25000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1100" b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 + b| = 1</a:t>
            </a:r>
            <a:endParaRPr lang="en-US" altLang="en-US" sz="11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100" dirty="0">
                <a:ea typeface="ＭＳ Ｐゴシック" panose="020B0600070205080204" pitchFamily="34" charset="-128"/>
              </a:rPr>
              <a:t>This implies: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100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100" dirty="0" err="1">
                <a:ea typeface="ＭＳ Ｐゴシック" panose="020B0600070205080204" pitchFamily="34" charset="-128"/>
              </a:rPr>
              <a:t>w</a:t>
            </a:r>
            <a:r>
              <a:rPr lang="en-US" altLang="en-US" sz="1100" baseline="30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100" dirty="0">
                <a:ea typeface="ＭＳ Ｐゴシック" panose="020B0600070205080204" pitchFamily="34" charset="-128"/>
              </a:rPr>
              <a:t>(</a:t>
            </a:r>
            <a:r>
              <a:rPr lang="en-US" altLang="en-US" sz="11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1100" baseline="-25000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100" dirty="0">
                <a:ea typeface="ＭＳ Ｐゴシック" panose="020B0600070205080204" pitchFamily="34" charset="-128"/>
              </a:rPr>
              <a:t>–</a:t>
            </a:r>
            <a:r>
              <a:rPr lang="en-US" altLang="en-US" sz="11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1100" baseline="-25000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1100" dirty="0">
                <a:ea typeface="ＭＳ Ｐゴシック" panose="020B0600070205080204" pitchFamily="34" charset="-128"/>
              </a:rPr>
              <a:t>) = 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100" dirty="0">
                <a:ea typeface="ＭＳ Ｐゴシック" panose="020B0600070205080204" pitchFamily="34" charset="-128"/>
              </a:rPr>
              <a:t>        </a:t>
            </a:r>
            <a:r>
              <a:rPr lang="el-GR" altLang="en-US" sz="1100" b="1" i="1" dirty="0">
                <a:solidFill>
                  <a:srgbClr val="00A000"/>
                </a:solidFill>
                <a:ea typeface="ＭＳ Ｐゴシック" panose="020B0600070205080204" pitchFamily="34" charset="-128"/>
              </a:rPr>
              <a:t>ρ</a:t>
            </a:r>
            <a:r>
              <a:rPr lang="en-US" altLang="en-US" sz="1100" dirty="0">
                <a:ea typeface="ＭＳ Ｐゴシック" panose="020B0600070205080204" pitchFamily="34" charset="-128"/>
              </a:rPr>
              <a:t> = ||</a:t>
            </a:r>
            <a:r>
              <a:rPr lang="en-US" altLang="en-US" sz="11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1100" baseline="-25000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100" dirty="0">
                <a:ea typeface="ＭＳ Ｐゴシック" panose="020B0600070205080204" pitchFamily="34" charset="-128"/>
              </a:rPr>
              <a:t>–</a:t>
            </a:r>
            <a:r>
              <a:rPr lang="en-US" altLang="en-US" sz="11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1100" baseline="-25000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1100" dirty="0">
                <a:ea typeface="ＭＳ Ｐゴシック" panose="020B0600070205080204" pitchFamily="34" charset="-128"/>
              </a:rPr>
              <a:t>||</a:t>
            </a:r>
            <a:r>
              <a:rPr lang="en-US" altLang="en-US" sz="11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1100" dirty="0">
                <a:ea typeface="ＭＳ Ｐゴシック" panose="020B0600070205080204" pitchFamily="34" charset="-128"/>
              </a:rPr>
              <a:t> = </a:t>
            </a:r>
            <a:r>
              <a:rPr lang="en-US" altLang="en-US" sz="1100" b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2/||w||</a:t>
            </a:r>
            <a:r>
              <a:rPr lang="en-US" altLang="en-US" sz="1100" b="1" baseline="-25000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6">
            <a:extLst>
              <a:ext uri="{FF2B5EF4-FFF2-40B4-BE49-F238E27FC236}">
                <a16:creationId xmlns:a16="http://schemas.microsoft.com/office/drawing/2014/main" id="{266B13B6-13D0-944B-B618-FE97EFF4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4D27EE-A886-6C4B-9B26-21BDABBB2C4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63BECE0-2477-DA49-A3A5-F870A333F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Linear SVM Mathematically</a:t>
            </a:r>
          </a:p>
        </p:txBody>
      </p:sp>
      <p:sp>
        <p:nvSpPr>
          <p:cNvPr id="26660" name="TextBox 4">
            <a:extLst>
              <a:ext uri="{FF2B5EF4-FFF2-40B4-BE49-F238E27FC236}">
                <a16:creationId xmlns:a16="http://schemas.microsoft.com/office/drawing/2014/main" id="{D9CF1559-34FA-8049-86D5-66B097DD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653F53C-ADAC-E948-83D4-A3A5C58F6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9029" y="1524000"/>
            <a:ext cx="10855757" cy="49530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Then we can formulate the </a:t>
            </a:r>
            <a:r>
              <a:rPr lang="en-US" altLang="en-US" sz="2200" b="1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quadratic optimization problem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: </a:t>
            </a:r>
          </a:p>
          <a:p>
            <a:pPr eaLnBrk="1" hangingPunct="1"/>
            <a:endParaRPr lang="en-US" altLang="en-US" sz="2200" i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200" i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200" i="1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3600" i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A better formulation (min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||w||</a:t>
            </a:r>
            <a:r>
              <a:rPr lang="en-US" altLang="en-US" sz="2200" dirty="0">
                <a:ea typeface="ＭＳ Ｐゴシック" panose="020B0600070205080204" pitchFamily="34" charset="-128"/>
              </a:rPr>
              <a:t> = max 1/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||w||</a:t>
            </a:r>
            <a:r>
              <a:rPr lang="en-US" altLang="en-US" sz="2200" dirty="0">
                <a:ea typeface="ＭＳ Ｐゴシック" panose="020B0600070205080204" pitchFamily="34" charset="-128"/>
              </a:rPr>
              <a:t> ): </a:t>
            </a: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C9778D2A-6E73-2942-91AE-57A2F4ABB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185" y="2114582"/>
            <a:ext cx="6657975" cy="167163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Find </a:t>
            </a:r>
            <a:r>
              <a:rPr lang="en-US" altLang="en-US" b="1" dirty="0">
                <a:latin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                is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maximized</a:t>
            </a:r>
            <a:r>
              <a:rPr lang="en-US" altLang="en-US" dirty="0">
                <a:latin typeface="Times New Roman" panose="02020603050405020304" pitchFamily="18" charset="0"/>
              </a:rPr>
              <a:t>; and for all </a:t>
            </a:r>
            <a:r>
              <a:rPr lang="en-US" altLang="en-US" sz="2800" dirty="0">
                <a:latin typeface="Times New Roman" panose="02020603050405020304" pitchFamily="18" charset="0"/>
              </a:rPr>
              <a:t>{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sz="2800" b="1" dirty="0">
                <a:latin typeface="Times New Roman" panose="02020603050405020304" pitchFamily="18" charset="0"/>
              </a:rPr>
              <a:t>x</a:t>
            </a:r>
            <a:r>
              <a:rPr lang="en-US" altLang="en-US" sz="28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</a:rPr>
              <a:t>)}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err="1">
                <a:latin typeface="Times New Roman" panose="02020603050405020304" pitchFamily="18" charset="0"/>
              </a:rPr>
              <a:t>w</a:t>
            </a:r>
            <a:r>
              <a:rPr lang="en-US" altLang="en-US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+ </a:t>
            </a:r>
            <a:r>
              <a:rPr lang="en-US" altLang="en-US" i="1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 ≥ </a:t>
            </a:r>
            <a:r>
              <a:rPr lang="en-US" altLang="en-US" dirty="0">
                <a:latin typeface="Times New Roman" panose="02020603050405020304" pitchFamily="18" charset="0"/>
              </a:rPr>
              <a:t>1 if </a:t>
            </a:r>
            <a:r>
              <a:rPr lang="en-US" altLang="en-US" i="1" dirty="0" err="1">
                <a:latin typeface="Times New Roman" panose="02020603050405020304" pitchFamily="18" charset="0"/>
              </a:rPr>
              <a:t>y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=1;   </a:t>
            </a:r>
            <a:r>
              <a:rPr lang="en-US" altLang="en-US" b="1" dirty="0" err="1">
                <a:latin typeface="Times New Roman" panose="02020603050405020304" pitchFamily="18" charset="0"/>
              </a:rPr>
              <a:t>w</a:t>
            </a:r>
            <a:r>
              <a:rPr lang="en-US" altLang="en-US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+ </a:t>
            </a:r>
            <a:r>
              <a:rPr lang="en-US" altLang="en-US" i="1" dirty="0">
                <a:latin typeface="Times New Roman" panose="02020603050405020304" pitchFamily="18" charset="0"/>
              </a:rPr>
              <a:t>b</a:t>
            </a:r>
            <a:r>
              <a:rPr lang="en-US" altLang="en-US" b="1" dirty="0">
                <a:latin typeface="Times New Roman" panose="02020603050405020304" pitchFamily="18" charset="0"/>
              </a:rPr>
              <a:t> ≤ -</a:t>
            </a:r>
            <a:r>
              <a:rPr lang="en-US" altLang="en-US" dirty="0">
                <a:latin typeface="Times New Roman" panose="02020603050405020304" pitchFamily="18" charset="0"/>
              </a:rPr>
              <a:t>1   if </a:t>
            </a:r>
            <a:r>
              <a:rPr lang="en-US" altLang="en-US" i="1" dirty="0" err="1">
                <a:latin typeface="Times New Roman" panose="02020603050405020304" pitchFamily="18" charset="0"/>
              </a:rPr>
              <a:t>y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= -1</a:t>
            </a:r>
          </a:p>
        </p:txBody>
      </p:sp>
      <p:graphicFrame>
        <p:nvGraphicFramePr>
          <p:cNvPr id="56" name="Object 2">
            <a:extLst>
              <a:ext uri="{FF2B5EF4-FFF2-40B4-BE49-F238E27FC236}">
                <a16:creationId xmlns:a16="http://schemas.microsoft.com/office/drawing/2014/main" id="{AF6F8AF3-BB40-6942-AD83-9D655F29F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823720"/>
              </p:ext>
            </p:extLst>
          </p:nvPr>
        </p:nvGraphicFramePr>
        <p:xfrm>
          <a:off x="3102356" y="2605120"/>
          <a:ext cx="8080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520700" imgH="444500" progId="Equation.3">
                  <p:embed/>
                </p:oleObj>
              </mc:Choice>
              <mc:Fallback>
                <p:oleObj name="Equation" r:id="rId3" imgW="520700" imgH="444500" progId="Equation.3">
                  <p:embed/>
                  <p:pic>
                    <p:nvPicPr>
                      <p:cNvPr id="32773" name="Object 2">
                        <a:extLst>
                          <a:ext uri="{FF2B5EF4-FFF2-40B4-BE49-F238E27FC236}">
                            <a16:creationId xmlns:a16="http://schemas.microsoft.com/office/drawing/2014/main" id="{24366DDC-192D-B941-8635-B5B49CB89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356" y="2605120"/>
                        <a:ext cx="80803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6">
            <a:extLst>
              <a:ext uri="{FF2B5EF4-FFF2-40B4-BE49-F238E27FC236}">
                <a16:creationId xmlns:a16="http://schemas.microsoft.com/office/drawing/2014/main" id="{F3A13C1D-1C54-F444-BF3E-F6CBF1734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186" y="4572818"/>
            <a:ext cx="6657975" cy="167163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Find </a:t>
            </a:r>
            <a:r>
              <a:rPr lang="en-US" altLang="en-US" b="1" dirty="0">
                <a:latin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en-US" b="1" dirty="0">
                <a:latin typeface="Times New Roman" panose="02020603050405020304" pitchFamily="18" charset="0"/>
              </a:rPr>
              <a:t>Φ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b="1" dirty="0">
                <a:latin typeface="Times New Roman" panose="02020603050405020304" pitchFamily="18" charset="0"/>
              </a:rPr>
              <a:t> =½ </a:t>
            </a:r>
            <a:r>
              <a:rPr lang="en-US" altLang="en-US" b="1" dirty="0" err="1">
                <a:latin typeface="Times New Roman" panose="02020603050405020304" pitchFamily="18" charset="0"/>
              </a:rPr>
              <a:t>w</a:t>
            </a:r>
            <a:r>
              <a:rPr lang="en-US" altLang="en-US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b="1" dirty="0" err="1">
                <a:latin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</a:rPr>
              <a:t>  is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minimized</a:t>
            </a:r>
            <a:r>
              <a:rPr lang="en-US" altLang="en-US" dirty="0"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and for all </a:t>
            </a:r>
            <a:r>
              <a:rPr lang="en-US" altLang="en-US" sz="2800" dirty="0">
                <a:latin typeface="Times New Roman" panose="02020603050405020304" pitchFamily="18" charset="0"/>
              </a:rPr>
              <a:t>{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sz="2800" b="1" dirty="0">
                <a:latin typeface="Times New Roman" panose="02020603050405020304" pitchFamily="18" charset="0"/>
              </a:rPr>
              <a:t>x</a:t>
            </a:r>
            <a:r>
              <a:rPr lang="en-US" altLang="en-US" sz="28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,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</a:rPr>
              <a:t>)}</a:t>
            </a:r>
            <a:r>
              <a:rPr lang="en-US" altLang="en-US" dirty="0">
                <a:latin typeface="Times New Roman" panose="02020603050405020304" pitchFamily="18" charset="0"/>
              </a:rPr>
              <a:t>:    </a:t>
            </a:r>
            <a:r>
              <a:rPr lang="en-US" altLang="en-US" i="1" dirty="0" err="1">
                <a:latin typeface="Times New Roman" panose="02020603050405020304" pitchFamily="18" charset="0"/>
              </a:rPr>
              <a:t>y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 (</a:t>
            </a:r>
            <a:r>
              <a:rPr lang="en-US" altLang="en-US" b="1" dirty="0" err="1">
                <a:latin typeface="Times New Roman" panose="02020603050405020304" pitchFamily="18" charset="0"/>
              </a:rPr>
              <a:t>w</a:t>
            </a:r>
            <a:r>
              <a:rPr lang="en-US" altLang="en-US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+ </a:t>
            </a:r>
            <a:r>
              <a:rPr lang="en-US" altLang="en-US" i="1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b="1" dirty="0">
                <a:latin typeface="Times New Roman" panose="02020603050405020304" pitchFamily="18" charset="0"/>
              </a:rPr>
              <a:t> ≥ </a:t>
            </a:r>
            <a:r>
              <a:rPr lang="en-US" altLang="en-US" dirty="0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81569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6236D-B67D-6749-BBCE-8DC3EE0F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0" y="1204721"/>
            <a:ext cx="4133840" cy="144655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4A57-BD27-FA44-BF8E-A2C1261C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1" y="2691638"/>
            <a:ext cx="4133840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Vector and Hyperplane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Main Ideas of SVM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SVM Optimization Problem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Non-Linear SVMs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Introduction to Kernels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34C7B8D-29C9-AC44-AC1D-410B8580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25" y="1497220"/>
            <a:ext cx="4799106" cy="4127230"/>
          </a:xfrm>
          <a:prstGeom prst="rect">
            <a:avLst/>
          </a:prstGeom>
        </p:spPr>
      </p:pic>
      <p:sp>
        <p:nvSpPr>
          <p:cNvPr id="57" name="Cross 56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529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1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1ACB83FF-0ED0-0241-860B-F9C43050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B583B2-5A8B-6A41-AD9C-C117F2D3D36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6403C48-0EDF-5549-9255-D0327B517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149" y="1029788"/>
            <a:ext cx="8267296" cy="14465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Solving the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Optimization Problem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A466234-963C-1540-BBB6-EB8487271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49" y="2531492"/>
            <a:ext cx="5134793" cy="4171406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This is now optimizing a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quadratic </a:t>
            </a:r>
            <a:r>
              <a:rPr lang="en-US" altLang="en-US" sz="2000" dirty="0">
                <a:ea typeface="ＭＳ Ｐゴシック" panose="020B0600070205080204" pitchFamily="34" charset="-128"/>
              </a:rPr>
              <a:t>function subject to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linear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constraints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Quadratic optimization problems are a well-known class of mathematical programming problem, and many (intricate) algorithms exist for solving them (with many special ones built for SVMs)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The solution involves constructing a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dual problem </a:t>
            </a:r>
            <a:r>
              <a:rPr lang="en-US" altLang="en-US" sz="2000" dirty="0">
                <a:ea typeface="ＭＳ Ｐゴシック" panose="020B0600070205080204" pitchFamily="34" charset="-128"/>
              </a:rPr>
              <a:t>where a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Lagrange multiplier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l-GR" altLang="en-US" sz="2000" i="1" dirty="0">
                <a:ea typeface="ＭＳ Ｐゴシック" panose="020B0600070205080204" pitchFamily="34" charset="-128"/>
              </a:rPr>
              <a:t>α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is associated with every constraint in the primary problem: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67816F2B-4142-4849-920F-A84C2909D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712" y="2695743"/>
            <a:ext cx="5149488" cy="1092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Find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such that</a:t>
            </a:r>
          </a:p>
          <a:p>
            <a:pPr eaLnBrk="1" hangingPunct="1"/>
            <a:r>
              <a:rPr lang="el-GR" altLang="en-US" sz="2000" b="1">
                <a:latin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=½ w</a:t>
            </a:r>
            <a:r>
              <a:rPr lang="en-US" altLang="en-US" sz="2000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 is minimized;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and for all </a:t>
            </a:r>
            <a:r>
              <a:rPr lang="en-US" altLang="en-US">
                <a:latin typeface="Times New Roman" panose="02020603050405020304" pitchFamily="18" charset="0"/>
              </a:rPr>
              <a:t>{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="1" baseline="-25000">
                <a:latin typeface="Times New Roman" panose="02020603050405020304" pitchFamily="18" charset="0"/>
              </a:rPr>
              <a:t>i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)}</a:t>
            </a:r>
            <a:r>
              <a:rPr lang="en-US" altLang="en-US" sz="2000">
                <a:latin typeface="Times New Roman" panose="02020603050405020304" pitchFamily="18" charset="0"/>
              </a:rPr>
              <a:t>:  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+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≥ </a:t>
            </a:r>
            <a:r>
              <a:rPr lang="en-US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F779B0EF-F9D5-BE47-ACE3-EB4EBDC2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407" y="4138618"/>
            <a:ext cx="5134793" cy="14573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Find 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 i="1">
                <a:latin typeface="Times New Roman" panose="02020603050405020304" pitchFamily="18" charset="0"/>
              </a:rPr>
              <a:t>…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such that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Q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l-GR" altLang="en-US" b="1">
                <a:latin typeface="Times New Roman" panose="02020603050405020304" pitchFamily="18" charset="0"/>
              </a:rPr>
              <a:t>α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=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latin typeface="Times New Roman" panose="02020603050405020304" pitchFamily="18" charset="0"/>
              </a:rPr>
              <a:t>- </a:t>
            </a:r>
            <a:r>
              <a:rPr lang="en-US" altLang="en-US" sz="2000" b="1">
                <a:latin typeface="Times New Roman" panose="02020603050405020304" pitchFamily="18" charset="0"/>
              </a:rPr>
              <a:t>½</a:t>
            </a:r>
            <a:r>
              <a:rPr lang="el-GR" altLang="en-US">
                <a:latin typeface="Times New Roman" panose="02020603050405020304" pitchFamily="18" charset="0"/>
              </a:rPr>
              <a:t>ΣΣ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j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j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j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is maximized and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(1)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= 0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(2) 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 ≥ </a:t>
            </a:r>
            <a:r>
              <a:rPr lang="en-US" altLang="en-US" sz="2000">
                <a:latin typeface="Times New Roman" panose="02020603050405020304" pitchFamily="18" charset="0"/>
              </a:rPr>
              <a:t>0 for all 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endParaRPr lang="en-U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33798" name="TextBox 4">
            <a:extLst>
              <a:ext uri="{FF2B5EF4-FFF2-40B4-BE49-F238E27FC236}">
                <a16:creationId xmlns:a16="http://schemas.microsoft.com/office/drawing/2014/main" id="{8CF81C46-2F3E-DE40-9E8D-D76042ABB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6">
            <a:extLst>
              <a:ext uri="{FF2B5EF4-FFF2-40B4-BE49-F238E27FC236}">
                <a16:creationId xmlns:a16="http://schemas.microsoft.com/office/drawing/2014/main" id="{266B13B6-13D0-944B-B618-FE97EFF4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4D27EE-A886-6C4B-9B26-21BDABBB2C4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63BECE0-2477-DA49-A3A5-F870A333F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Optimization Problem Solution</a:t>
            </a:r>
          </a:p>
        </p:txBody>
      </p:sp>
      <p:sp>
        <p:nvSpPr>
          <p:cNvPr id="26660" name="TextBox 4">
            <a:extLst>
              <a:ext uri="{FF2B5EF4-FFF2-40B4-BE49-F238E27FC236}">
                <a16:creationId xmlns:a16="http://schemas.microsoft.com/office/drawing/2014/main" id="{D9CF1559-34FA-8049-86D5-66B097DD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13F8A2-EC27-3D42-A0EC-92838B70C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49" y="1619794"/>
            <a:ext cx="11626851" cy="485720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The solution has the form: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Each non-zero </a:t>
            </a:r>
            <a:r>
              <a:rPr lang="el-GR" altLang="en-US" sz="2000" i="1" dirty="0">
                <a:ea typeface="ＭＳ Ｐゴシック" panose="020B0600070205080204" pitchFamily="34" charset="-128"/>
              </a:rPr>
              <a:t>α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indicates that corresponding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a support vector.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Then the classifying function will have the form: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Notice that it relies on an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inner product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between the test point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the support vectors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i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We will return to this later.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Also keep in mind that solving the optimization problem involved computing the inner products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b="1" baseline="30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between all pairs of training points.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851A9C31-AE52-A24F-9317-D10A410E3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183858"/>
            <a:ext cx="643890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 =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            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-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for any 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such that 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 i="1">
                <a:latin typeface="Times New Roman" panose="02020603050405020304" pitchFamily="18" charset="0"/>
                <a:sym typeface="Symbol" pitchFamily="2" charset="2"/>
              </a:rPr>
              <a:t> </a:t>
            </a:r>
            <a:r>
              <a:rPr lang="en-US" altLang="en-US" sz="2000">
                <a:latin typeface="Times New Roman" panose="02020603050405020304" pitchFamily="18" charset="0"/>
                <a:sym typeface="Symbol" pitchFamily="2" charset="2"/>
              </a:rPr>
              <a:t>0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F3008AB-11B0-0E45-99FB-5D475D5C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25" y="3876973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) = 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 +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996466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EAB1D679-43F2-104F-8C32-D7DBAA83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A9E006C-FE01-7C47-BAB6-59ACFFF069C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398A34C-9843-DE43-B2A5-87D36B755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3595" y="926762"/>
            <a:ext cx="8267296" cy="14465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Soft Margin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Classification 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8C21EA6-9E01-D846-9494-19FB3B1D5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3594" y="2708366"/>
            <a:ext cx="4733125" cy="388401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If the training data is not linearly separable,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slack variables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l-GR" altLang="en-US" sz="2000" i="1" dirty="0">
                <a:ea typeface="ＭＳ Ｐゴシック" panose="020B0600070205080204" pitchFamily="34" charset="-128"/>
              </a:rPr>
              <a:t>ξ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can be added to allow misclassification of difficult or noisy examples.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000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Allow some errors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Let some points be moved to where they belong, at a cost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Still, try to minimize training set errors, and to place hyperplane “far” from each class (large margin)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4BB05AA9-4385-CB40-B4C7-0CEF19D0C6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8122" y="2869294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92B8CBEF-3520-4E42-8EA1-97D949488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3185" y="5795057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AutoShape 6">
            <a:extLst>
              <a:ext uri="{FF2B5EF4-FFF2-40B4-BE49-F238E27FC236}">
                <a16:creationId xmlns:a16="http://schemas.microsoft.com/office/drawing/2014/main" id="{EF95CAAA-911F-9A43-B31E-857240C95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935" y="362494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1" name="AutoShape 7">
            <a:extLst>
              <a:ext uri="{FF2B5EF4-FFF2-40B4-BE49-F238E27FC236}">
                <a16:creationId xmlns:a16="http://schemas.microsoft.com/office/drawing/2014/main" id="{84794CE0-E2D5-7040-AF01-7F761BDE1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260" y="39821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25720D87-1980-0A41-8933-C215CC905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660" y="45282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659A28DB-A74A-DE47-BCA0-C0840E1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660" y="49854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4" name="AutoShape 10">
            <a:extLst>
              <a:ext uri="{FF2B5EF4-FFF2-40B4-BE49-F238E27FC236}">
                <a16:creationId xmlns:a16="http://schemas.microsoft.com/office/drawing/2014/main" id="{39B87D41-A21F-6A44-9BC7-191BE7E3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060" y="33852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5" name="AutoShape 11">
            <a:extLst>
              <a:ext uri="{FF2B5EF4-FFF2-40B4-BE49-F238E27FC236}">
                <a16:creationId xmlns:a16="http://schemas.microsoft.com/office/drawing/2014/main" id="{99D5E0F2-58C8-4C47-9A58-19F68E104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660" y="42996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6" name="AutoShape 12">
            <a:extLst>
              <a:ext uri="{FF2B5EF4-FFF2-40B4-BE49-F238E27FC236}">
                <a16:creationId xmlns:a16="http://schemas.microsoft.com/office/drawing/2014/main" id="{793DD909-6DE9-1448-B6E7-2A37D9459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060" y="44520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7" name="AutoShape 13">
            <a:extLst>
              <a:ext uri="{FF2B5EF4-FFF2-40B4-BE49-F238E27FC236}">
                <a16:creationId xmlns:a16="http://schemas.microsoft.com/office/drawing/2014/main" id="{BD8E5306-AB4A-7A40-A4E1-A650D498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060" y="40710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8" name="AutoShape 14">
            <a:extLst>
              <a:ext uri="{FF2B5EF4-FFF2-40B4-BE49-F238E27FC236}">
                <a16:creationId xmlns:a16="http://schemas.microsoft.com/office/drawing/2014/main" id="{F058A2FD-AEEF-AA4B-9740-4193503CE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760" y="40583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9" name="AutoShape 15">
            <a:extLst>
              <a:ext uri="{FF2B5EF4-FFF2-40B4-BE49-F238E27FC236}">
                <a16:creationId xmlns:a16="http://schemas.microsoft.com/office/drawing/2014/main" id="{5327E145-0821-CC47-B96C-13E5E3F09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460" y="49854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0" name="AutoShape 16">
            <a:extLst>
              <a:ext uri="{FF2B5EF4-FFF2-40B4-BE49-F238E27FC236}">
                <a16:creationId xmlns:a16="http://schemas.microsoft.com/office/drawing/2014/main" id="{444E1A75-42F5-6148-B00C-FDAE3EF65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3060" y="49854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1" name="AutoShape 17">
            <a:extLst>
              <a:ext uri="{FF2B5EF4-FFF2-40B4-BE49-F238E27FC236}">
                <a16:creationId xmlns:a16="http://schemas.microsoft.com/office/drawing/2014/main" id="{99E709C3-DB86-1942-BF3F-A6E17661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960" y="55061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2" name="AutoShape 18">
            <a:extLst>
              <a:ext uri="{FF2B5EF4-FFF2-40B4-BE49-F238E27FC236}">
                <a16:creationId xmlns:a16="http://schemas.microsoft.com/office/drawing/2014/main" id="{F514C3AE-6949-C248-8181-9DBFCEEC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260" y="43758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3" name="AutoShape 19">
            <a:extLst>
              <a:ext uri="{FF2B5EF4-FFF2-40B4-BE49-F238E27FC236}">
                <a16:creationId xmlns:a16="http://schemas.microsoft.com/office/drawing/2014/main" id="{97854629-5F75-C044-B8EC-C2A1B138F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935" y="486954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4" name="AutoShape 20">
            <a:extLst>
              <a:ext uri="{FF2B5EF4-FFF2-40B4-BE49-F238E27FC236}">
                <a16:creationId xmlns:a16="http://schemas.microsoft.com/office/drawing/2014/main" id="{EF555C2C-41C3-6549-B5B0-E9684C93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460" y="52140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5" name="AutoShape 21">
            <a:extLst>
              <a:ext uri="{FF2B5EF4-FFF2-40B4-BE49-F238E27FC236}">
                <a16:creationId xmlns:a16="http://schemas.microsoft.com/office/drawing/2014/main" id="{2D68F5F3-20A3-9F4F-B175-4A169A9E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260" y="4299632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6" name="AutoShape 22">
            <a:extLst>
              <a:ext uri="{FF2B5EF4-FFF2-40B4-BE49-F238E27FC236}">
                <a16:creationId xmlns:a16="http://schemas.microsoft.com/office/drawing/2014/main" id="{CF9B222E-26E5-794A-A481-8333525F2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785" y="278674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7" name="AutoShape 23">
            <a:extLst>
              <a:ext uri="{FF2B5EF4-FFF2-40B4-BE49-F238E27FC236}">
                <a16:creationId xmlns:a16="http://schemas.microsoft.com/office/drawing/2014/main" id="{358B4537-3501-8D42-BAAE-7BB2F63F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85" y="286294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8" name="AutoShape 24">
            <a:extLst>
              <a:ext uri="{FF2B5EF4-FFF2-40B4-BE49-F238E27FC236}">
                <a16:creationId xmlns:a16="http://schemas.microsoft.com/office/drawing/2014/main" id="{C4111FE0-1E07-3242-9C10-7A2066094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1185" y="362494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9" name="AutoShape 25">
            <a:extLst>
              <a:ext uri="{FF2B5EF4-FFF2-40B4-BE49-F238E27FC236}">
                <a16:creationId xmlns:a16="http://schemas.microsoft.com/office/drawing/2014/main" id="{9021B6AA-FFFC-8B4C-B4DE-58AB5DF4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610" y="406944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0" name="AutoShape 26">
            <a:extLst>
              <a:ext uri="{FF2B5EF4-FFF2-40B4-BE49-F238E27FC236}">
                <a16:creationId xmlns:a16="http://schemas.microsoft.com/office/drawing/2014/main" id="{8C41B191-2C71-2B4E-8831-E46E072F1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210" y="47758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1" name="AutoShape 27">
            <a:extLst>
              <a:ext uri="{FF2B5EF4-FFF2-40B4-BE49-F238E27FC236}">
                <a16:creationId xmlns:a16="http://schemas.microsoft.com/office/drawing/2014/main" id="{FCBE32E6-BDE5-F349-9A61-CF27F0B7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360" y="47377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88" name="Line 28">
            <a:extLst>
              <a:ext uri="{FF2B5EF4-FFF2-40B4-BE49-F238E27FC236}">
                <a16:creationId xmlns:a16="http://schemas.microsoft.com/office/drawing/2014/main" id="{2B25DC8F-8F4E-B543-9456-48BA903F4B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3261" y="2786744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89" name="Line 29">
            <a:extLst>
              <a:ext uri="{FF2B5EF4-FFF2-40B4-BE49-F238E27FC236}">
                <a16:creationId xmlns:a16="http://schemas.microsoft.com/office/drawing/2014/main" id="{74B263EC-2C72-564C-B83E-19282C28AD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98347" y="3891644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0" name="Oval 30">
            <a:extLst>
              <a:ext uri="{FF2B5EF4-FFF2-40B4-BE49-F238E27FC236}">
                <a16:creationId xmlns:a16="http://schemas.microsoft.com/office/drawing/2014/main" id="{FCE81061-0163-8848-B16D-B23E70631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447" y="4005945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1" name="Oval 31">
            <a:extLst>
              <a:ext uri="{FF2B5EF4-FFF2-40B4-BE49-F238E27FC236}">
                <a16:creationId xmlns:a16="http://schemas.microsoft.com/office/drawing/2014/main" id="{B814B046-B4D2-D74D-B1E5-3597C994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497" y="4801283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2" name="Oval 32">
            <a:extLst>
              <a:ext uri="{FF2B5EF4-FFF2-40B4-BE49-F238E27FC236}">
                <a16:creationId xmlns:a16="http://schemas.microsoft.com/office/drawing/2014/main" id="{8493A7E8-6D9E-DA46-A30D-18F4F160A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910" y="3988483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3" name="Line 33">
            <a:extLst>
              <a:ext uri="{FF2B5EF4-FFF2-40B4-BE49-F238E27FC236}">
                <a16:creationId xmlns:a16="http://schemas.microsoft.com/office/drawing/2014/main" id="{620FFBB5-5A69-7840-8906-155DA7E649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74461" y="4706033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4" name="Line 34">
            <a:extLst>
              <a:ext uri="{FF2B5EF4-FFF2-40B4-BE49-F238E27FC236}">
                <a16:creationId xmlns:a16="http://schemas.microsoft.com/office/drawing/2014/main" id="{4E969213-1F43-A245-9287-A7AFCF18B9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6847" y="4144058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5" name="Line 35">
            <a:extLst>
              <a:ext uri="{FF2B5EF4-FFF2-40B4-BE49-F238E27FC236}">
                <a16:creationId xmlns:a16="http://schemas.microsoft.com/office/drawing/2014/main" id="{8ED9D1FE-09BC-394E-9A89-79EC928E88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411" y="2967719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6" name="Line 36">
            <a:extLst>
              <a:ext uri="{FF2B5EF4-FFF2-40B4-BE49-F238E27FC236}">
                <a16:creationId xmlns:a16="http://schemas.microsoft.com/office/drawing/2014/main" id="{287843DF-B7C3-2D47-9532-09C2C4675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3711" y="2605769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7" name="Line 37">
            <a:extLst>
              <a:ext uri="{FF2B5EF4-FFF2-40B4-BE49-F238E27FC236}">
                <a16:creationId xmlns:a16="http://schemas.microsoft.com/office/drawing/2014/main" id="{CE13F3C1-8661-2340-B67E-06BB896FFD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25247" y="4234544"/>
            <a:ext cx="774700" cy="520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8" name="Line 38">
            <a:extLst>
              <a:ext uri="{FF2B5EF4-FFF2-40B4-BE49-F238E27FC236}">
                <a16:creationId xmlns:a16="http://schemas.microsoft.com/office/drawing/2014/main" id="{667D25F8-333C-3240-B7F1-4B965D020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4573" y="4145644"/>
            <a:ext cx="777875" cy="54610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/>
          </a:ln>
        </p:spPr>
        <p:txBody>
          <a:bodyPr/>
          <a:lstStyle/>
          <a:p>
            <a:pPr>
              <a:defRPr/>
            </a:pPr>
            <a:endParaRPr lang="en-US">
              <a:latin typeface="Lucida Sans" charset="0"/>
              <a:ea typeface="Arial Unicode MS" charset="0"/>
              <a:cs typeface="Arial Unicode MS" charset="0"/>
            </a:endParaRPr>
          </a:p>
        </p:txBody>
      </p:sp>
      <p:sp>
        <p:nvSpPr>
          <p:cNvPr id="962599" name="Text Box 39">
            <a:extLst>
              <a:ext uri="{FF2B5EF4-FFF2-40B4-BE49-F238E27FC236}">
                <a16:creationId xmlns:a16="http://schemas.microsoft.com/office/drawing/2014/main" id="{B5557C64-3734-5148-9ADF-4D2783E92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022" y="4529820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latin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962600" name="Text Box 40">
            <a:extLst>
              <a:ext uri="{FF2B5EF4-FFF2-40B4-BE49-F238E27FC236}">
                <a16:creationId xmlns:a16="http://schemas.microsoft.com/office/drawing/2014/main" id="{4D7E87EE-03BB-5B43-9AAD-18062EFB0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197" y="4148820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latin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6905" name="TextBox 4">
            <a:extLst>
              <a:ext uri="{FF2B5EF4-FFF2-40B4-BE49-F238E27FC236}">
                <a16:creationId xmlns:a16="http://schemas.microsoft.com/office/drawing/2014/main" id="{C0F993AC-0066-4A4F-9C58-C29C525D0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0" grpId="0" animBg="1"/>
      <p:bldP spid="962591" grpId="0" animBg="1"/>
      <p:bldP spid="962592" grpId="0" animBg="1"/>
      <p:bldP spid="962599" grpId="0"/>
      <p:bldP spid="9626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6">
            <a:extLst>
              <a:ext uri="{FF2B5EF4-FFF2-40B4-BE49-F238E27FC236}">
                <a16:creationId xmlns:a16="http://schemas.microsoft.com/office/drawing/2014/main" id="{266B13B6-13D0-944B-B618-FE97EFF4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4D27EE-A886-6C4B-9B26-21BDABBB2C4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63BECE0-2477-DA49-A3A5-F870A333F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Soft Margin Classification Mathematically</a:t>
            </a:r>
          </a:p>
        </p:txBody>
      </p:sp>
      <p:sp>
        <p:nvSpPr>
          <p:cNvPr id="26660" name="TextBox 4">
            <a:extLst>
              <a:ext uri="{FF2B5EF4-FFF2-40B4-BE49-F238E27FC236}">
                <a16:creationId xmlns:a16="http://schemas.microsoft.com/office/drawing/2014/main" id="{D9CF1559-34FA-8049-86D5-66B097DD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60C31A5-3ED1-5347-A477-8A4A44875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733005"/>
            <a:ext cx="11052084" cy="4613819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The old formulation: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The new formulation incorporating slack variables: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Parameter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C</a:t>
            </a:r>
            <a:r>
              <a:rPr lang="en-US" altLang="en-US" sz="1800" dirty="0">
                <a:ea typeface="ＭＳ Ｐゴシック" panose="020B0600070205080204" pitchFamily="34" charset="-128"/>
              </a:rPr>
              <a:t> can be viewed as a way to control overfitting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A regularization term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198BA8C2-9A96-B946-A513-4485A9A50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852" y="2192590"/>
            <a:ext cx="6438899" cy="98488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Find </a:t>
            </a:r>
            <a:r>
              <a:rPr lang="en-US" altLang="en-US" sz="1800" b="1" dirty="0">
                <a:latin typeface="Times New Roman" panose="02020603050405020304" pitchFamily="18" charset="0"/>
              </a:rPr>
              <a:t>w</a:t>
            </a:r>
            <a:r>
              <a:rPr lang="en-US" altLang="en-US" sz="1800" dirty="0">
                <a:latin typeface="Times New Roman" panose="02020603050405020304" pitchFamily="18" charset="0"/>
              </a:rPr>
              <a:t> and </a:t>
            </a:r>
            <a:r>
              <a:rPr lang="en-US" altLang="en-US" sz="1800" i="1" dirty="0">
                <a:latin typeface="Times New Roman" panose="02020603050405020304" pitchFamily="18" charset="0"/>
              </a:rPr>
              <a:t>b</a:t>
            </a:r>
            <a:r>
              <a:rPr lang="en-US" altLang="en-US" sz="1800" dirty="0">
                <a:latin typeface="Times New Roman" panose="02020603050405020304" pitchFamily="18" charset="0"/>
              </a:rPr>
              <a:t> such that</a:t>
            </a:r>
          </a:p>
          <a:p>
            <a:pPr eaLnBrk="1" hangingPunct="1"/>
            <a:r>
              <a:rPr lang="el-GR" altLang="en-US" sz="1800" b="1" dirty="0">
                <a:latin typeface="Times New Roman" panose="02020603050405020304" pitchFamily="18" charset="0"/>
              </a:rPr>
              <a:t>Φ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dirty="0">
                <a:latin typeface="Times New Roman" panose="02020603050405020304" pitchFamily="18" charset="0"/>
              </a:rPr>
              <a:t>w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  <a:r>
              <a:rPr lang="en-US" altLang="en-US" sz="1800" b="1" dirty="0">
                <a:latin typeface="Times New Roman" panose="02020603050405020304" pitchFamily="18" charset="0"/>
              </a:rPr>
              <a:t> =½ 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1800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1800" dirty="0">
                <a:latin typeface="Times New Roman" panose="02020603050405020304" pitchFamily="18" charset="0"/>
              </a:rPr>
              <a:t>  is minimized and for all </a:t>
            </a:r>
            <a:r>
              <a:rPr lang="en-US" altLang="en-US" sz="2000" dirty="0">
                <a:latin typeface="Times New Roman" panose="02020603050405020304" pitchFamily="18" charset="0"/>
              </a:rPr>
              <a:t>{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dirty="0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)}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8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1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(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18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18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+ b)</a:t>
            </a:r>
            <a:r>
              <a:rPr lang="en-US" altLang="en-US" sz="1800" b="1" dirty="0">
                <a:latin typeface="Times New Roman" panose="02020603050405020304" pitchFamily="18" charset="0"/>
              </a:rPr>
              <a:t> ≥ </a:t>
            </a:r>
            <a:r>
              <a:rPr lang="en-US" altLang="en-US" sz="18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EBAFC608-A40F-BB49-8318-0D3EAB8C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851" y="3729259"/>
            <a:ext cx="6438900" cy="1092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Find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such that</a:t>
            </a:r>
          </a:p>
          <a:p>
            <a:pPr eaLnBrk="1" hangingPunct="1"/>
            <a:r>
              <a:rPr lang="el-GR" altLang="en-US" sz="2000" b="1">
                <a:latin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=½ w</a:t>
            </a:r>
            <a:r>
              <a:rPr lang="en-US" altLang="en-US" sz="2000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+ </a:t>
            </a: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    is minimized and for all </a:t>
            </a:r>
            <a:r>
              <a:rPr lang="en-US" altLang="en-US">
                <a:latin typeface="Times New Roman" panose="02020603050405020304" pitchFamily="18" charset="0"/>
              </a:rPr>
              <a:t>{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="1" baseline="-25000">
                <a:latin typeface="Times New Roman" panose="02020603050405020304" pitchFamily="18" charset="0"/>
              </a:rPr>
              <a:t>i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)}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+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≥ </a:t>
            </a:r>
            <a:r>
              <a:rPr lang="en-US" altLang="en-US" sz="2000">
                <a:latin typeface="Times New Roman" panose="02020603050405020304" pitchFamily="18" charset="0"/>
              </a:rPr>
              <a:t>1- </a:t>
            </a:r>
            <a:r>
              <a:rPr lang="el-GR" altLang="en-US" sz="2000" i="1">
                <a:latin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    and    </a:t>
            </a:r>
            <a:r>
              <a:rPr lang="el-GR" altLang="en-US" sz="2000" i="1">
                <a:latin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≥ </a:t>
            </a:r>
            <a:r>
              <a:rPr lang="en-US" altLang="en-US" sz="2000">
                <a:latin typeface="Times New Roman" panose="02020603050405020304" pitchFamily="18" charset="0"/>
              </a:rPr>
              <a:t>0 for all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097346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6">
            <a:extLst>
              <a:ext uri="{FF2B5EF4-FFF2-40B4-BE49-F238E27FC236}">
                <a16:creationId xmlns:a16="http://schemas.microsoft.com/office/drawing/2014/main" id="{266B13B6-13D0-944B-B618-FE97EFF4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4D27EE-A886-6C4B-9B26-21BDABBB2C4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63BECE0-2477-DA49-A3A5-F870A333F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Soft Margin Classification Mathematically</a:t>
            </a:r>
          </a:p>
        </p:txBody>
      </p:sp>
      <p:sp>
        <p:nvSpPr>
          <p:cNvPr id="26660" name="TextBox 4">
            <a:extLst>
              <a:ext uri="{FF2B5EF4-FFF2-40B4-BE49-F238E27FC236}">
                <a16:creationId xmlns:a16="http://schemas.microsoft.com/office/drawing/2014/main" id="{D9CF1559-34FA-8049-86D5-66B097DD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946B0BB-BF16-CD4F-92B9-1222D6FA6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616659"/>
            <a:ext cx="11080648" cy="515721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The dual problem for soft margin classification: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Neither slack variables </a:t>
            </a:r>
            <a:r>
              <a:rPr lang="el-GR" altLang="en-US" sz="1800" i="1" dirty="0">
                <a:ea typeface="ＭＳ Ｐゴシック" panose="020B0600070205080204" pitchFamily="34" charset="-128"/>
              </a:rPr>
              <a:t>ξ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baseline="-25000" dirty="0">
                <a:ea typeface="ＭＳ Ｐゴシック" panose="020B0600070205080204" pitchFamily="34" charset="-128"/>
              </a:rPr>
              <a:t>  </a:t>
            </a:r>
            <a:r>
              <a:rPr lang="en-US" altLang="en-US" sz="1800" dirty="0">
                <a:ea typeface="ＭＳ Ｐゴシック" panose="020B0600070205080204" pitchFamily="34" charset="-128"/>
              </a:rPr>
              <a:t>nor their Lagrange multipliers appear in the dual problem!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Again,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1800" b="1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en-US" sz="1800" dirty="0">
                <a:ea typeface="ＭＳ Ｐゴシック" panose="020B0600070205080204" pitchFamily="34" charset="-128"/>
              </a:rPr>
              <a:t>with non-zero </a:t>
            </a:r>
            <a:r>
              <a:rPr lang="el-GR" altLang="en-US" sz="1800" i="1" dirty="0">
                <a:ea typeface="ＭＳ Ｐゴシック" panose="020B0600070205080204" pitchFamily="34" charset="-128"/>
              </a:rPr>
              <a:t>α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will be support vectors.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800" dirty="0">
                <a:ea typeface="ＭＳ Ｐゴシック" panose="020B0600070205080204" pitchFamily="34" charset="-128"/>
              </a:rPr>
              <a:t>Solution to the dual problem is: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AD9D5360-75FE-D14A-9390-5698E8AFD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49" y="2200276"/>
            <a:ext cx="8630051" cy="14573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Find 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 i="1">
                <a:latin typeface="Times New Roman" panose="02020603050405020304" pitchFamily="18" charset="0"/>
              </a:rPr>
              <a:t>…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such that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Q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l-GR" altLang="en-US" b="1">
                <a:latin typeface="Times New Roman" panose="02020603050405020304" pitchFamily="18" charset="0"/>
              </a:rPr>
              <a:t>α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=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latin typeface="Times New Roman" panose="02020603050405020304" pitchFamily="18" charset="0"/>
              </a:rPr>
              <a:t>- </a:t>
            </a:r>
            <a:r>
              <a:rPr lang="en-US" altLang="en-US" sz="2000" b="1">
                <a:latin typeface="Times New Roman" panose="02020603050405020304" pitchFamily="18" charset="0"/>
              </a:rPr>
              <a:t>½</a:t>
            </a:r>
            <a:r>
              <a:rPr lang="el-GR" altLang="en-US">
                <a:latin typeface="Times New Roman" panose="02020603050405020304" pitchFamily="18" charset="0"/>
              </a:rPr>
              <a:t>ΣΣ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j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j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j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is maximized and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(1)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= 0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(2)  0 </a:t>
            </a:r>
            <a:r>
              <a:rPr lang="en-US" altLang="en-US" sz="2000" b="1">
                <a:latin typeface="Times New Roman" panose="02020603050405020304" pitchFamily="18" charset="0"/>
              </a:rPr>
              <a:t>≤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≤ </a:t>
            </a: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</a:rPr>
              <a:t> for all 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3C1667F-E162-2C42-88C6-DEF5AABA7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56" y="5359162"/>
            <a:ext cx="5898052" cy="90217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 = 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             </a:t>
            </a:r>
          </a:p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b = 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(1- </a:t>
            </a:r>
            <a:r>
              <a:rPr lang="el-GR" altLang="en-US" sz="2000" i="1">
                <a:latin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) -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where </a:t>
            </a: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 = argmax 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k</a:t>
            </a:r>
            <a:r>
              <a:rPr lang="ja-JP" altLang="en-US" sz="2000" i="1" baseline="-25000">
                <a:latin typeface="Times New Roman" panose="02020603050405020304" pitchFamily="18" charset="0"/>
              </a:rPr>
              <a:t>’</a:t>
            </a:r>
            <a:endParaRPr lang="en-US" altLang="en-US" sz="2000" i="1" baseline="-25000">
              <a:latin typeface="Times New Roman" panose="02020603050405020304" pitchFamily="18" charset="0"/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FEDCD3D5-BB37-064A-8231-C1625DC9B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972" y="5989915"/>
            <a:ext cx="97024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 dirty="0">
                <a:latin typeface="Times New Roman" panose="02020603050405020304" pitchFamily="18" charset="0"/>
              </a:rPr>
              <a:t>k</a:t>
            </a:r>
            <a:r>
              <a:rPr lang="ja-JP" altLang="en-US" sz="1400" i="1">
                <a:latin typeface="Times New Roman" panose="02020603050405020304" pitchFamily="18" charset="0"/>
              </a:rPr>
              <a:t>’</a:t>
            </a:r>
            <a:endParaRPr lang="en-US" altLang="en-US" sz="1400" i="1" dirty="0">
              <a:latin typeface="Times New Roman" panose="02020603050405020304" pitchFamily="18" charset="0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18A0E4FD-F235-4C4F-AD61-56109CDE2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503" y="5833050"/>
            <a:ext cx="3140521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) = 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 +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5C8C608F-796B-C94E-A164-EF5578264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199" y="5038726"/>
            <a:ext cx="459588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cs typeface="Arial" panose="020B0604020202020204" pitchFamily="34" charset="0"/>
              </a:rPr>
              <a:t>w</a:t>
            </a:r>
            <a:r>
              <a:rPr lang="en-US" altLang="en-US" sz="2000">
                <a:cs typeface="Arial" panose="020B0604020202020204" pitchFamily="34" charset="0"/>
              </a:rPr>
              <a:t> is not needed explicitly for classification!</a:t>
            </a:r>
          </a:p>
        </p:txBody>
      </p:sp>
    </p:spTree>
    <p:extLst>
      <p:ext uri="{BB962C8B-B14F-4D97-AF65-F5344CB8AC3E}">
        <p14:creationId xmlns:p14="http://schemas.microsoft.com/office/powerpoint/2010/main" val="35088798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EAFECE4A-1B88-1D40-B607-9A5365B9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B7489A-DA35-C945-92D4-7178D6C2BE5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476EB93-B21A-D047-802B-4C958858B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3032" y="1049307"/>
            <a:ext cx="8267296" cy="144655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Classification with SVMs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5AB1DA0-B4C5-7C4B-A70B-5C3E94B71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6797" y="2241107"/>
            <a:ext cx="5426532" cy="31885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Given a new point </a:t>
            </a:r>
            <a:r>
              <a:rPr lang="en-US" altLang="en-US" sz="1800" b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, we can score its projection onto the hyperplane normal: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I.e., compute score: </a:t>
            </a:r>
            <a:r>
              <a:rPr lang="en-US" altLang="en-US" sz="1800" b="1" dirty="0" err="1">
                <a:ea typeface="ＭＳ Ｐゴシック" panose="020B0600070205080204" pitchFamily="34" charset="-128"/>
                <a:sym typeface="Symbol" pitchFamily="2" charset="2"/>
              </a:rPr>
              <a:t>w</a:t>
            </a:r>
            <a:r>
              <a:rPr lang="en-US" altLang="en-US" sz="1800" b="1" baseline="30000" dirty="0" err="1">
                <a:ea typeface="ＭＳ Ｐゴシック" panose="020B0600070205080204" pitchFamily="34" charset="-128"/>
                <a:sym typeface="Symbol" pitchFamily="2" charset="2"/>
              </a:rPr>
              <a:t>T</a:t>
            </a:r>
            <a:r>
              <a:rPr lang="en-US" altLang="en-US" sz="1800" b="1" dirty="0" err="1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+ </a:t>
            </a:r>
            <a:r>
              <a:rPr lang="en-US" altLang="en-US" sz="1800" i="1" dirty="0">
                <a:ea typeface="ＭＳ Ｐゴシック" panose="020B0600070205080204" pitchFamily="34" charset="-128"/>
                <a:sym typeface="Symbol" pitchFamily="2" charset="2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= </a:t>
            </a:r>
            <a:r>
              <a:rPr lang="el-GR" altLang="en-US" sz="1800" dirty="0">
                <a:ea typeface="ＭＳ Ｐゴシック" panose="020B0600070205080204" pitchFamily="34" charset="-128"/>
              </a:rPr>
              <a:t>Σ</a:t>
            </a:r>
            <a:r>
              <a:rPr lang="el-GR" altLang="en-US" sz="1800" i="1" dirty="0">
                <a:ea typeface="ＭＳ Ｐゴシック" panose="020B0600070205080204" pitchFamily="34" charset="-128"/>
              </a:rPr>
              <a:t>α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y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1800" b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b="1" baseline="30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 +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b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Decide class based on whether &lt; or &gt; 0</a:t>
            </a:r>
          </a:p>
          <a:p>
            <a:pPr lvl="1" eaLnBrk="1" hangingPunct="1"/>
            <a:endParaRPr lang="en-US" altLang="en-US" sz="1800" i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Can set confidence threshold </a:t>
            </a:r>
            <a:r>
              <a:rPr lang="en-US" altLang="en-US" sz="1800" i="1" dirty="0">
                <a:ea typeface="ＭＳ Ｐゴシック" panose="020B0600070205080204" pitchFamily="34" charset="-128"/>
                <a:sym typeface="Symbol" pitchFamily="2" charset="2"/>
              </a:rPr>
              <a:t>t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.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A93BD96E-8DF9-244D-B75C-020C771227F3}"/>
              </a:ext>
            </a:extLst>
          </p:cNvPr>
          <p:cNvGrpSpPr>
            <a:grpSpLocks/>
          </p:cNvGrpSpPr>
          <p:nvPr/>
        </p:nvGrpSpPr>
        <p:grpSpPr bwMode="auto">
          <a:xfrm>
            <a:off x="8491728" y="3111500"/>
            <a:ext cx="1981200" cy="1981200"/>
            <a:chOff x="3744" y="1536"/>
            <a:chExt cx="1248" cy="1248"/>
          </a:xfrm>
        </p:grpSpPr>
        <p:sp>
          <p:nvSpPr>
            <p:cNvPr id="39958" name="Oval 5">
              <a:extLst>
                <a:ext uri="{FF2B5EF4-FFF2-40B4-BE49-F238E27FC236}">
                  <a16:creationId xmlns:a16="http://schemas.microsoft.com/office/drawing/2014/main" id="{8BC14270-027B-854F-9D74-C501EDD4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9" name="Oval 6">
              <a:extLst>
                <a:ext uri="{FF2B5EF4-FFF2-40B4-BE49-F238E27FC236}">
                  <a16:creationId xmlns:a16="http://schemas.microsoft.com/office/drawing/2014/main" id="{24B89CCE-572B-4C4C-967A-2F2FE222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0" name="Oval 7">
              <a:extLst>
                <a:ext uri="{FF2B5EF4-FFF2-40B4-BE49-F238E27FC236}">
                  <a16:creationId xmlns:a16="http://schemas.microsoft.com/office/drawing/2014/main" id="{8AA925D6-4121-9545-912A-97E977C08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1" name="Oval 8">
              <a:extLst>
                <a:ext uri="{FF2B5EF4-FFF2-40B4-BE49-F238E27FC236}">
                  <a16:creationId xmlns:a16="http://schemas.microsoft.com/office/drawing/2014/main" id="{1AFED3D9-095A-3F4D-8B37-CFAC073F4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2" name="Oval 9">
              <a:extLst>
                <a:ext uri="{FF2B5EF4-FFF2-40B4-BE49-F238E27FC236}">
                  <a16:creationId xmlns:a16="http://schemas.microsoft.com/office/drawing/2014/main" id="{1D77AAFC-1A89-AB47-A0CC-A1EF0A88D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3" name="Oval 10">
              <a:extLst>
                <a:ext uri="{FF2B5EF4-FFF2-40B4-BE49-F238E27FC236}">
                  <a16:creationId xmlns:a16="http://schemas.microsoft.com/office/drawing/2014/main" id="{AA044BE9-AADC-E347-BDD4-06EB1C11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4" name="Oval 11">
              <a:extLst>
                <a:ext uri="{FF2B5EF4-FFF2-40B4-BE49-F238E27FC236}">
                  <a16:creationId xmlns:a16="http://schemas.microsoft.com/office/drawing/2014/main" id="{49FB2C59-2D65-D745-9ACF-466C90993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5" name="Rectangle 12">
              <a:extLst>
                <a:ext uri="{FF2B5EF4-FFF2-40B4-BE49-F238E27FC236}">
                  <a16:creationId xmlns:a16="http://schemas.microsoft.com/office/drawing/2014/main" id="{B06568F0-3E81-E04B-A5D5-BB84BB6C1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6" name="Rectangle 13">
              <a:extLst>
                <a:ext uri="{FF2B5EF4-FFF2-40B4-BE49-F238E27FC236}">
                  <a16:creationId xmlns:a16="http://schemas.microsoft.com/office/drawing/2014/main" id="{A6247D33-9192-1A47-BBF4-CF62C8AA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7" name="Rectangle 14">
              <a:extLst>
                <a:ext uri="{FF2B5EF4-FFF2-40B4-BE49-F238E27FC236}">
                  <a16:creationId xmlns:a16="http://schemas.microsoft.com/office/drawing/2014/main" id="{5F018BF3-93B5-094F-A0D0-CFB51A851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8" name="Rectangle 15">
              <a:extLst>
                <a:ext uri="{FF2B5EF4-FFF2-40B4-BE49-F238E27FC236}">
                  <a16:creationId xmlns:a16="http://schemas.microsoft.com/office/drawing/2014/main" id="{933F3C02-16E1-734F-BFCE-82D6993B8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9" name="Rectangle 16">
              <a:extLst>
                <a:ext uri="{FF2B5EF4-FFF2-40B4-BE49-F238E27FC236}">
                  <a16:creationId xmlns:a16="http://schemas.microsoft.com/office/drawing/2014/main" id="{9AC99F19-CB20-3D47-9D7D-78BEF719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0" name="Rectangle 17">
              <a:extLst>
                <a:ext uri="{FF2B5EF4-FFF2-40B4-BE49-F238E27FC236}">
                  <a16:creationId xmlns:a16="http://schemas.microsoft.com/office/drawing/2014/main" id="{10214F50-62A5-214A-A540-99EDCBF0A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1" name="Rectangle 18">
              <a:extLst>
                <a:ext uri="{FF2B5EF4-FFF2-40B4-BE49-F238E27FC236}">
                  <a16:creationId xmlns:a16="http://schemas.microsoft.com/office/drawing/2014/main" id="{C20806F2-67E8-1D48-A9C5-B841662C0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2" name="Oval 19">
              <a:extLst>
                <a:ext uri="{FF2B5EF4-FFF2-40B4-BE49-F238E27FC236}">
                  <a16:creationId xmlns:a16="http://schemas.microsoft.com/office/drawing/2014/main" id="{6E59806D-7F9C-0841-8EFC-A93F661AE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3" name="Oval 20">
              <a:extLst>
                <a:ext uri="{FF2B5EF4-FFF2-40B4-BE49-F238E27FC236}">
                  <a16:creationId xmlns:a16="http://schemas.microsoft.com/office/drawing/2014/main" id="{533EEDED-3B64-B444-85EB-4AC874E2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4" name="Oval 21">
              <a:extLst>
                <a:ext uri="{FF2B5EF4-FFF2-40B4-BE49-F238E27FC236}">
                  <a16:creationId xmlns:a16="http://schemas.microsoft.com/office/drawing/2014/main" id="{AA70D55C-3E0C-A546-87DE-BDF13661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5" name="Rectangle 22">
              <a:extLst>
                <a:ext uri="{FF2B5EF4-FFF2-40B4-BE49-F238E27FC236}">
                  <a16:creationId xmlns:a16="http://schemas.microsoft.com/office/drawing/2014/main" id="{208C6B36-515A-F645-BEC4-BFFAC4FC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6" name="Rectangle 23">
              <a:extLst>
                <a:ext uri="{FF2B5EF4-FFF2-40B4-BE49-F238E27FC236}">
                  <a16:creationId xmlns:a16="http://schemas.microsoft.com/office/drawing/2014/main" id="{1F168433-28D2-8243-8DB8-B13E8B123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7" name="Rectangle 24">
              <a:extLst>
                <a:ext uri="{FF2B5EF4-FFF2-40B4-BE49-F238E27FC236}">
                  <a16:creationId xmlns:a16="http://schemas.microsoft.com/office/drawing/2014/main" id="{920A2983-45C6-2A4D-86EA-2AFEDE8F4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8" name="Oval 25">
              <a:extLst>
                <a:ext uri="{FF2B5EF4-FFF2-40B4-BE49-F238E27FC236}">
                  <a16:creationId xmlns:a16="http://schemas.microsoft.com/office/drawing/2014/main" id="{9AB0BB41-7B8A-914B-BFA9-75454B4D8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9" name="Oval 26">
              <a:extLst>
                <a:ext uri="{FF2B5EF4-FFF2-40B4-BE49-F238E27FC236}">
                  <a16:creationId xmlns:a16="http://schemas.microsoft.com/office/drawing/2014/main" id="{532DD630-4570-F94F-9792-DFFB0B035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9941" name="Line 27">
            <a:extLst>
              <a:ext uri="{FF2B5EF4-FFF2-40B4-BE49-F238E27FC236}">
                <a16:creationId xmlns:a16="http://schemas.microsoft.com/office/drawing/2014/main" id="{0248A658-39C1-FF47-B0BC-2DD4AA9F2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528" y="3187700"/>
            <a:ext cx="1981200" cy="1524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2" name="Group 28">
            <a:extLst>
              <a:ext uri="{FF2B5EF4-FFF2-40B4-BE49-F238E27FC236}">
                <a16:creationId xmlns:a16="http://schemas.microsoft.com/office/drawing/2014/main" id="{B062B691-147B-8D40-8D4F-E35331D3A1C6}"/>
              </a:ext>
            </a:extLst>
          </p:cNvPr>
          <p:cNvGrpSpPr>
            <a:grpSpLocks/>
          </p:cNvGrpSpPr>
          <p:nvPr/>
        </p:nvGrpSpPr>
        <p:grpSpPr bwMode="auto">
          <a:xfrm>
            <a:off x="8186928" y="2959100"/>
            <a:ext cx="2438400" cy="1981200"/>
            <a:chOff x="3552" y="1440"/>
            <a:chExt cx="1536" cy="1248"/>
          </a:xfrm>
        </p:grpSpPr>
        <p:sp>
          <p:nvSpPr>
            <p:cNvPr id="39956" name="Line 29">
              <a:extLst>
                <a:ext uri="{FF2B5EF4-FFF2-40B4-BE49-F238E27FC236}">
                  <a16:creationId xmlns:a16="http://schemas.microsoft.com/office/drawing/2014/main" id="{45A0BCC0-1365-5842-BDD2-C5664F2DF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0">
              <a:extLst>
                <a:ext uri="{FF2B5EF4-FFF2-40B4-BE49-F238E27FC236}">
                  <a16:creationId xmlns:a16="http://schemas.microsoft.com/office/drawing/2014/main" id="{0C7241DE-1D7D-2747-8825-7768B8C27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3" name="Group 31">
            <a:extLst>
              <a:ext uri="{FF2B5EF4-FFF2-40B4-BE49-F238E27FC236}">
                <a16:creationId xmlns:a16="http://schemas.microsoft.com/office/drawing/2014/main" id="{2B249C91-BB17-3347-A363-7831DB8B36D5}"/>
              </a:ext>
            </a:extLst>
          </p:cNvPr>
          <p:cNvGrpSpPr>
            <a:grpSpLocks/>
          </p:cNvGrpSpPr>
          <p:nvPr/>
        </p:nvGrpSpPr>
        <p:grpSpPr bwMode="auto">
          <a:xfrm>
            <a:off x="8796528" y="3568700"/>
            <a:ext cx="1155700" cy="914400"/>
            <a:chOff x="3936" y="1824"/>
            <a:chExt cx="728" cy="576"/>
          </a:xfrm>
        </p:grpSpPr>
        <p:sp>
          <p:nvSpPr>
            <p:cNvPr id="39951" name="Oval 32">
              <a:extLst>
                <a:ext uri="{FF2B5EF4-FFF2-40B4-BE49-F238E27FC236}">
                  <a16:creationId xmlns:a16="http://schemas.microsoft.com/office/drawing/2014/main" id="{CB8FB5CE-14BC-544B-A813-7D334AD0F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2" name="Rectangle 33">
              <a:extLst>
                <a:ext uri="{FF2B5EF4-FFF2-40B4-BE49-F238E27FC236}">
                  <a16:creationId xmlns:a16="http://schemas.microsoft.com/office/drawing/2014/main" id="{405A6CDB-02CE-BD4C-A66C-E7EDBE7C3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3" name="Rectangle 34">
              <a:extLst>
                <a:ext uri="{FF2B5EF4-FFF2-40B4-BE49-F238E27FC236}">
                  <a16:creationId xmlns:a16="http://schemas.microsoft.com/office/drawing/2014/main" id="{507CEC50-31E5-1D46-9294-086C95D6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4" name="Rectangle 35">
              <a:extLst>
                <a:ext uri="{FF2B5EF4-FFF2-40B4-BE49-F238E27FC236}">
                  <a16:creationId xmlns:a16="http://schemas.microsoft.com/office/drawing/2014/main" id="{F29411C1-0D11-1547-8B22-86BD0FE2A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5" name="Oval 36">
              <a:extLst>
                <a:ext uri="{FF2B5EF4-FFF2-40B4-BE49-F238E27FC236}">
                  <a16:creationId xmlns:a16="http://schemas.microsoft.com/office/drawing/2014/main" id="{B5424AFC-3609-8746-B64C-76D8057EE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10373" name="AutoShape 37">
            <a:extLst>
              <a:ext uri="{FF2B5EF4-FFF2-40B4-BE49-F238E27FC236}">
                <a16:creationId xmlns:a16="http://schemas.microsoft.com/office/drawing/2014/main" id="{FED064EE-295B-8240-877C-7CAF31AE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328" y="3568700"/>
            <a:ext cx="228600" cy="2286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5" name="Text Box 38">
            <a:extLst>
              <a:ext uri="{FF2B5EF4-FFF2-40B4-BE49-F238E27FC236}">
                <a16:creationId xmlns:a16="http://schemas.microsoft.com/office/drawing/2014/main" id="{76BC608A-D47C-0643-9D36-14CA33706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053" y="4802188"/>
            <a:ext cx="41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panose="02060603020205020403" pitchFamily="18" charset="77"/>
              </a:rPr>
              <a:t>-1</a:t>
            </a:r>
            <a:endParaRPr lang="en-US" altLang="en-US" sz="1400">
              <a:latin typeface="Rockwell" panose="02060603020205020403" pitchFamily="18" charset="77"/>
            </a:endParaRPr>
          </a:p>
        </p:txBody>
      </p:sp>
      <p:sp>
        <p:nvSpPr>
          <p:cNvPr id="39946" name="Text Box 39">
            <a:extLst>
              <a:ext uri="{FF2B5EF4-FFF2-40B4-BE49-F238E27FC236}">
                <a16:creationId xmlns:a16="http://schemas.microsoft.com/office/drawing/2014/main" id="{61B13CC7-BF26-9B49-B601-F2EFE68F1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4179" y="4619626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panose="02060603020205020403" pitchFamily="18" charset="77"/>
              </a:rPr>
              <a:t>0</a:t>
            </a:r>
            <a:endParaRPr lang="en-US" altLang="en-US" sz="1400">
              <a:latin typeface="Rockwell" panose="02060603020205020403" pitchFamily="18" charset="77"/>
            </a:endParaRPr>
          </a:p>
        </p:txBody>
      </p:sp>
      <p:sp>
        <p:nvSpPr>
          <p:cNvPr id="39947" name="Text Box 40">
            <a:extLst>
              <a:ext uri="{FF2B5EF4-FFF2-40B4-BE49-F238E27FC236}">
                <a16:creationId xmlns:a16="http://schemas.microsoft.com/office/drawing/2014/main" id="{6C01F457-D07F-2F41-AA2D-EADA68B2C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779" y="44069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panose="02060603020205020403" pitchFamily="18" charset="77"/>
              </a:rPr>
              <a:t>1</a:t>
            </a:r>
            <a:endParaRPr lang="en-US" altLang="en-US" sz="1400">
              <a:latin typeface="Rockwell" panose="02060603020205020403" pitchFamily="18" charset="77"/>
            </a:endParaRPr>
          </a:p>
        </p:txBody>
      </p:sp>
      <p:sp>
        <p:nvSpPr>
          <p:cNvPr id="910377" name="Line 41">
            <a:extLst>
              <a:ext uri="{FF2B5EF4-FFF2-40B4-BE49-F238E27FC236}">
                <a16:creationId xmlns:a16="http://schemas.microsoft.com/office/drawing/2014/main" id="{FE66AA8D-A44A-B44E-8551-ECBAE524D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2928" y="3416300"/>
            <a:ext cx="1981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Text Box 42">
            <a:extLst>
              <a:ext uri="{FF2B5EF4-FFF2-40B4-BE49-F238E27FC236}">
                <a16:creationId xmlns:a16="http://schemas.microsoft.com/office/drawing/2014/main" id="{F3ED8CB5-FF07-E94C-A379-EBD111E93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929" y="4341009"/>
            <a:ext cx="289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Arial Unicode MS" panose="020B0604020202020204" pitchFamily="34" charset="-128"/>
              </a:rPr>
              <a:t>Score &gt; </a:t>
            </a:r>
            <a:r>
              <a:rPr lang="en-US" altLang="en-US" sz="1600" i="1" dirty="0">
                <a:latin typeface="Arial Unicode MS" panose="020B0604020202020204" pitchFamily="34" charset="-128"/>
              </a:rPr>
              <a:t>t</a:t>
            </a:r>
            <a:r>
              <a:rPr lang="en-US" altLang="en-US" sz="1600" dirty="0">
                <a:latin typeface="Arial Unicode MS" panose="020B0604020202020204" pitchFamily="34" charset="-128"/>
              </a:rPr>
              <a:t>: yes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Arial Unicode MS" panose="020B0604020202020204" pitchFamily="34" charset="-128"/>
              </a:rPr>
              <a:t>Score &lt; -</a:t>
            </a:r>
            <a:r>
              <a:rPr lang="en-US" altLang="en-US" sz="1600" i="1" dirty="0">
                <a:latin typeface="Arial Unicode MS" panose="020B0604020202020204" pitchFamily="34" charset="-128"/>
              </a:rPr>
              <a:t>t</a:t>
            </a:r>
            <a:r>
              <a:rPr lang="en-US" altLang="en-US" sz="1600" dirty="0">
                <a:latin typeface="Arial Unicode MS" panose="020B0604020202020204" pitchFamily="34" charset="-128"/>
              </a:rPr>
              <a:t>: no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Arial Unicode MS" panose="020B0604020202020204" pitchFamily="34" charset="-128"/>
              </a:rPr>
              <a:t>Else: don’t know</a:t>
            </a:r>
          </a:p>
        </p:txBody>
      </p:sp>
      <p:sp>
        <p:nvSpPr>
          <p:cNvPr id="39950" name="TextBox 4">
            <a:extLst>
              <a:ext uri="{FF2B5EF4-FFF2-40B4-BE49-F238E27FC236}">
                <a16:creationId xmlns:a16="http://schemas.microsoft.com/office/drawing/2014/main" id="{8018C90A-07C7-A745-BEC3-B589B1F73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>
            <a:extLst>
              <a:ext uri="{FF2B5EF4-FFF2-40B4-BE49-F238E27FC236}">
                <a16:creationId xmlns:a16="http://schemas.microsoft.com/office/drawing/2014/main" id="{47F320E4-F21C-7946-AF6B-9FFA48D7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14369A-FDB0-0844-BED3-14C211C2B08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8E56756-38A2-3544-9C44-568CF697A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SVMs:  Summary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0C515EA-D37F-D14F-895F-A945B0E36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49" y="2243146"/>
            <a:ext cx="5530850" cy="423080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The classifier is a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separating hyperplane.</a:t>
            </a:r>
          </a:p>
          <a:p>
            <a:pPr eaLnBrk="1" hangingPunct="1"/>
            <a:endParaRPr lang="en-US" altLang="en-US" sz="1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The most “important” training points are the support vectors; they define the hyperplane.</a:t>
            </a:r>
          </a:p>
          <a:p>
            <a:pPr eaLnBrk="1" hangingPunct="1"/>
            <a:endParaRPr lang="en-US" altLang="en-US" sz="1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Quadratic optimization algorithms can identify which training points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are support vectors with non-zero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Lagrangian</a:t>
            </a:r>
            <a:r>
              <a:rPr lang="en-US" altLang="en-US" sz="2000" dirty="0">
                <a:ea typeface="ＭＳ Ｐゴシック" panose="020B0600070205080204" pitchFamily="34" charset="-128"/>
              </a:rPr>
              <a:t> multipliers </a:t>
            </a:r>
            <a:r>
              <a:rPr lang="el-GR" altLang="en-US" sz="2000" i="1" dirty="0">
                <a:ea typeface="ＭＳ Ｐゴシック" panose="020B0600070205080204" pitchFamily="34" charset="-128"/>
              </a:rPr>
              <a:t>α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.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en-US" altLang="en-US" sz="1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Both in the dual formulation of the problem and in the solution, training points appear only inside inner products: </a:t>
            </a:r>
            <a:endParaRPr lang="en-US" altLang="en-US" sz="2000" b="1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82C35190-5026-2F4B-BACE-DD7AB9382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5995" y="2414930"/>
            <a:ext cx="4152900" cy="11557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Find </a:t>
            </a:r>
            <a:r>
              <a:rPr lang="el-GR" altLang="en-US" sz="1600" i="1">
                <a:latin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1600" i="1">
                <a:latin typeface="Times New Roman" panose="02020603050405020304" pitchFamily="18" charset="0"/>
              </a:rPr>
              <a:t>…</a:t>
            </a:r>
            <a:r>
              <a:rPr lang="el-GR" altLang="en-US" sz="1600" i="1">
                <a:latin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N</a:t>
            </a:r>
            <a:r>
              <a:rPr lang="en-US" altLang="en-US" sz="1600" baseline="-250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</a:rPr>
              <a:t>such that</a:t>
            </a:r>
          </a:p>
          <a:p>
            <a:pPr eaLnBrk="1" hangingPunct="1"/>
            <a:r>
              <a:rPr lang="en-US" altLang="en-US" sz="1600" b="1">
                <a:latin typeface="Times New Roman" panose="02020603050405020304" pitchFamily="18" charset="0"/>
              </a:rPr>
              <a:t>Q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l-GR" altLang="en-US" sz="1800" b="1">
                <a:latin typeface="Times New Roman" panose="02020603050405020304" pitchFamily="18" charset="0"/>
              </a:rPr>
              <a:t>α</a:t>
            </a:r>
            <a:r>
              <a:rPr lang="en-US" altLang="en-US" sz="1600">
                <a:latin typeface="Times New Roman" panose="02020603050405020304" pitchFamily="18" charset="0"/>
              </a:rPr>
              <a:t>)</a:t>
            </a:r>
            <a:r>
              <a:rPr lang="en-US" altLang="en-US" sz="1600" b="1">
                <a:latin typeface="Times New Roman" panose="02020603050405020304" pitchFamily="18" charset="0"/>
              </a:rPr>
              <a:t> =</a:t>
            </a:r>
            <a:r>
              <a:rPr lang="el-GR" altLang="en-US" sz="1800">
                <a:latin typeface="Times New Roman" panose="02020603050405020304" pitchFamily="18" charset="0"/>
              </a:rPr>
              <a:t>Σ</a:t>
            </a:r>
            <a:r>
              <a:rPr lang="el-GR" altLang="en-US" sz="1600" i="1">
                <a:latin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600" baseline="-25000">
                <a:latin typeface="Times New Roman" panose="02020603050405020304" pitchFamily="18" charset="0"/>
              </a:rPr>
              <a:t>  </a:t>
            </a:r>
            <a:r>
              <a:rPr lang="en-US" altLang="en-US" sz="1600">
                <a:latin typeface="Times New Roman" panose="02020603050405020304" pitchFamily="18" charset="0"/>
              </a:rPr>
              <a:t>- </a:t>
            </a:r>
            <a:r>
              <a:rPr lang="en-US" altLang="en-US" sz="1600" b="1">
                <a:latin typeface="Times New Roman" panose="02020603050405020304" pitchFamily="18" charset="0"/>
              </a:rPr>
              <a:t>½</a:t>
            </a:r>
            <a:r>
              <a:rPr lang="el-GR" altLang="en-US" sz="1800">
                <a:latin typeface="Times New Roman" panose="02020603050405020304" pitchFamily="18" charset="0"/>
              </a:rPr>
              <a:t>ΣΣ</a:t>
            </a:r>
            <a:r>
              <a:rPr lang="el-GR" altLang="en-US" sz="1600" i="1">
                <a:latin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i</a:t>
            </a:r>
            <a:r>
              <a:rPr lang="el-GR" altLang="en-US" sz="1600" i="1">
                <a:latin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j</a:t>
            </a:r>
            <a:r>
              <a:rPr lang="en-US" altLang="en-US" sz="1600" i="1">
                <a:latin typeface="Times New Roman" panose="02020603050405020304" pitchFamily="18" charset="0"/>
              </a:rPr>
              <a:t>y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600" i="1">
                <a:latin typeface="Times New Roman" panose="02020603050405020304" pitchFamily="18" charset="0"/>
              </a:rPr>
              <a:t>y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j</a:t>
            </a:r>
            <a:r>
              <a:rPr lang="en-US" altLang="en-US" sz="1600" b="1">
                <a:latin typeface="Times New Roman" panose="02020603050405020304" pitchFamily="18" charset="0"/>
              </a:rPr>
              <a:t>x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16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1600" b="1">
                <a:latin typeface="Times New Roman" panose="02020603050405020304" pitchFamily="18" charset="0"/>
              </a:rPr>
              <a:t>x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j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</a:rPr>
              <a:t>is maximized and 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(1)</a:t>
            </a:r>
            <a:r>
              <a:rPr lang="en-US" altLang="en-US" sz="1800">
                <a:latin typeface="Times New Roman" panose="02020603050405020304" pitchFamily="18" charset="0"/>
              </a:rPr>
              <a:t>  </a:t>
            </a:r>
            <a:r>
              <a:rPr lang="el-GR" altLang="en-US" sz="1800">
                <a:latin typeface="Times New Roman" panose="02020603050405020304" pitchFamily="18" charset="0"/>
              </a:rPr>
              <a:t>Σ</a:t>
            </a:r>
            <a:r>
              <a:rPr lang="el-GR" altLang="en-US" sz="1600" i="1">
                <a:latin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600" i="1">
                <a:latin typeface="Times New Roman" panose="02020603050405020304" pitchFamily="18" charset="0"/>
              </a:rPr>
              <a:t>y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600" baseline="-250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</a:rPr>
              <a:t>= 0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(2)  0 </a:t>
            </a:r>
            <a:r>
              <a:rPr lang="en-US" altLang="en-US" sz="1600" b="1">
                <a:latin typeface="Times New Roman" panose="02020603050405020304" pitchFamily="18" charset="0"/>
              </a:rPr>
              <a:t>≤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l-GR" altLang="en-US" sz="1600" i="1">
                <a:latin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600" baseline="-25000">
                <a:latin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</a:rPr>
              <a:t>≤ </a:t>
            </a:r>
            <a:r>
              <a:rPr lang="en-US" altLang="en-US" sz="1600" i="1">
                <a:latin typeface="Times New Roman" panose="02020603050405020304" pitchFamily="18" charset="0"/>
              </a:rPr>
              <a:t>C</a:t>
            </a:r>
            <a:r>
              <a:rPr lang="en-US" altLang="en-US" sz="1600">
                <a:latin typeface="Times New Roman" panose="02020603050405020304" pitchFamily="18" charset="0"/>
              </a:rPr>
              <a:t> for all </a:t>
            </a:r>
            <a:r>
              <a:rPr lang="el-GR" altLang="en-US" sz="1600" i="1">
                <a:latin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0965" name="AutoShape 5">
            <a:extLst>
              <a:ext uri="{FF2B5EF4-FFF2-40B4-BE49-F238E27FC236}">
                <a16:creationId xmlns:a16="http://schemas.microsoft.com/office/drawing/2014/main" id="{8CC5344C-3F6C-7E4A-9AC0-8310B0B6E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445" y="2721380"/>
            <a:ext cx="419100" cy="3238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D231B44A-C190-EA45-A5F8-F78E1E069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257" y="4358548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) = 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 +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4DFC8822-249E-6F4F-B082-2739B03B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252" y="4466018"/>
            <a:ext cx="438150" cy="3238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8" name="TextBox 4">
            <a:extLst>
              <a:ext uri="{FF2B5EF4-FFF2-40B4-BE49-F238E27FC236}">
                <a16:creationId xmlns:a16="http://schemas.microsoft.com/office/drawing/2014/main" id="{FF87BE36-68F9-CC40-86DE-6C42D2FCB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6236D-B67D-6749-BBCE-8DC3EE0F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0" y="1204721"/>
            <a:ext cx="4133840" cy="144655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4A57-BD27-FA44-BF8E-A2C1261C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1" y="2691638"/>
            <a:ext cx="4133840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Vector and Hyperplane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Main Ideas of SVM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SVM Optimization Problem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Non-Linear SVMs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Introduction to Kernels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34C7B8D-29C9-AC44-AC1D-410B8580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25" y="1497220"/>
            <a:ext cx="4799106" cy="4127230"/>
          </a:xfrm>
          <a:prstGeom prst="rect">
            <a:avLst/>
          </a:prstGeom>
        </p:spPr>
      </p:pic>
      <p:sp>
        <p:nvSpPr>
          <p:cNvPr id="57" name="Cross 56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529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6236D-B67D-6749-BBCE-8DC3EE0F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0" y="1204721"/>
            <a:ext cx="4133840" cy="144655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4A57-BD27-FA44-BF8E-A2C1261C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1" y="2691638"/>
            <a:ext cx="4133840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Vector and Hyperplane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Main Ideas of SVM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SVM Optimization Problem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Non-Linear SVMs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Introduction to Kernels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34C7B8D-29C9-AC44-AC1D-410B8580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25" y="1497220"/>
            <a:ext cx="4799106" cy="4127230"/>
          </a:xfrm>
          <a:prstGeom prst="rect">
            <a:avLst/>
          </a:prstGeom>
        </p:spPr>
      </p:pic>
      <p:sp>
        <p:nvSpPr>
          <p:cNvPr id="57" name="Cross 56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529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A3AF3004-1624-5945-BE0E-3CF5F7E6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9A8EB0-F2B9-7246-A0AF-AC9F3592C10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F4D6D92-791D-C848-A1D8-9FF3827A6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Non-linear SVMs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611F9BE-786C-4441-99D4-F5BCF1445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4566" y="2454975"/>
            <a:ext cx="4693211" cy="379495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Datasets that are linearly separable (with some noise) work out great:</a:t>
            </a:r>
          </a:p>
          <a:p>
            <a:pPr marL="0" indent="0" eaLnBrk="1" hangingPunct="1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But what are we going to do if the dataset is just too hard? </a:t>
            </a:r>
          </a:p>
          <a:p>
            <a:pPr eaLnBrk="1" hangingPunct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How about … mapping data to a higher-dimensional space: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1F59A1-F611-5248-BB57-E083F1509ACF}"/>
              </a:ext>
            </a:extLst>
          </p:cNvPr>
          <p:cNvGrpSpPr/>
          <p:nvPr/>
        </p:nvGrpSpPr>
        <p:grpSpPr>
          <a:xfrm>
            <a:off x="6850624" y="2192285"/>
            <a:ext cx="4457700" cy="4161856"/>
            <a:chOff x="6850624" y="2192285"/>
            <a:chExt cx="4457700" cy="4161856"/>
          </a:xfrm>
        </p:grpSpPr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4628C2AF-B972-2B4A-9F5F-42A5A84AB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5399" y="6016002"/>
              <a:ext cx="39624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89" name="AutoShape 5">
              <a:extLst>
                <a:ext uri="{FF2B5EF4-FFF2-40B4-BE49-F238E27FC236}">
                  <a16:creationId xmlns:a16="http://schemas.microsoft.com/office/drawing/2014/main" id="{C4EC1AF0-A276-B142-A89B-232D79C47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5462" y="499524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0" name="Line 6">
              <a:extLst>
                <a:ext uri="{FF2B5EF4-FFF2-40B4-BE49-F238E27FC236}">
                  <a16:creationId xmlns:a16="http://schemas.microsoft.com/office/drawing/2014/main" id="{CBF4B78A-AB75-554D-A2C9-25CDF0493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5149" y="5958852"/>
              <a:ext cx="0" cy="1143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Text Box 7">
              <a:extLst>
                <a:ext uri="{FF2B5EF4-FFF2-40B4-BE49-F238E27FC236}">
                  <a16:creationId xmlns:a16="http://schemas.microsoft.com/office/drawing/2014/main" id="{62A2B2A6-02A7-E54B-BB25-3333EA65F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2274" y="598742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992" name="AutoShape 8">
              <a:extLst>
                <a:ext uri="{FF2B5EF4-FFF2-40B4-BE49-F238E27FC236}">
                  <a16:creationId xmlns:a16="http://schemas.microsoft.com/office/drawing/2014/main" id="{CB3E009A-43F5-0042-B86D-1F37780F4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9312" y="547149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3" name="AutoShape 9">
              <a:extLst>
                <a:ext uri="{FF2B5EF4-FFF2-40B4-BE49-F238E27FC236}">
                  <a16:creationId xmlns:a16="http://schemas.microsoft.com/office/drawing/2014/main" id="{4ECCB81C-0D62-5940-89EC-61B456E97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6512" y="578581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4" name="AutoShape 10">
              <a:extLst>
                <a:ext uri="{FF2B5EF4-FFF2-40B4-BE49-F238E27FC236}">
                  <a16:creationId xmlns:a16="http://schemas.microsoft.com/office/drawing/2014/main" id="{C78EFE8E-3FBB-3946-8CDC-1FEEB7CF6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5112" y="588106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5" name="AutoShape 11">
              <a:extLst>
                <a:ext uri="{FF2B5EF4-FFF2-40B4-BE49-F238E27FC236}">
                  <a16:creationId xmlns:a16="http://schemas.microsoft.com/office/drawing/2014/main" id="{DEE6AB75-EE7A-F448-AADE-16CED486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3312" y="579534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6" name="AutoShape 12">
              <a:extLst>
                <a:ext uri="{FF2B5EF4-FFF2-40B4-BE49-F238E27FC236}">
                  <a16:creationId xmlns:a16="http://schemas.microsoft.com/office/drawing/2014/main" id="{8408B61C-39C5-0E4E-BEC4-A843489FA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1912" y="561436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7" name="AutoShape 13">
              <a:extLst>
                <a:ext uri="{FF2B5EF4-FFF2-40B4-BE49-F238E27FC236}">
                  <a16:creationId xmlns:a16="http://schemas.microsoft.com/office/drawing/2014/main" id="{13931022-5C15-5740-9BC9-D78804EF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812" y="586201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8" name="AutoShape 14">
              <a:extLst>
                <a:ext uri="{FF2B5EF4-FFF2-40B4-BE49-F238E27FC236}">
                  <a16:creationId xmlns:a16="http://schemas.microsoft.com/office/drawing/2014/main" id="{6C5A0739-C218-D94E-8DD9-83D72B7C8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2912" y="529051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9" name="AutoShape 15">
              <a:extLst>
                <a:ext uri="{FF2B5EF4-FFF2-40B4-BE49-F238E27FC236}">
                  <a16:creationId xmlns:a16="http://schemas.microsoft.com/office/drawing/2014/main" id="{99F9C94F-9291-4146-A98B-9B270B086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8662" y="498571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0" name="AutoShape 16">
              <a:extLst>
                <a:ext uri="{FF2B5EF4-FFF2-40B4-BE49-F238E27FC236}">
                  <a16:creationId xmlns:a16="http://schemas.microsoft.com/office/drawing/2014/main" id="{DE87E04B-1327-C24C-B179-2E301470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7762" y="446184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4CDFC4D8-3BF2-4F4F-9CF3-186AF56D4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5149" y="4568202"/>
              <a:ext cx="0" cy="14859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Text Box 18">
              <a:extLst>
                <a:ext uri="{FF2B5EF4-FFF2-40B4-BE49-F238E27FC236}">
                  <a16:creationId xmlns:a16="http://schemas.microsoft.com/office/drawing/2014/main" id="{1FECB54C-B2CF-6A4E-8F8B-8D292272F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5149" y="438722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i="1">
                  <a:latin typeface="Times New Roman" panose="02020603050405020304" pitchFamily="18" charset="0"/>
                </a:rPr>
                <a:t>x</a:t>
              </a:r>
              <a:r>
                <a:rPr lang="en-US" altLang="en-US" sz="1800" i="1" baseline="30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03" name="Text Box 19">
              <a:extLst>
                <a:ext uri="{FF2B5EF4-FFF2-40B4-BE49-F238E27FC236}">
                  <a16:creationId xmlns:a16="http://schemas.microsoft.com/office/drawing/2014/main" id="{E09D3306-1F89-E742-B6FC-DFA9BE57F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1124" y="5920753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i="1">
                  <a:latin typeface="Times New Roman" panose="02020603050405020304" pitchFamily="18" charset="0"/>
                </a:rPr>
                <a:t>x</a:t>
              </a:r>
              <a:endParaRPr lang="en-US" altLang="en-US" sz="1800" i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42004" name="Line 21">
              <a:extLst>
                <a:ext uri="{FF2B5EF4-FFF2-40B4-BE49-F238E27FC236}">
                  <a16:creationId xmlns:a16="http://schemas.microsoft.com/office/drawing/2014/main" id="{E05A416C-473C-BF4A-8E92-35FD7CFDF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0624" y="3568077"/>
              <a:ext cx="39624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AutoShape 22">
              <a:extLst>
                <a:ext uri="{FF2B5EF4-FFF2-40B4-BE49-F238E27FC236}">
                  <a16:creationId xmlns:a16="http://schemas.microsoft.com/office/drawing/2014/main" id="{702141C6-8D7E-A446-9816-2D17ED45C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3537" y="352839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6" name="Line 23">
              <a:extLst>
                <a:ext uri="{FF2B5EF4-FFF2-40B4-BE49-F238E27FC236}">
                  <a16:creationId xmlns:a16="http://schemas.microsoft.com/office/drawing/2014/main" id="{7B300779-45EC-2E48-AF44-C7B1D6650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0374" y="3510927"/>
              <a:ext cx="0" cy="114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Text Box 24">
              <a:extLst>
                <a:ext uri="{FF2B5EF4-FFF2-40B4-BE49-F238E27FC236}">
                  <a16:creationId xmlns:a16="http://schemas.microsoft.com/office/drawing/2014/main" id="{7298CE9E-F518-844A-9810-86D16FA2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7499" y="356807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08" name="AutoShape 25">
              <a:extLst>
                <a:ext uri="{FF2B5EF4-FFF2-40B4-BE49-F238E27FC236}">
                  <a16:creationId xmlns:a16="http://schemas.microsoft.com/office/drawing/2014/main" id="{A3E80D94-DA30-714E-92C1-95F3BDF57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487" y="351886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9" name="AutoShape 26">
              <a:extLst>
                <a:ext uri="{FF2B5EF4-FFF2-40B4-BE49-F238E27FC236}">
                  <a16:creationId xmlns:a16="http://schemas.microsoft.com/office/drawing/2014/main" id="{6297EFD1-E85D-0442-8900-76C4E1F3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737" y="352839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0" name="AutoShape 27">
              <a:extLst>
                <a:ext uri="{FF2B5EF4-FFF2-40B4-BE49-F238E27FC236}">
                  <a16:creationId xmlns:a16="http://schemas.microsoft.com/office/drawing/2014/main" id="{10861B3E-23D1-6D4A-A43E-EDAA341C9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1287" y="352839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1" name="AutoShape 28">
              <a:extLst>
                <a:ext uri="{FF2B5EF4-FFF2-40B4-BE49-F238E27FC236}">
                  <a16:creationId xmlns:a16="http://schemas.microsoft.com/office/drawing/2014/main" id="{2BDF46D8-3ACB-8440-9C6A-04AC08751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8537" y="352839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2" name="AutoShape 29">
              <a:extLst>
                <a:ext uri="{FF2B5EF4-FFF2-40B4-BE49-F238E27FC236}">
                  <a16:creationId xmlns:a16="http://schemas.microsoft.com/office/drawing/2014/main" id="{A479D9EE-9133-D64B-808C-14586766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7137" y="352839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3" name="AutoShape 30">
              <a:extLst>
                <a:ext uri="{FF2B5EF4-FFF2-40B4-BE49-F238E27FC236}">
                  <a16:creationId xmlns:a16="http://schemas.microsoft.com/office/drawing/2014/main" id="{A15B3648-0651-2F48-A0A3-251A5A7C8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187" y="352839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4" name="AutoShape 31">
              <a:extLst>
                <a:ext uri="{FF2B5EF4-FFF2-40B4-BE49-F238E27FC236}">
                  <a16:creationId xmlns:a16="http://schemas.microsoft.com/office/drawing/2014/main" id="{966E4A03-FECA-2B49-97DB-FF440CBC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8137" y="352839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5" name="AutoShape 32">
              <a:extLst>
                <a:ext uri="{FF2B5EF4-FFF2-40B4-BE49-F238E27FC236}">
                  <a16:creationId xmlns:a16="http://schemas.microsoft.com/office/drawing/2014/main" id="{39D210B7-467C-9947-A893-44E23D150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737" y="352839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6" name="AutoShape 33">
              <a:extLst>
                <a:ext uri="{FF2B5EF4-FFF2-40B4-BE49-F238E27FC236}">
                  <a16:creationId xmlns:a16="http://schemas.microsoft.com/office/drawing/2014/main" id="{422519FE-EB91-D04C-AD6C-62FF45564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2037" y="351886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7" name="Text Box 34">
              <a:extLst>
                <a:ext uri="{FF2B5EF4-FFF2-40B4-BE49-F238E27FC236}">
                  <a16:creationId xmlns:a16="http://schemas.microsoft.com/office/drawing/2014/main" id="{46F2D500-4E45-3F47-A61E-D4AB768BB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9674" y="3510928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i="1">
                  <a:latin typeface="Times New Roman" panose="02020603050405020304" pitchFamily="18" charset="0"/>
                </a:rPr>
                <a:t>x</a:t>
              </a:r>
              <a:endParaRPr lang="en-US" altLang="en-US" sz="1800" i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42018" name="Line 36">
              <a:extLst>
                <a:ext uri="{FF2B5EF4-FFF2-40B4-BE49-F238E27FC236}">
                  <a16:creationId xmlns:a16="http://schemas.microsoft.com/office/drawing/2014/main" id="{9F1356BE-A338-344D-95C7-926F7EE97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0624" y="2468510"/>
              <a:ext cx="39624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AutoShape 37">
              <a:extLst>
                <a:ext uri="{FF2B5EF4-FFF2-40B4-BE49-F238E27FC236}">
                  <a16:creationId xmlns:a16="http://schemas.microsoft.com/office/drawing/2014/main" id="{CEEC59E8-4FA3-1F46-91C4-DDD41B105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3537" y="242882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0" name="Line 38">
              <a:extLst>
                <a:ext uri="{FF2B5EF4-FFF2-40B4-BE49-F238E27FC236}">
                  <a16:creationId xmlns:a16="http://schemas.microsoft.com/office/drawing/2014/main" id="{02AC9309-71F0-BE4C-ADE7-11FF54758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0374" y="2411360"/>
              <a:ext cx="0" cy="114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Text Box 39">
              <a:extLst>
                <a:ext uri="{FF2B5EF4-FFF2-40B4-BE49-F238E27FC236}">
                  <a16:creationId xmlns:a16="http://schemas.microsoft.com/office/drawing/2014/main" id="{BA1FDFFC-48CD-0F4D-8C0D-4F8A4E436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7499" y="2468511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022" name="AutoShape 40">
              <a:extLst>
                <a:ext uri="{FF2B5EF4-FFF2-40B4-BE49-F238E27FC236}">
                  <a16:creationId xmlns:a16="http://schemas.microsoft.com/office/drawing/2014/main" id="{8C16DFEB-4111-484F-BFD6-074767459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487" y="241929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3" name="AutoShape 41">
              <a:extLst>
                <a:ext uri="{FF2B5EF4-FFF2-40B4-BE49-F238E27FC236}">
                  <a16:creationId xmlns:a16="http://schemas.microsoft.com/office/drawing/2014/main" id="{B700126B-112A-9540-AD79-81F8A0B4F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737" y="242882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4" name="AutoShape 42">
              <a:extLst>
                <a:ext uri="{FF2B5EF4-FFF2-40B4-BE49-F238E27FC236}">
                  <a16:creationId xmlns:a16="http://schemas.microsoft.com/office/drawing/2014/main" id="{68F851B5-0631-B34D-BAF6-A06A32406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1287" y="242882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5" name="AutoShape 43">
              <a:extLst>
                <a:ext uri="{FF2B5EF4-FFF2-40B4-BE49-F238E27FC236}">
                  <a16:creationId xmlns:a16="http://schemas.microsoft.com/office/drawing/2014/main" id="{C343AEA4-3C55-BB45-926B-7621226FD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8537" y="242882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6" name="AutoShape 44">
              <a:extLst>
                <a:ext uri="{FF2B5EF4-FFF2-40B4-BE49-F238E27FC236}">
                  <a16:creationId xmlns:a16="http://schemas.microsoft.com/office/drawing/2014/main" id="{F93463AA-0861-DD48-BF32-AF24730D7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7137" y="242882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7" name="AutoShape 45">
              <a:extLst>
                <a:ext uri="{FF2B5EF4-FFF2-40B4-BE49-F238E27FC236}">
                  <a16:creationId xmlns:a16="http://schemas.microsoft.com/office/drawing/2014/main" id="{6F543AE7-4511-8F49-9D14-DBE205515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187" y="2428823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8" name="Line 46">
              <a:extLst>
                <a:ext uri="{FF2B5EF4-FFF2-40B4-BE49-F238E27FC236}">
                  <a16:creationId xmlns:a16="http://schemas.microsoft.com/office/drawing/2014/main" id="{2D8FC3AE-BC70-1045-97CB-A4F0FB4B2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4674" y="2220860"/>
              <a:ext cx="0" cy="5524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Oval 47">
              <a:extLst>
                <a:ext uri="{FF2B5EF4-FFF2-40B4-BE49-F238E27FC236}">
                  <a16:creationId xmlns:a16="http://schemas.microsoft.com/office/drawing/2014/main" id="{89DB8B5F-E2C9-0A46-A791-3A4502E44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2162" y="2365324"/>
              <a:ext cx="228600" cy="219075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0" name="Oval 48">
              <a:extLst>
                <a:ext uri="{FF2B5EF4-FFF2-40B4-BE49-F238E27FC236}">
                  <a16:creationId xmlns:a16="http://schemas.microsoft.com/office/drawing/2014/main" id="{EAF19956-9C50-B744-A5D4-AA9070205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7787" y="2355799"/>
              <a:ext cx="228600" cy="21907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1" name="Line 49">
              <a:extLst>
                <a:ext uri="{FF2B5EF4-FFF2-40B4-BE49-F238E27FC236}">
                  <a16:creationId xmlns:a16="http://schemas.microsoft.com/office/drawing/2014/main" id="{C69FAEB0-EDEB-B94D-A8AD-36D0C2FE4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03288" y="2192285"/>
              <a:ext cx="9525" cy="598488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Line 50">
              <a:extLst>
                <a:ext uri="{FF2B5EF4-FFF2-40B4-BE49-F238E27FC236}">
                  <a16:creationId xmlns:a16="http://schemas.microsoft.com/office/drawing/2014/main" id="{2508AB4C-9A14-B14E-909E-A75413226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88913" y="2192285"/>
              <a:ext cx="9525" cy="598488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3" name="Text Box 51">
              <a:extLst>
                <a:ext uri="{FF2B5EF4-FFF2-40B4-BE49-F238E27FC236}">
                  <a16:creationId xmlns:a16="http://schemas.microsoft.com/office/drawing/2014/main" id="{A155A585-DF11-4440-8A7B-D9D93CE0D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7774" y="2392311"/>
              <a:ext cx="457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i="1">
                  <a:latin typeface="Times New Roman" panose="02020603050405020304" pitchFamily="18" charset="0"/>
                </a:rPr>
                <a:t>x</a:t>
              </a:r>
              <a:endParaRPr lang="en-US" altLang="en-US" sz="1800" i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42034" name="Line 52">
              <a:extLst>
                <a:ext uri="{FF2B5EF4-FFF2-40B4-BE49-F238E27FC236}">
                  <a16:creationId xmlns:a16="http://schemas.microsoft.com/office/drawing/2014/main" id="{43C00E25-0F40-3349-9E10-6B77AE6D5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6974" y="4873002"/>
              <a:ext cx="3181350" cy="129540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5" name="Line 53">
              <a:extLst>
                <a:ext uri="{FF2B5EF4-FFF2-40B4-BE49-F238E27FC236}">
                  <a16:creationId xmlns:a16="http://schemas.microsoft.com/office/drawing/2014/main" id="{A59A9DC9-3B64-894C-A324-169F4651A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2213" y="4796802"/>
              <a:ext cx="3114675" cy="1284288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Line 54">
              <a:extLst>
                <a:ext uri="{FF2B5EF4-FFF2-40B4-BE49-F238E27FC236}">
                  <a16:creationId xmlns:a16="http://schemas.microsoft.com/office/drawing/2014/main" id="{EE7079E8-F710-BD41-A068-F8C25D09F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36513" y="4968252"/>
              <a:ext cx="3057525" cy="1246188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7" name="Oval 55">
              <a:extLst>
                <a:ext uri="{FF2B5EF4-FFF2-40B4-BE49-F238E27FC236}">
                  <a16:creationId xmlns:a16="http://schemas.microsoft.com/office/drawing/2014/main" id="{A35D7654-7F96-8A42-8816-503990299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9412" y="5227016"/>
              <a:ext cx="228600" cy="21907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8" name="Oval 56">
              <a:extLst>
                <a:ext uri="{FF2B5EF4-FFF2-40B4-BE49-F238E27FC236}">
                  <a16:creationId xmlns:a16="http://schemas.microsoft.com/office/drawing/2014/main" id="{9C67EF70-CD74-B444-AAE6-3CC583B0C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887" y="5541341"/>
              <a:ext cx="228600" cy="219075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9" name="Oval 57">
              <a:extLst>
                <a:ext uri="{FF2B5EF4-FFF2-40B4-BE49-F238E27FC236}">
                  <a16:creationId xmlns:a16="http://schemas.microsoft.com/office/drawing/2014/main" id="{56677508-83C8-3B47-934A-6B2C5A1C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2087" y="5817566"/>
              <a:ext cx="228600" cy="21907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2040" name="TextBox 4">
            <a:extLst>
              <a:ext uri="{FF2B5EF4-FFF2-40B4-BE49-F238E27FC236}">
                <a16:creationId xmlns:a16="http://schemas.microsoft.com/office/drawing/2014/main" id="{1688FF9E-C3DF-1842-9265-12C5EAAFA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6">
            <a:extLst>
              <a:ext uri="{FF2B5EF4-FFF2-40B4-BE49-F238E27FC236}">
                <a16:creationId xmlns:a16="http://schemas.microsoft.com/office/drawing/2014/main" id="{266B13B6-13D0-944B-B618-FE97EFF4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4D27EE-A886-6C4B-9B26-21BDABBB2C4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63BECE0-2477-DA49-A3A5-F870A333F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Non-linear SVMs:  Feature spaces</a:t>
            </a:r>
          </a:p>
        </p:txBody>
      </p:sp>
      <p:sp>
        <p:nvSpPr>
          <p:cNvPr id="26660" name="TextBox 4">
            <a:extLst>
              <a:ext uri="{FF2B5EF4-FFF2-40B4-BE49-F238E27FC236}">
                <a16:creationId xmlns:a16="http://schemas.microsoft.com/office/drawing/2014/main" id="{D9CF1559-34FA-8049-86D5-66B097DD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F96A392-E239-3B41-885D-BE2BCB2FF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704" y="1696771"/>
            <a:ext cx="10513062" cy="1243939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General idea:   the original feature space can always be mapped to some higher-dimensional feature space where the training set is separable:</a:t>
            </a:r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6BEB6EC3-95BA-BE4A-BE37-C2A3A735B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7687" y="2988818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5C151BC5-598F-A442-87EB-155F773A8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6850" y="4600131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6A5617E2-6359-0849-A1B3-FDF402EC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49" y="382066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C734BFF5-EFBD-2141-9CA1-D46746398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174" y="417785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0293FD14-F2A1-C947-B3C2-7FC17D5B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574" y="472395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F08ED5B9-0761-1D4B-8127-66CE12F7B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974" y="520020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AutoShape 10">
            <a:extLst>
              <a:ext uri="{FF2B5EF4-FFF2-40B4-BE49-F238E27FC236}">
                <a16:creationId xmlns:a16="http://schemas.microsoft.com/office/drawing/2014/main" id="{4043BE4B-B7D3-C743-A100-69EDBCF7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874" y="386670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AutoShape 11">
            <a:extLst>
              <a:ext uri="{FF2B5EF4-FFF2-40B4-BE49-F238E27FC236}">
                <a16:creationId xmlns:a16="http://schemas.microsoft.com/office/drawing/2014/main" id="{E475BF5B-D2FC-EF4E-A342-44914186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574" y="449535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D687D116-F9FA-1340-8017-DDF6B2D12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674" y="523830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3DD6CCB7-439F-5A4F-9AB7-BF05D667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974" y="426675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AutoShape 14">
            <a:extLst>
              <a:ext uri="{FF2B5EF4-FFF2-40B4-BE49-F238E27FC236}">
                <a16:creationId xmlns:a16="http://schemas.microsoft.com/office/drawing/2014/main" id="{E0CC81C1-1E00-7B41-A888-99C9E30A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674" y="425405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AutoShape 15">
            <a:extLst>
              <a:ext uri="{FF2B5EF4-FFF2-40B4-BE49-F238E27FC236}">
                <a16:creationId xmlns:a16="http://schemas.microsoft.com/office/drawing/2014/main" id="{7367CE66-C31D-0C49-91EA-CFDFB2165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0974" y="54669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AutoShape 16">
            <a:extLst>
              <a:ext uri="{FF2B5EF4-FFF2-40B4-BE49-F238E27FC236}">
                <a16:creationId xmlns:a16="http://schemas.microsoft.com/office/drawing/2014/main" id="{67CB691A-51B2-E648-A07B-561B78E77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74" y="438105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AutoShape 17">
            <a:extLst>
              <a:ext uri="{FF2B5EF4-FFF2-40B4-BE49-F238E27FC236}">
                <a16:creationId xmlns:a16="http://schemas.microsoft.com/office/drawing/2014/main" id="{EF0E7090-97DE-9946-B13D-39A30D27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374" y="58352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AutoShape 18">
            <a:extLst>
              <a:ext uri="{FF2B5EF4-FFF2-40B4-BE49-F238E27FC236}">
                <a16:creationId xmlns:a16="http://schemas.microsoft.com/office/drawing/2014/main" id="{0130BF4A-5EE5-564D-8412-9EAFDE61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574" y="499065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AutoShape 19">
            <a:extLst>
              <a:ext uri="{FF2B5EF4-FFF2-40B4-BE49-F238E27FC236}">
                <a16:creationId xmlns:a16="http://schemas.microsoft.com/office/drawing/2014/main" id="{3E949F50-383A-2745-AD7B-DE14E1C5A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24" y="55304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AutoShape 20">
            <a:extLst>
              <a:ext uri="{FF2B5EF4-FFF2-40B4-BE49-F238E27FC236}">
                <a16:creationId xmlns:a16="http://schemas.microsoft.com/office/drawing/2014/main" id="{F7EC69C2-0D8B-A747-85EB-9B1A46202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674" y="50478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AutoShape 21">
            <a:extLst>
              <a:ext uri="{FF2B5EF4-FFF2-40B4-BE49-F238E27FC236}">
                <a16:creationId xmlns:a16="http://schemas.microsoft.com/office/drawing/2014/main" id="{D0C6A966-7D41-594E-828B-42AF8326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24" y="35238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AutoShape 22">
            <a:extLst>
              <a:ext uri="{FF2B5EF4-FFF2-40B4-BE49-F238E27FC236}">
                <a16:creationId xmlns:a16="http://schemas.microsoft.com/office/drawing/2014/main" id="{108E2984-23ED-9A4A-8E07-0834BD17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49" y="465886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AutoShape 23">
            <a:extLst>
              <a:ext uri="{FF2B5EF4-FFF2-40B4-BE49-F238E27FC236}">
                <a16:creationId xmlns:a16="http://schemas.microsoft.com/office/drawing/2014/main" id="{DE674E88-8FD5-544B-AA96-7BA11D102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49" y="479221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AutoShape 24">
            <a:extLst>
              <a:ext uri="{FF2B5EF4-FFF2-40B4-BE49-F238E27FC236}">
                <a16:creationId xmlns:a16="http://schemas.microsoft.com/office/drawing/2014/main" id="{2FEA6A14-066C-A049-969B-0F91789E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999" y="355396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777070F3-380C-6C46-B048-6070CE86F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599" y="3639693"/>
            <a:ext cx="1885950" cy="1905000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AutoShape 26">
            <a:extLst>
              <a:ext uri="{FF2B5EF4-FFF2-40B4-BE49-F238E27FC236}">
                <a16:creationId xmlns:a16="http://schemas.microsoft.com/office/drawing/2014/main" id="{08188B17-EF16-6843-AA31-383DA127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24" y="36762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AutoShape 27">
            <a:extLst>
              <a:ext uri="{FF2B5EF4-FFF2-40B4-BE49-F238E27FC236}">
                <a16:creationId xmlns:a16="http://schemas.microsoft.com/office/drawing/2014/main" id="{A4B24692-4578-9740-AF64-C13BD93C4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274" y="365715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Line 28">
            <a:extLst>
              <a:ext uri="{FF2B5EF4-FFF2-40B4-BE49-F238E27FC236}">
                <a16:creationId xmlns:a16="http://schemas.microsoft.com/office/drawing/2014/main" id="{23A14402-D699-2A47-8742-E540BD5ED0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26287" y="2741168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9">
            <a:extLst>
              <a:ext uri="{FF2B5EF4-FFF2-40B4-BE49-F238E27FC236}">
                <a16:creationId xmlns:a16="http://schemas.microsoft.com/office/drawing/2014/main" id="{58725F93-AEC7-DD4A-A8D3-A18123721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125" y="4828731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AutoShape 30">
            <a:extLst>
              <a:ext uri="{FF2B5EF4-FFF2-40B4-BE49-F238E27FC236}">
                <a16:creationId xmlns:a16="http://schemas.microsoft.com/office/drawing/2014/main" id="{16ADFC1F-74CE-EF44-A4EC-EF96558C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574" y="41921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AutoShape 31">
            <a:extLst>
              <a:ext uri="{FF2B5EF4-FFF2-40B4-BE49-F238E27FC236}">
                <a16:creationId xmlns:a16="http://schemas.microsoft.com/office/drawing/2014/main" id="{E245654C-4319-3C46-AEE2-11B9F5A9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899" y="454933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AutoShape 32">
            <a:extLst>
              <a:ext uri="{FF2B5EF4-FFF2-40B4-BE49-F238E27FC236}">
                <a16:creationId xmlns:a16="http://schemas.microsoft.com/office/drawing/2014/main" id="{577D264D-9B1F-434B-8FA3-02CE1CAD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899" y="510495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AutoShape 33">
            <a:extLst>
              <a:ext uri="{FF2B5EF4-FFF2-40B4-BE49-F238E27FC236}">
                <a16:creationId xmlns:a16="http://schemas.microsoft.com/office/drawing/2014/main" id="{F29C090C-2CF7-374A-A1F8-628FC9E9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049" y="510495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AutoShape 34">
            <a:extLst>
              <a:ext uri="{FF2B5EF4-FFF2-40B4-BE49-F238E27FC236}">
                <a16:creationId xmlns:a16="http://schemas.microsoft.com/office/drawing/2014/main" id="{C270AD7C-5CD3-AF4B-B341-0F34F105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599" y="423818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AutoShape 35">
            <a:extLst>
              <a:ext uri="{FF2B5EF4-FFF2-40B4-BE49-F238E27FC236}">
                <a16:creationId xmlns:a16="http://schemas.microsoft.com/office/drawing/2014/main" id="{CB27D2AF-0D10-F04A-B3B6-CC4E6012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49" y="451440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6">
            <a:extLst>
              <a:ext uri="{FF2B5EF4-FFF2-40B4-BE49-F238E27FC236}">
                <a16:creationId xmlns:a16="http://schemas.microsoft.com/office/drawing/2014/main" id="{EFC8B261-5D33-AA40-868F-A23147D34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49" y="514305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AutoShape 37">
            <a:extLst>
              <a:ext uri="{FF2B5EF4-FFF2-40B4-BE49-F238E27FC236}">
                <a16:creationId xmlns:a16="http://schemas.microsoft.com/office/drawing/2014/main" id="{BB7D9E09-3661-3043-A417-FDE1D451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699" y="463823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AutoShape 38">
            <a:extLst>
              <a:ext uri="{FF2B5EF4-FFF2-40B4-BE49-F238E27FC236}">
                <a16:creationId xmlns:a16="http://schemas.microsoft.com/office/drawing/2014/main" id="{EDE23034-DB69-684E-828C-4F9E3FBE7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49" y="42731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AutoShape 39">
            <a:extLst>
              <a:ext uri="{FF2B5EF4-FFF2-40B4-BE49-F238E27FC236}">
                <a16:creationId xmlns:a16="http://schemas.microsoft.com/office/drawing/2014/main" id="{4F73B304-C90E-7049-A0BB-583AFA34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549" y="548595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AutoShape 40">
            <a:extLst>
              <a:ext uri="{FF2B5EF4-FFF2-40B4-BE49-F238E27FC236}">
                <a16:creationId xmlns:a16="http://schemas.microsoft.com/office/drawing/2014/main" id="{F9B52599-0D30-CE43-9FD5-B2C798C75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299" y="323805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AutoShape 41">
            <a:extLst>
              <a:ext uri="{FF2B5EF4-FFF2-40B4-BE49-F238E27FC236}">
                <a16:creationId xmlns:a16="http://schemas.microsoft.com/office/drawing/2014/main" id="{CBC323E2-965D-9E4D-BFB7-47A13D1F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49" y="45017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AutoShape 42">
            <a:extLst>
              <a:ext uri="{FF2B5EF4-FFF2-40B4-BE49-F238E27FC236}">
                <a16:creationId xmlns:a16="http://schemas.microsoft.com/office/drawing/2014/main" id="{D291D1D9-D2D0-B04C-920D-40FE68AF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1149" y="50097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AutoShape 43">
            <a:extLst>
              <a:ext uri="{FF2B5EF4-FFF2-40B4-BE49-F238E27FC236}">
                <a16:creationId xmlns:a16="http://schemas.microsoft.com/office/drawing/2014/main" id="{12FEBE3A-E6D7-E942-BB6D-8A486BCC6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399" y="394925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AutoShape 44">
            <a:extLst>
              <a:ext uri="{FF2B5EF4-FFF2-40B4-BE49-F238E27FC236}">
                <a16:creationId xmlns:a16="http://schemas.microsoft.com/office/drawing/2014/main" id="{82C45916-9139-594C-B3D7-61DCD9F9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649" y="518115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" name="AutoShape 45">
            <a:extLst>
              <a:ext uri="{FF2B5EF4-FFF2-40B4-BE49-F238E27FC236}">
                <a16:creationId xmlns:a16="http://schemas.microsoft.com/office/drawing/2014/main" id="{9EBD8A3A-FA8B-FD41-A8E0-3F7CD9F01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099" y="34476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AutoShape 46">
            <a:extLst>
              <a:ext uri="{FF2B5EF4-FFF2-40B4-BE49-F238E27FC236}">
                <a16:creationId xmlns:a16="http://schemas.microsoft.com/office/drawing/2014/main" id="{FC9563BB-5012-834F-AC69-CDE9CEAF6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49" y="495414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AutoShape 47">
            <a:extLst>
              <a:ext uri="{FF2B5EF4-FFF2-40B4-BE49-F238E27FC236}">
                <a16:creationId xmlns:a16="http://schemas.microsoft.com/office/drawing/2014/main" id="{27925DE7-A3C4-F747-B5C2-CD98724B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49" y="508749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" name="AutoShape 48">
            <a:extLst>
              <a:ext uri="{FF2B5EF4-FFF2-40B4-BE49-F238E27FC236}">
                <a16:creationId xmlns:a16="http://schemas.microsoft.com/office/drawing/2014/main" id="{9832BCC5-A782-324F-8A9B-F8554E1A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574" y="357301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" name="AutoShape 49">
            <a:extLst>
              <a:ext uri="{FF2B5EF4-FFF2-40B4-BE49-F238E27FC236}">
                <a16:creationId xmlns:a16="http://schemas.microsoft.com/office/drawing/2014/main" id="{965A603E-164F-4E49-ABCE-9218A283D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899" y="31047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" name="AutoShape 50">
            <a:extLst>
              <a:ext uri="{FF2B5EF4-FFF2-40B4-BE49-F238E27FC236}">
                <a16:creationId xmlns:a16="http://schemas.microsoft.com/office/drawing/2014/main" id="{545492E6-BB03-CA4B-B14F-A117266A9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49" y="367620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" name="Line 51">
            <a:extLst>
              <a:ext uri="{FF2B5EF4-FFF2-40B4-BE49-F238E27FC236}">
                <a16:creationId xmlns:a16="http://schemas.microsoft.com/office/drawing/2014/main" id="{FAA1DCA1-B04C-1E40-9546-CF6D3F1177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8512" y="4830318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52">
            <a:extLst>
              <a:ext uri="{FF2B5EF4-FFF2-40B4-BE49-F238E27FC236}">
                <a16:creationId xmlns:a16="http://schemas.microsoft.com/office/drawing/2014/main" id="{97CC86C3-C2F5-4745-B712-AD67D39BF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5174" y="3477768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53">
            <a:extLst>
              <a:ext uri="{FF2B5EF4-FFF2-40B4-BE49-F238E27FC236}">
                <a16:creationId xmlns:a16="http://schemas.microsoft.com/office/drawing/2014/main" id="{B6BD0D67-B6A4-5749-B5DD-769AD2FF88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3774" y="4849368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54">
            <a:extLst>
              <a:ext uri="{FF2B5EF4-FFF2-40B4-BE49-F238E27FC236}">
                <a16:creationId xmlns:a16="http://schemas.microsoft.com/office/drawing/2014/main" id="{D8A8FBC4-0093-FD4A-ADAC-2B8DF1E1A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8324" y="3515868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55">
            <a:extLst>
              <a:ext uri="{FF2B5EF4-FFF2-40B4-BE49-F238E27FC236}">
                <a16:creationId xmlns:a16="http://schemas.microsoft.com/office/drawing/2014/main" id="{0C1E69F6-3092-404E-AE23-DE25313FF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9274" y="4354068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AutoShape 56">
            <a:extLst>
              <a:ext uri="{FF2B5EF4-FFF2-40B4-BE49-F238E27FC236}">
                <a16:creationId xmlns:a16="http://schemas.microsoft.com/office/drawing/2014/main" id="{4FED8474-309B-ED43-B62A-BED03EE9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099" y="2915793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" name="Text Box 57">
            <a:extLst>
              <a:ext uri="{FF2B5EF4-FFF2-40B4-BE49-F238E27FC236}">
                <a16:creationId xmlns:a16="http://schemas.microsoft.com/office/drawing/2014/main" id="{EDD699B2-A6AF-AF44-86DD-51A95521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099" y="3315844"/>
            <a:ext cx="150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latin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</a:rPr>
              <a:t>:  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→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l-GR" altLang="en-US" sz="2000">
                <a:latin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83772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6">
            <a:extLst>
              <a:ext uri="{FF2B5EF4-FFF2-40B4-BE49-F238E27FC236}">
                <a16:creationId xmlns:a16="http://schemas.microsoft.com/office/drawing/2014/main" id="{266B13B6-13D0-944B-B618-FE97EFF4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4D27EE-A886-6C4B-9B26-21BDABBB2C4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63BECE0-2477-DA49-A3A5-F870A333F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“Kernel Trick”</a:t>
            </a:r>
          </a:p>
        </p:txBody>
      </p:sp>
      <p:sp>
        <p:nvSpPr>
          <p:cNvPr id="26660" name="TextBox 4">
            <a:extLst>
              <a:ext uri="{FF2B5EF4-FFF2-40B4-BE49-F238E27FC236}">
                <a16:creationId xmlns:a16="http://schemas.microsoft.com/office/drawing/2014/main" id="{D9CF1559-34FA-8049-86D5-66B097DD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C51A5C42-B45E-AB44-978A-DA6E0CF14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2727" y="1447800"/>
            <a:ext cx="10321747" cy="4876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The linear classifier relies on an inner product between vectors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,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dirty="0">
                <a:ea typeface="ＭＳ Ｐゴシック" panose="020B0600070205080204" pitchFamily="34" charset="-128"/>
              </a:rPr>
              <a:t>)=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b="1" baseline="30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endParaRPr lang="en-US" altLang="en-US" sz="2000" b="1" baseline="-25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If every datapoint is mapped into high-dimensional space via some transformation </a:t>
            </a:r>
            <a:r>
              <a:rPr lang="el-GR" altLang="en-US" sz="2000" dirty="0">
                <a:ea typeface="ＭＳ Ｐゴシック" panose="020B0600070205080204" pitchFamily="34" charset="-128"/>
              </a:rPr>
              <a:t>Φ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→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l-GR" altLang="en-US" sz="2000" dirty="0">
                <a:ea typeface="ＭＳ Ｐゴシック" panose="020B0600070205080204" pitchFamily="34" charset="-128"/>
              </a:rPr>
              <a:t>φ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dirty="0">
                <a:ea typeface="ＭＳ Ｐゴシック" panose="020B0600070205080204" pitchFamily="34" charset="-128"/>
              </a:rPr>
              <a:t>), the inner product becomes: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,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dirty="0">
                <a:ea typeface="ＭＳ Ｐゴシック" panose="020B0600070205080204" pitchFamily="34" charset="-128"/>
              </a:rPr>
              <a:t>)= </a:t>
            </a:r>
            <a:r>
              <a:rPr lang="el-GR" altLang="en-US" sz="2000" dirty="0">
                <a:ea typeface="ＭＳ Ｐゴシック" panose="020B0600070205080204" pitchFamily="34" charset="-128"/>
              </a:rPr>
              <a:t>φ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baseline="30000" dirty="0">
                <a:ea typeface="ＭＳ Ｐゴシック" panose="020B0600070205080204" pitchFamily="34" charset="-128"/>
              </a:rPr>
              <a:t>T</a:t>
            </a:r>
            <a:r>
              <a:rPr lang="el-GR" altLang="en-US" sz="2000" dirty="0">
                <a:ea typeface="ＭＳ Ｐゴシック" panose="020B0600070205080204" pitchFamily="34" charset="-128"/>
              </a:rPr>
              <a:t>φ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kernel function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some function that corresponds to an inner product in some expanded feature space.</a:t>
            </a: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2-dimensional vectors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dirty="0">
                <a:ea typeface="ＭＳ Ｐゴシック" panose="020B0600070205080204" pitchFamily="34" charset="-128"/>
              </a:rPr>
              <a:t>=[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 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];  let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,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dirty="0">
                <a:ea typeface="ＭＳ Ｐゴシック" panose="020B0600070205080204" pitchFamily="34" charset="-128"/>
              </a:rPr>
              <a:t>)=(1 +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b="1" baseline="30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,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Need to show that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,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dirty="0">
                <a:ea typeface="ＭＳ Ｐゴシック" panose="020B0600070205080204" pitchFamily="34" charset="-128"/>
              </a:rPr>
              <a:t>)= </a:t>
            </a:r>
            <a:r>
              <a:rPr lang="el-GR" altLang="en-US" sz="2000" dirty="0">
                <a:ea typeface="ＭＳ Ｐゴシック" panose="020B0600070205080204" pitchFamily="34" charset="-128"/>
              </a:rPr>
              <a:t>φ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baseline="30000" dirty="0">
                <a:ea typeface="ＭＳ Ｐゴシック" panose="020B0600070205080204" pitchFamily="34" charset="-128"/>
              </a:rPr>
              <a:t>T</a:t>
            </a:r>
            <a:r>
              <a:rPr lang="el-GR" altLang="en-US" sz="2000" dirty="0">
                <a:ea typeface="ＭＳ Ｐゴシック" panose="020B0600070205080204" pitchFamily="34" charset="-128"/>
              </a:rPr>
              <a:t>φ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dirty="0">
                <a:ea typeface="ＭＳ Ｐゴシック" panose="020B0600070205080204" pitchFamily="34" charset="-128"/>
              </a:rPr>
              <a:t>):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,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dirty="0">
                <a:ea typeface="ＭＳ Ｐゴシック" panose="020B0600070205080204" pitchFamily="34" charset="-128"/>
              </a:rPr>
              <a:t>)=(1 + 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b="1" baseline="30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,</a:t>
            </a:r>
            <a:r>
              <a:rPr lang="en-US" altLang="en-US" sz="2000" dirty="0">
                <a:ea typeface="ＭＳ Ｐゴシック" panose="020B0600070205080204" pitchFamily="34" charset="-128"/>
              </a:rPr>
              <a:t>= 1+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i1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j1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+ </a:t>
            </a:r>
            <a:r>
              <a:rPr lang="en-US" altLang="en-US" sz="2000" dirty="0"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i1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j1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+ 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i2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j2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</a:rPr>
              <a:t>+ 2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i1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j1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+ </a:t>
            </a: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=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	      = </a:t>
            </a:r>
            <a:r>
              <a:rPr lang="en-US" altLang="en-US" sz="2000" dirty="0">
                <a:ea typeface="ＭＳ Ｐゴシック" panose="020B0600070205080204" pitchFamily="34" charset="-128"/>
              </a:rPr>
              <a:t>[1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i1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2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√</a:t>
            </a:r>
            <a:r>
              <a:rPr lang="en-US" altLang="en-US" sz="2000" dirty="0"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i1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i2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i2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2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√</a:t>
            </a: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i1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√</a:t>
            </a: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i2</a:t>
            </a:r>
            <a:r>
              <a:rPr lang="en-US" altLang="en-US" sz="2000" dirty="0">
                <a:ea typeface="ＭＳ Ｐゴシック" panose="020B0600070205080204" pitchFamily="34" charset="-128"/>
              </a:rPr>
              <a:t>]</a:t>
            </a:r>
            <a:r>
              <a:rPr lang="en-US" altLang="en-US" sz="2000" b="1" baseline="30000" dirty="0">
                <a:ea typeface="ＭＳ Ｐゴシック" panose="020B0600070205080204" pitchFamily="34" charset="-128"/>
              </a:rPr>
              <a:t>T </a:t>
            </a:r>
            <a:r>
              <a:rPr lang="en-US" altLang="en-US" sz="2000" dirty="0">
                <a:ea typeface="ＭＳ Ｐゴシック" panose="020B0600070205080204" pitchFamily="34" charset="-128"/>
              </a:rPr>
              <a:t>[1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j1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2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√</a:t>
            </a:r>
            <a:r>
              <a:rPr lang="en-US" altLang="en-US" sz="2000" dirty="0"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j1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j2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j2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2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√</a:t>
            </a: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j1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√</a:t>
            </a: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j2</a:t>
            </a:r>
            <a:r>
              <a:rPr lang="en-US" altLang="en-US" sz="2000" dirty="0">
                <a:ea typeface="ＭＳ Ｐゴシック" panose="020B0600070205080204" pitchFamily="34" charset="-128"/>
              </a:rPr>
              <a:t>]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      = </a:t>
            </a:r>
            <a:r>
              <a:rPr lang="el-GR" altLang="en-US" sz="2000" dirty="0">
                <a:ea typeface="ＭＳ Ｐゴシック" panose="020B0600070205080204" pitchFamily="34" charset="-128"/>
              </a:rPr>
              <a:t>φ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baseline="30000" dirty="0">
                <a:ea typeface="ＭＳ Ｐゴシック" panose="020B0600070205080204" pitchFamily="34" charset="-128"/>
              </a:rPr>
              <a:t>T</a:t>
            </a:r>
            <a:r>
              <a:rPr lang="el-GR" altLang="en-US" sz="2000" dirty="0">
                <a:ea typeface="ＭＳ Ｐゴシック" panose="020B0600070205080204" pitchFamily="34" charset="-128"/>
              </a:rPr>
              <a:t>φ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b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2000" dirty="0">
                <a:ea typeface="ＭＳ Ｐゴシック" panose="020B0600070205080204" pitchFamily="34" charset="-128"/>
              </a:rPr>
              <a:t>)    where </a:t>
            </a:r>
            <a:r>
              <a:rPr lang="el-GR" altLang="en-US" sz="2000" dirty="0">
                <a:ea typeface="ＭＳ Ｐゴシック" panose="020B0600070205080204" pitchFamily="34" charset="-128"/>
              </a:rPr>
              <a:t>φ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dirty="0">
                <a:ea typeface="ＭＳ Ｐゴシック" panose="020B0600070205080204" pitchFamily="34" charset="-128"/>
              </a:rPr>
              <a:t>) = 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[1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2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√</a:t>
            </a:r>
            <a:r>
              <a:rPr lang="en-US" altLang="en-US" sz="2000" dirty="0"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2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ea typeface="ＭＳ Ｐゴシック" panose="020B0600070205080204" pitchFamily="34" charset="-128"/>
              </a:rPr>
              <a:t>2 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√</a:t>
            </a: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√</a:t>
            </a: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]</a:t>
            </a:r>
            <a:endParaRPr lang="el-GR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57343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7">
            <a:extLst>
              <a:ext uri="{FF2B5EF4-FFF2-40B4-BE49-F238E27FC236}">
                <a16:creationId xmlns:a16="http://schemas.microsoft.com/office/drawing/2014/main" id="{0F7D5B95-6314-7C45-A1B1-BCD08237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100CCF-1002-FB4D-AFAA-81ECADAFFBD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5058" name="Picture 2" descr="burges7">
            <a:extLst>
              <a:ext uri="{FF2B5EF4-FFF2-40B4-BE49-F238E27FC236}">
                <a16:creationId xmlns:a16="http://schemas.microsoft.com/office/drawing/2014/main" id="{8D3E4E65-1A57-AA4D-9ACF-AE8B56DC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618" y="4586631"/>
            <a:ext cx="4432855" cy="60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>
            <a:extLst>
              <a:ext uri="{FF2B5EF4-FFF2-40B4-BE49-F238E27FC236}">
                <a16:creationId xmlns:a16="http://schemas.microsoft.com/office/drawing/2014/main" id="{CBB30B67-D482-9C43-8700-DFCFE9A84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Kernels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B0E94FA0-8A45-8546-A660-9C0587BF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12" y="1310640"/>
            <a:ext cx="10892912" cy="4876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Why use kernels?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Make non-separable problem separable.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Map data into better representational space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Common kernels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Linear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Polynomial </a:t>
            </a:r>
            <a:r>
              <a:rPr lang="en-US" altLang="en-US" b="1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K(</a:t>
            </a:r>
            <a:r>
              <a:rPr lang="en-US" altLang="en-US" b="1" dirty="0" err="1">
                <a:solidFill>
                  <a:schemeClr val="folHlink"/>
                </a:solidFill>
                <a:ea typeface="ＭＳ Ｐゴシック" panose="020B0600070205080204" pitchFamily="34" charset="-128"/>
              </a:rPr>
              <a:t>x,z</a:t>
            </a:r>
            <a:r>
              <a:rPr lang="en-US" altLang="en-US" b="1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) = (1+x</a:t>
            </a:r>
            <a:r>
              <a:rPr lang="en-US" altLang="en-US" b="1" baseline="30000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="1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z)</a:t>
            </a:r>
            <a:r>
              <a:rPr lang="en-US" altLang="en-US" b="1" baseline="30000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d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Gives feature conjunctions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Radial basis function (infinite dimensional space)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Haven’t been very useful in text classification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5061" name="TextBox 4">
            <a:extLst>
              <a:ext uri="{FF2B5EF4-FFF2-40B4-BE49-F238E27FC236}">
                <a16:creationId xmlns:a16="http://schemas.microsoft.com/office/drawing/2014/main" id="{C7E190B9-0863-2741-9AAE-DBDE20AC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59FC-1EEB-E14F-9CBA-FE6F516A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B5A88-B1BC-D740-B97B-6639F68E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0" y="2311603"/>
            <a:ext cx="5433270" cy="3226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987F5-2694-AD47-8980-BA7C2EC1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79" y="2311602"/>
            <a:ext cx="4383210" cy="3226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EAEA93-8F24-7146-89CD-0B1D332D4E91}"/>
              </a:ext>
            </a:extLst>
          </p:cNvPr>
          <p:cNvSpPr txBox="1"/>
          <p:nvPr/>
        </p:nvSpPr>
        <p:spPr>
          <a:xfrm>
            <a:off x="662730" y="1942270"/>
            <a:ext cx="135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Scikit Learn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F221C-B273-394D-8392-1E4B52D05100}"/>
              </a:ext>
            </a:extLst>
          </p:cNvPr>
          <p:cNvSpPr txBox="1"/>
          <p:nvPr/>
        </p:nvSpPr>
        <p:spPr>
          <a:xfrm>
            <a:off x="6850170" y="1942270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9700357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7">
            <a:extLst>
              <a:ext uri="{FF2B5EF4-FFF2-40B4-BE49-F238E27FC236}">
                <a16:creationId xmlns:a16="http://schemas.microsoft.com/office/drawing/2014/main" id="{0F7D5B95-6314-7C45-A1B1-BCD08237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100CCF-1002-FB4D-AFAA-81ECADAFFBD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BB30B67-D482-9C43-8700-DFCFE9A84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45061" name="TextBox 4">
            <a:extLst>
              <a:ext uri="{FF2B5EF4-FFF2-40B4-BE49-F238E27FC236}">
                <a16:creationId xmlns:a16="http://schemas.microsoft.com/office/drawing/2014/main" id="{C7E190B9-0863-2741-9AAE-DBDE20AC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F7C617-E70B-3141-B64A-45780935E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3493" y="1371600"/>
            <a:ext cx="10400969" cy="4876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200" dirty="0">
                <a:ea typeface="ＭＳ Ｐゴシック" panose="020B0600070205080204" pitchFamily="34" charset="-128"/>
              </a:rPr>
              <a:t>Support vector machines (SVM)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Choose hyperplane based on support vectors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Support vector = “critical” point close to decision boundary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(Degree-1) SVMs are linear classifiers.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Kernels: powerful and elegant way to define similarity metric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Perhaps best performing text classifier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But there are other methods that perform about as well as SVM, such as regularized logistic regression (Zhang &amp; </a:t>
            </a:r>
            <a:r>
              <a:rPr lang="en-US" altLang="en-US" dirty="0" err="1">
                <a:ea typeface="ＭＳ Ｐゴシック" panose="020B0600070205080204" pitchFamily="34" charset="-128"/>
              </a:rPr>
              <a:t>Oles</a:t>
            </a:r>
            <a:r>
              <a:rPr lang="en-US" altLang="en-US" dirty="0">
                <a:ea typeface="ＭＳ Ｐゴシック" panose="020B0600070205080204" pitchFamily="34" charset="-128"/>
              </a:rPr>
              <a:t> 2001)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Partly popular due to availability of good software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altLang="en-US" dirty="0" err="1">
                <a:ea typeface="ＭＳ Ｐゴシック" panose="020B0600070205080204" pitchFamily="34" charset="-128"/>
              </a:rPr>
              <a:t>SVMlight</a:t>
            </a:r>
            <a:r>
              <a:rPr lang="en-US" altLang="en-US" dirty="0">
                <a:ea typeface="ＭＳ Ｐゴシック" panose="020B0600070205080204" pitchFamily="34" charset="-128"/>
              </a:rPr>
              <a:t> is accurate and fast – and free (for research)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Now lots of good software: </a:t>
            </a:r>
            <a:r>
              <a:rPr lang="en-US" altLang="en-US" dirty="0" err="1">
                <a:ea typeface="ＭＳ Ｐゴシック" panose="020B0600070205080204" pitchFamily="34" charset="-128"/>
              </a:rPr>
              <a:t>libsvm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TinySVM</a:t>
            </a:r>
            <a:r>
              <a:rPr lang="en-US" altLang="en-US" dirty="0">
                <a:ea typeface="ＭＳ Ｐゴシック" panose="020B0600070205080204" pitchFamily="34" charset="-128"/>
              </a:rPr>
              <a:t>, ….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 dirty="0">
                <a:ea typeface="ＭＳ Ｐゴシック" panose="020B0600070205080204" pitchFamily="34" charset="-128"/>
              </a:rPr>
              <a:t>Comparative evaluation of methods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200" dirty="0">
                <a:ea typeface="ＭＳ Ｐゴシック" panose="020B0600070205080204" pitchFamily="34" charset="-128"/>
              </a:rPr>
              <a:t>Real world: exploit domain specific structure!</a:t>
            </a:r>
          </a:p>
        </p:txBody>
      </p:sp>
    </p:spTree>
    <p:extLst>
      <p:ext uri="{BB962C8B-B14F-4D97-AF65-F5344CB8AC3E}">
        <p14:creationId xmlns:p14="http://schemas.microsoft.com/office/powerpoint/2010/main" val="17483085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2A87D-FFE1-8E4C-A319-0C9CACE0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/>
              <a:t>Vector and Hyperplane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A390-973F-D54F-964E-7847B1C1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n-US" dirty="0"/>
              <a:t>Vector and Hyperplane</a:t>
            </a:r>
          </a:p>
        </p:txBody>
      </p:sp>
      <p:pic>
        <p:nvPicPr>
          <p:cNvPr id="6" name="Picture 5" descr="Chart, diagram, scatter chart&#10;&#10;Description automatically generated">
            <a:extLst>
              <a:ext uri="{FF2B5EF4-FFF2-40B4-BE49-F238E27FC236}">
                <a16:creationId xmlns:a16="http://schemas.microsoft.com/office/drawing/2014/main" id="{170578F8-A49B-084D-9799-C485B97E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26" y="2073402"/>
            <a:ext cx="6518645" cy="2917092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4DBF3-0A02-4B4F-B0EC-EC99C7112281}"/>
              </a:ext>
            </a:extLst>
          </p:cNvPr>
          <p:cNvSpPr txBox="1"/>
          <p:nvPr/>
        </p:nvSpPr>
        <p:spPr>
          <a:xfrm>
            <a:off x="723528" y="3254879"/>
            <a:ext cx="41923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ea typeface="ＭＳ Ｐゴシック" panose="020B0600070205080204" pitchFamily="34" charset="-128"/>
              </a:rPr>
              <a:t>Lots of possible solutions for </a:t>
            </a:r>
            <a:r>
              <a:rPr lang="en-US" altLang="en-US" sz="1400" i="1" dirty="0">
                <a:ea typeface="ＭＳ Ｐゴシック" panose="020B0600070205080204" pitchFamily="34" charset="-128"/>
              </a:rPr>
              <a:t>a, b, c.</a:t>
            </a: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1400" dirty="0">
                <a:ea typeface="ＭＳ Ｐゴシック" panose="020B0600070205080204" pitchFamily="34" charset="-128"/>
              </a:rPr>
              <a:t>Some methods find a separating hyperplane, but not the optimal one </a:t>
            </a:r>
            <a:r>
              <a:rPr lang="en-US" altLang="en-US" sz="1100" dirty="0">
                <a:solidFill>
                  <a:schemeClr val="folHlink"/>
                </a:solidFill>
                <a:ea typeface="ＭＳ Ｐゴシック" panose="020B0600070205080204" pitchFamily="34" charset="-128"/>
              </a:rPr>
              <a:t>[according to some criterion of expected goodness]</a:t>
            </a:r>
            <a:endParaRPr lang="en-US" altLang="en-US" sz="1400" dirty="0">
              <a:solidFill>
                <a:schemeClr val="folHlink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200" dirty="0">
                <a:ea typeface="ＭＳ Ｐゴシック" panose="020B0600070205080204" pitchFamily="34" charset="-128"/>
              </a:rPr>
              <a:t>E.g., perceptron</a:t>
            </a: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1400" dirty="0">
                <a:ea typeface="ＭＳ Ｐゴシック" panose="020B0600070205080204" pitchFamily="34" charset="-128"/>
              </a:rPr>
              <a:t>Support Vector Machine (SVM) finds an optimal</a:t>
            </a:r>
            <a:r>
              <a:rPr lang="en-US" altLang="en-US" sz="1400" dirty="0">
                <a:solidFill>
                  <a:srgbClr val="6B006A"/>
                </a:solidFill>
                <a:ea typeface="ＭＳ Ｐゴシック" panose="020B0600070205080204" pitchFamily="34" charset="-128"/>
              </a:rPr>
              <a:t>*</a:t>
            </a:r>
            <a:r>
              <a:rPr lang="en-US" altLang="en-US" sz="1400" dirty="0">
                <a:ea typeface="ＭＳ Ｐゴシック" panose="020B0600070205080204" pitchFamily="34" charset="-128"/>
              </a:rPr>
              <a:t> solution.</a:t>
            </a:r>
          </a:p>
          <a:p>
            <a:pPr lvl="1"/>
            <a:r>
              <a:rPr lang="en-US" altLang="en-US" sz="1200" dirty="0">
                <a:ea typeface="ＭＳ Ｐゴシック" panose="020B0600070205080204" pitchFamily="34" charset="-128"/>
              </a:rPr>
              <a:t>Maximizes the distance between the hyperplane and the “difficult points” close to decision boundary</a:t>
            </a:r>
          </a:p>
          <a:p>
            <a:pPr lvl="1"/>
            <a:r>
              <a:rPr lang="en-US" altLang="en-US" sz="1200" dirty="0">
                <a:ea typeface="ＭＳ Ｐゴシック" panose="020B0600070205080204" pitchFamily="34" charset="-128"/>
              </a:rPr>
              <a:t>One intuition: if there are no points near the decision surface, then there are no very uncertain classification decisions</a:t>
            </a:r>
          </a:p>
          <a:p>
            <a:endParaRPr lang="en-US" sz="110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3082CC3-1C92-5A4C-BE1A-31B7F9E4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81" y="2409962"/>
            <a:ext cx="2062886" cy="433015"/>
          </a:xfrm>
          <a:prstGeom prst="wedgeRectCallout">
            <a:avLst>
              <a:gd name="adj1" fmla="val 2213"/>
              <a:gd name="adj2" fmla="val 77171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900" dirty="0"/>
              <a:t>This line represents the decision boundary: </a:t>
            </a:r>
            <a:r>
              <a:rPr lang="en-US" altLang="en-US" sz="900" i="1" dirty="0"/>
              <a:t>a</a:t>
            </a:r>
            <a:r>
              <a:rPr lang="en-US" altLang="en-US" sz="900" i="1" dirty="0">
                <a:solidFill>
                  <a:srgbClr val="990033"/>
                </a:solidFill>
              </a:rPr>
              <a:t>x1</a:t>
            </a:r>
            <a:r>
              <a:rPr lang="en-US" altLang="en-US" sz="900" i="1" dirty="0"/>
              <a:t> </a:t>
            </a:r>
            <a:r>
              <a:rPr lang="en-US" altLang="en-US" sz="900" dirty="0"/>
              <a:t>+ </a:t>
            </a:r>
            <a:r>
              <a:rPr lang="en-US" altLang="en-US" sz="900" i="1" dirty="0"/>
              <a:t>b</a:t>
            </a:r>
            <a:r>
              <a:rPr lang="en-US" altLang="en-US" sz="900" i="1" dirty="0">
                <a:solidFill>
                  <a:srgbClr val="990033"/>
                </a:solidFill>
              </a:rPr>
              <a:t>x2</a:t>
            </a:r>
            <a:r>
              <a:rPr lang="en-US" altLang="en-US" sz="900" i="1" dirty="0"/>
              <a:t> </a:t>
            </a:r>
            <a:r>
              <a:rPr lang="en-US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−</a:t>
            </a:r>
            <a:r>
              <a:rPr lang="en-US" altLang="en-US" sz="900" i="1" dirty="0"/>
              <a:t> c </a:t>
            </a:r>
            <a:r>
              <a:rPr lang="en-US" altLang="en-US" sz="900" dirty="0">
                <a:sym typeface="Symbol" pitchFamily="2" charset="2"/>
              </a:rPr>
              <a:t>= 0</a:t>
            </a:r>
            <a:endParaRPr lang="en-US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7904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25D4B908-869A-624A-B80F-FA6C05B8D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Perceptron Revisited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186ED6DF-7C8D-CD46-AD58-8FEA99243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 flipH="1">
            <a:off x="629146" y="2965172"/>
            <a:ext cx="5209120" cy="236696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Perceptron is Linear Separator</a:t>
            </a:r>
          </a:p>
          <a:p>
            <a:r>
              <a:rPr lang="en-US" altLang="en-US" sz="2800" dirty="0"/>
              <a:t>Binary classification can be viewed as the task of separating classes in feature space</a:t>
            </a:r>
          </a:p>
        </p:txBody>
      </p:sp>
      <p:sp>
        <p:nvSpPr>
          <p:cNvPr id="165892" name="Line 4">
            <a:extLst>
              <a:ext uri="{FF2B5EF4-FFF2-40B4-BE49-F238E27FC236}">
                <a16:creationId xmlns:a16="http://schemas.microsoft.com/office/drawing/2014/main" id="{E17CC35F-65F6-F442-8752-C0D19D2208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6829" y="252146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3" name="Line 5">
            <a:extLst>
              <a:ext uri="{FF2B5EF4-FFF2-40B4-BE49-F238E27FC236}">
                <a16:creationId xmlns:a16="http://schemas.microsoft.com/office/drawing/2014/main" id="{69B6C208-91D2-CD48-BD1F-A7D963E74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1892" y="5447228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4" name="AutoShape 6">
            <a:extLst>
              <a:ext uri="{FF2B5EF4-FFF2-40B4-BE49-F238E27FC236}">
                <a16:creationId xmlns:a16="http://schemas.microsoft.com/office/drawing/2014/main" id="{CA8A1761-355F-DB4B-AD47-68B9739F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641" y="32771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AutoShape 7">
            <a:extLst>
              <a:ext uri="{FF2B5EF4-FFF2-40B4-BE49-F238E27FC236}">
                <a16:creationId xmlns:a16="http://schemas.microsoft.com/office/drawing/2014/main" id="{600AC3C8-B6DF-CC48-B984-3EC972F6E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966" y="363430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AutoShape 8">
            <a:extLst>
              <a:ext uri="{FF2B5EF4-FFF2-40B4-BE49-F238E27FC236}">
                <a16:creationId xmlns:a16="http://schemas.microsoft.com/office/drawing/2014/main" id="{B3C9EA56-1D82-3E44-85D6-34BD23309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366" y="418040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AutoShape 9">
            <a:extLst>
              <a:ext uri="{FF2B5EF4-FFF2-40B4-BE49-F238E27FC236}">
                <a16:creationId xmlns:a16="http://schemas.microsoft.com/office/drawing/2014/main" id="{57C48326-0B99-D94C-AE62-276FEB397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366" y="463760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AutoShape 10">
            <a:extLst>
              <a:ext uri="{FF2B5EF4-FFF2-40B4-BE49-F238E27FC236}">
                <a16:creationId xmlns:a16="http://schemas.microsoft.com/office/drawing/2014/main" id="{5F912FCE-238C-AF4C-8AF9-078E743FB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766" y="303740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AutoShape 11">
            <a:extLst>
              <a:ext uri="{FF2B5EF4-FFF2-40B4-BE49-F238E27FC236}">
                <a16:creationId xmlns:a16="http://schemas.microsoft.com/office/drawing/2014/main" id="{CE7A0BAE-F1E6-A343-B78C-6016A9427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366" y="395180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AutoShape 12">
            <a:extLst>
              <a:ext uri="{FF2B5EF4-FFF2-40B4-BE49-F238E27FC236}">
                <a16:creationId xmlns:a16="http://schemas.microsoft.com/office/drawing/2014/main" id="{8AB501FC-6778-2446-BE3F-B02810DF3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766" y="410420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AutoShape 13">
            <a:extLst>
              <a:ext uri="{FF2B5EF4-FFF2-40B4-BE49-F238E27FC236}">
                <a16:creationId xmlns:a16="http://schemas.microsoft.com/office/drawing/2014/main" id="{2A2F13B8-F9C1-2F40-BC42-0BE46037B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766" y="372320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AutoShape 14">
            <a:extLst>
              <a:ext uri="{FF2B5EF4-FFF2-40B4-BE49-F238E27FC236}">
                <a16:creationId xmlns:a16="http://schemas.microsoft.com/office/drawing/2014/main" id="{12F3F68D-2EEE-264B-9FEF-36E313EF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466" y="371050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AutoShape 15">
            <a:extLst>
              <a:ext uri="{FF2B5EF4-FFF2-40B4-BE49-F238E27FC236}">
                <a16:creationId xmlns:a16="http://schemas.microsoft.com/office/drawing/2014/main" id="{F501F473-F727-3E4E-B29B-8B4A8536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166" y="463760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AutoShape 16">
            <a:extLst>
              <a:ext uri="{FF2B5EF4-FFF2-40B4-BE49-F238E27FC236}">
                <a16:creationId xmlns:a16="http://schemas.microsoft.com/office/drawing/2014/main" id="{82541C57-6491-EC40-806E-49B4C1B2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766" y="463760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AutoShape 17">
            <a:extLst>
              <a:ext uri="{FF2B5EF4-FFF2-40B4-BE49-F238E27FC236}">
                <a16:creationId xmlns:a16="http://schemas.microsoft.com/office/drawing/2014/main" id="{1EE7F960-F985-7F45-8CA7-5AB126F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666" y="515830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AutoShape 18">
            <a:extLst>
              <a:ext uri="{FF2B5EF4-FFF2-40B4-BE49-F238E27FC236}">
                <a16:creationId xmlns:a16="http://schemas.microsoft.com/office/drawing/2014/main" id="{3077E53F-FCC4-3043-AF6F-81D52BD6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966" y="402800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7" name="AutoShape 19">
            <a:extLst>
              <a:ext uri="{FF2B5EF4-FFF2-40B4-BE49-F238E27FC236}">
                <a16:creationId xmlns:a16="http://schemas.microsoft.com/office/drawing/2014/main" id="{173EA8D4-A651-6345-8C2B-A2A0C5BC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666" y="447250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8" name="AutoShape 20">
            <a:extLst>
              <a:ext uri="{FF2B5EF4-FFF2-40B4-BE49-F238E27FC236}">
                <a16:creationId xmlns:a16="http://schemas.microsoft.com/office/drawing/2014/main" id="{66E4BD59-8E56-4840-8990-E785C53C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166" y="486620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9" name="AutoShape 21">
            <a:extLst>
              <a:ext uri="{FF2B5EF4-FFF2-40B4-BE49-F238E27FC236}">
                <a16:creationId xmlns:a16="http://schemas.microsoft.com/office/drawing/2014/main" id="{F6FDEE82-8FB0-114A-BFA1-B62B225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966" y="395180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0" name="Line 22">
            <a:extLst>
              <a:ext uri="{FF2B5EF4-FFF2-40B4-BE49-F238E27FC236}">
                <a16:creationId xmlns:a16="http://schemas.microsoft.com/office/drawing/2014/main" id="{271F1043-B119-AC46-B5F9-06D102119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9566" y="2504003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1" name="AutoShape 23">
            <a:extLst>
              <a:ext uri="{FF2B5EF4-FFF2-40B4-BE49-F238E27FC236}">
                <a16:creationId xmlns:a16="http://schemas.microsoft.com/office/drawing/2014/main" id="{B822DF7D-DC6E-9949-A6AD-90F090DEE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491" y="24389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2" name="AutoShape 24">
            <a:extLst>
              <a:ext uri="{FF2B5EF4-FFF2-40B4-BE49-F238E27FC236}">
                <a16:creationId xmlns:a16="http://schemas.microsoft.com/office/drawing/2014/main" id="{D4FF0A31-6675-2744-B0F3-F5707D268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091" y="251511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3" name="AutoShape 25">
            <a:extLst>
              <a:ext uri="{FF2B5EF4-FFF2-40B4-BE49-F238E27FC236}">
                <a16:creationId xmlns:a16="http://schemas.microsoft.com/office/drawing/2014/main" id="{88C0F8AD-A511-6443-82C2-CB96C2EFE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891" y="327711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4" name="Text Box 26">
            <a:extLst>
              <a:ext uri="{FF2B5EF4-FFF2-40B4-BE49-F238E27FC236}">
                <a16:creationId xmlns:a16="http://schemas.microsoft.com/office/drawing/2014/main" id="{2D4951E7-E0F6-2845-9770-6307312F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9391" y="216269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= 0</a:t>
            </a:r>
          </a:p>
        </p:txBody>
      </p:sp>
      <p:sp>
        <p:nvSpPr>
          <p:cNvPr id="165915" name="Text Box 27">
            <a:extLst>
              <a:ext uri="{FF2B5EF4-FFF2-40B4-BE49-F238E27FC236}">
                <a16:creationId xmlns:a16="http://schemas.microsoft.com/office/drawing/2014/main" id="{7C6D18B0-6DCF-364E-B537-A86EE339C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9391" y="2724665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&lt; 0</a:t>
            </a:r>
          </a:p>
        </p:txBody>
      </p:sp>
      <p:sp>
        <p:nvSpPr>
          <p:cNvPr id="165916" name="Text Box 28">
            <a:extLst>
              <a:ext uri="{FF2B5EF4-FFF2-40B4-BE49-F238E27FC236}">
                <a16:creationId xmlns:a16="http://schemas.microsoft.com/office/drawing/2014/main" id="{57A5C03E-557A-084B-8421-CAE5817D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516" y="250559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&gt; 0</a:t>
            </a:r>
          </a:p>
        </p:txBody>
      </p:sp>
      <p:sp>
        <p:nvSpPr>
          <p:cNvPr id="165917" name="Text Box 29">
            <a:extLst>
              <a:ext uri="{FF2B5EF4-FFF2-40B4-BE49-F238E27FC236}">
                <a16:creationId xmlns:a16="http://schemas.microsoft.com/office/drawing/2014/main" id="{685BF2DA-C366-8447-938F-10F582F9B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5666" y="5767903"/>
            <a:ext cx="2933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b="1" dirty="0"/>
              <a:t>x</a:t>
            </a:r>
            <a:r>
              <a:rPr lang="en-US" altLang="en-US" dirty="0"/>
              <a:t>)</a:t>
            </a:r>
            <a:r>
              <a:rPr lang="en-US" altLang="en-US" i="1" dirty="0"/>
              <a:t> = </a:t>
            </a:r>
            <a:r>
              <a:rPr lang="en-US" altLang="en-US" dirty="0"/>
              <a:t>sign(</a:t>
            </a:r>
            <a:r>
              <a:rPr lang="en-US" altLang="en-US" b="1" dirty="0" err="1"/>
              <a:t>w</a:t>
            </a:r>
            <a:r>
              <a:rPr lang="en-US" altLang="en-US" b="1" baseline="30000" dirty="0" err="1"/>
              <a:t>T</a:t>
            </a:r>
            <a:r>
              <a:rPr lang="en-US" altLang="en-US" b="1" dirty="0" err="1"/>
              <a:t>x</a:t>
            </a:r>
            <a:r>
              <a:rPr lang="en-US" altLang="en-US" b="1" dirty="0"/>
              <a:t>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4" grpId="0"/>
      <p:bldP spid="165915" grpId="0"/>
      <p:bldP spid="165916" grpId="0"/>
      <p:bldP spid="1659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6236D-B67D-6749-BBCE-8DC3EE0F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0" y="1204721"/>
            <a:ext cx="4133840" cy="144655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4A57-BD27-FA44-BF8E-A2C1261C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1" y="2691638"/>
            <a:ext cx="4133840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Vector and Hyperplane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Main Ideas of SVM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SVM Optimization Problem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Non-Linear SVMs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/>
              <a:t>Introduction to Kernels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34C7B8D-29C9-AC44-AC1D-410B8580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25" y="1497220"/>
            <a:ext cx="4799106" cy="4127230"/>
          </a:xfrm>
          <a:prstGeom prst="rect">
            <a:avLst/>
          </a:prstGeom>
        </p:spPr>
      </p:pic>
      <p:sp>
        <p:nvSpPr>
          <p:cNvPr id="57" name="Cross 56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529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9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8F3BE860-1662-3D46-A253-7FEC5195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6F6E51D-0631-9A4F-9FB4-86D85B46D74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7F43AEC-7483-E540-945D-DCABC3CCA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Intuition of SVM</a:t>
            </a:r>
          </a:p>
        </p:txBody>
      </p:sp>
      <p:sp>
        <p:nvSpPr>
          <p:cNvPr id="25603" name="Rectangle 19">
            <a:extLst>
              <a:ext uri="{FF2B5EF4-FFF2-40B4-BE49-F238E27FC236}">
                <a16:creationId xmlns:a16="http://schemas.microsoft.com/office/drawing/2014/main" id="{99E991A9-1138-5547-ADD5-F0305ECD9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49" y="2601795"/>
            <a:ext cx="4320186" cy="315091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If you have to place a fat separator between classes, you have less choices, and so  the capacity of the model has been decreased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604" name="Oval 3">
            <a:extLst>
              <a:ext uri="{FF2B5EF4-FFF2-40B4-BE49-F238E27FC236}">
                <a16:creationId xmlns:a16="http://schemas.microsoft.com/office/drawing/2014/main" id="{76725736-3975-1D4D-BC88-ED9F6F891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266" y="3314305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Oval 4">
            <a:extLst>
              <a:ext uri="{FF2B5EF4-FFF2-40B4-BE49-F238E27FC236}">
                <a16:creationId xmlns:a16="http://schemas.microsoft.com/office/drawing/2014/main" id="{1566C2B7-F9F4-7640-BB97-81C9E432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266" y="377150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Oval 5">
            <a:extLst>
              <a:ext uri="{FF2B5EF4-FFF2-40B4-BE49-F238E27FC236}">
                <a16:creationId xmlns:a16="http://schemas.microsoft.com/office/drawing/2014/main" id="{20FEFE41-60D9-4E40-8B21-8342BC28C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666" y="3847705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Oval 6">
            <a:extLst>
              <a:ext uri="{FF2B5EF4-FFF2-40B4-BE49-F238E27FC236}">
                <a16:creationId xmlns:a16="http://schemas.microsoft.com/office/drawing/2014/main" id="{233875C6-478C-3F49-92DE-13FB2621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066" y="4914505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Oval 7">
            <a:extLst>
              <a:ext uri="{FF2B5EF4-FFF2-40B4-BE49-F238E27FC236}">
                <a16:creationId xmlns:a16="http://schemas.microsoft.com/office/drawing/2014/main" id="{6C3989C1-B57B-744A-A0BC-03972227A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466" y="3314305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8">
            <a:extLst>
              <a:ext uri="{FF2B5EF4-FFF2-40B4-BE49-F238E27FC236}">
                <a16:creationId xmlns:a16="http://schemas.microsoft.com/office/drawing/2014/main" id="{ED702C88-CB57-BB4F-AE82-6DBE0AAAE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466" y="4304905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Oval 9">
            <a:extLst>
              <a:ext uri="{FF2B5EF4-FFF2-40B4-BE49-F238E27FC236}">
                <a16:creationId xmlns:a16="http://schemas.microsoft.com/office/drawing/2014/main" id="{20B9E535-CAEA-0841-B613-F296BC763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266" y="4076305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10">
            <a:extLst>
              <a:ext uri="{FF2B5EF4-FFF2-40B4-BE49-F238E27FC236}">
                <a16:creationId xmlns:a16="http://schemas.microsoft.com/office/drawing/2014/main" id="{2F19E6B0-BEC4-9445-98A0-B149919F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066" y="3695305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11">
            <a:extLst>
              <a:ext uri="{FF2B5EF4-FFF2-40B4-BE49-F238E27FC236}">
                <a16:creationId xmlns:a16="http://schemas.microsoft.com/office/drawing/2014/main" id="{4B81D953-78B2-944C-9672-E68DB4E1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066" y="4914505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12">
            <a:extLst>
              <a:ext uri="{FF2B5EF4-FFF2-40B4-BE49-F238E27FC236}">
                <a16:creationId xmlns:a16="http://schemas.microsoft.com/office/drawing/2014/main" id="{FD5C1F99-8525-6746-91B7-7489F2BCB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066" y="438110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13">
            <a:extLst>
              <a:ext uri="{FF2B5EF4-FFF2-40B4-BE49-F238E27FC236}">
                <a16:creationId xmlns:a16="http://schemas.microsoft.com/office/drawing/2014/main" id="{BD5E53C2-ECED-B84C-8576-A07A3D82A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8466" y="316190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14">
            <a:extLst>
              <a:ext uri="{FF2B5EF4-FFF2-40B4-BE49-F238E27FC236}">
                <a16:creationId xmlns:a16="http://schemas.microsoft.com/office/drawing/2014/main" id="{3136730B-727D-FC4B-90C3-313E2CFE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5266" y="331430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Oval 15">
            <a:extLst>
              <a:ext uri="{FF2B5EF4-FFF2-40B4-BE49-F238E27FC236}">
                <a16:creationId xmlns:a16="http://schemas.microsoft.com/office/drawing/2014/main" id="{B41B6930-815A-D946-A50C-B7D6811C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266" y="346670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Rectangle 21">
            <a:extLst>
              <a:ext uri="{FF2B5EF4-FFF2-40B4-BE49-F238E27FC236}">
                <a16:creationId xmlns:a16="http://schemas.microsoft.com/office/drawing/2014/main" id="{149AEBAE-679D-AD4A-86B7-6134B6AE9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666" y="2323705"/>
            <a:ext cx="914400" cy="3429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42" name="Rectangle 22">
            <a:extLst>
              <a:ext uri="{FF2B5EF4-FFF2-40B4-BE49-F238E27FC236}">
                <a16:creationId xmlns:a16="http://schemas.microsoft.com/office/drawing/2014/main" id="{57CED48A-222E-5E46-A886-8C2AAF35FA51}"/>
              </a:ext>
            </a:extLst>
          </p:cNvPr>
          <p:cNvSpPr>
            <a:spLocks noChangeArrowheads="1"/>
          </p:cNvSpPr>
          <p:nvPr/>
        </p:nvSpPr>
        <p:spPr bwMode="auto">
          <a:xfrm rot="1200000">
            <a:off x="8830666" y="2247505"/>
            <a:ext cx="914400" cy="3429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43" name="Rectangle 23">
            <a:extLst>
              <a:ext uri="{FF2B5EF4-FFF2-40B4-BE49-F238E27FC236}">
                <a16:creationId xmlns:a16="http://schemas.microsoft.com/office/drawing/2014/main" id="{BE5C0B6F-0798-904F-A387-7AF6BACAB823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8906866" y="2171305"/>
            <a:ext cx="914400" cy="3429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TextBox 4">
            <a:extLst>
              <a:ext uri="{FF2B5EF4-FFF2-40B4-BE49-F238E27FC236}">
                <a16:creationId xmlns:a16="http://schemas.microsoft.com/office/drawing/2014/main" id="{37A172DE-F5A4-E845-A22A-76E0F684F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AE0F14D7-AF6B-394F-B3E5-DCF55F20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933" y="3466705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ABAF34D3-40DE-FD46-BA59-6FA86142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564" y="447001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ACA11E96-4CD5-D340-9727-00FC349EA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399" y="384770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195740E8-22D1-4B43-A83A-34733962F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666" y="407630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16DF2A5F-50D4-FD44-B0BB-BCEC04AA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0466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Oval 15">
            <a:extLst>
              <a:ext uri="{FF2B5EF4-FFF2-40B4-BE49-F238E27FC236}">
                <a16:creationId xmlns:a16="http://schemas.microsoft.com/office/drawing/2014/main" id="{8ADCDBC6-18E5-D44D-8ABD-1388788E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588" y="452539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2" grpId="0" animBg="1"/>
      <p:bldP spid="9523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D5197379-1E24-D748-A467-B335BBAA6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Geometric Margin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D2A9FAAE-C8BD-A446-9F60-B8CD3BD71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3083" y="2346516"/>
            <a:ext cx="4622110" cy="37397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Distance from example </a:t>
            </a:r>
            <a:r>
              <a:rPr lang="en-US" altLang="en-US" b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 to the separator is: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Examples closest to the hyperplane are </a:t>
            </a:r>
            <a:r>
              <a:rPr lang="en-US" altLang="en-US" b="1" i="1" dirty="0"/>
              <a:t>support vectors</a:t>
            </a:r>
            <a:r>
              <a:rPr lang="en-US" altLang="en-US" dirty="0"/>
              <a:t>. </a:t>
            </a:r>
          </a:p>
          <a:p>
            <a:r>
              <a:rPr lang="en-US" altLang="en-US" b="1" i="1" dirty="0"/>
              <a:t>Margin</a:t>
            </a:r>
            <a:r>
              <a:rPr lang="en-US" altLang="en-US" dirty="0"/>
              <a:t> </a:t>
            </a:r>
            <a:r>
              <a:rPr lang="el-GR" altLang="en-US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of the separator is the distance between support vectors.</a:t>
            </a:r>
          </a:p>
          <a:p>
            <a:endParaRPr lang="en-US" altLang="en-US" dirty="0"/>
          </a:p>
          <a:p>
            <a:endParaRPr lang="en-US" altLang="en-US" sz="2800" dirty="0"/>
          </a:p>
        </p:txBody>
      </p:sp>
      <p:sp>
        <p:nvSpPr>
          <p:cNvPr id="207876" name="Line 4">
            <a:extLst>
              <a:ext uri="{FF2B5EF4-FFF2-40B4-BE49-F238E27FC236}">
                <a16:creationId xmlns:a16="http://schemas.microsoft.com/office/drawing/2014/main" id="{2344F67E-0CAA-1A46-A8CA-C03C8F5A4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633" y="2860866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7" name="Line 5">
            <a:extLst>
              <a:ext uri="{FF2B5EF4-FFF2-40B4-BE49-F238E27FC236}">
                <a16:creationId xmlns:a16="http://schemas.microsoft.com/office/drawing/2014/main" id="{57C19916-A82C-E54F-8564-2A66680D55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8696" y="5786629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8" name="AutoShape 6">
            <a:extLst>
              <a:ext uri="{FF2B5EF4-FFF2-40B4-BE49-F238E27FC236}">
                <a16:creationId xmlns:a16="http://schemas.microsoft.com/office/drawing/2014/main" id="{C12051D4-10AA-9A43-B454-89C8A9A9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446" y="361651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AutoShape 7">
            <a:extLst>
              <a:ext uri="{FF2B5EF4-FFF2-40B4-BE49-F238E27FC236}">
                <a16:creationId xmlns:a16="http://schemas.microsoft.com/office/drawing/2014/main" id="{FA474D17-021E-EF4B-8C52-668426FBB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771" y="397370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AutoShape 8">
            <a:extLst>
              <a:ext uri="{FF2B5EF4-FFF2-40B4-BE49-F238E27FC236}">
                <a16:creationId xmlns:a16="http://schemas.microsoft.com/office/drawing/2014/main" id="{D9FD6429-8D84-F948-9F00-35297142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1171" y="451980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AutoShape 9">
            <a:extLst>
              <a:ext uri="{FF2B5EF4-FFF2-40B4-BE49-F238E27FC236}">
                <a16:creationId xmlns:a16="http://schemas.microsoft.com/office/drawing/2014/main" id="{2E35DBD4-DC8F-F84E-B142-41D6301E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71" y="497700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AutoShape 10">
            <a:extLst>
              <a:ext uri="{FF2B5EF4-FFF2-40B4-BE49-F238E27FC236}">
                <a16:creationId xmlns:a16="http://schemas.microsoft.com/office/drawing/2014/main" id="{0EA9B5CF-9A3C-4E48-A149-51E694B1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571" y="337680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AutoShape 11">
            <a:extLst>
              <a:ext uri="{FF2B5EF4-FFF2-40B4-BE49-F238E27FC236}">
                <a16:creationId xmlns:a16="http://schemas.microsoft.com/office/drawing/2014/main" id="{3447ED8C-ECFB-3A43-AC2C-1068AABD4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71" y="429120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AutoShape 12">
            <a:extLst>
              <a:ext uri="{FF2B5EF4-FFF2-40B4-BE49-F238E27FC236}">
                <a16:creationId xmlns:a16="http://schemas.microsoft.com/office/drawing/2014/main" id="{846E7496-0498-824A-B694-97DBBBA22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571" y="444360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AutoShape 13">
            <a:extLst>
              <a:ext uri="{FF2B5EF4-FFF2-40B4-BE49-F238E27FC236}">
                <a16:creationId xmlns:a16="http://schemas.microsoft.com/office/drawing/2014/main" id="{D0869879-0404-4F45-B1D4-451D20A2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571" y="406260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AutoShape 14">
            <a:extLst>
              <a:ext uri="{FF2B5EF4-FFF2-40B4-BE49-F238E27FC236}">
                <a16:creationId xmlns:a16="http://schemas.microsoft.com/office/drawing/2014/main" id="{2F751C57-B89F-6D4E-ABD8-65015646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271" y="404990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AutoShape 15">
            <a:extLst>
              <a:ext uri="{FF2B5EF4-FFF2-40B4-BE49-F238E27FC236}">
                <a16:creationId xmlns:a16="http://schemas.microsoft.com/office/drawing/2014/main" id="{843FCA83-4394-8B4F-98E6-772EBB975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971" y="497700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AutoShape 16">
            <a:extLst>
              <a:ext uri="{FF2B5EF4-FFF2-40B4-BE49-F238E27FC236}">
                <a16:creationId xmlns:a16="http://schemas.microsoft.com/office/drawing/2014/main" id="{2D5ADA71-07FF-F84F-8C7D-A6F2B3C9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8571" y="497700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AutoShape 17">
            <a:extLst>
              <a:ext uri="{FF2B5EF4-FFF2-40B4-BE49-F238E27FC236}">
                <a16:creationId xmlns:a16="http://schemas.microsoft.com/office/drawing/2014/main" id="{C948983B-8ECF-2748-8C3E-5A3C803EA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471" y="549770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0" name="AutoShape 18">
            <a:extLst>
              <a:ext uri="{FF2B5EF4-FFF2-40B4-BE49-F238E27FC236}">
                <a16:creationId xmlns:a16="http://schemas.microsoft.com/office/drawing/2014/main" id="{C60D49E8-5D97-8F45-B465-9072028A3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771" y="436740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1" name="AutoShape 19">
            <a:extLst>
              <a:ext uri="{FF2B5EF4-FFF2-40B4-BE49-F238E27FC236}">
                <a16:creationId xmlns:a16="http://schemas.microsoft.com/office/drawing/2014/main" id="{F39FB5D8-3A12-8349-92C3-CB5615E4A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4446" y="486111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2" name="AutoShape 20">
            <a:extLst>
              <a:ext uri="{FF2B5EF4-FFF2-40B4-BE49-F238E27FC236}">
                <a16:creationId xmlns:a16="http://schemas.microsoft.com/office/drawing/2014/main" id="{80939CE1-7131-184B-9978-B127AA48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971" y="520560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3" name="AutoShape 21">
            <a:extLst>
              <a:ext uri="{FF2B5EF4-FFF2-40B4-BE49-F238E27FC236}">
                <a16:creationId xmlns:a16="http://schemas.microsoft.com/office/drawing/2014/main" id="{2AFC3309-6448-FA43-B0D5-AF445D36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771" y="429120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5" name="AutoShape 23">
            <a:extLst>
              <a:ext uri="{FF2B5EF4-FFF2-40B4-BE49-F238E27FC236}">
                <a16:creationId xmlns:a16="http://schemas.microsoft.com/office/drawing/2014/main" id="{86484ABD-E5DA-4745-9AB0-FE739D255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296" y="277831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6" name="AutoShape 24">
            <a:extLst>
              <a:ext uri="{FF2B5EF4-FFF2-40B4-BE49-F238E27FC236}">
                <a16:creationId xmlns:a16="http://schemas.microsoft.com/office/drawing/2014/main" id="{60E44DFA-117E-1744-B452-EC7DB276C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9896" y="285451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7" name="AutoShape 25">
            <a:extLst>
              <a:ext uri="{FF2B5EF4-FFF2-40B4-BE49-F238E27FC236}">
                <a16:creationId xmlns:a16="http://schemas.microsoft.com/office/drawing/2014/main" id="{6B5426DD-37EC-D34F-B775-8A91D911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696" y="361651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8" name="Line 26">
            <a:extLst>
              <a:ext uri="{FF2B5EF4-FFF2-40B4-BE49-F238E27FC236}">
                <a16:creationId xmlns:a16="http://schemas.microsoft.com/office/drawing/2014/main" id="{CE6B9961-E237-DC44-BD86-30CD6A4299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8772" y="2778316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5" name="Line 33">
            <a:extLst>
              <a:ext uri="{FF2B5EF4-FFF2-40B4-BE49-F238E27FC236}">
                <a16:creationId xmlns:a16="http://schemas.microsoft.com/office/drawing/2014/main" id="{2D896DF0-75C9-9746-99D5-6804C449A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1258" y="2860866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6" name="Line 34">
            <a:extLst>
              <a:ext uri="{FF2B5EF4-FFF2-40B4-BE49-F238E27FC236}">
                <a16:creationId xmlns:a16="http://schemas.microsoft.com/office/drawing/2014/main" id="{D05961C5-F88C-EE48-9C70-38A473423C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23858" y="3883216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7908" name="Object 36">
            <a:extLst>
              <a:ext uri="{FF2B5EF4-FFF2-40B4-BE49-F238E27FC236}">
                <a16:creationId xmlns:a16="http://schemas.microsoft.com/office/drawing/2014/main" id="{678078E6-B280-6F49-B00A-8CCA48697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87930"/>
              </p:ext>
            </p:extLst>
          </p:nvPr>
        </p:nvGraphicFramePr>
        <p:xfrm>
          <a:off x="2493900" y="3121423"/>
          <a:ext cx="12604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4" imgW="18719800" imgH="10820400" progId="Equation.3">
                  <p:embed/>
                </p:oleObj>
              </mc:Choice>
              <mc:Fallback>
                <p:oleObj name="Equation" r:id="rId4" imgW="18719800" imgH="10820400" progId="Equation.3">
                  <p:embed/>
                  <p:pic>
                    <p:nvPicPr>
                      <p:cNvPr id="207908" name="Object 36">
                        <a:extLst>
                          <a:ext uri="{FF2B5EF4-FFF2-40B4-BE49-F238E27FC236}">
                            <a16:creationId xmlns:a16="http://schemas.microsoft.com/office/drawing/2014/main" id="{678078E6-B280-6F49-B00A-8CCA48697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00" y="3121423"/>
                        <a:ext cx="12604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9" name="Text Box 37">
            <a:extLst>
              <a:ext uri="{FF2B5EF4-FFF2-40B4-BE49-F238E27FC236}">
                <a16:creationId xmlns:a16="http://schemas.microsoft.com/office/drawing/2014/main" id="{37414EE7-9506-6C4B-AB4E-7B6C778E8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6033" y="2997391"/>
            <a:ext cx="49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r</a:t>
            </a:r>
          </a:p>
        </p:txBody>
      </p:sp>
      <p:sp>
        <p:nvSpPr>
          <p:cNvPr id="207910" name="Oval 38">
            <a:extLst>
              <a:ext uri="{FF2B5EF4-FFF2-40B4-BE49-F238E27FC236}">
                <a16:creationId xmlns:a16="http://schemas.microsoft.com/office/drawing/2014/main" id="{633465B8-722B-5744-BFBE-27DBCF13D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958" y="3997517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1" name="Oval 39">
            <a:extLst>
              <a:ext uri="{FF2B5EF4-FFF2-40B4-BE49-F238E27FC236}">
                <a16:creationId xmlns:a16="http://schemas.microsoft.com/office/drawing/2014/main" id="{6CDCDFF9-0D78-DA42-93D6-5B26344AE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008" y="4792855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2" name="Oval 40">
            <a:extLst>
              <a:ext uri="{FF2B5EF4-FFF2-40B4-BE49-F238E27FC236}">
                <a16:creationId xmlns:a16="http://schemas.microsoft.com/office/drawing/2014/main" id="{54403268-96B2-7943-A7BB-9539B8E3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421" y="3980055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3" name="Line 41">
            <a:extLst>
              <a:ext uri="{FF2B5EF4-FFF2-40B4-BE49-F238E27FC236}">
                <a16:creationId xmlns:a16="http://schemas.microsoft.com/office/drawing/2014/main" id="{0C844315-9369-DD4E-80A8-152268CAD8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99972" y="4697605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4" name="Line 42">
            <a:extLst>
              <a:ext uri="{FF2B5EF4-FFF2-40B4-BE49-F238E27FC236}">
                <a16:creationId xmlns:a16="http://schemas.microsoft.com/office/drawing/2014/main" id="{D3C8BB8F-A849-7943-BE99-6E512F43AA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2358" y="4135630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5" name="Line 43">
            <a:extLst>
              <a:ext uri="{FF2B5EF4-FFF2-40B4-BE49-F238E27FC236}">
                <a16:creationId xmlns:a16="http://schemas.microsoft.com/office/drawing/2014/main" id="{B9BBE04E-7B85-A64E-ACC8-C3389D534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6922" y="2959291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6" name="Line 44">
            <a:extLst>
              <a:ext uri="{FF2B5EF4-FFF2-40B4-BE49-F238E27FC236}">
                <a16:creationId xmlns:a16="http://schemas.microsoft.com/office/drawing/2014/main" id="{C95C62C1-D2E7-3647-85F1-6C5D53EEB8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79222" y="2597341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7" name="Line 45">
            <a:extLst>
              <a:ext uri="{FF2B5EF4-FFF2-40B4-BE49-F238E27FC236}">
                <a16:creationId xmlns:a16="http://schemas.microsoft.com/office/drawing/2014/main" id="{09684813-64DE-2D47-AF72-DF2CDD15C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758" y="2664016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8" name="Text Box 46">
            <a:extLst>
              <a:ext uri="{FF2B5EF4-FFF2-40B4-BE49-F238E27FC236}">
                <a16:creationId xmlns:a16="http://schemas.microsoft.com/office/drawing/2014/main" id="{11B7C9A6-6B63-0340-B960-AEC60864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958" y="2340166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i="1"/>
              <a:t>ρ</a:t>
            </a:r>
            <a:endParaRPr lang="en-US" altLang="en-US" i="1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8B16BA0A-B2A9-DF45-B2BB-229264CA4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Margin </a:t>
            </a:r>
            <a:br>
              <a:rPr lang="en-US" altLang="en-US" dirty="0"/>
            </a:br>
            <a:r>
              <a:rPr lang="en-US" altLang="en-US" dirty="0"/>
              <a:t>Classification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E5B641F9-F1B5-3A40-A95F-96E3FC5C0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251" y="2986939"/>
            <a:ext cx="4675625" cy="2739619"/>
          </a:xfrm>
        </p:spPr>
        <p:txBody>
          <a:bodyPr>
            <a:normAutofit/>
          </a:bodyPr>
          <a:lstStyle/>
          <a:p>
            <a:r>
              <a:rPr lang="en-US" altLang="en-US" dirty="0"/>
              <a:t>Maximizing the margin is good according to intuition and PAC theory.</a:t>
            </a:r>
          </a:p>
          <a:p>
            <a:r>
              <a:rPr lang="en-US" altLang="en-US" dirty="0"/>
              <a:t>Implies that only support vectors matter; other training examples are ignorable. </a:t>
            </a:r>
          </a:p>
        </p:txBody>
      </p:sp>
      <p:sp>
        <p:nvSpPr>
          <p:cNvPr id="209950" name="Line 30">
            <a:extLst>
              <a:ext uri="{FF2B5EF4-FFF2-40B4-BE49-F238E27FC236}">
                <a16:creationId xmlns:a16="http://schemas.microsoft.com/office/drawing/2014/main" id="{5B2251E4-128D-3245-AC11-4C863F23F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8837" y="2761311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51" name="Line 31">
            <a:extLst>
              <a:ext uri="{FF2B5EF4-FFF2-40B4-BE49-F238E27FC236}">
                <a16:creationId xmlns:a16="http://schemas.microsoft.com/office/drawing/2014/main" id="{74D03A50-43A4-C94B-98BC-7C4C17EB7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3900" y="5687074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52" name="AutoShape 32">
            <a:extLst>
              <a:ext uri="{FF2B5EF4-FFF2-40B4-BE49-F238E27FC236}">
                <a16:creationId xmlns:a16="http://schemas.microsoft.com/office/drawing/2014/main" id="{2A0CA817-4FCA-5B41-89F2-87DA6E7B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50" y="35169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3" name="AutoShape 33">
            <a:extLst>
              <a:ext uri="{FF2B5EF4-FFF2-40B4-BE49-F238E27FC236}">
                <a16:creationId xmlns:a16="http://schemas.microsoft.com/office/drawing/2014/main" id="{E139A991-A668-5A4C-AD41-A36F8ADEA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38741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4" name="AutoShape 34">
            <a:extLst>
              <a:ext uri="{FF2B5EF4-FFF2-40B4-BE49-F238E27FC236}">
                <a16:creationId xmlns:a16="http://schemas.microsoft.com/office/drawing/2014/main" id="{BF9E604F-FC54-AF4B-806E-5D037A72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44202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5" name="AutoShape 35">
            <a:extLst>
              <a:ext uri="{FF2B5EF4-FFF2-40B4-BE49-F238E27FC236}">
                <a16:creationId xmlns:a16="http://schemas.microsoft.com/office/drawing/2014/main" id="{320BA885-0F9F-2B44-AD71-0D0B58C8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48774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6" name="AutoShape 36">
            <a:extLst>
              <a:ext uri="{FF2B5EF4-FFF2-40B4-BE49-F238E27FC236}">
                <a16:creationId xmlns:a16="http://schemas.microsoft.com/office/drawing/2014/main" id="{8A318FDC-1FB3-0C45-86B0-7A356AB7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32772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7" name="AutoShape 37">
            <a:extLst>
              <a:ext uri="{FF2B5EF4-FFF2-40B4-BE49-F238E27FC236}">
                <a16:creationId xmlns:a16="http://schemas.microsoft.com/office/drawing/2014/main" id="{B9832346-23E9-3F43-AD71-CD20EC850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41916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8" name="AutoShape 38">
            <a:extLst>
              <a:ext uri="{FF2B5EF4-FFF2-40B4-BE49-F238E27FC236}">
                <a16:creationId xmlns:a16="http://schemas.microsoft.com/office/drawing/2014/main" id="{96BA3EC4-774A-5847-8635-EF8C067B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775" y="43440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9" name="AutoShape 39">
            <a:extLst>
              <a:ext uri="{FF2B5EF4-FFF2-40B4-BE49-F238E27FC236}">
                <a16:creationId xmlns:a16="http://schemas.microsoft.com/office/drawing/2014/main" id="{0044FB38-53D0-1D44-B8EB-10437C67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75" y="396304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0" name="AutoShape 40">
            <a:extLst>
              <a:ext uri="{FF2B5EF4-FFF2-40B4-BE49-F238E27FC236}">
                <a16:creationId xmlns:a16="http://schemas.microsoft.com/office/drawing/2014/main" id="{8CD2C12F-A3C8-5E4F-8E10-3EBC8D3D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5" y="39503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1" name="AutoShape 41">
            <a:extLst>
              <a:ext uri="{FF2B5EF4-FFF2-40B4-BE49-F238E27FC236}">
                <a16:creationId xmlns:a16="http://schemas.microsoft.com/office/drawing/2014/main" id="{3E3C74C8-B3DA-E141-BEB4-33F03E5D8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75" y="48774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2" name="AutoShape 42">
            <a:extLst>
              <a:ext uri="{FF2B5EF4-FFF2-40B4-BE49-F238E27FC236}">
                <a16:creationId xmlns:a16="http://schemas.microsoft.com/office/drawing/2014/main" id="{88AA10F2-CC7B-BC49-9C15-83A373C6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775" y="48774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3" name="AutoShape 43">
            <a:extLst>
              <a:ext uri="{FF2B5EF4-FFF2-40B4-BE49-F238E27FC236}">
                <a16:creationId xmlns:a16="http://schemas.microsoft.com/office/drawing/2014/main" id="{492A9148-827B-6F41-81C4-78E92630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675" y="53981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4" name="AutoShape 44">
            <a:extLst>
              <a:ext uri="{FF2B5EF4-FFF2-40B4-BE49-F238E27FC236}">
                <a16:creationId xmlns:a16="http://schemas.microsoft.com/office/drawing/2014/main" id="{880B1028-C1E4-2D4E-AA48-53818987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975" y="42678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5" name="AutoShape 45">
            <a:extLst>
              <a:ext uri="{FF2B5EF4-FFF2-40B4-BE49-F238E27FC236}">
                <a16:creationId xmlns:a16="http://schemas.microsoft.com/office/drawing/2014/main" id="{99914D19-BCFB-1D4F-A1AD-67CB00CA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47615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6" name="AutoShape 46">
            <a:extLst>
              <a:ext uri="{FF2B5EF4-FFF2-40B4-BE49-F238E27FC236}">
                <a16:creationId xmlns:a16="http://schemas.microsoft.com/office/drawing/2014/main" id="{F9256A87-EEFE-174F-98A4-D1F6DB55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4175" y="51060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7" name="AutoShape 47">
            <a:extLst>
              <a:ext uri="{FF2B5EF4-FFF2-40B4-BE49-F238E27FC236}">
                <a16:creationId xmlns:a16="http://schemas.microsoft.com/office/drawing/2014/main" id="{00E4DDE9-45A2-294B-B7B6-476C635C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975" y="4191649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8" name="AutoShape 48">
            <a:extLst>
              <a:ext uri="{FF2B5EF4-FFF2-40B4-BE49-F238E27FC236}">
                <a16:creationId xmlns:a16="http://schemas.microsoft.com/office/drawing/2014/main" id="{68B8D47C-FEF8-8F46-97B0-AAA960E0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0" y="26787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9" name="AutoShape 49">
            <a:extLst>
              <a:ext uri="{FF2B5EF4-FFF2-40B4-BE49-F238E27FC236}">
                <a16:creationId xmlns:a16="http://schemas.microsoft.com/office/drawing/2014/main" id="{2392BE21-0C01-D342-AD9F-5FFEC0DD9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100" y="27549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0" name="AutoShape 50">
            <a:extLst>
              <a:ext uri="{FF2B5EF4-FFF2-40B4-BE49-F238E27FC236}">
                <a16:creationId xmlns:a16="http://schemas.microsoft.com/office/drawing/2014/main" id="{AE361F4A-9787-E247-A451-1C8DDAED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900" y="35169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1" name="Line 51">
            <a:extLst>
              <a:ext uri="{FF2B5EF4-FFF2-40B4-BE49-F238E27FC236}">
                <a16:creationId xmlns:a16="http://schemas.microsoft.com/office/drawing/2014/main" id="{E877F265-639D-7847-905F-B83481FD8C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3976" y="2678761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3" name="Line 53">
            <a:extLst>
              <a:ext uri="{FF2B5EF4-FFF2-40B4-BE49-F238E27FC236}">
                <a16:creationId xmlns:a16="http://schemas.microsoft.com/office/drawing/2014/main" id="{21E329C0-B2EE-6B45-872A-F73FB9B704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9062" y="3783661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5" name="Oval 55">
            <a:extLst>
              <a:ext uri="{FF2B5EF4-FFF2-40B4-BE49-F238E27FC236}">
                <a16:creationId xmlns:a16="http://schemas.microsoft.com/office/drawing/2014/main" id="{2FA03FCE-A213-6C43-86E0-0F386B1F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162" y="3897962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6" name="Oval 56">
            <a:extLst>
              <a:ext uri="{FF2B5EF4-FFF2-40B4-BE49-F238E27FC236}">
                <a16:creationId xmlns:a16="http://schemas.microsoft.com/office/drawing/2014/main" id="{310BF68B-C190-264D-9714-8B186318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12" y="4693300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7" name="Oval 57">
            <a:extLst>
              <a:ext uri="{FF2B5EF4-FFF2-40B4-BE49-F238E27FC236}">
                <a16:creationId xmlns:a16="http://schemas.microsoft.com/office/drawing/2014/main" id="{B1995176-DB92-4A48-8358-7C80D421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5" y="3880500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8" name="Line 58">
            <a:extLst>
              <a:ext uri="{FF2B5EF4-FFF2-40B4-BE49-F238E27FC236}">
                <a16:creationId xmlns:a16="http://schemas.microsoft.com/office/drawing/2014/main" id="{4CA2A256-82F3-9645-B0B8-3587D1714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85176" y="4598050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9" name="Line 59">
            <a:extLst>
              <a:ext uri="{FF2B5EF4-FFF2-40B4-BE49-F238E27FC236}">
                <a16:creationId xmlns:a16="http://schemas.microsoft.com/office/drawing/2014/main" id="{3E8BA153-AC34-5344-A906-15C57AC98F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7562" y="4036075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0" name="Line 60">
            <a:extLst>
              <a:ext uri="{FF2B5EF4-FFF2-40B4-BE49-F238E27FC236}">
                <a16:creationId xmlns:a16="http://schemas.microsoft.com/office/drawing/2014/main" id="{11665649-0DBB-A044-B596-D6540DB74E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2126" y="2859736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1" name="Line 61">
            <a:extLst>
              <a:ext uri="{FF2B5EF4-FFF2-40B4-BE49-F238E27FC236}">
                <a16:creationId xmlns:a16="http://schemas.microsoft.com/office/drawing/2014/main" id="{9D81C512-3333-D14A-B7D6-A2C5BAE09B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426" y="2497786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6">
            <a:extLst>
              <a:ext uri="{FF2B5EF4-FFF2-40B4-BE49-F238E27FC236}">
                <a16:creationId xmlns:a16="http://schemas.microsoft.com/office/drawing/2014/main" id="{266B13B6-13D0-944B-B618-FE97EFF4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4D27EE-A886-6C4B-9B26-21BDABBB2C4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63BECE0-2477-DA49-A3A5-F870A333F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Support Vector Machine (SVM)</a:t>
            </a:r>
          </a:p>
        </p:txBody>
      </p:sp>
      <p:sp>
        <p:nvSpPr>
          <p:cNvPr id="26627" name="Oval 4">
            <a:extLst>
              <a:ext uri="{FF2B5EF4-FFF2-40B4-BE49-F238E27FC236}">
                <a16:creationId xmlns:a16="http://schemas.microsoft.com/office/drawing/2014/main" id="{218C0D94-6AEE-7C45-82C7-A26D07E4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8" name="Oval 5">
            <a:extLst>
              <a:ext uri="{FF2B5EF4-FFF2-40B4-BE49-F238E27FC236}">
                <a16:creationId xmlns:a16="http://schemas.microsoft.com/office/drawing/2014/main" id="{F53AE7AC-DEBD-4D4C-8D9D-F99D7482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Oval 6">
            <a:extLst>
              <a:ext uri="{FF2B5EF4-FFF2-40B4-BE49-F238E27FC236}">
                <a16:creationId xmlns:a16="http://schemas.microsoft.com/office/drawing/2014/main" id="{F1F55A10-A70D-EE45-900A-E376138E7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Oval 7">
            <a:extLst>
              <a:ext uri="{FF2B5EF4-FFF2-40B4-BE49-F238E27FC236}">
                <a16:creationId xmlns:a16="http://schemas.microsoft.com/office/drawing/2014/main" id="{B4C95A3A-68CC-764D-8E69-3E7BD952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Oval 8">
            <a:extLst>
              <a:ext uri="{FF2B5EF4-FFF2-40B4-BE49-F238E27FC236}">
                <a16:creationId xmlns:a16="http://schemas.microsoft.com/office/drawing/2014/main" id="{E2D54BC6-3C0F-FB4E-90D6-AF3DF9089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Oval 9">
            <a:extLst>
              <a:ext uri="{FF2B5EF4-FFF2-40B4-BE49-F238E27FC236}">
                <a16:creationId xmlns:a16="http://schemas.microsoft.com/office/drawing/2014/main" id="{B7CBE049-9C17-F841-9C3F-20222C043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Oval 10">
            <a:extLst>
              <a:ext uri="{FF2B5EF4-FFF2-40B4-BE49-F238E27FC236}">
                <a16:creationId xmlns:a16="http://schemas.microsoft.com/office/drawing/2014/main" id="{89D88F28-8F4A-9C4F-8F7F-296197813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Rectangle 11">
            <a:extLst>
              <a:ext uri="{FF2B5EF4-FFF2-40B4-BE49-F238E27FC236}">
                <a16:creationId xmlns:a16="http://schemas.microsoft.com/office/drawing/2014/main" id="{C3278C0D-33AA-DC4A-AC15-E467CF0C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505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5" name="Rectangle 12">
            <a:extLst>
              <a:ext uri="{FF2B5EF4-FFF2-40B4-BE49-F238E27FC236}">
                <a16:creationId xmlns:a16="http://schemas.microsoft.com/office/drawing/2014/main" id="{9ED7C7E9-D2D3-5240-8BC8-321A1ED2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6" name="Rectangle 13">
            <a:extLst>
              <a:ext uri="{FF2B5EF4-FFF2-40B4-BE49-F238E27FC236}">
                <a16:creationId xmlns:a16="http://schemas.microsoft.com/office/drawing/2014/main" id="{BE7B415D-51DC-FF49-8BC0-9001DC9FF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8100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7" name="Rectangle 14">
            <a:extLst>
              <a:ext uri="{FF2B5EF4-FFF2-40B4-BE49-F238E27FC236}">
                <a16:creationId xmlns:a16="http://schemas.microsoft.com/office/drawing/2014/main" id="{6BEE2C3E-C258-8D40-9AA6-4B744B85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8" name="Rectangle 15">
            <a:extLst>
              <a:ext uri="{FF2B5EF4-FFF2-40B4-BE49-F238E27FC236}">
                <a16:creationId xmlns:a16="http://schemas.microsoft.com/office/drawing/2014/main" id="{D24CD439-3873-2344-BACF-3AA687B4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9" name="Rectangle 16">
            <a:extLst>
              <a:ext uri="{FF2B5EF4-FFF2-40B4-BE49-F238E27FC236}">
                <a16:creationId xmlns:a16="http://schemas.microsoft.com/office/drawing/2014/main" id="{F5A328C6-D0EA-0B4C-A2D2-5B28B45B2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86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0" name="Rectangle 17">
            <a:extLst>
              <a:ext uri="{FF2B5EF4-FFF2-40B4-BE49-F238E27FC236}">
                <a16:creationId xmlns:a16="http://schemas.microsoft.com/office/drawing/2014/main" id="{013E5EE3-D427-344C-843C-4EC077B32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1" name="Oval 18">
            <a:extLst>
              <a:ext uri="{FF2B5EF4-FFF2-40B4-BE49-F238E27FC236}">
                <a16:creationId xmlns:a16="http://schemas.microsoft.com/office/drawing/2014/main" id="{9463CA35-6F98-4140-90B0-ABDC58FF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2" name="Oval 19">
            <a:extLst>
              <a:ext uri="{FF2B5EF4-FFF2-40B4-BE49-F238E27FC236}">
                <a16:creationId xmlns:a16="http://schemas.microsoft.com/office/drawing/2014/main" id="{474B3EB8-DE4D-654A-814B-B041B04AA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3" name="Oval 20">
            <a:extLst>
              <a:ext uri="{FF2B5EF4-FFF2-40B4-BE49-F238E27FC236}">
                <a16:creationId xmlns:a16="http://schemas.microsoft.com/office/drawing/2014/main" id="{615695C3-416D-1B48-9796-2204B2B3A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4" name="Rectangle 21">
            <a:extLst>
              <a:ext uri="{FF2B5EF4-FFF2-40B4-BE49-F238E27FC236}">
                <a16:creationId xmlns:a16="http://schemas.microsoft.com/office/drawing/2014/main" id="{0AC8B516-F82B-374B-BC82-36430442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4417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5" name="Rectangle 22">
            <a:extLst>
              <a:ext uri="{FF2B5EF4-FFF2-40B4-BE49-F238E27FC236}">
                <a16:creationId xmlns:a16="http://schemas.microsoft.com/office/drawing/2014/main" id="{F32EA7DB-CE76-7F49-9CE9-C2B115891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6" name="Rectangle 23">
            <a:extLst>
              <a:ext uri="{FF2B5EF4-FFF2-40B4-BE49-F238E27FC236}">
                <a16:creationId xmlns:a16="http://schemas.microsoft.com/office/drawing/2014/main" id="{4236846E-8F68-8E4A-ADC0-72004FFB0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7" name="Oval 24">
            <a:extLst>
              <a:ext uri="{FF2B5EF4-FFF2-40B4-BE49-F238E27FC236}">
                <a16:creationId xmlns:a16="http://schemas.microsoft.com/office/drawing/2014/main" id="{B3EB3EE9-41F3-AC4B-B8F8-13154EF61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700" y="3162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Oval 25">
            <a:extLst>
              <a:ext uri="{FF2B5EF4-FFF2-40B4-BE49-F238E27FC236}">
                <a16:creationId xmlns:a16="http://schemas.microsoft.com/office/drawing/2014/main" id="{8D1B52E8-34B5-B145-A871-11B938A7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2170" name="Line 26">
            <a:extLst>
              <a:ext uri="{FF2B5EF4-FFF2-40B4-BE49-F238E27FC236}">
                <a16:creationId xmlns:a16="http://schemas.microsoft.com/office/drawing/2014/main" id="{F27C40CF-20E3-5A44-89F8-A39E5C4E2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514600"/>
            <a:ext cx="1981200" cy="152400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5B5A8365-AAE3-4241-A78B-4BCC2A369AEB}"/>
              </a:ext>
            </a:extLst>
          </p:cNvPr>
          <p:cNvGrpSpPr>
            <a:grpSpLocks/>
          </p:cNvGrpSpPr>
          <p:nvPr/>
        </p:nvGrpSpPr>
        <p:grpSpPr bwMode="auto">
          <a:xfrm>
            <a:off x="7162801" y="1562101"/>
            <a:ext cx="2913063" cy="3514725"/>
            <a:chOff x="5638800" y="1562100"/>
            <a:chExt cx="2913546" cy="3514586"/>
          </a:xfrm>
        </p:grpSpPr>
        <p:sp>
          <p:nvSpPr>
            <p:cNvPr id="26667" name="Line 28">
              <a:extLst>
                <a:ext uri="{FF2B5EF4-FFF2-40B4-BE49-F238E27FC236}">
                  <a16:creationId xmlns:a16="http://schemas.microsoft.com/office/drawing/2014/main" id="{D7F38B17-A86A-E448-9096-387FC9F23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22860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Line 29">
              <a:extLst>
                <a:ext uri="{FF2B5EF4-FFF2-40B4-BE49-F238E27FC236}">
                  <a16:creationId xmlns:a16="http://schemas.microsoft.com/office/drawing/2014/main" id="{371AB7CF-9BC8-2540-A842-250AF4D27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27432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32">
              <a:extLst>
                <a:ext uri="{FF2B5EF4-FFF2-40B4-BE49-F238E27FC236}">
                  <a16:creationId xmlns:a16="http://schemas.microsoft.com/office/drawing/2014/main" id="{BB702B97-0EE8-1744-AFC6-9F27AC2A1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1970088"/>
              <a:ext cx="152400" cy="11922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Line 33">
              <a:extLst>
                <a:ext uri="{FF2B5EF4-FFF2-40B4-BE49-F238E27FC236}">
                  <a16:creationId xmlns:a16="http://schemas.microsoft.com/office/drawing/2014/main" id="{4E6896A4-C4E2-1443-93AB-B265B4F92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1970088"/>
              <a:ext cx="190500" cy="925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Line 35">
              <a:extLst>
                <a:ext uri="{FF2B5EF4-FFF2-40B4-BE49-F238E27FC236}">
                  <a16:creationId xmlns:a16="http://schemas.microsoft.com/office/drawing/2014/main" id="{68285509-FADD-954B-9415-388FD1A3D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8400" y="3657600"/>
              <a:ext cx="361950" cy="522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Text Box 31">
              <a:extLst>
                <a:ext uri="{FF2B5EF4-FFF2-40B4-BE49-F238E27FC236}">
                  <a16:creationId xmlns:a16="http://schemas.microsoft.com/office/drawing/2014/main" id="{122E60E1-24A3-7B40-A957-3CF946F18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5348" y="1562100"/>
              <a:ext cx="1829103" cy="40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Calibri" panose="020F0502020204030204" pitchFamily="34" charset="0"/>
                </a:rPr>
                <a:t>Support vectors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73" name="Text Box 36">
              <a:extLst>
                <a:ext uri="{FF2B5EF4-FFF2-40B4-BE49-F238E27FC236}">
                  <a16:creationId xmlns:a16="http://schemas.microsoft.com/office/drawing/2014/main" id="{146A041A-ABFC-644F-8533-7E14A7028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1021" y="4368689"/>
              <a:ext cx="1281325" cy="707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Calibri" panose="020F0502020204030204" pitchFamily="34" charset="0"/>
                </a:rPr>
                <a:t>Maximizes</a:t>
              </a:r>
            </a:p>
            <a:p>
              <a:r>
                <a:rPr lang="en-US" altLang="en-US" sz="2000">
                  <a:latin typeface="Calibri" panose="020F0502020204030204" pitchFamily="34" charset="0"/>
                </a:rPr>
                <a:t>margin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74" name="Freeform 37">
              <a:extLst>
                <a:ext uri="{FF2B5EF4-FFF2-40B4-BE49-F238E27FC236}">
                  <a16:creationId xmlns:a16="http://schemas.microsoft.com/office/drawing/2014/main" id="{D8315065-3E41-B544-B8B3-1E98454C7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5" y="3797300"/>
              <a:ext cx="174625" cy="630238"/>
            </a:xfrm>
            <a:custGeom>
              <a:avLst/>
              <a:gdLst>
                <a:gd name="T0" fmla="*/ 2147483647 w 110"/>
                <a:gd name="T1" fmla="*/ 2147483647 h 397"/>
                <a:gd name="T2" fmla="*/ 2147483647 w 110"/>
                <a:gd name="T3" fmla="*/ 2147483647 h 397"/>
                <a:gd name="T4" fmla="*/ 2147483647 w 110"/>
                <a:gd name="T5" fmla="*/ 2147483647 h 397"/>
                <a:gd name="T6" fmla="*/ 0 w 110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97"/>
                <a:gd name="T14" fmla="*/ 110 w 110"/>
                <a:gd name="T15" fmla="*/ 397 h 3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97">
                  <a:moveTo>
                    <a:pt x="24" y="397"/>
                  </a:moveTo>
                  <a:cubicBezTo>
                    <a:pt x="62" y="331"/>
                    <a:pt x="100" y="265"/>
                    <a:pt x="105" y="211"/>
                  </a:cubicBezTo>
                  <a:cubicBezTo>
                    <a:pt x="110" y="157"/>
                    <a:pt x="74" y="108"/>
                    <a:pt x="57" y="73"/>
                  </a:cubicBezTo>
                  <a:cubicBezTo>
                    <a:pt x="40" y="38"/>
                    <a:pt x="8" y="12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2182" name="Line 38">
            <a:extLst>
              <a:ext uri="{FF2B5EF4-FFF2-40B4-BE49-F238E27FC236}">
                <a16:creationId xmlns:a16="http://schemas.microsoft.com/office/drawing/2014/main" id="{AEAA601C-FF7D-7C43-B384-548032257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209800"/>
            <a:ext cx="1231900" cy="2044700"/>
          </a:xfrm>
          <a:prstGeom prst="line">
            <a:avLst/>
          </a:prstGeom>
          <a:noFill/>
          <a:ln w="19050">
            <a:solidFill>
              <a:srgbClr val="F79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2183" name="Line 39">
            <a:extLst>
              <a:ext uri="{FF2B5EF4-FFF2-40B4-BE49-F238E27FC236}">
                <a16:creationId xmlns:a16="http://schemas.microsoft.com/office/drawing/2014/main" id="{7EA52F0A-DE72-FB4D-85E2-A4EFA3213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2755900"/>
            <a:ext cx="2286000" cy="8890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Lucida Sans" charset="0"/>
              <a:ea typeface="Arial Unicode MS" charset="0"/>
              <a:cs typeface="Arial Unicode MS" charset="0"/>
            </a:endParaRPr>
          </a:p>
        </p:txBody>
      </p:sp>
      <p:sp>
        <p:nvSpPr>
          <p:cNvPr id="26653" name="Oval 41">
            <a:extLst>
              <a:ext uri="{FF2B5EF4-FFF2-40B4-BE49-F238E27FC236}">
                <a16:creationId xmlns:a16="http://schemas.microsoft.com/office/drawing/2014/main" id="{C1B6053C-BCD0-6541-8C5F-AE5E3B978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4" name="Rectangle 42">
            <a:extLst>
              <a:ext uri="{FF2B5EF4-FFF2-40B4-BE49-F238E27FC236}">
                <a16:creationId xmlns:a16="http://schemas.microsoft.com/office/drawing/2014/main" id="{1684C2BF-104E-FE41-8C49-E5C72182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4417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5" name="Rectangle 43">
            <a:extLst>
              <a:ext uri="{FF2B5EF4-FFF2-40B4-BE49-F238E27FC236}">
                <a16:creationId xmlns:a16="http://schemas.microsoft.com/office/drawing/2014/main" id="{C4827D4D-01CC-F341-A847-15366DA9F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6576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6" name="Rectangle 44">
            <a:extLst>
              <a:ext uri="{FF2B5EF4-FFF2-40B4-BE49-F238E27FC236}">
                <a16:creationId xmlns:a16="http://schemas.microsoft.com/office/drawing/2014/main" id="{A067A292-D9AD-344F-9BF3-A62B2B16A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7" name="Oval 45">
            <a:extLst>
              <a:ext uri="{FF2B5EF4-FFF2-40B4-BE49-F238E27FC236}">
                <a16:creationId xmlns:a16="http://schemas.microsoft.com/office/drawing/2014/main" id="{AD3E400D-387F-A740-9890-4DE7D3800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700" y="3162300"/>
            <a:ext cx="152400" cy="152400"/>
          </a:xfrm>
          <a:prstGeom prst="ellipse">
            <a:avLst/>
          </a:prstGeom>
          <a:solidFill>
            <a:srgbClr val="4370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9" name="TextBox 47">
            <a:extLst>
              <a:ext uri="{FF2B5EF4-FFF2-40B4-BE49-F238E27FC236}">
                <a16:creationId xmlns:a16="http://schemas.microsoft.com/office/drawing/2014/main" id="{E6779DA8-C9B5-5B46-8638-F9AF3601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668" y="5638953"/>
            <a:ext cx="522786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6B006A"/>
                </a:solidFill>
              </a:rPr>
              <a:t>*</a:t>
            </a:r>
            <a:r>
              <a:rPr lang="en-US" altLang="en-US" sz="1600" dirty="0"/>
              <a:t>but other discriminative methods often perform very similarly</a:t>
            </a:r>
          </a:p>
        </p:txBody>
      </p:sp>
      <p:sp>
        <p:nvSpPr>
          <p:cNvPr id="26660" name="TextBox 4">
            <a:extLst>
              <a:ext uri="{FF2B5EF4-FFF2-40B4-BE49-F238E27FC236}">
                <a16:creationId xmlns:a16="http://schemas.microsoft.com/office/drawing/2014/main" id="{D9CF1559-34FA-8049-86D5-66B097DD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5D47C9D0-34CA-2B4E-A79D-2F2C64790BFF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362201"/>
            <a:ext cx="1828800" cy="2917825"/>
            <a:chOff x="6096000" y="2362200"/>
            <a:chExt cx="1828800" cy="2917686"/>
          </a:xfrm>
        </p:grpSpPr>
        <p:sp>
          <p:nvSpPr>
            <p:cNvPr id="26662" name="Line 38">
              <a:extLst>
                <a:ext uri="{FF2B5EF4-FFF2-40B4-BE49-F238E27FC236}">
                  <a16:creationId xmlns:a16="http://schemas.microsoft.com/office/drawing/2014/main" id="{D8E2EAF6-C3AF-044E-801B-F4228504D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23622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38">
              <a:extLst>
                <a:ext uri="{FF2B5EF4-FFF2-40B4-BE49-F238E27FC236}">
                  <a16:creationId xmlns:a16="http://schemas.microsoft.com/office/drawing/2014/main" id="{19CB248C-512F-7C4C-8A40-4E91D1291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2900" y="25146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Line 35">
              <a:extLst>
                <a:ext uri="{FF2B5EF4-FFF2-40B4-BE49-F238E27FC236}">
                  <a16:creationId xmlns:a16="http://schemas.microsoft.com/office/drawing/2014/main" id="{994C31E9-4639-194E-93D8-9F54B8D2B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3886200"/>
              <a:ext cx="381000" cy="228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Text Box 36">
              <a:extLst>
                <a:ext uri="{FF2B5EF4-FFF2-40B4-BE49-F238E27FC236}">
                  <a16:creationId xmlns:a16="http://schemas.microsoft.com/office/drawing/2014/main" id="{F8245D96-0DAB-AD4F-8B7A-2764CA526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4571895"/>
              <a:ext cx="1184275" cy="707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Calibri" panose="020F0502020204030204" pitchFamily="34" charset="0"/>
                </a:rPr>
                <a:t>Narrower</a:t>
              </a:r>
            </a:p>
            <a:p>
              <a:r>
                <a:rPr lang="en-US" altLang="en-US" sz="2000">
                  <a:latin typeface="Calibri" panose="020F0502020204030204" pitchFamily="34" charset="0"/>
                </a:rPr>
                <a:t>margin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D99F5921-DD26-9D4F-A931-233A415462EC}"/>
                </a:ext>
              </a:extLst>
            </p:cNvPr>
            <p:cNvCxnSpPr>
              <a:cxnSpLocks noChangeShapeType="1"/>
              <a:stCxn id="26665" idx="0"/>
            </p:cNvCxnSpPr>
            <p:nvPr/>
          </p:nvCxnSpPr>
          <p:spPr bwMode="auto">
            <a:xfrm rot="5400000" flipH="1" flipV="1">
              <a:off x="7001684" y="4182178"/>
              <a:ext cx="609571" cy="16986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902185" name="Rectangle 46">
            <a:extLst>
              <a:ext uri="{FF2B5EF4-FFF2-40B4-BE49-F238E27FC236}">
                <a16:creationId xmlns:a16="http://schemas.microsoft.com/office/drawing/2014/main" id="{182FAEEF-32D1-42A9-900A-1E0FA6D23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063129"/>
              </p:ext>
            </p:extLst>
          </p:nvPr>
        </p:nvGraphicFramePr>
        <p:xfrm>
          <a:off x="692150" y="1524000"/>
          <a:ext cx="4876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4"/>
      </a:lt2>
      <a:accent1>
        <a:srgbClr val="CA93BB"/>
      </a:accent1>
      <a:accent2>
        <a:srgbClr val="B57BBE"/>
      </a:accent2>
      <a:accent3>
        <a:srgbClr val="AB93CA"/>
      </a:accent3>
      <a:accent4>
        <a:srgbClr val="7C7BBE"/>
      </a:accent4>
      <a:accent5>
        <a:srgbClr val="8FA5C8"/>
      </a:accent5>
      <a:accent6>
        <a:srgbClr val="75ABB7"/>
      </a:accent6>
      <a:hlink>
        <a:srgbClr val="568E65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5281</TotalTime>
  <Words>1913</Words>
  <Application>Microsoft Macintosh PowerPoint</Application>
  <PresentationFormat>Widescreen</PresentationFormat>
  <Paragraphs>286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ＭＳ ゴシック</vt:lpstr>
      <vt:lpstr>Arial</vt:lpstr>
      <vt:lpstr>Arial Unicode MS</vt:lpstr>
      <vt:lpstr>Calibri</vt:lpstr>
      <vt:lpstr>Lucida Sans</vt:lpstr>
      <vt:lpstr>Rockwell</vt:lpstr>
      <vt:lpstr>Seaford Display</vt:lpstr>
      <vt:lpstr>System Font Regular</vt:lpstr>
      <vt:lpstr>Tenorite</vt:lpstr>
      <vt:lpstr>Times New Roman</vt:lpstr>
      <vt:lpstr>Verdana</vt:lpstr>
      <vt:lpstr>Wingdings</vt:lpstr>
      <vt:lpstr>MadridVTI</vt:lpstr>
      <vt:lpstr>Equation</vt:lpstr>
      <vt:lpstr>Support Vector Machine</vt:lpstr>
      <vt:lpstr>Outline</vt:lpstr>
      <vt:lpstr>Vector and Hyperplane</vt:lpstr>
      <vt:lpstr>Perceptron Revisited </vt:lpstr>
      <vt:lpstr>Outline</vt:lpstr>
      <vt:lpstr>Intuition of SVM</vt:lpstr>
      <vt:lpstr>Geometric Margin</vt:lpstr>
      <vt:lpstr>Maximum Margin  Classification</vt:lpstr>
      <vt:lpstr>Support Vector Machine (SVM)</vt:lpstr>
      <vt:lpstr>Linear SVM  Mathematically The linearly separable case</vt:lpstr>
      <vt:lpstr>Linear SVM Mathematically</vt:lpstr>
      <vt:lpstr>Outline</vt:lpstr>
      <vt:lpstr>Solving the  Optimization Problem</vt:lpstr>
      <vt:lpstr>The Optimization Problem Solution</vt:lpstr>
      <vt:lpstr>Soft Margin  Classification  </vt:lpstr>
      <vt:lpstr>Soft Margin Classification Mathematically</vt:lpstr>
      <vt:lpstr>Soft Margin Classification Mathematically</vt:lpstr>
      <vt:lpstr>Classification with SVMs</vt:lpstr>
      <vt:lpstr>Linear SVMs:  Summary</vt:lpstr>
      <vt:lpstr>Outline</vt:lpstr>
      <vt:lpstr>Non-linear SVMs</vt:lpstr>
      <vt:lpstr>Non-linear SVMs:  Feature spaces</vt:lpstr>
      <vt:lpstr>The “Kernel Trick”</vt:lpstr>
      <vt:lpstr>Kernels</vt:lpstr>
      <vt:lpstr>Home Works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Risman Adnan</dc:creator>
  <cp:lastModifiedBy>Risman Adnan</cp:lastModifiedBy>
  <cp:revision>11</cp:revision>
  <dcterms:created xsi:type="dcterms:W3CDTF">2021-10-17T13:35:00Z</dcterms:created>
  <dcterms:modified xsi:type="dcterms:W3CDTF">2021-11-16T22:49:27Z</dcterms:modified>
</cp:coreProperties>
</file>