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7.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9.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0.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79" r:id="rId4"/>
    <p:sldId id="280" r:id="rId5"/>
    <p:sldId id="281" r:id="rId6"/>
    <p:sldId id="282" r:id="rId7"/>
    <p:sldId id="283" r:id="rId8"/>
    <p:sldId id="284" r:id="rId9"/>
    <p:sldId id="285" r:id="rId10"/>
    <p:sldId id="286" r:id="rId11"/>
    <p:sldId id="27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29.8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0.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5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1.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8.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9.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2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2T06:37:36.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68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571b1dc48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571b1dc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61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854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43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26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9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47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28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customXml" Target="../ink/ink69.xml"/><Relationship Id="rId3" Type="http://schemas.openxmlformats.org/officeDocument/2006/relationships/customXml" Target="../ink/ink61.xml"/><Relationship Id="rId7" Type="http://schemas.openxmlformats.org/officeDocument/2006/relationships/customXml" Target="../ink/ink64.xml"/><Relationship Id="rId12" Type="http://schemas.openxmlformats.org/officeDocument/2006/relationships/customXml" Target="../ink/ink68.xml"/><Relationship Id="rId1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customXml" Target="../ink/ink63.xml"/><Relationship Id="rId11" Type="http://schemas.openxmlformats.org/officeDocument/2006/relationships/customXml" Target="../ink/ink67.xml"/><Relationship Id="rId5" Type="http://schemas.openxmlformats.org/officeDocument/2006/relationships/customXml" Target="../ink/ink62.xml"/><Relationship Id="rId15" Type="http://schemas.openxmlformats.org/officeDocument/2006/relationships/customXml" Target="../ink/ink71.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66.xml"/><Relationship Id="rId14" Type="http://schemas.openxmlformats.org/officeDocument/2006/relationships/customXml" Target="../ink/ink7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8.xml"/><Relationship Id="rId17" Type="http://schemas.openxmlformats.org/officeDocument/2006/relationships/image" Target="../media/image6.png"/><Relationship Id="rId2" Type="http://schemas.openxmlformats.org/officeDocument/2006/relationships/notesSlide" Target="../notesSlides/notesSlide5.xml"/><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5" Type="http://schemas.openxmlformats.org/officeDocument/2006/relationships/customXml" Target="../ink/ink11.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6.xml"/><Relationship Id="rId14" Type="http://schemas.openxmlformats.org/officeDocument/2006/relationships/customXml" Target="../ink/ink10.xml"/></Relationships>
</file>

<file path=ppt/slides/_rels/slide6.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21.xml"/><Relationship Id="rId3" Type="http://schemas.openxmlformats.org/officeDocument/2006/relationships/customXml" Target="../ink/ink13.xml"/><Relationship Id="rId7" Type="http://schemas.openxmlformats.org/officeDocument/2006/relationships/customXml" Target="../ink/ink16.xml"/><Relationship Id="rId12" Type="http://schemas.openxmlformats.org/officeDocument/2006/relationships/customXml" Target="../ink/ink20.xml"/><Relationship Id="rId17" Type="http://schemas.openxmlformats.org/officeDocument/2006/relationships/image" Target="../media/image7.png"/><Relationship Id="rId2" Type="http://schemas.openxmlformats.org/officeDocument/2006/relationships/notesSlide" Target="../notesSlides/notesSlide6.xml"/><Relationship Id="rId16"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customXml" Target="../ink/ink19.xml"/><Relationship Id="rId5" Type="http://schemas.openxmlformats.org/officeDocument/2006/relationships/customXml" Target="../ink/ink14.xml"/><Relationship Id="rId15" Type="http://schemas.openxmlformats.org/officeDocument/2006/relationships/customXml" Target="../ink/ink23.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18.xml"/><Relationship Id="rId14" Type="http://schemas.openxmlformats.org/officeDocument/2006/relationships/customXml" Target="../ink/ink22.xml"/></Relationships>
</file>

<file path=ppt/slides/_rels/slide7.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customXml" Target="../ink/ink33.xml"/><Relationship Id="rId3" Type="http://schemas.openxmlformats.org/officeDocument/2006/relationships/customXml" Target="../ink/ink25.xml"/><Relationship Id="rId7" Type="http://schemas.openxmlformats.org/officeDocument/2006/relationships/customXml" Target="../ink/ink28.xml"/><Relationship Id="rId12"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customXml" Target="../ink/ink31.xml"/><Relationship Id="rId5" Type="http://schemas.openxmlformats.org/officeDocument/2006/relationships/customXml" Target="../ink/ink26.xml"/><Relationship Id="rId15" Type="http://schemas.openxmlformats.org/officeDocument/2006/relationships/customXml" Target="../ink/ink35.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30.xml"/><Relationship Id="rId14" Type="http://schemas.openxmlformats.org/officeDocument/2006/relationships/customXml" Target="../ink/ink34.xml"/></Relationships>
</file>

<file path=ppt/slides/_rels/slide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customXml" Target="../ink/ink45.xml"/><Relationship Id="rId3" Type="http://schemas.openxmlformats.org/officeDocument/2006/relationships/customXml" Target="../ink/ink37.xml"/><Relationship Id="rId7" Type="http://schemas.openxmlformats.org/officeDocument/2006/relationships/customXml" Target="../ink/ink40.xml"/><Relationship Id="rId12" Type="http://schemas.openxmlformats.org/officeDocument/2006/relationships/customXml" Target="../ink/ink44.xml"/><Relationship Id="rId17" Type="http://schemas.openxmlformats.org/officeDocument/2006/relationships/image" Target="../media/image8.png"/><Relationship Id="rId2" Type="http://schemas.openxmlformats.org/officeDocument/2006/relationships/notesSlide" Target="../notesSlides/notesSlide8.xml"/><Relationship Id="rId1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customXml" Target="../ink/ink43.xml"/><Relationship Id="rId5" Type="http://schemas.openxmlformats.org/officeDocument/2006/relationships/customXml" Target="../ink/ink38.xml"/><Relationship Id="rId15" Type="http://schemas.openxmlformats.org/officeDocument/2006/relationships/customXml" Target="../ink/ink47.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42.xml"/><Relationship Id="rId14" Type="http://schemas.openxmlformats.org/officeDocument/2006/relationships/customXml" Target="../ink/ink46.xml"/></Relationships>
</file>

<file path=ppt/slides/_rels/slide9.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customXml" Target="../ink/ink57.xml"/><Relationship Id="rId3" Type="http://schemas.openxmlformats.org/officeDocument/2006/relationships/customXml" Target="../ink/ink49.xml"/><Relationship Id="rId7" Type="http://schemas.openxmlformats.org/officeDocument/2006/relationships/customXml" Target="../ink/ink52.xml"/><Relationship Id="rId12" Type="http://schemas.openxmlformats.org/officeDocument/2006/relationships/customXml" Target="../ink/ink56.xml"/><Relationship Id="rId17" Type="http://schemas.openxmlformats.org/officeDocument/2006/relationships/image" Target="../media/image9.png"/><Relationship Id="rId2" Type="http://schemas.openxmlformats.org/officeDocument/2006/relationships/notesSlide" Target="../notesSlides/notesSlide9.xml"/><Relationship Id="rId16"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51.xml"/><Relationship Id="rId11" Type="http://schemas.openxmlformats.org/officeDocument/2006/relationships/customXml" Target="../ink/ink55.xml"/><Relationship Id="rId5" Type="http://schemas.openxmlformats.org/officeDocument/2006/relationships/customXml" Target="../ink/ink50.xml"/><Relationship Id="rId15" Type="http://schemas.openxmlformats.org/officeDocument/2006/relationships/customXml" Target="../ink/ink59.xm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ustomXml" Target="../ink/ink54.xml"/><Relationship Id="rId14" Type="http://schemas.openxmlformats.org/officeDocument/2006/relationships/customXml" Target="../ink/ink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8296B0"/>
              </a:buClr>
              <a:buSzPct val="100000"/>
              <a:buFont typeface="Calibri"/>
              <a:buNone/>
            </a:pPr>
            <a:r>
              <a:rPr lang="en-US" dirty="0">
                <a:solidFill>
                  <a:srgbClr val="8296B0"/>
                </a:solidFill>
              </a:rPr>
              <a:t>Technical Documentation on Lab 2 Reproduce</a:t>
            </a:r>
            <a:br>
              <a:rPr lang="en-US" dirty="0"/>
            </a:br>
            <a:r>
              <a:rPr lang="en-US" dirty="0">
                <a:solidFill>
                  <a:srgbClr val="FFFF00"/>
                </a:solidFill>
              </a:rPr>
              <a:t>(Shared Wallet) </a:t>
            </a:r>
            <a:endParaRPr dirty="0"/>
          </a:p>
        </p:txBody>
      </p:sp>
      <p:sp>
        <p:nvSpPr>
          <p:cNvPr id="85" name="Google Shape;85;p13"/>
          <p:cNvSpPr txBox="1">
            <a:spLocks noGrp="1"/>
          </p:cNvSpPr>
          <p:nvPr>
            <p:ph type="subTitle" idx="1"/>
          </p:nvPr>
        </p:nvSpPr>
        <p:spPr>
          <a:xfrm>
            <a:off x="1524000" y="4303786"/>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rgbClr val="ECB3A6"/>
              </a:buClr>
              <a:buSzPts val="2400"/>
              <a:buNone/>
            </a:pPr>
            <a:r>
              <a:rPr lang="en-US">
                <a:solidFill>
                  <a:srgbClr val="ECB3A6"/>
                </a:solidFill>
              </a:rPr>
              <a:t>Rizqy Eka Putra Rizaldy</a:t>
            </a:r>
            <a:endParaRPr>
              <a:solidFill>
                <a:srgbClr val="ECB3A6"/>
              </a:solidFill>
            </a:endParaRPr>
          </a:p>
          <a:p>
            <a:pPr marL="0" lvl="0" indent="0" algn="ctr" rtl="0">
              <a:lnSpc>
                <a:spcPct val="90000"/>
              </a:lnSpc>
              <a:spcBef>
                <a:spcPts val="1000"/>
              </a:spcBef>
              <a:spcAft>
                <a:spcPts val="0"/>
              </a:spcAft>
              <a:buClr>
                <a:srgbClr val="ECB3A6"/>
              </a:buClr>
              <a:buSzPts val="2400"/>
              <a:buNone/>
            </a:pPr>
            <a:r>
              <a:rPr lang="en-US">
                <a:solidFill>
                  <a:srgbClr val="ECB3A6"/>
                </a:solidFill>
              </a:rPr>
              <a:t>School of Electrical Engineering</a:t>
            </a:r>
            <a:endParaRPr/>
          </a:p>
          <a:p>
            <a:pPr marL="0" lvl="0" indent="0" algn="ctr" rtl="0">
              <a:lnSpc>
                <a:spcPct val="90000"/>
              </a:lnSpc>
              <a:spcBef>
                <a:spcPts val="1000"/>
              </a:spcBef>
              <a:spcAft>
                <a:spcPts val="0"/>
              </a:spcAft>
              <a:buClr>
                <a:srgbClr val="ECB3A6"/>
              </a:buClr>
              <a:buSzPts val="2400"/>
              <a:buNone/>
            </a:pPr>
            <a:r>
              <a:rPr lang="en-US">
                <a:solidFill>
                  <a:srgbClr val="ECB3A6"/>
                </a:solidFill>
              </a:rPr>
              <a:t>Department of Computer Engineering </a:t>
            </a:r>
            <a:endParaRPr/>
          </a:p>
          <a:p>
            <a:pPr marL="0" lvl="0" indent="0" algn="ctr" rtl="0">
              <a:lnSpc>
                <a:spcPct val="90000"/>
              </a:lnSpc>
              <a:spcBef>
                <a:spcPts val="1000"/>
              </a:spcBef>
              <a:spcAft>
                <a:spcPts val="0"/>
              </a:spcAft>
              <a:buClr>
                <a:srgbClr val="ECB3A6"/>
              </a:buClr>
              <a:buSzPts val="2400"/>
              <a:buNone/>
            </a:pPr>
            <a:r>
              <a:rPr lang="en-US">
                <a:solidFill>
                  <a:srgbClr val="ECB3A6"/>
                </a:solidFill>
              </a:rPr>
              <a:t>1103184149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425671"/>
            <a:ext cx="10515600" cy="1325563"/>
          </a:xfrm>
          <a:prstGeom prst="rect">
            <a:avLst/>
          </a:prstGeom>
          <a:noFill/>
          <a:ln>
            <a:noFill/>
          </a:ln>
        </p:spPr>
        <p:txBody>
          <a:bodyPr spcFirstLastPara="1" wrap="square" lIns="91425" tIns="45700" rIns="91425" bIns="45700" anchor="ctr" anchorCtr="0">
            <a:noAutofit/>
          </a:bodyPr>
          <a:lstStyle/>
          <a:p>
            <a:pPr>
              <a:buClr>
                <a:srgbClr val="FFFF00"/>
              </a:buClr>
              <a:buSzPts val="3600"/>
            </a:pPr>
            <a:r>
              <a:rPr lang="en-US" dirty="0">
                <a:solidFill>
                  <a:srgbClr val="FFFF00"/>
                </a:solidFill>
              </a:rPr>
              <a:t>Smart Contract Deployed</a:t>
            </a:r>
          </a:p>
        </p:txBody>
      </p:sp>
      <p:sp>
        <p:nvSpPr>
          <p:cNvPr id="92" name="Google Shape;92;p14"/>
          <p:cNvSpPr/>
          <p:nvPr/>
        </p:nvSpPr>
        <p:spPr>
          <a:xfrm rot="885861">
            <a:off x="9896334" y="-1096670"/>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0785" y="17767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0785" y="176239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42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34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345" y="16641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345" y="1664114"/>
                <a:ext cx="108000" cy="216000"/>
              </a:xfrm>
              <a:prstGeom prst="rect">
                <a:avLst/>
              </a:prstGeom>
            </p:spPr>
          </p:pic>
        </mc:Fallback>
      </mc:AlternateContent>
      <p:pic>
        <p:nvPicPr>
          <p:cNvPr id="18" name="Picture 17">
            <a:extLst>
              <a:ext uri="{FF2B5EF4-FFF2-40B4-BE49-F238E27FC236}">
                <a16:creationId xmlns:a16="http://schemas.microsoft.com/office/drawing/2014/main" id="{7BDF6D6F-4D36-4CFF-B18B-1472A2B20C8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9244" y="2215738"/>
            <a:ext cx="10326357" cy="3828254"/>
          </a:xfrm>
          <a:prstGeom prst="rect">
            <a:avLst/>
          </a:prstGeom>
        </p:spPr>
      </p:pic>
    </p:spTree>
    <p:extLst>
      <p:ext uri="{BB962C8B-B14F-4D97-AF65-F5344CB8AC3E}">
        <p14:creationId xmlns:p14="http://schemas.microsoft.com/office/powerpoint/2010/main" val="324645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2570175" y="23945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00"/>
              </a:buClr>
              <a:buSzPct val="38709"/>
              <a:buFont typeface="Calibri"/>
              <a:buNone/>
            </a:pPr>
            <a:r>
              <a:rPr lang="en-US" sz="9300">
                <a:solidFill>
                  <a:srgbClr val="FFFF00"/>
                </a:solidFill>
              </a:rPr>
              <a:t>Lab Done </a:t>
            </a:r>
            <a:endParaRPr sz="9300">
              <a:solidFill>
                <a:srgbClr val="FFFF00"/>
              </a:solidFill>
            </a:endParaRPr>
          </a:p>
          <a:p>
            <a:pPr marL="0" lvl="0" indent="0" algn="l" rtl="0">
              <a:lnSpc>
                <a:spcPct val="90000"/>
              </a:lnSpc>
              <a:spcBef>
                <a:spcPts val="0"/>
              </a:spcBef>
              <a:spcAft>
                <a:spcPts val="0"/>
              </a:spcAft>
              <a:buClr>
                <a:srgbClr val="FFFF00"/>
              </a:buClr>
              <a:buSzPct val="100000"/>
              <a:buFont typeface="Calibri"/>
              <a:buNone/>
            </a:pPr>
            <a:endParaRPr sz="3600">
              <a:solidFill>
                <a:srgbClr val="FFFF00"/>
              </a:solidFill>
            </a:endParaRPr>
          </a:p>
        </p:txBody>
      </p:sp>
      <p:sp>
        <p:nvSpPr>
          <p:cNvPr id="262" name="Google Shape;262;p35"/>
          <p:cNvSpPr txBox="1">
            <a:spLocks noGrp="1"/>
          </p:cNvSpPr>
          <p:nvPr>
            <p:ph type="body" idx="1"/>
          </p:nvPr>
        </p:nvSpPr>
        <p:spPr>
          <a:xfrm>
            <a:off x="2465225" y="3937658"/>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800"/>
              <a:buNone/>
            </a:pPr>
            <a:r>
              <a:rPr lang="en-US" sz="1800">
                <a:solidFill>
                  <a:srgbClr val="EED0AA"/>
                </a:solidFill>
              </a:rPr>
              <a:t>And that is the example of applying blockchain on a simple supply-chain application!</a:t>
            </a:r>
            <a:endParaRPr sz="1800">
              <a:solidFill>
                <a:srgbClr val="EED0AA"/>
              </a:solidFill>
            </a:endParaRPr>
          </a:p>
        </p:txBody>
      </p:sp>
      <p:sp>
        <p:nvSpPr>
          <p:cNvPr id="263" name="Google Shape;263;p35"/>
          <p:cNvSpPr/>
          <p:nvPr/>
        </p:nvSpPr>
        <p:spPr>
          <a:xfrm rot="499606">
            <a:off x="202928" y="3114067"/>
            <a:ext cx="3362143" cy="3046828"/>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00"/>
              </a:buClr>
              <a:buSzPts val="3600"/>
              <a:buFont typeface="Calibri"/>
              <a:buNone/>
            </a:pPr>
            <a:r>
              <a:rPr lang="en-US" sz="3600" dirty="0">
                <a:solidFill>
                  <a:srgbClr val="FFFF00"/>
                </a:solidFill>
              </a:rPr>
              <a:t>Basic Smart Contract for Shared Wallet</a:t>
            </a:r>
            <a:endParaRPr sz="3600" dirty="0">
              <a:solidFill>
                <a:srgbClr val="FFFF00"/>
              </a:solidFill>
            </a:endParaRPr>
          </a:p>
        </p:txBody>
      </p:sp>
      <p:sp>
        <p:nvSpPr>
          <p:cNvPr id="91" name="Google Shape;91;p14"/>
          <p:cNvSpPr txBox="1">
            <a:spLocks noGrp="1"/>
          </p:cNvSpPr>
          <p:nvPr>
            <p:ph type="body" idx="1"/>
          </p:nvPr>
        </p:nvSpPr>
        <p:spPr>
          <a:xfrm>
            <a:off x="838200" y="1418383"/>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ED0AA"/>
              </a:buClr>
              <a:buSzPts val="1800"/>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First we will define the basic smart contract for shared wallet, </a:t>
            </a:r>
          </a:p>
          <a:p>
            <a:pPr marL="0" lvl="0" indent="0" algn="l" rtl="0">
              <a:lnSpc>
                <a:spcPct val="90000"/>
              </a:lnSpc>
              <a:spcBef>
                <a:spcPts val="0"/>
              </a:spcBef>
              <a:spcAft>
                <a:spcPts val="0"/>
              </a:spcAft>
              <a:buClr>
                <a:srgbClr val="EED0AA"/>
              </a:buClr>
              <a:buSzPts val="1800"/>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with capabilities to withdraw and receive Ether </a:t>
            </a:r>
            <a:endParaRPr dirty="0">
              <a:solidFill>
                <a:schemeClr val="accent6">
                  <a:lumMod val="60000"/>
                  <a:lumOff val="40000"/>
                </a:schemeClr>
              </a:solidFill>
            </a:endParaRPr>
          </a:p>
        </p:txBody>
      </p:sp>
      <p:sp>
        <p:nvSpPr>
          <p:cNvPr id="92" name="Google Shape;92;p14"/>
          <p:cNvSpPr/>
          <p:nvPr/>
        </p:nvSpPr>
        <p:spPr>
          <a:xfrm rot="885861">
            <a:off x="9428376" y="-716842"/>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2B6FB0F7-B78C-4112-8601-55F00AD51603}"/>
              </a:ext>
            </a:extLst>
          </p:cNvPr>
          <p:cNvPicPr>
            <a:picLocks noChangeAspect="1"/>
          </p:cNvPicPr>
          <p:nvPr/>
        </p:nvPicPr>
        <p:blipFill>
          <a:blip r:embed="rId3"/>
          <a:stretch>
            <a:fillRect/>
          </a:stretch>
        </p:blipFill>
        <p:spPr>
          <a:xfrm>
            <a:off x="1056250" y="2502169"/>
            <a:ext cx="8893366" cy="32675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00"/>
              </a:buClr>
              <a:buSzPts val="3600"/>
              <a:buFont typeface="Calibri"/>
              <a:buNone/>
            </a:pPr>
            <a:r>
              <a:rPr lang="en-US" sz="3600" dirty="0">
                <a:solidFill>
                  <a:srgbClr val="FFFF00"/>
                </a:solidFill>
              </a:rPr>
              <a:t>Add Only Owner Function</a:t>
            </a:r>
            <a:endParaRPr sz="3600" dirty="0">
              <a:solidFill>
                <a:srgbClr val="FFFF00"/>
              </a:solidFill>
            </a:endParaRPr>
          </a:p>
        </p:txBody>
      </p:sp>
      <p:sp>
        <p:nvSpPr>
          <p:cNvPr id="91" name="Google Shape;91;p14"/>
          <p:cNvSpPr txBox="1">
            <a:spLocks noGrp="1"/>
          </p:cNvSpPr>
          <p:nvPr>
            <p:ph type="body" idx="1"/>
          </p:nvPr>
        </p:nvSpPr>
        <p:spPr>
          <a:xfrm>
            <a:off x="838200" y="1418383"/>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ED0AA"/>
              </a:buClr>
              <a:buSzPts val="1800"/>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Add “</a:t>
            </a:r>
            <a:r>
              <a:rPr lang="en-US" sz="1800"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onlyOwner</a:t>
            </a: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modifier to adjust permission so that only owner is allowed to withdraw </a:t>
            </a:r>
            <a:endParaRPr dirty="0">
              <a:solidFill>
                <a:schemeClr val="accent6">
                  <a:lumMod val="60000"/>
                  <a:lumOff val="40000"/>
                </a:schemeClr>
              </a:solidFill>
            </a:endParaRPr>
          </a:p>
        </p:txBody>
      </p:sp>
      <p:sp>
        <p:nvSpPr>
          <p:cNvPr id="92" name="Google Shape;92;p14"/>
          <p:cNvSpPr/>
          <p:nvPr/>
        </p:nvSpPr>
        <p:spPr>
          <a:xfrm rot="885861">
            <a:off x="9428376" y="-716842"/>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76C96670-5565-4419-9C80-43B6696A61BE}"/>
              </a:ext>
            </a:extLst>
          </p:cNvPr>
          <p:cNvPicPr>
            <a:picLocks noChangeAspect="1"/>
          </p:cNvPicPr>
          <p:nvPr/>
        </p:nvPicPr>
        <p:blipFill>
          <a:blip r:embed="rId3"/>
          <a:stretch>
            <a:fillRect/>
          </a:stretch>
        </p:blipFill>
        <p:spPr>
          <a:xfrm>
            <a:off x="985911" y="2126822"/>
            <a:ext cx="7806886" cy="4351338"/>
          </a:xfrm>
          <a:prstGeom prst="rect">
            <a:avLst/>
          </a:prstGeom>
        </p:spPr>
      </p:pic>
    </p:spTree>
    <p:extLst>
      <p:ext uri="{BB962C8B-B14F-4D97-AF65-F5344CB8AC3E}">
        <p14:creationId xmlns:p14="http://schemas.microsoft.com/office/powerpoint/2010/main" val="128472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00"/>
              </a:buClr>
              <a:buSzPts val="3600"/>
              <a:buFont typeface="Calibri"/>
              <a:buNone/>
            </a:pPr>
            <a:r>
              <a:rPr lang="en-US" sz="3600" dirty="0">
                <a:solidFill>
                  <a:srgbClr val="FFFF00"/>
                </a:solidFill>
              </a:rPr>
              <a:t>Add </a:t>
            </a:r>
            <a:r>
              <a:rPr lang="en-US" sz="3600" dirty="0" err="1">
                <a:solidFill>
                  <a:srgbClr val="FFFF00"/>
                </a:solidFill>
              </a:rPr>
              <a:t>OpenZeppelin</a:t>
            </a:r>
            <a:r>
              <a:rPr lang="en-US" sz="3600" dirty="0">
                <a:solidFill>
                  <a:srgbClr val="FFFF00"/>
                </a:solidFill>
              </a:rPr>
              <a:t> Ownable Functionality</a:t>
            </a:r>
            <a:endParaRPr sz="3600" dirty="0">
              <a:solidFill>
                <a:srgbClr val="FFFF00"/>
              </a:solidFill>
            </a:endParaRPr>
          </a:p>
        </p:txBody>
      </p:sp>
      <p:sp>
        <p:nvSpPr>
          <p:cNvPr id="91" name="Google Shape;91;p14"/>
          <p:cNvSpPr txBox="1">
            <a:spLocks noGrp="1"/>
          </p:cNvSpPr>
          <p:nvPr>
            <p:ph type="body" idx="1"/>
          </p:nvPr>
        </p:nvSpPr>
        <p:spPr>
          <a:xfrm>
            <a:off x="838200" y="1418383"/>
            <a:ext cx="10515600" cy="4351338"/>
          </a:xfrm>
          <a:prstGeom prst="rect">
            <a:avLst/>
          </a:prstGeom>
          <a:noFill/>
          <a:ln>
            <a:noFill/>
          </a:ln>
        </p:spPr>
        <p:txBody>
          <a:bodyPr spcFirstLastPara="1" wrap="square" lIns="91425" tIns="45700" rIns="91425" bIns="45700" anchor="t" anchorCtr="0">
            <a:normAutofit/>
          </a:bodyPr>
          <a:lstStyle/>
          <a:p>
            <a:pPr marL="0" indent="0">
              <a:spcBef>
                <a:spcPts val="0"/>
              </a:spcBef>
              <a:buClr>
                <a:srgbClr val="EED0AA"/>
              </a:buClr>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Owner-logic directly in one smart contract isn't very easy to audit. Therefore, it was needed to break it down into smaller parts and re-use existing audited smart contracts from </a:t>
            </a:r>
            <a:r>
              <a:rPr lang="en-US" sz="1800" b="1"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OpenZeppelin</a:t>
            </a: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for that.</a:t>
            </a:r>
          </a:p>
          <a:p>
            <a:pPr marL="0" lvl="0" indent="0" algn="l" rtl="0">
              <a:lnSpc>
                <a:spcPct val="90000"/>
              </a:lnSpc>
              <a:spcBef>
                <a:spcPts val="0"/>
              </a:spcBef>
              <a:spcAft>
                <a:spcPts val="0"/>
              </a:spcAft>
              <a:buClr>
                <a:srgbClr val="EED0AA"/>
              </a:buClr>
              <a:buSzPts val="1800"/>
              <a:buNone/>
            </a:pPr>
            <a:endParaRPr dirty="0">
              <a:solidFill>
                <a:schemeClr val="accent6">
                  <a:lumMod val="60000"/>
                  <a:lumOff val="40000"/>
                </a:schemeClr>
              </a:solidFill>
            </a:endParaRPr>
          </a:p>
        </p:txBody>
      </p:sp>
      <p:sp>
        <p:nvSpPr>
          <p:cNvPr id="92" name="Google Shape;92;p14"/>
          <p:cNvSpPr/>
          <p:nvPr/>
        </p:nvSpPr>
        <p:spPr>
          <a:xfrm rot="885861">
            <a:off x="9428376" y="-716842"/>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79257A97-AF25-49B1-B215-97D59D45F449}"/>
              </a:ext>
            </a:extLst>
          </p:cNvPr>
          <p:cNvPicPr>
            <a:picLocks noChangeAspect="1"/>
          </p:cNvPicPr>
          <p:nvPr/>
        </p:nvPicPr>
        <p:blipFill rotWithShape="1">
          <a:blip r:embed="rId3"/>
          <a:srcRect l="5844" t="6975" r="5612" b="24717"/>
          <a:stretch/>
        </p:blipFill>
        <p:spPr>
          <a:xfrm>
            <a:off x="838200" y="2256347"/>
            <a:ext cx="6462932" cy="4236528"/>
          </a:xfrm>
          <a:prstGeom prst="rect">
            <a:avLst/>
          </a:prstGeom>
        </p:spPr>
      </p:pic>
    </p:spTree>
    <p:extLst>
      <p:ext uri="{BB962C8B-B14F-4D97-AF65-F5344CB8AC3E}">
        <p14:creationId xmlns:p14="http://schemas.microsoft.com/office/powerpoint/2010/main" val="235229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2374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00"/>
              </a:buClr>
              <a:buSzPts val="3600"/>
              <a:buFont typeface="Calibri"/>
              <a:buNone/>
            </a:pPr>
            <a:r>
              <a:rPr lang="en-US" sz="3600" dirty="0">
                <a:solidFill>
                  <a:srgbClr val="FFFF00"/>
                </a:solidFill>
              </a:rPr>
              <a:t>Add Mapping to Store Address</a:t>
            </a:r>
            <a:endParaRPr sz="3600" dirty="0">
              <a:solidFill>
                <a:srgbClr val="FFFF00"/>
              </a:solidFill>
            </a:endParaRPr>
          </a:p>
        </p:txBody>
      </p:sp>
      <p:sp>
        <p:nvSpPr>
          <p:cNvPr id="91" name="Google Shape;91;p14"/>
          <p:cNvSpPr txBox="1">
            <a:spLocks noGrp="1"/>
          </p:cNvSpPr>
          <p:nvPr>
            <p:ph type="body" idx="1"/>
          </p:nvPr>
        </p:nvSpPr>
        <p:spPr>
          <a:xfrm>
            <a:off x="623208" y="854415"/>
            <a:ext cx="10515600" cy="4351338"/>
          </a:xfrm>
          <a:prstGeom prst="rect">
            <a:avLst/>
          </a:prstGeom>
          <a:noFill/>
          <a:ln>
            <a:noFill/>
          </a:ln>
        </p:spPr>
        <p:txBody>
          <a:bodyPr spcFirstLastPara="1" wrap="square" lIns="91425" tIns="45700" rIns="91425" bIns="45700" anchor="t" anchorCtr="0">
            <a:normAutofit/>
          </a:bodyPr>
          <a:lstStyle/>
          <a:p>
            <a:pPr marL="0" indent="0">
              <a:spcBef>
                <a:spcPts val="0"/>
              </a:spcBef>
              <a:buClr>
                <a:srgbClr val="EED0AA"/>
              </a:buClr>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In this step we add mapping so we can store address in form of </a:t>
            </a:r>
            <a:r>
              <a:rPr lang="en-US" sz="1800"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uint</a:t>
            </a: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amounts. This will be like</a:t>
            </a:r>
          </a:p>
          <a:p>
            <a:pPr marL="0" indent="0">
              <a:spcBef>
                <a:spcPts val="0"/>
              </a:spcBef>
              <a:buClr>
                <a:srgbClr val="EED0AA"/>
              </a:buClr>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an array that stores [0x123546...] an address, to a specific number.</a:t>
            </a:r>
          </a:p>
          <a:p>
            <a:pPr marL="0" lvl="0" indent="0" algn="l" rtl="0">
              <a:lnSpc>
                <a:spcPct val="90000"/>
              </a:lnSpc>
              <a:spcBef>
                <a:spcPts val="0"/>
              </a:spcBef>
              <a:spcAft>
                <a:spcPts val="0"/>
              </a:spcAft>
              <a:buClr>
                <a:srgbClr val="EED0AA"/>
              </a:buClr>
              <a:buSzPts val="1800"/>
              <a:buNone/>
            </a:pPr>
            <a:endParaRPr dirty="0">
              <a:solidFill>
                <a:schemeClr val="accent6">
                  <a:lumMod val="60000"/>
                  <a:lumOff val="40000"/>
                </a:schemeClr>
              </a:solidFill>
            </a:endParaRPr>
          </a:p>
        </p:txBody>
      </p:sp>
      <p:sp>
        <p:nvSpPr>
          <p:cNvPr id="92" name="Google Shape;92;p14"/>
          <p:cNvSpPr/>
          <p:nvPr/>
        </p:nvSpPr>
        <p:spPr>
          <a:xfrm rot="885861">
            <a:off x="9896334" y="-1096670"/>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945" y="16219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945" y="16219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5007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5007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1145" y="17771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1145" y="176275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78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10065" y="13969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10065" y="13969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70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705" y="166447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705" y="1664474"/>
                <a:ext cx="108000" cy="216000"/>
              </a:xfrm>
              <a:prstGeom prst="rect">
                <a:avLst/>
              </a:prstGeom>
            </p:spPr>
          </p:pic>
        </mc:Fallback>
      </mc:AlternateContent>
      <p:pic>
        <p:nvPicPr>
          <p:cNvPr id="16" name="Picture 15">
            <a:extLst>
              <a:ext uri="{FF2B5EF4-FFF2-40B4-BE49-F238E27FC236}">
                <a16:creationId xmlns:a16="http://schemas.microsoft.com/office/drawing/2014/main" id="{43C6F080-5809-4061-83B6-E7692C5C2C72}"/>
              </a:ext>
            </a:extLst>
          </p:cNvPr>
          <p:cNvPicPr>
            <a:picLocks noChangeAspect="1"/>
          </p:cNvPicPr>
          <p:nvPr/>
        </p:nvPicPr>
        <p:blipFill rotWithShape="1">
          <a:blip r:embed="rId17"/>
          <a:srcRect l="6183" t="8410" r="12833" b="10564"/>
          <a:stretch/>
        </p:blipFill>
        <p:spPr>
          <a:xfrm>
            <a:off x="748062" y="1532160"/>
            <a:ext cx="5991869" cy="4900183"/>
          </a:xfrm>
          <a:prstGeom prst="rect">
            <a:avLst/>
          </a:prstGeom>
        </p:spPr>
      </p:pic>
    </p:spTree>
    <p:extLst>
      <p:ext uri="{BB962C8B-B14F-4D97-AF65-F5344CB8AC3E}">
        <p14:creationId xmlns:p14="http://schemas.microsoft.com/office/powerpoint/2010/main" val="331253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425671"/>
            <a:ext cx="10515600" cy="1325563"/>
          </a:xfrm>
          <a:prstGeom prst="rect">
            <a:avLst/>
          </a:prstGeom>
          <a:noFill/>
          <a:ln>
            <a:noFill/>
          </a:ln>
        </p:spPr>
        <p:txBody>
          <a:bodyPr spcFirstLastPara="1" wrap="square" lIns="91425" tIns="45700" rIns="91425" bIns="45700" anchor="ctr" anchorCtr="0">
            <a:noAutofit/>
          </a:bodyPr>
          <a:lstStyle/>
          <a:p>
            <a:pPr>
              <a:buClr>
                <a:srgbClr val="FFFF00"/>
              </a:buClr>
              <a:buSzPts val="3600"/>
            </a:pPr>
            <a: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Improve/Fix Allowance to avoid </a:t>
            </a:r>
            <a:b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Double-Spending</a:t>
            </a:r>
            <a:b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dirty="0">
              <a:solidFill>
                <a:srgbClr val="FFFF00"/>
              </a:solidFill>
            </a:endParaRPr>
          </a:p>
        </p:txBody>
      </p:sp>
      <p:sp>
        <p:nvSpPr>
          <p:cNvPr id="91" name="Google Shape;91;p14"/>
          <p:cNvSpPr txBox="1">
            <a:spLocks noGrp="1"/>
          </p:cNvSpPr>
          <p:nvPr>
            <p:ph type="body" idx="1"/>
          </p:nvPr>
        </p:nvSpPr>
        <p:spPr>
          <a:xfrm>
            <a:off x="623208" y="1378024"/>
            <a:ext cx="10515600" cy="4351338"/>
          </a:xfrm>
          <a:prstGeom prst="rect">
            <a:avLst/>
          </a:prstGeom>
          <a:noFill/>
          <a:ln>
            <a:noFill/>
          </a:ln>
        </p:spPr>
        <p:txBody>
          <a:bodyPr spcFirstLastPara="1" wrap="square" lIns="91425" tIns="45700" rIns="91425" bIns="45700" anchor="t" anchorCtr="0">
            <a:normAutofit/>
          </a:bodyPr>
          <a:lstStyle/>
          <a:p>
            <a:pPr marL="0" indent="0">
              <a:spcBef>
                <a:spcPts val="0"/>
              </a:spcBef>
              <a:buClr>
                <a:srgbClr val="EED0AA"/>
              </a:buClr>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In this step we add mapping so we can store address in form of </a:t>
            </a:r>
            <a:r>
              <a:rPr lang="en-US" sz="1800"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uint</a:t>
            </a: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amounts. This will be like</a:t>
            </a:r>
          </a:p>
          <a:p>
            <a:pPr marL="0" indent="0">
              <a:spcBef>
                <a:spcPts val="0"/>
              </a:spcBef>
              <a:buClr>
                <a:srgbClr val="EED0AA"/>
              </a:buClr>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an array that stores [0x123546...] an address, to a specific number.</a:t>
            </a:r>
          </a:p>
          <a:p>
            <a:pPr marL="0" lvl="0" indent="0" algn="l" rtl="0">
              <a:lnSpc>
                <a:spcPct val="90000"/>
              </a:lnSpc>
              <a:spcBef>
                <a:spcPts val="0"/>
              </a:spcBef>
              <a:spcAft>
                <a:spcPts val="0"/>
              </a:spcAft>
              <a:buClr>
                <a:srgbClr val="EED0AA"/>
              </a:buClr>
              <a:buSzPts val="1800"/>
              <a:buNone/>
            </a:pPr>
            <a:endParaRPr dirty="0">
              <a:solidFill>
                <a:schemeClr val="accent6">
                  <a:lumMod val="60000"/>
                  <a:lumOff val="40000"/>
                </a:schemeClr>
              </a:solidFill>
            </a:endParaRPr>
          </a:p>
        </p:txBody>
      </p:sp>
      <p:sp>
        <p:nvSpPr>
          <p:cNvPr id="92" name="Google Shape;92;p14"/>
          <p:cNvSpPr/>
          <p:nvPr/>
        </p:nvSpPr>
        <p:spPr>
          <a:xfrm rot="885861">
            <a:off x="9896334" y="-1096670"/>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0785" y="17767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0785" y="176239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42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34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345" y="16641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345" y="1664114"/>
                <a:ext cx="108000" cy="216000"/>
              </a:xfrm>
              <a:prstGeom prst="rect">
                <a:avLst/>
              </a:prstGeom>
            </p:spPr>
          </p:pic>
        </mc:Fallback>
      </mc:AlternateContent>
      <p:pic>
        <p:nvPicPr>
          <p:cNvPr id="15" name="Picture 14">
            <a:extLst>
              <a:ext uri="{FF2B5EF4-FFF2-40B4-BE49-F238E27FC236}">
                <a16:creationId xmlns:a16="http://schemas.microsoft.com/office/drawing/2014/main" id="{02D290AD-1E90-4219-9E26-BB4DF015F0C4}"/>
              </a:ext>
            </a:extLst>
          </p:cNvPr>
          <p:cNvPicPr>
            <a:picLocks noChangeAspect="1"/>
          </p:cNvPicPr>
          <p:nvPr/>
        </p:nvPicPr>
        <p:blipFill rotWithShape="1">
          <a:blip r:embed="rId17"/>
          <a:srcRect l="6698" t="8000" r="6822" b="6207"/>
          <a:stretch/>
        </p:blipFill>
        <p:spPr>
          <a:xfrm>
            <a:off x="737128" y="1954994"/>
            <a:ext cx="5057544" cy="4743037"/>
          </a:xfrm>
          <a:prstGeom prst="rect">
            <a:avLst/>
          </a:prstGeom>
        </p:spPr>
      </p:pic>
    </p:spTree>
    <p:extLst>
      <p:ext uri="{BB962C8B-B14F-4D97-AF65-F5344CB8AC3E}">
        <p14:creationId xmlns:p14="http://schemas.microsoft.com/office/powerpoint/2010/main" val="141959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2098178"/>
            <a:ext cx="10515600" cy="1325563"/>
          </a:xfrm>
          <a:prstGeom prst="rect">
            <a:avLst/>
          </a:prstGeom>
          <a:noFill/>
          <a:ln>
            <a:noFill/>
          </a:ln>
        </p:spPr>
        <p:txBody>
          <a:bodyPr spcFirstLastPara="1" wrap="square" lIns="91425" tIns="45700" rIns="91425" bIns="45700" anchor="ctr" anchorCtr="0">
            <a:noAutofit/>
          </a:bodyPr>
          <a:lstStyle/>
          <a:p>
            <a:pPr algn="ctr">
              <a:buClr>
                <a:srgbClr val="FFFF00"/>
              </a:buClr>
              <a:buSzPts val="3600"/>
            </a:pPr>
            <a: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Split Code Into 2 Files</a:t>
            </a:r>
            <a:b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dirty="0">
              <a:solidFill>
                <a:srgbClr val="FFFF00"/>
              </a:solidFill>
            </a:endParaRPr>
          </a:p>
        </p:txBody>
      </p:sp>
      <p:sp>
        <p:nvSpPr>
          <p:cNvPr id="91" name="Google Shape;91;p14"/>
          <p:cNvSpPr txBox="1">
            <a:spLocks noGrp="1"/>
          </p:cNvSpPr>
          <p:nvPr>
            <p:ph type="body" idx="1"/>
          </p:nvPr>
        </p:nvSpPr>
        <p:spPr>
          <a:xfrm>
            <a:off x="623208" y="3141120"/>
            <a:ext cx="10515600" cy="4351338"/>
          </a:xfrm>
          <a:prstGeom prst="rect">
            <a:avLst/>
          </a:prstGeom>
          <a:noFill/>
          <a:ln>
            <a:noFill/>
          </a:ln>
        </p:spPr>
        <p:txBody>
          <a:bodyPr spcFirstLastPara="1" wrap="square" lIns="91425" tIns="45700" rIns="91425" bIns="45700" anchor="t" anchorCtr="0">
            <a:normAutofit/>
          </a:bodyPr>
          <a:lstStyle/>
          <a:p>
            <a:pPr marL="0" marR="0" lvl="0" indent="0" algn="ctr">
              <a:lnSpc>
                <a:spcPct val="107000"/>
              </a:lnSpc>
              <a:spcBef>
                <a:spcPts val="0"/>
              </a:spcBef>
              <a:spcAft>
                <a:spcPts val="800"/>
              </a:spcAft>
              <a:buNone/>
            </a:pPr>
            <a:r>
              <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After all the step above are completed, we can structure the smart contract differently. To make it easier to read, we can break the functionality down into two distinct smart contracts.</a:t>
            </a:r>
          </a:p>
          <a:p>
            <a:pPr marL="0" marR="0" indent="0" algn="ctr">
              <a:lnSpc>
                <a:spcPct val="107000"/>
              </a:lnSpc>
              <a:spcBef>
                <a:spcPts val="0"/>
              </a:spcBef>
              <a:spcAft>
                <a:spcPts val="800"/>
              </a:spcAft>
              <a:buNone/>
            </a:pPr>
            <a:r>
              <a:rPr lang="en-US" sz="18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Note : since Allowance is Ownable, and the </a:t>
            </a:r>
            <a:r>
              <a:rPr lang="en-US" sz="1800" b="1"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SharedWallet</a:t>
            </a:r>
            <a:r>
              <a:rPr lang="en-US" sz="18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is Allowance, therefore by commutative property, </a:t>
            </a:r>
            <a:r>
              <a:rPr lang="en-US" sz="1800" b="1" dirty="0" err="1">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SharedWallet</a:t>
            </a:r>
            <a:r>
              <a:rPr lang="en-US" sz="18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is also Ownable.</a:t>
            </a:r>
            <a:endParaRPr lang="en-US" sz="18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lnSpc>
                <a:spcPct val="90000"/>
              </a:lnSpc>
              <a:spcBef>
                <a:spcPts val="0"/>
              </a:spcBef>
              <a:spcAft>
                <a:spcPts val="0"/>
              </a:spcAft>
              <a:buClr>
                <a:srgbClr val="EED0AA"/>
              </a:buClr>
              <a:buSzPts val="1800"/>
              <a:buNone/>
            </a:pPr>
            <a:endParaRPr dirty="0">
              <a:solidFill>
                <a:schemeClr val="accent6">
                  <a:lumMod val="60000"/>
                  <a:lumOff val="40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0785" y="17767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0785" y="176239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42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34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345" y="16641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345" y="1664114"/>
                <a:ext cx="108000" cy="216000"/>
              </a:xfrm>
              <a:prstGeom prst="rect">
                <a:avLst/>
              </a:prstGeom>
            </p:spPr>
          </p:pic>
        </mc:Fallback>
      </mc:AlternateContent>
    </p:spTree>
    <p:extLst>
      <p:ext uri="{BB962C8B-B14F-4D97-AF65-F5344CB8AC3E}">
        <p14:creationId xmlns:p14="http://schemas.microsoft.com/office/powerpoint/2010/main" val="13131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425671"/>
            <a:ext cx="10515600" cy="1325563"/>
          </a:xfrm>
          <a:prstGeom prst="rect">
            <a:avLst/>
          </a:prstGeom>
          <a:noFill/>
          <a:ln>
            <a:noFill/>
          </a:ln>
        </p:spPr>
        <p:txBody>
          <a:bodyPr spcFirstLastPara="1" wrap="square" lIns="91425" tIns="45700" rIns="91425" bIns="45700" anchor="ctr" anchorCtr="0">
            <a:noAutofit/>
          </a:bodyPr>
          <a:lstStyle/>
          <a:p>
            <a:pPr>
              <a:buClr>
                <a:srgbClr val="FFFF00"/>
              </a:buClr>
              <a:buSzPts val="3600"/>
            </a:pP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Split Code and Add</a:t>
            </a:r>
            <a:b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Event Emit : Allowance Contract</a:t>
            </a:r>
            <a:b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dirty="0">
              <a:solidFill>
                <a:srgbClr val="FFFF00"/>
              </a:solidFill>
            </a:endParaRPr>
          </a:p>
        </p:txBody>
      </p:sp>
      <p:sp>
        <p:nvSpPr>
          <p:cNvPr id="92" name="Google Shape;92;p14"/>
          <p:cNvSpPr/>
          <p:nvPr/>
        </p:nvSpPr>
        <p:spPr>
          <a:xfrm rot="885861">
            <a:off x="9896334" y="-1096670"/>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0785" y="17767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0785" y="176239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42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34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345" y="16641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345" y="1664114"/>
                <a:ext cx="108000" cy="216000"/>
              </a:xfrm>
              <a:prstGeom prst="rect">
                <a:avLst/>
              </a:prstGeom>
            </p:spPr>
          </p:pic>
        </mc:Fallback>
      </mc:AlternateContent>
      <p:pic>
        <p:nvPicPr>
          <p:cNvPr id="16" name="Picture 15">
            <a:extLst>
              <a:ext uri="{FF2B5EF4-FFF2-40B4-BE49-F238E27FC236}">
                <a16:creationId xmlns:a16="http://schemas.microsoft.com/office/drawing/2014/main" id="{82F28CEC-CD30-4ABD-B85C-4CF3183EFB19}"/>
              </a:ext>
            </a:extLst>
          </p:cNvPr>
          <p:cNvPicPr>
            <a:picLocks noChangeAspect="1"/>
          </p:cNvPicPr>
          <p:nvPr/>
        </p:nvPicPr>
        <p:blipFill rotWithShape="1">
          <a:blip r:embed="rId17"/>
          <a:srcRect l="6083" t="8409" r="6185" b="8308"/>
          <a:stretch/>
        </p:blipFill>
        <p:spPr>
          <a:xfrm>
            <a:off x="832006" y="1729634"/>
            <a:ext cx="6663397" cy="4713135"/>
          </a:xfrm>
          <a:prstGeom prst="rect">
            <a:avLst/>
          </a:prstGeom>
        </p:spPr>
      </p:pic>
    </p:spTree>
    <p:extLst>
      <p:ext uri="{BB962C8B-B14F-4D97-AF65-F5344CB8AC3E}">
        <p14:creationId xmlns:p14="http://schemas.microsoft.com/office/powerpoint/2010/main" val="8068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208" y="425671"/>
            <a:ext cx="10515600" cy="1325563"/>
          </a:xfrm>
          <a:prstGeom prst="rect">
            <a:avLst/>
          </a:prstGeom>
          <a:noFill/>
          <a:ln>
            <a:noFill/>
          </a:ln>
        </p:spPr>
        <p:txBody>
          <a:bodyPr spcFirstLastPara="1" wrap="square" lIns="91425" tIns="45700" rIns="91425" bIns="45700" anchor="ctr" anchorCtr="0">
            <a:noAutofit/>
          </a:bodyPr>
          <a:lstStyle/>
          <a:p>
            <a:pPr>
              <a:buClr>
                <a:srgbClr val="FFFF00"/>
              </a:buClr>
              <a:buSzPts val="3600"/>
            </a:pP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Split Code and Add</a:t>
            </a:r>
            <a:b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Event Emit : Shared Wallet Contract</a:t>
            </a:r>
            <a:br>
              <a:rPr lang="en-US"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dirty="0">
              <a:solidFill>
                <a:srgbClr val="FFFF00"/>
              </a:solidFill>
            </a:endParaRPr>
          </a:p>
        </p:txBody>
      </p:sp>
      <p:sp>
        <p:nvSpPr>
          <p:cNvPr id="92" name="Google Shape;92;p14"/>
          <p:cNvSpPr/>
          <p:nvPr/>
        </p:nvSpPr>
        <p:spPr>
          <a:xfrm rot="885861">
            <a:off x="9896334" y="-1096670"/>
            <a:ext cx="3850849" cy="3489496"/>
          </a:xfrm>
          <a:prstGeom prst="pie">
            <a:avLst>
              <a:gd name="adj1" fmla="val 0"/>
              <a:gd name="adj2" fmla="val 16200000"/>
            </a:avLst>
          </a:prstGeom>
          <a:solidFill>
            <a:srgbClr val="FFFF0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9E082A-0D6F-4C1D-8415-A6107202C996}"/>
                  </a:ext>
                </a:extLst>
              </p14:cNvPr>
              <p14:cNvContentPartPr/>
              <p14:nvPr/>
            </p14:nvContentPartPr>
            <p14:xfrm>
              <a:off x="3347585" y="1729634"/>
              <a:ext cx="360" cy="360"/>
            </p14:xfrm>
          </p:contentPart>
        </mc:Choice>
        <mc:Fallback>
          <p:pic>
            <p:nvPicPr>
              <p:cNvPr id="2" name="Ink 1">
                <a:extLst>
                  <a:ext uri="{FF2B5EF4-FFF2-40B4-BE49-F238E27FC236}">
                    <a16:creationId xmlns:a16="http://schemas.microsoft.com/office/drawing/2014/main" id="{119E082A-0D6F-4C1D-8415-A6107202C996}"/>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86E0102-E621-444A-B3E1-1F3C4EB854A2}"/>
                  </a:ext>
                </a:extLst>
              </p14:cNvPr>
              <p14:cNvContentPartPr/>
              <p14:nvPr/>
            </p14:nvContentPartPr>
            <p14:xfrm>
              <a:off x="3347585" y="1729634"/>
              <a:ext cx="360" cy="360"/>
            </p14:xfrm>
          </p:contentPart>
        </mc:Choice>
        <mc:Fallback>
          <p:pic>
            <p:nvPicPr>
              <p:cNvPr id="3" name="Ink 2">
                <a:extLst>
                  <a:ext uri="{FF2B5EF4-FFF2-40B4-BE49-F238E27FC236}">
                    <a16:creationId xmlns:a16="http://schemas.microsoft.com/office/drawing/2014/main" id="{D86E0102-E621-444A-B3E1-1F3C4EB854A2}"/>
                  </a:ext>
                </a:extLst>
              </p:cNvPr>
              <p:cNvPicPr/>
              <p:nvPr/>
            </p:nvPicPr>
            <p:blipFill>
              <a:blip r:embed="rId4"/>
              <a:stretch>
                <a:fillRect/>
              </a:stretch>
            </p:blipFill>
            <p:spPr>
              <a:xfrm>
                <a:off x="3293585" y="1621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EAECD7-7DEA-45FF-AF18-A8A65A6DB8AB}"/>
                  </a:ext>
                </a:extLst>
              </p14:cNvPr>
              <p14:cNvContentPartPr/>
              <p14:nvPr/>
            </p14:nvContentPartPr>
            <p14:xfrm>
              <a:off x="4065065" y="1757714"/>
              <a:ext cx="360" cy="360"/>
            </p14:xfrm>
          </p:contentPart>
        </mc:Choice>
        <mc:Fallback>
          <p:pic>
            <p:nvPicPr>
              <p:cNvPr id="4" name="Ink 3">
                <a:extLst>
                  <a:ext uri="{FF2B5EF4-FFF2-40B4-BE49-F238E27FC236}">
                    <a16:creationId xmlns:a16="http://schemas.microsoft.com/office/drawing/2014/main" id="{35EAECD7-7DEA-45FF-AF18-A8A65A6DB8AB}"/>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0126FA-6962-44E6-A975-754903AB5F2E}"/>
                  </a:ext>
                </a:extLst>
              </p14:cNvPr>
              <p14:cNvContentPartPr/>
              <p14:nvPr/>
            </p14:nvContentPartPr>
            <p14:xfrm>
              <a:off x="4065065" y="1757714"/>
              <a:ext cx="360" cy="360"/>
            </p14:xfrm>
          </p:contentPart>
        </mc:Choice>
        <mc:Fallback>
          <p:pic>
            <p:nvPicPr>
              <p:cNvPr id="6" name="Ink 5">
                <a:extLst>
                  <a:ext uri="{FF2B5EF4-FFF2-40B4-BE49-F238E27FC236}">
                    <a16:creationId xmlns:a16="http://schemas.microsoft.com/office/drawing/2014/main" id="{DD0126FA-6962-44E6-A975-754903AB5F2E}"/>
                  </a:ext>
                </a:extLst>
              </p:cNvPr>
              <p:cNvPicPr/>
              <p:nvPr/>
            </p:nvPicPr>
            <p:blipFill>
              <a:blip r:embed="rId4"/>
              <a:stretch>
                <a:fillRect/>
              </a:stretch>
            </p:blipFill>
            <p:spPr>
              <a:xfrm>
                <a:off x="4011065" y="16497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F5A2373-1D43-4B62-B0DA-8204114E8548}"/>
                  </a:ext>
                </a:extLst>
              </p14:cNvPr>
              <p14:cNvContentPartPr/>
              <p14:nvPr/>
            </p14:nvContentPartPr>
            <p14:xfrm>
              <a:off x="6864785" y="1884794"/>
              <a:ext cx="360" cy="360"/>
            </p14:xfrm>
          </p:contentPart>
        </mc:Choice>
        <mc:Fallback>
          <p:pic>
            <p:nvPicPr>
              <p:cNvPr id="7" name="Ink 6">
                <a:extLst>
                  <a:ext uri="{FF2B5EF4-FFF2-40B4-BE49-F238E27FC236}">
                    <a16:creationId xmlns:a16="http://schemas.microsoft.com/office/drawing/2014/main" id="{5F5A2373-1D43-4B62-B0DA-8204114E8548}"/>
                  </a:ext>
                </a:extLst>
              </p:cNvPr>
              <p:cNvPicPr/>
              <p:nvPr/>
            </p:nvPicPr>
            <p:blipFill>
              <a:blip r:embed="rId4"/>
              <a:stretch>
                <a:fillRect/>
              </a:stretch>
            </p:blipFill>
            <p:spPr>
              <a:xfrm>
                <a:off x="6810785" y="177679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7DB62EB-F6CE-4012-9B70-46C5AAE52151}"/>
                  </a:ext>
                </a:extLst>
              </p14:cNvPr>
              <p14:cNvContentPartPr/>
              <p14:nvPr/>
            </p14:nvContentPartPr>
            <p14:xfrm>
              <a:off x="6864785" y="1870394"/>
              <a:ext cx="360" cy="6120"/>
            </p14:xfrm>
          </p:contentPart>
        </mc:Choice>
        <mc:Fallback>
          <p:pic>
            <p:nvPicPr>
              <p:cNvPr id="8" name="Ink 7">
                <a:extLst>
                  <a:ext uri="{FF2B5EF4-FFF2-40B4-BE49-F238E27FC236}">
                    <a16:creationId xmlns:a16="http://schemas.microsoft.com/office/drawing/2014/main" id="{E7DB62EB-F6CE-4012-9B70-46C5AAE52151}"/>
                  </a:ext>
                </a:extLst>
              </p:cNvPr>
              <p:cNvPicPr/>
              <p:nvPr/>
            </p:nvPicPr>
            <p:blipFill>
              <a:blip r:embed="rId10"/>
              <a:stretch>
                <a:fillRect/>
              </a:stretch>
            </p:blipFill>
            <p:spPr>
              <a:xfrm>
                <a:off x="6810785" y="1762394"/>
                <a:ext cx="1080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60F6B17-53B3-4EFE-B46E-8ED58C1623E5}"/>
                  </a:ext>
                </a:extLst>
              </p14:cNvPr>
              <p14:cNvContentPartPr/>
              <p14:nvPr/>
            </p14:nvContentPartPr>
            <p14:xfrm>
              <a:off x="6189425" y="1645754"/>
              <a:ext cx="360" cy="360"/>
            </p14:xfrm>
          </p:contentPart>
        </mc:Choice>
        <mc:Fallback>
          <p:pic>
            <p:nvPicPr>
              <p:cNvPr id="9" name="Ink 8">
                <a:extLst>
                  <a:ext uri="{FF2B5EF4-FFF2-40B4-BE49-F238E27FC236}">
                    <a16:creationId xmlns:a16="http://schemas.microsoft.com/office/drawing/2014/main" id="{E60F6B17-53B3-4EFE-B46E-8ED58C1623E5}"/>
                  </a:ext>
                </a:extLst>
              </p:cNvPr>
              <p:cNvPicPr/>
              <p:nvPr/>
            </p:nvPicPr>
            <p:blipFill>
              <a:blip r:embed="rId4"/>
              <a:stretch>
                <a:fillRect/>
              </a:stretch>
            </p:blipFill>
            <p:spPr>
              <a:xfrm>
                <a:off x="6135425" y="153775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B246881-EE7B-42B5-AD6E-27B1CC23CD44}"/>
                  </a:ext>
                </a:extLst>
              </p14:cNvPr>
              <p14:cNvContentPartPr/>
              <p14:nvPr/>
            </p14:nvContentPartPr>
            <p14:xfrm>
              <a:off x="4163705" y="1504634"/>
              <a:ext cx="360" cy="360"/>
            </p14:xfrm>
          </p:contentPart>
        </mc:Choice>
        <mc:Fallback>
          <p:pic>
            <p:nvPicPr>
              <p:cNvPr id="10" name="Ink 9">
                <a:extLst>
                  <a:ext uri="{FF2B5EF4-FFF2-40B4-BE49-F238E27FC236}">
                    <a16:creationId xmlns:a16="http://schemas.microsoft.com/office/drawing/2014/main" id="{BB246881-EE7B-42B5-AD6E-27B1CC23CD44}"/>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0ED1C300-5B81-4EAB-9976-48554C58CF60}"/>
                  </a:ext>
                </a:extLst>
              </p14:cNvPr>
              <p14:cNvContentPartPr/>
              <p14:nvPr/>
            </p14:nvContentPartPr>
            <p14:xfrm>
              <a:off x="4163705" y="1504634"/>
              <a:ext cx="360" cy="360"/>
            </p14:xfrm>
          </p:contentPart>
        </mc:Choice>
        <mc:Fallback>
          <p:pic>
            <p:nvPicPr>
              <p:cNvPr id="11" name="Ink 10">
                <a:extLst>
                  <a:ext uri="{FF2B5EF4-FFF2-40B4-BE49-F238E27FC236}">
                    <a16:creationId xmlns:a16="http://schemas.microsoft.com/office/drawing/2014/main" id="{0ED1C300-5B81-4EAB-9976-48554C58CF60}"/>
                  </a:ext>
                </a:extLst>
              </p:cNvPr>
              <p:cNvPicPr/>
              <p:nvPr/>
            </p:nvPicPr>
            <p:blipFill>
              <a:blip r:embed="rId4"/>
              <a:stretch>
                <a:fillRect/>
              </a:stretch>
            </p:blipFill>
            <p:spPr>
              <a:xfrm>
                <a:off x="4109705" y="13966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F0070F8-3C1D-4BC2-8B86-CA8C76C8C8C0}"/>
                  </a:ext>
                </a:extLst>
              </p14:cNvPr>
              <p14:cNvContentPartPr/>
              <p14:nvPr/>
            </p14:nvContentPartPr>
            <p14:xfrm>
              <a:off x="2714345" y="1814234"/>
              <a:ext cx="360" cy="360"/>
            </p14:xfrm>
          </p:contentPart>
        </mc:Choice>
        <mc:Fallback>
          <p:pic>
            <p:nvPicPr>
              <p:cNvPr id="12" name="Ink 11">
                <a:extLst>
                  <a:ext uri="{FF2B5EF4-FFF2-40B4-BE49-F238E27FC236}">
                    <a16:creationId xmlns:a16="http://schemas.microsoft.com/office/drawing/2014/main" id="{9F0070F8-3C1D-4BC2-8B86-CA8C76C8C8C0}"/>
                  </a:ext>
                </a:extLst>
              </p:cNvPr>
              <p:cNvPicPr/>
              <p:nvPr/>
            </p:nvPicPr>
            <p:blipFill>
              <a:blip r:embed="rId4"/>
              <a:stretch>
                <a:fillRect/>
              </a:stretch>
            </p:blipFill>
            <p:spPr>
              <a:xfrm>
                <a:off x="2660345" y="170623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9E37AA0F-1A44-4689-89B6-9189B8DCA30B}"/>
                  </a:ext>
                </a:extLst>
              </p14:cNvPr>
              <p14:cNvContentPartPr/>
              <p14:nvPr/>
            </p14:nvContentPartPr>
            <p14:xfrm>
              <a:off x="2714345" y="1772114"/>
              <a:ext cx="360" cy="360"/>
            </p14:xfrm>
          </p:contentPart>
        </mc:Choice>
        <mc:Fallback>
          <p:pic>
            <p:nvPicPr>
              <p:cNvPr id="13" name="Ink 12">
                <a:extLst>
                  <a:ext uri="{FF2B5EF4-FFF2-40B4-BE49-F238E27FC236}">
                    <a16:creationId xmlns:a16="http://schemas.microsoft.com/office/drawing/2014/main" id="{9E37AA0F-1A44-4689-89B6-9189B8DCA30B}"/>
                  </a:ext>
                </a:extLst>
              </p:cNvPr>
              <p:cNvPicPr/>
              <p:nvPr/>
            </p:nvPicPr>
            <p:blipFill>
              <a:blip r:embed="rId4"/>
              <a:stretch>
                <a:fillRect/>
              </a:stretch>
            </p:blipFill>
            <p:spPr>
              <a:xfrm>
                <a:off x="2660345" y="1664114"/>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08958E8-FFB3-475E-9218-B680A9D86D3B}"/>
                  </a:ext>
                </a:extLst>
              </p14:cNvPr>
              <p14:cNvContentPartPr/>
              <p14:nvPr/>
            </p14:nvContentPartPr>
            <p14:xfrm>
              <a:off x="2714345" y="1772114"/>
              <a:ext cx="360" cy="360"/>
            </p14:xfrm>
          </p:contentPart>
        </mc:Choice>
        <mc:Fallback>
          <p:pic>
            <p:nvPicPr>
              <p:cNvPr id="14" name="Ink 13">
                <a:extLst>
                  <a:ext uri="{FF2B5EF4-FFF2-40B4-BE49-F238E27FC236}">
                    <a16:creationId xmlns:a16="http://schemas.microsoft.com/office/drawing/2014/main" id="{008958E8-FFB3-475E-9218-B680A9D86D3B}"/>
                  </a:ext>
                </a:extLst>
              </p:cNvPr>
              <p:cNvPicPr/>
              <p:nvPr/>
            </p:nvPicPr>
            <p:blipFill>
              <a:blip r:embed="rId4"/>
              <a:stretch>
                <a:fillRect/>
              </a:stretch>
            </p:blipFill>
            <p:spPr>
              <a:xfrm>
                <a:off x="2660345" y="1664114"/>
                <a:ext cx="108000" cy="216000"/>
              </a:xfrm>
              <a:prstGeom prst="rect">
                <a:avLst/>
              </a:prstGeom>
            </p:spPr>
          </p:pic>
        </mc:Fallback>
      </mc:AlternateContent>
      <p:pic>
        <p:nvPicPr>
          <p:cNvPr id="15" name="Picture 14">
            <a:extLst>
              <a:ext uri="{FF2B5EF4-FFF2-40B4-BE49-F238E27FC236}">
                <a16:creationId xmlns:a16="http://schemas.microsoft.com/office/drawing/2014/main" id="{A1AD0F58-D61D-4E67-AAE1-AE66327E8DEA}"/>
              </a:ext>
            </a:extLst>
          </p:cNvPr>
          <p:cNvPicPr>
            <a:picLocks noChangeAspect="1"/>
          </p:cNvPicPr>
          <p:nvPr/>
        </p:nvPicPr>
        <p:blipFill rotWithShape="1">
          <a:blip r:embed="rId17"/>
          <a:srcRect l="5962" t="8000" r="6736" b="9274"/>
          <a:stretch/>
        </p:blipFill>
        <p:spPr>
          <a:xfrm>
            <a:off x="623208" y="1757714"/>
            <a:ext cx="6467407" cy="4958581"/>
          </a:xfrm>
          <a:prstGeom prst="rect">
            <a:avLst/>
          </a:prstGeom>
        </p:spPr>
      </p:pic>
      <p:sp>
        <p:nvSpPr>
          <p:cNvPr id="17" name="TextBox 16">
            <a:extLst>
              <a:ext uri="{FF2B5EF4-FFF2-40B4-BE49-F238E27FC236}">
                <a16:creationId xmlns:a16="http://schemas.microsoft.com/office/drawing/2014/main" id="{58ECA6BD-463F-41C1-B087-26E97CC89901}"/>
              </a:ext>
            </a:extLst>
          </p:cNvPr>
          <p:cNvSpPr txBox="1"/>
          <p:nvPr/>
        </p:nvSpPr>
        <p:spPr>
          <a:xfrm>
            <a:off x="7258929" y="5411564"/>
            <a:ext cx="3733714" cy="738664"/>
          </a:xfrm>
          <a:prstGeom prst="rect">
            <a:avLst/>
          </a:prstGeom>
          <a:noFill/>
        </p:spPr>
        <p:txBody>
          <a:bodyPr wrap="none" rtlCol="0">
            <a:spAutoFit/>
          </a:bodyPr>
          <a:lstStyle/>
          <a:p>
            <a:r>
              <a:rPr lang="en-US" dirty="0">
                <a:solidFill>
                  <a:schemeClr val="accent6">
                    <a:lumMod val="60000"/>
                    <a:lumOff val="40000"/>
                  </a:schemeClr>
                </a:solidFill>
              </a:rPr>
              <a:t>Note that we also add renounce Ownership </a:t>
            </a:r>
          </a:p>
          <a:p>
            <a:r>
              <a:rPr lang="en-US" dirty="0">
                <a:solidFill>
                  <a:schemeClr val="accent6">
                    <a:lumMod val="60000"/>
                    <a:lumOff val="40000"/>
                  </a:schemeClr>
                </a:solidFill>
              </a:rPr>
              <a:t>Function to prevent removal by reverting the </a:t>
            </a:r>
          </a:p>
          <a:p>
            <a:r>
              <a:rPr lang="en-US" dirty="0">
                <a:solidFill>
                  <a:schemeClr val="accent6">
                    <a:lumMod val="60000"/>
                    <a:lumOff val="40000"/>
                  </a:schemeClr>
                </a:solidFill>
              </a:rPr>
              <a:t>transaction</a:t>
            </a:r>
          </a:p>
        </p:txBody>
      </p:sp>
    </p:spTree>
    <p:extLst>
      <p:ext uri="{BB962C8B-B14F-4D97-AF65-F5344CB8AC3E}">
        <p14:creationId xmlns:p14="http://schemas.microsoft.com/office/powerpoint/2010/main" val="38016695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29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Technical Documentation on Lab 2 Reproduce (Shared Wallet) </vt:lpstr>
      <vt:lpstr>Basic Smart Contract for Shared Wallet</vt:lpstr>
      <vt:lpstr>Add Only Owner Function</vt:lpstr>
      <vt:lpstr>Add OpenZeppelin Ownable Functionality</vt:lpstr>
      <vt:lpstr>Add Mapping to Store Address</vt:lpstr>
      <vt:lpstr>Improve/Fix Allowance to avoid  Double-Spending </vt:lpstr>
      <vt:lpstr>Split Code Into 2 Files </vt:lpstr>
      <vt:lpstr>Split Code and Add Event Emit : Allowance Contract </vt:lpstr>
      <vt:lpstr>Split Code and Add Event Emit : Shared Wallet Contract </vt:lpstr>
      <vt:lpstr>Smart Contract Deployed</vt:lpstr>
      <vt:lpstr>Lab Done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Documentation on Lab 2 Reproduce (Shared Wallet) </dc:title>
  <cp:lastModifiedBy>RIZQY</cp:lastModifiedBy>
  <cp:revision>1</cp:revision>
  <dcterms:modified xsi:type="dcterms:W3CDTF">2022-04-22T06:49:30Z</dcterms:modified>
</cp:coreProperties>
</file>