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9"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3" autoAdjust="0"/>
    <p:restoredTop sz="94660"/>
  </p:normalViewPr>
  <p:slideViewPr>
    <p:cSldViewPr snapToGrid="0">
      <p:cViewPr varScale="1">
        <p:scale>
          <a:sx n="110" d="100"/>
          <a:sy n="110" d="100"/>
        </p:scale>
        <p:origin x="8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9542-6866-4129-91E5-B2C5E1A95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459D23-C7A0-4E5D-9264-830C6EDE9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8805EB-B02D-4D2D-BCDF-9927C5A9D6BD}"/>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5" name="Footer Placeholder 4">
            <a:extLst>
              <a:ext uri="{FF2B5EF4-FFF2-40B4-BE49-F238E27FC236}">
                <a16:creationId xmlns:a16="http://schemas.microsoft.com/office/drawing/2014/main" id="{FAC957E7-7EC6-4003-B3D8-AFB02D8F7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61747-54ED-422C-A774-95A1DEECF9CE}"/>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383799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B138-749D-4EA3-8A15-CD15CDA509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B6D7B2-75BA-405A-96ED-732403AAC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34EBA-59FD-4710-B271-0421C127DD66}"/>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5" name="Footer Placeholder 4">
            <a:extLst>
              <a:ext uri="{FF2B5EF4-FFF2-40B4-BE49-F238E27FC236}">
                <a16:creationId xmlns:a16="http://schemas.microsoft.com/office/drawing/2014/main" id="{75B4A134-923B-4C6B-B759-1719E14E6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691D0-4949-4644-9850-CB8ECD66ADC5}"/>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229481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047D4-1177-4C7E-A6A5-97BB33AC43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773FE-8312-4B77-A59E-B17F3294A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E7C6E-701E-4F94-ABEF-20E82D57EDD4}"/>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5" name="Footer Placeholder 4">
            <a:extLst>
              <a:ext uri="{FF2B5EF4-FFF2-40B4-BE49-F238E27FC236}">
                <a16:creationId xmlns:a16="http://schemas.microsoft.com/office/drawing/2014/main" id="{6D68FB0A-4233-43A9-AD00-8A9B02147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C9AF-C48F-4EDF-A045-04F3CDA4100B}"/>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426957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EBDE-C686-42E3-8CD6-5B6E315D3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7A9AE-9907-452C-8896-B7AA4D40D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2EB2A-589E-4CCC-91E9-DD0260EB9221}"/>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5" name="Footer Placeholder 4">
            <a:extLst>
              <a:ext uri="{FF2B5EF4-FFF2-40B4-BE49-F238E27FC236}">
                <a16:creationId xmlns:a16="http://schemas.microsoft.com/office/drawing/2014/main" id="{677BB5C6-6B43-452C-AB48-506526FA8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A5C0F-632B-4D45-BAC9-205F6B015BFB}"/>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144541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4868-F6BE-415B-9DC8-2CD0CD0E1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07E9B-E345-47C3-A243-44137E20D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BC875B-852B-4136-ADCF-553B56780146}"/>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5" name="Footer Placeholder 4">
            <a:extLst>
              <a:ext uri="{FF2B5EF4-FFF2-40B4-BE49-F238E27FC236}">
                <a16:creationId xmlns:a16="http://schemas.microsoft.com/office/drawing/2014/main" id="{90494FAD-F132-4358-9849-51499F97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98689-B0AA-4083-95F9-0B7076A1B831}"/>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4091623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9B99-04E4-4FA0-8845-D184059C9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AE7283-5563-4A48-A32A-D449F36F0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A4B521-F516-4CC3-A1CD-99899D511D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30E2B-265B-4E9B-BBA3-A60E7EC0384C}"/>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6" name="Footer Placeholder 5">
            <a:extLst>
              <a:ext uri="{FF2B5EF4-FFF2-40B4-BE49-F238E27FC236}">
                <a16:creationId xmlns:a16="http://schemas.microsoft.com/office/drawing/2014/main" id="{C51B4D87-818A-4AA9-AFC6-88605D9F7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74627-9208-4EDE-8ADC-1FD7123CF6CA}"/>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77429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2AD0-8B96-4111-A109-D86DEA0910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C0F926-EC4C-426B-AD07-DBA9295CC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8E8A1-D793-4AEE-B477-26FAC19A9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BE10CB-4E12-4B37-8550-8083C4FD6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D1C91-32C1-473B-9B1A-4A93F3A677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D63B5F-17C4-4CFB-9E45-8A4A3775478D}"/>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8" name="Footer Placeholder 7">
            <a:extLst>
              <a:ext uri="{FF2B5EF4-FFF2-40B4-BE49-F238E27FC236}">
                <a16:creationId xmlns:a16="http://schemas.microsoft.com/office/drawing/2014/main" id="{F60BB082-6463-42B1-826B-00A2BCAFF3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10712C-4C40-472F-AE92-DDBF12C1BD4E}"/>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253619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8A2A-F64C-4A48-84D1-15B64E4C16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E20DAA-0B0B-4AD6-809F-9D123821B7D9}"/>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4" name="Footer Placeholder 3">
            <a:extLst>
              <a:ext uri="{FF2B5EF4-FFF2-40B4-BE49-F238E27FC236}">
                <a16:creationId xmlns:a16="http://schemas.microsoft.com/office/drawing/2014/main" id="{56F0D9D9-3409-4DF7-AE03-3F319EF9A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FE5AD2-C96D-47D3-A079-EEBFDC747B14}"/>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56353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94C6C-9B84-4283-BCD8-0591B9DC3785}"/>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3" name="Footer Placeholder 2">
            <a:extLst>
              <a:ext uri="{FF2B5EF4-FFF2-40B4-BE49-F238E27FC236}">
                <a16:creationId xmlns:a16="http://schemas.microsoft.com/office/drawing/2014/main" id="{AA4746E7-C86B-4FEF-AB49-AFF03EB398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8E423F-10FE-4B90-974B-F46C9CC1B072}"/>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113402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4417-F61C-46A7-8A95-9A71CAE24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E0B11F-9C71-489E-B447-16707553A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1076B-AD6C-4337-8CD2-7BFB8967B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A1078-33B0-4304-9D5B-A647D0F1E892}"/>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6" name="Footer Placeholder 5">
            <a:extLst>
              <a:ext uri="{FF2B5EF4-FFF2-40B4-BE49-F238E27FC236}">
                <a16:creationId xmlns:a16="http://schemas.microsoft.com/office/drawing/2014/main" id="{B29FA4EB-0490-402C-BDF3-E5EAD40F4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11FD1-8863-453E-BDE9-2CE0EE6D6A72}"/>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315936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3F0D-B0A9-4DB6-A2F3-2805855A4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7821BD-5045-4EEC-8789-87C33D856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C8EF2-7BCD-45F6-AE50-A56030740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A9979-0802-4E45-8FB1-099081B09DC4}"/>
              </a:ext>
            </a:extLst>
          </p:cNvPr>
          <p:cNvSpPr>
            <a:spLocks noGrp="1"/>
          </p:cNvSpPr>
          <p:nvPr>
            <p:ph type="dt" sz="half" idx="10"/>
          </p:nvPr>
        </p:nvSpPr>
        <p:spPr/>
        <p:txBody>
          <a:bodyPr/>
          <a:lstStyle/>
          <a:p>
            <a:fld id="{D7C07C43-F4BA-4B0F-A299-70B3BE3BE130}" type="datetimeFigureOut">
              <a:rPr lang="en-US" smtClean="0"/>
              <a:t>2/20/2020</a:t>
            </a:fld>
            <a:endParaRPr lang="en-US"/>
          </a:p>
        </p:txBody>
      </p:sp>
      <p:sp>
        <p:nvSpPr>
          <p:cNvPr id="6" name="Footer Placeholder 5">
            <a:extLst>
              <a:ext uri="{FF2B5EF4-FFF2-40B4-BE49-F238E27FC236}">
                <a16:creationId xmlns:a16="http://schemas.microsoft.com/office/drawing/2014/main" id="{C9F163D4-0410-4FFC-B0A3-DF5ECD7DC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8CEB6-57D4-4DBE-901D-60F4FF472CEF}"/>
              </a:ext>
            </a:extLst>
          </p:cNvPr>
          <p:cNvSpPr>
            <a:spLocks noGrp="1"/>
          </p:cNvSpPr>
          <p:nvPr>
            <p:ph type="sldNum" sz="quarter" idx="12"/>
          </p:nvPr>
        </p:nvSpPr>
        <p:spPr/>
        <p:txBody>
          <a:bodyPr/>
          <a:lstStyle/>
          <a:p>
            <a:fld id="{6E0A29F4-46A9-47C1-B6C6-3D9E0BCEF791}" type="slidenum">
              <a:rPr lang="en-US" smtClean="0"/>
              <a:t>‹#›</a:t>
            </a:fld>
            <a:endParaRPr lang="en-US"/>
          </a:p>
        </p:txBody>
      </p:sp>
    </p:spTree>
    <p:extLst>
      <p:ext uri="{BB962C8B-B14F-4D97-AF65-F5344CB8AC3E}">
        <p14:creationId xmlns:p14="http://schemas.microsoft.com/office/powerpoint/2010/main" val="72193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622C2-ACCB-486D-9B4F-933AC8A90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C48A19-6A50-4663-96E2-C8FE6F55C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7819A-2C44-4D84-8E40-B0D247636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07C43-F4BA-4B0F-A299-70B3BE3BE130}" type="datetimeFigureOut">
              <a:rPr lang="en-US" smtClean="0"/>
              <a:t>2/20/2020</a:t>
            </a:fld>
            <a:endParaRPr lang="en-US"/>
          </a:p>
        </p:txBody>
      </p:sp>
      <p:sp>
        <p:nvSpPr>
          <p:cNvPr id="5" name="Footer Placeholder 4">
            <a:extLst>
              <a:ext uri="{FF2B5EF4-FFF2-40B4-BE49-F238E27FC236}">
                <a16:creationId xmlns:a16="http://schemas.microsoft.com/office/drawing/2014/main" id="{79A2663E-9AAD-4416-B5BE-81AE96392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A5A792-EE2D-4DF6-9D5E-3E1C502153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A29F4-46A9-47C1-B6C6-3D9E0BCEF791}" type="slidenum">
              <a:rPr lang="en-US" smtClean="0"/>
              <a:t>‹#›</a:t>
            </a:fld>
            <a:endParaRPr lang="en-US"/>
          </a:p>
        </p:txBody>
      </p:sp>
    </p:spTree>
    <p:extLst>
      <p:ext uri="{BB962C8B-B14F-4D97-AF65-F5344CB8AC3E}">
        <p14:creationId xmlns:p14="http://schemas.microsoft.com/office/powerpoint/2010/main" val="1411664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058943-C51D-4862-9599-5DA01FA8E0D3}"/>
              </a:ext>
            </a:extLst>
          </p:cNvPr>
          <p:cNvPicPr>
            <a:picLocks noChangeAspect="1"/>
          </p:cNvPicPr>
          <p:nvPr/>
        </p:nvPicPr>
        <p:blipFill>
          <a:blip r:embed="rId2"/>
          <a:stretch>
            <a:fillRect/>
          </a:stretch>
        </p:blipFill>
        <p:spPr>
          <a:xfrm>
            <a:off x="1895186" y="468977"/>
            <a:ext cx="8426349" cy="3539066"/>
          </a:xfrm>
          <a:prstGeom prst="rect">
            <a:avLst/>
          </a:prstGeom>
        </p:spPr>
      </p:pic>
      <p:sp>
        <p:nvSpPr>
          <p:cNvPr id="9" name="Rectangle 8">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10DF8-11A2-4079-BB55-23E82A059371}"/>
              </a:ext>
            </a:extLst>
          </p:cNvPr>
          <p:cNvSpPr>
            <a:spLocks noGrp="1"/>
          </p:cNvSpPr>
          <p:nvPr>
            <p:ph type="ctrTitle"/>
          </p:nvPr>
        </p:nvSpPr>
        <p:spPr>
          <a:xfrm>
            <a:off x="1600200" y="4269282"/>
            <a:ext cx="8991600" cy="1264762"/>
          </a:xfrm>
          <a:solidFill>
            <a:srgbClr val="FFFFFF"/>
          </a:solidFill>
          <a:ln w="38100">
            <a:solidFill>
              <a:srgbClr val="404040"/>
            </a:solidFill>
            <a:miter lim="800000"/>
          </a:ln>
        </p:spPr>
        <p:txBody>
          <a:bodyPr anchor="ctr">
            <a:normAutofit/>
          </a:bodyPr>
          <a:lstStyle/>
          <a:p>
            <a:r>
              <a:rPr lang="en-US" sz="4000" dirty="0">
                <a:solidFill>
                  <a:srgbClr val="404040"/>
                </a:solidFill>
                <a:latin typeface="Segoe UI" panose="020B0502040204020203" pitchFamily="34" charset="0"/>
                <a:cs typeface="Segoe UI" panose="020B0502040204020203" pitchFamily="34" charset="0"/>
              </a:rPr>
              <a:t>Cultural Diversity Impact</a:t>
            </a:r>
          </a:p>
        </p:txBody>
      </p:sp>
      <p:sp>
        <p:nvSpPr>
          <p:cNvPr id="3" name="Subtitle 2">
            <a:extLst>
              <a:ext uri="{FF2B5EF4-FFF2-40B4-BE49-F238E27FC236}">
                <a16:creationId xmlns:a16="http://schemas.microsoft.com/office/drawing/2014/main" id="{C53BA492-B944-4AE0-A095-2EABB4609E3F}"/>
              </a:ext>
            </a:extLst>
          </p:cNvPr>
          <p:cNvSpPr>
            <a:spLocks noGrp="1"/>
          </p:cNvSpPr>
          <p:nvPr>
            <p:ph type="subTitle" idx="1"/>
          </p:nvPr>
        </p:nvSpPr>
        <p:spPr>
          <a:xfrm>
            <a:off x="2695194" y="5688535"/>
            <a:ext cx="6801612" cy="536125"/>
          </a:xfrm>
        </p:spPr>
        <p:txBody>
          <a:bodyPr>
            <a:normAutofit/>
          </a:bodyPr>
          <a:lstStyle/>
          <a:p>
            <a:r>
              <a:rPr lang="en-US" sz="1800" dirty="0">
                <a:solidFill>
                  <a:srgbClr val="FFFFFF"/>
                </a:solidFill>
                <a:latin typeface="Segoe UI" panose="020B0502040204020203" pitchFamily="34" charset="0"/>
                <a:cs typeface="Segoe UI" panose="020B0502040204020203" pitchFamily="34" charset="0"/>
              </a:rPr>
              <a:t>Shayan Rizvi | Maria Estrada | Nicolas Martinez</a:t>
            </a:r>
          </a:p>
        </p:txBody>
      </p:sp>
    </p:spTree>
    <p:extLst>
      <p:ext uri="{BB962C8B-B14F-4D97-AF65-F5344CB8AC3E}">
        <p14:creationId xmlns:p14="http://schemas.microsoft.com/office/powerpoint/2010/main" val="10395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A598117-310C-467C-8C39-5F5CCFB9CD34}"/>
              </a:ext>
            </a:extLst>
          </p:cNvPr>
          <p:cNvPicPr>
            <a:picLocks noChangeAspect="1"/>
          </p:cNvPicPr>
          <p:nvPr/>
        </p:nvPicPr>
        <p:blipFill>
          <a:blip r:embed="rId2"/>
          <a:stretch>
            <a:fillRect/>
          </a:stretch>
        </p:blipFill>
        <p:spPr>
          <a:xfrm>
            <a:off x="905376" y="1577248"/>
            <a:ext cx="7743323" cy="4549202"/>
          </a:xfrm>
          <a:prstGeom prst="rect">
            <a:avLst/>
          </a:prstGeom>
        </p:spPr>
      </p:pic>
      <p:sp>
        <p:nvSpPr>
          <p:cNvPr id="6" name="TextBox 5">
            <a:extLst>
              <a:ext uri="{FF2B5EF4-FFF2-40B4-BE49-F238E27FC236}">
                <a16:creationId xmlns:a16="http://schemas.microsoft.com/office/drawing/2014/main" id="{B669A693-3D60-46E8-92EC-BF76EF6E85BA}"/>
              </a:ext>
            </a:extLst>
          </p:cNvPr>
          <p:cNvSpPr txBox="1"/>
          <p:nvPr/>
        </p:nvSpPr>
        <p:spPr>
          <a:xfrm>
            <a:off x="905377" y="1017238"/>
            <a:ext cx="5384800" cy="400110"/>
          </a:xfrm>
          <a:prstGeom prst="rect">
            <a:avLst/>
          </a:prstGeom>
          <a:noFill/>
        </p:spPr>
        <p:txBody>
          <a:bodyPr wrap="squar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Diversity &amp; Poverty Rates</a:t>
            </a:r>
          </a:p>
        </p:txBody>
      </p:sp>
    </p:spTree>
    <p:extLst>
      <p:ext uri="{BB962C8B-B14F-4D97-AF65-F5344CB8AC3E}">
        <p14:creationId xmlns:p14="http://schemas.microsoft.com/office/powerpoint/2010/main" val="96243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FBAABB-A73C-420C-9102-91C83F49E2C3}"/>
              </a:ext>
            </a:extLst>
          </p:cNvPr>
          <p:cNvSpPr/>
          <p:nvPr/>
        </p:nvSpPr>
        <p:spPr>
          <a:xfrm>
            <a:off x="0" y="533842"/>
            <a:ext cx="9550400" cy="1206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a:latin typeface="Segoe UI" panose="020B0502040204020203" pitchFamily="34" charset="0"/>
                <a:cs typeface="Segoe UI" panose="020B0502040204020203" pitchFamily="34" charset="0"/>
              </a:rPr>
              <a:t>Limitations to our research</a:t>
            </a:r>
          </a:p>
        </p:txBody>
      </p:sp>
      <p:pic>
        <p:nvPicPr>
          <p:cNvPr id="3" name="Picture 2">
            <a:extLst>
              <a:ext uri="{FF2B5EF4-FFF2-40B4-BE49-F238E27FC236}">
                <a16:creationId xmlns:a16="http://schemas.microsoft.com/office/drawing/2014/main" id="{07543FF8-680D-4A12-BAA5-85942FE4822F}"/>
              </a:ext>
            </a:extLst>
          </p:cNvPr>
          <p:cNvPicPr>
            <a:picLocks noChangeAspect="1"/>
          </p:cNvPicPr>
          <p:nvPr/>
        </p:nvPicPr>
        <p:blipFill>
          <a:blip r:embed="rId2"/>
          <a:stretch>
            <a:fillRect/>
          </a:stretch>
        </p:blipFill>
        <p:spPr>
          <a:xfrm>
            <a:off x="561974" y="1963691"/>
            <a:ext cx="1838325" cy="1343025"/>
          </a:xfrm>
          <a:prstGeom prst="rect">
            <a:avLst/>
          </a:prstGeom>
        </p:spPr>
      </p:pic>
      <p:sp>
        <p:nvSpPr>
          <p:cNvPr id="4" name="TextBox 3">
            <a:extLst>
              <a:ext uri="{FF2B5EF4-FFF2-40B4-BE49-F238E27FC236}">
                <a16:creationId xmlns:a16="http://schemas.microsoft.com/office/drawing/2014/main" id="{CD3C0747-AF4B-43E2-B162-5A53E41BAB0F}"/>
              </a:ext>
            </a:extLst>
          </p:cNvPr>
          <p:cNvSpPr txBox="1"/>
          <p:nvPr/>
        </p:nvSpPr>
        <p:spPr>
          <a:xfrm>
            <a:off x="2654300" y="2035038"/>
            <a:ext cx="6477000" cy="1200329"/>
          </a:xfrm>
          <a:prstGeom prst="rect">
            <a:avLst/>
          </a:prstGeom>
          <a:noFill/>
        </p:spPr>
        <p:txBody>
          <a:bodyPr wrap="square" rtlCol="0">
            <a:spAutoFit/>
          </a:bodyPr>
          <a:lstStyle/>
          <a:p>
            <a:pPr marL="285750" indent="-285750">
              <a:buFont typeface="Calibri" panose="020F0502020204030204" pitchFamily="34" charset="0"/>
              <a:buChar char="»"/>
            </a:pPr>
            <a:r>
              <a:rPr lang="en-US" dirty="0">
                <a:solidFill>
                  <a:schemeClr val="accent1">
                    <a:lumMod val="50000"/>
                  </a:schemeClr>
                </a:solidFill>
              </a:rPr>
              <a:t>We looked at </a:t>
            </a:r>
            <a:r>
              <a:rPr lang="en-US" dirty="0">
                <a:solidFill>
                  <a:schemeClr val="accent2">
                    <a:lumMod val="75000"/>
                  </a:schemeClr>
                </a:solidFill>
              </a:rPr>
              <a:t>county </a:t>
            </a:r>
            <a:r>
              <a:rPr lang="en-US" dirty="0">
                <a:solidFill>
                  <a:schemeClr val="accent1">
                    <a:lumMod val="50000"/>
                  </a:schemeClr>
                </a:solidFill>
              </a:rPr>
              <a:t>diversity when claiming a metropolitan area as diverse. While this is a good starting point to get a glimpse, it does not show the full innerworkings of smaller sections like data from zip codes.</a:t>
            </a:r>
          </a:p>
        </p:txBody>
      </p:sp>
      <p:sp>
        <p:nvSpPr>
          <p:cNvPr id="5" name="TextBox 4">
            <a:extLst>
              <a:ext uri="{FF2B5EF4-FFF2-40B4-BE49-F238E27FC236}">
                <a16:creationId xmlns:a16="http://schemas.microsoft.com/office/drawing/2014/main" id="{5551D17F-0B73-4B39-8808-491CDBC5CDEC}"/>
              </a:ext>
            </a:extLst>
          </p:cNvPr>
          <p:cNvSpPr txBox="1"/>
          <p:nvPr/>
        </p:nvSpPr>
        <p:spPr>
          <a:xfrm>
            <a:off x="2654300" y="3504666"/>
            <a:ext cx="6477000" cy="1477328"/>
          </a:xfrm>
          <a:prstGeom prst="rect">
            <a:avLst/>
          </a:prstGeom>
          <a:noFill/>
        </p:spPr>
        <p:txBody>
          <a:bodyPr wrap="square" rtlCol="0">
            <a:spAutoFit/>
          </a:bodyPr>
          <a:lstStyle/>
          <a:p>
            <a:pPr marL="285750" indent="-285750">
              <a:buFont typeface="Calibri" panose="020F0502020204030204" pitchFamily="34" charset="0"/>
              <a:buChar char="»"/>
            </a:pPr>
            <a:r>
              <a:rPr lang="en-US" dirty="0">
                <a:solidFill>
                  <a:schemeClr val="accent1">
                    <a:lumMod val="50000"/>
                  </a:schemeClr>
                </a:solidFill>
              </a:rPr>
              <a:t>When analyzing our </a:t>
            </a:r>
            <a:r>
              <a:rPr lang="en-US" dirty="0">
                <a:solidFill>
                  <a:schemeClr val="accent2">
                    <a:lumMod val="75000"/>
                  </a:schemeClr>
                </a:solidFill>
              </a:rPr>
              <a:t>education</a:t>
            </a:r>
            <a:r>
              <a:rPr lang="en-US" dirty="0">
                <a:solidFill>
                  <a:schemeClr val="accent1">
                    <a:lumMod val="50000"/>
                  </a:schemeClr>
                </a:solidFill>
              </a:rPr>
              <a:t> data, we looked at a mix of educational institutions to get an average of the type of education available. Breaking it down into further detail, for example graduation rates, would allow us to explore further into any correlation between school rating and graduation rates. </a:t>
            </a:r>
          </a:p>
        </p:txBody>
      </p:sp>
      <p:pic>
        <p:nvPicPr>
          <p:cNvPr id="6" name="Picture 5">
            <a:extLst>
              <a:ext uri="{FF2B5EF4-FFF2-40B4-BE49-F238E27FC236}">
                <a16:creationId xmlns:a16="http://schemas.microsoft.com/office/drawing/2014/main" id="{5EC8830D-D2B1-4C6C-9604-E6EDF0AD04E5}"/>
              </a:ext>
            </a:extLst>
          </p:cNvPr>
          <p:cNvPicPr>
            <a:picLocks noChangeAspect="1"/>
          </p:cNvPicPr>
          <p:nvPr/>
        </p:nvPicPr>
        <p:blipFill>
          <a:blip r:embed="rId3"/>
          <a:stretch>
            <a:fillRect/>
          </a:stretch>
        </p:blipFill>
        <p:spPr>
          <a:xfrm>
            <a:off x="678207" y="3504666"/>
            <a:ext cx="1605858" cy="1221644"/>
          </a:xfrm>
          <a:prstGeom prst="rect">
            <a:avLst/>
          </a:prstGeom>
        </p:spPr>
      </p:pic>
      <p:sp>
        <p:nvSpPr>
          <p:cNvPr id="7" name="TextBox 6">
            <a:extLst>
              <a:ext uri="{FF2B5EF4-FFF2-40B4-BE49-F238E27FC236}">
                <a16:creationId xmlns:a16="http://schemas.microsoft.com/office/drawing/2014/main" id="{A572B749-5A4B-4866-9AB2-9ABE1D7A27AF}"/>
              </a:ext>
            </a:extLst>
          </p:cNvPr>
          <p:cNvSpPr txBox="1"/>
          <p:nvPr/>
        </p:nvSpPr>
        <p:spPr>
          <a:xfrm>
            <a:off x="2654300" y="5251293"/>
            <a:ext cx="6477000" cy="923330"/>
          </a:xfrm>
          <a:prstGeom prst="rect">
            <a:avLst/>
          </a:prstGeom>
          <a:noFill/>
        </p:spPr>
        <p:txBody>
          <a:bodyPr wrap="square" rtlCol="0">
            <a:spAutoFit/>
          </a:bodyPr>
          <a:lstStyle/>
          <a:p>
            <a:pPr marL="285750" indent="-285750">
              <a:buFont typeface="Calibri" panose="020F0502020204030204" pitchFamily="34" charset="0"/>
              <a:buChar char="»"/>
            </a:pPr>
            <a:r>
              <a:rPr lang="en-US" dirty="0">
                <a:solidFill>
                  <a:schemeClr val="accent1">
                    <a:lumMod val="50000"/>
                  </a:schemeClr>
                </a:solidFill>
              </a:rPr>
              <a:t>Due to </a:t>
            </a:r>
            <a:r>
              <a:rPr lang="en-US" dirty="0">
                <a:solidFill>
                  <a:schemeClr val="accent2">
                    <a:lumMod val="75000"/>
                  </a:schemeClr>
                </a:solidFill>
              </a:rPr>
              <a:t>time</a:t>
            </a:r>
            <a:r>
              <a:rPr lang="en-US" dirty="0">
                <a:solidFill>
                  <a:schemeClr val="accent1">
                    <a:lumMod val="50000"/>
                  </a:schemeClr>
                </a:solidFill>
              </a:rPr>
              <a:t> constraints, we were not able to do a deep dive into the types of healthcare available. Our idea was to break it down by urgent care, clinics and hospitals available. </a:t>
            </a:r>
          </a:p>
        </p:txBody>
      </p:sp>
      <p:pic>
        <p:nvPicPr>
          <p:cNvPr id="8" name="Picture 7">
            <a:extLst>
              <a:ext uri="{FF2B5EF4-FFF2-40B4-BE49-F238E27FC236}">
                <a16:creationId xmlns:a16="http://schemas.microsoft.com/office/drawing/2014/main" id="{706CB465-9317-42D8-B666-2D7154AAB850}"/>
              </a:ext>
            </a:extLst>
          </p:cNvPr>
          <p:cNvPicPr>
            <a:picLocks noChangeAspect="1"/>
          </p:cNvPicPr>
          <p:nvPr/>
        </p:nvPicPr>
        <p:blipFill>
          <a:blip r:embed="rId4"/>
          <a:stretch>
            <a:fillRect/>
          </a:stretch>
        </p:blipFill>
        <p:spPr>
          <a:xfrm>
            <a:off x="778756" y="4981994"/>
            <a:ext cx="1416409" cy="1416409"/>
          </a:xfrm>
          <a:prstGeom prst="rect">
            <a:avLst/>
          </a:prstGeom>
        </p:spPr>
      </p:pic>
    </p:spTree>
    <p:extLst>
      <p:ext uri="{BB962C8B-B14F-4D97-AF65-F5344CB8AC3E}">
        <p14:creationId xmlns:p14="http://schemas.microsoft.com/office/powerpoint/2010/main" val="353234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058943-C51D-4862-9599-5DA01FA8E0D3}"/>
              </a:ext>
            </a:extLst>
          </p:cNvPr>
          <p:cNvPicPr>
            <a:picLocks noChangeAspect="1"/>
          </p:cNvPicPr>
          <p:nvPr/>
        </p:nvPicPr>
        <p:blipFill>
          <a:blip r:embed="rId2"/>
          <a:stretch>
            <a:fillRect/>
          </a:stretch>
        </p:blipFill>
        <p:spPr>
          <a:xfrm>
            <a:off x="1895186" y="468977"/>
            <a:ext cx="8426349" cy="3539066"/>
          </a:xfrm>
          <a:prstGeom prst="rect">
            <a:avLst/>
          </a:prstGeom>
        </p:spPr>
      </p:pic>
      <p:sp>
        <p:nvSpPr>
          <p:cNvPr id="9" name="Rectangle 8">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10DF8-11A2-4079-BB55-23E82A059371}"/>
              </a:ext>
            </a:extLst>
          </p:cNvPr>
          <p:cNvSpPr>
            <a:spLocks noGrp="1"/>
          </p:cNvSpPr>
          <p:nvPr>
            <p:ph type="ctrTitle"/>
          </p:nvPr>
        </p:nvSpPr>
        <p:spPr>
          <a:xfrm>
            <a:off x="1600200" y="4269282"/>
            <a:ext cx="8991600" cy="1264762"/>
          </a:xfrm>
          <a:solidFill>
            <a:srgbClr val="FFFFFF"/>
          </a:solidFill>
          <a:ln w="38100">
            <a:solidFill>
              <a:srgbClr val="404040"/>
            </a:solidFill>
            <a:miter lim="800000"/>
          </a:ln>
        </p:spPr>
        <p:txBody>
          <a:bodyPr anchor="ctr">
            <a:normAutofit/>
          </a:bodyPr>
          <a:lstStyle/>
          <a:p>
            <a:r>
              <a:rPr lang="en-US" sz="4000" dirty="0">
                <a:solidFill>
                  <a:srgbClr val="404040"/>
                </a:solidFill>
                <a:latin typeface="Segoe UI" panose="020B0502040204020203" pitchFamily="34" charset="0"/>
                <a:cs typeface="Segoe UI" panose="020B0502040204020203" pitchFamily="34" charset="0"/>
              </a:rPr>
              <a:t>QUESTIONS</a:t>
            </a:r>
          </a:p>
        </p:txBody>
      </p:sp>
      <p:sp>
        <p:nvSpPr>
          <p:cNvPr id="3" name="Subtitle 2">
            <a:extLst>
              <a:ext uri="{FF2B5EF4-FFF2-40B4-BE49-F238E27FC236}">
                <a16:creationId xmlns:a16="http://schemas.microsoft.com/office/drawing/2014/main" id="{C53BA492-B944-4AE0-A095-2EABB4609E3F}"/>
              </a:ext>
            </a:extLst>
          </p:cNvPr>
          <p:cNvSpPr>
            <a:spLocks noGrp="1"/>
          </p:cNvSpPr>
          <p:nvPr>
            <p:ph type="subTitle" idx="1"/>
          </p:nvPr>
        </p:nvSpPr>
        <p:spPr>
          <a:xfrm>
            <a:off x="2695194" y="5688535"/>
            <a:ext cx="6801612" cy="536125"/>
          </a:xfrm>
        </p:spPr>
        <p:txBody>
          <a:bodyPr>
            <a:normAutofit/>
          </a:bodyPr>
          <a:lstStyle/>
          <a:p>
            <a:r>
              <a:rPr lang="en-US" sz="1800" dirty="0">
                <a:solidFill>
                  <a:srgbClr val="FFFFFF"/>
                </a:solidFill>
                <a:latin typeface="Segoe UI" panose="020B0502040204020203" pitchFamily="34" charset="0"/>
                <a:cs typeface="Segoe UI" panose="020B0502040204020203" pitchFamily="34" charset="0"/>
              </a:rPr>
              <a:t>Shayan Rizvi | Maria Estrada | Nicolas Martinez</a:t>
            </a:r>
          </a:p>
        </p:txBody>
      </p:sp>
    </p:spTree>
    <p:extLst>
      <p:ext uri="{BB962C8B-B14F-4D97-AF65-F5344CB8AC3E}">
        <p14:creationId xmlns:p14="http://schemas.microsoft.com/office/powerpoint/2010/main" val="79534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0F0E1A-E3CD-4580-B773-FFC9D1E29816}"/>
              </a:ext>
            </a:extLst>
          </p:cNvPr>
          <p:cNvSpPr>
            <a:spLocks noGrp="1"/>
          </p:cNvSpPr>
          <p:nvPr>
            <p:ph type="title"/>
          </p:nvPr>
        </p:nvSpPr>
        <p:spPr>
          <a:xfrm>
            <a:off x="3045368" y="1973515"/>
            <a:ext cx="6105194" cy="1420418"/>
          </a:xfrm>
        </p:spPr>
        <p:txBody>
          <a:bodyPr vert="horz" lIns="91440" tIns="45720" rIns="91440" bIns="45720" rtlCol="0" anchor="b">
            <a:normAutofit/>
          </a:bodyPr>
          <a:lstStyle/>
          <a:p>
            <a:pPr algn="ctr"/>
            <a:r>
              <a:rPr lang="en-US" kern="1200" dirty="0">
                <a:solidFill>
                  <a:srgbClr val="FFFFFF"/>
                </a:solidFill>
                <a:latin typeface="Segoe UI" panose="020B0502040204020203" pitchFamily="34" charset="0"/>
                <a:cs typeface="Segoe UI" panose="020B0502040204020203" pitchFamily="34" charset="0"/>
              </a:rPr>
              <a:t>OBJECTIVE</a:t>
            </a:r>
          </a:p>
        </p:txBody>
      </p:sp>
      <p:sp>
        <p:nvSpPr>
          <p:cNvPr id="3" name="Text Placeholder 2">
            <a:extLst>
              <a:ext uri="{FF2B5EF4-FFF2-40B4-BE49-F238E27FC236}">
                <a16:creationId xmlns:a16="http://schemas.microsoft.com/office/drawing/2014/main" id="{E8B3AB9B-6C05-4F86-B307-228CCC2682BB}"/>
              </a:ext>
            </a:extLst>
          </p:cNvPr>
          <p:cNvSpPr>
            <a:spLocks noGrp="1"/>
          </p:cNvSpPr>
          <p:nvPr>
            <p:ph type="body" idx="1"/>
          </p:nvPr>
        </p:nvSpPr>
        <p:spPr>
          <a:xfrm>
            <a:off x="3045368" y="3594100"/>
            <a:ext cx="6105194" cy="1162697"/>
          </a:xfrm>
        </p:spPr>
        <p:txBody>
          <a:bodyPr vert="horz" lIns="91440" tIns="45720" rIns="91440" bIns="45720" rtlCol="0">
            <a:normAutofit fontScale="85000" lnSpcReduction="10000"/>
          </a:bodyPr>
          <a:lstStyle/>
          <a:p>
            <a:pPr algn="ctr">
              <a:lnSpc>
                <a:spcPct val="120000"/>
              </a:lnSpc>
            </a:pPr>
            <a:r>
              <a:rPr lang="en-US" sz="2000" dirty="0">
                <a:solidFill>
                  <a:srgbClr val="FFFFFF"/>
                </a:solidFill>
                <a:latin typeface="Segoe UI" panose="020B0502040204020203" pitchFamily="34" charset="0"/>
                <a:cs typeface="Segoe UI" panose="020B0502040204020203" pitchFamily="34" charset="0"/>
              </a:rPr>
              <a:t>Our group set out to look at the top three largest US metropolitan areas and identify how culture diversity impacts the community's educational and healthcare infrastructure.</a:t>
            </a:r>
            <a:endParaRPr lang="en-US" sz="2000" kern="12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2374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04518-9642-4253-9BC3-00BD80E5F5DA}"/>
              </a:ext>
            </a:extLst>
          </p:cNvPr>
          <p:cNvSpPr txBox="1"/>
          <p:nvPr/>
        </p:nvSpPr>
        <p:spPr>
          <a:xfrm>
            <a:off x="1231900" y="2654300"/>
            <a:ext cx="7493000" cy="2193357"/>
          </a:xfrm>
          <a:prstGeom prst="rect">
            <a:avLst/>
          </a:prstGeom>
          <a:noFill/>
        </p:spPr>
        <p:txBody>
          <a:bodyPr wrap="square" rtlCol="0">
            <a:spAutoFit/>
          </a:bodyPr>
          <a:lstStyle/>
          <a:p>
            <a:pPr marL="285750" indent="-285750">
              <a:lnSpc>
                <a:spcPct val="200000"/>
              </a:lnSpc>
              <a:buFont typeface="Calibri" panose="020F050202020403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Which is the most diverse metropolitan area?</a:t>
            </a:r>
          </a:p>
          <a:p>
            <a:pPr marL="285750" indent="-285750">
              <a:lnSpc>
                <a:spcPct val="200000"/>
              </a:lnSpc>
              <a:buFont typeface="Calibri" panose="020F050202020403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What is community’s access to education?</a:t>
            </a:r>
          </a:p>
          <a:p>
            <a:pPr marL="285750" indent="-285750">
              <a:lnSpc>
                <a:spcPct val="200000"/>
              </a:lnSpc>
              <a:buFont typeface="Calibri" panose="020F0502020204030204" pitchFamily="34" charset="0"/>
              <a:buChar char="»"/>
            </a:pPr>
            <a:r>
              <a:rPr lang="en-US" sz="2400" dirty="0">
                <a:solidFill>
                  <a:schemeClr val="accent1">
                    <a:lumMod val="50000"/>
                  </a:schemeClr>
                </a:solidFill>
                <a:latin typeface="Segoe UI" panose="020B0502040204020203" pitchFamily="34" charset="0"/>
                <a:cs typeface="Segoe UI" panose="020B0502040204020203" pitchFamily="34" charset="0"/>
              </a:rPr>
              <a:t>What is the community’s access to healthcare?</a:t>
            </a:r>
          </a:p>
        </p:txBody>
      </p:sp>
      <p:sp>
        <p:nvSpPr>
          <p:cNvPr id="7" name="Rectangle 6">
            <a:extLst>
              <a:ext uri="{FF2B5EF4-FFF2-40B4-BE49-F238E27FC236}">
                <a16:creationId xmlns:a16="http://schemas.microsoft.com/office/drawing/2014/main" id="{964BD10D-B6F2-4CA5-B438-DEC2F8A799BF}"/>
              </a:ext>
            </a:extLst>
          </p:cNvPr>
          <p:cNvSpPr/>
          <p:nvPr/>
        </p:nvSpPr>
        <p:spPr>
          <a:xfrm>
            <a:off x="0" y="1155700"/>
            <a:ext cx="9550400" cy="1206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a:latin typeface="Segoe UI" panose="020B0502040204020203" pitchFamily="34" charset="0"/>
                <a:cs typeface="Segoe UI" panose="020B0502040204020203" pitchFamily="34" charset="0"/>
              </a:rPr>
              <a:t>OUR QUESTIONS</a:t>
            </a:r>
          </a:p>
        </p:txBody>
      </p:sp>
    </p:spTree>
    <p:extLst>
      <p:ext uri="{BB962C8B-B14F-4D97-AF65-F5344CB8AC3E}">
        <p14:creationId xmlns:p14="http://schemas.microsoft.com/office/powerpoint/2010/main" val="342060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1737F72-1F5B-407F-8FD9-43A65B794A32}"/>
              </a:ext>
            </a:extLst>
          </p:cNvPr>
          <p:cNvSpPr/>
          <p:nvPr/>
        </p:nvSpPr>
        <p:spPr>
          <a:xfrm>
            <a:off x="0" y="533842"/>
            <a:ext cx="9550400" cy="1206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a:latin typeface="Segoe UI" panose="020B0502040204020203" pitchFamily="34" charset="0"/>
                <a:cs typeface="Segoe UI" panose="020B0502040204020203" pitchFamily="34" charset="0"/>
              </a:rPr>
              <a:t>How do we define diversity?</a:t>
            </a:r>
          </a:p>
        </p:txBody>
      </p:sp>
      <p:pic>
        <p:nvPicPr>
          <p:cNvPr id="14" name="Picture 13">
            <a:extLst>
              <a:ext uri="{FF2B5EF4-FFF2-40B4-BE49-F238E27FC236}">
                <a16:creationId xmlns:a16="http://schemas.microsoft.com/office/drawing/2014/main" id="{C3FDEB1E-78BB-49B8-AF98-6EC36124F1A7}"/>
              </a:ext>
            </a:extLst>
          </p:cNvPr>
          <p:cNvPicPr>
            <a:picLocks noChangeAspect="1"/>
          </p:cNvPicPr>
          <p:nvPr/>
        </p:nvPicPr>
        <p:blipFill>
          <a:blip r:embed="rId2"/>
          <a:stretch>
            <a:fillRect/>
          </a:stretch>
        </p:blipFill>
        <p:spPr>
          <a:xfrm>
            <a:off x="1181100" y="4582323"/>
            <a:ext cx="5802312" cy="1140001"/>
          </a:xfrm>
          <a:prstGeom prst="rect">
            <a:avLst/>
          </a:prstGeom>
        </p:spPr>
      </p:pic>
      <p:sp>
        <p:nvSpPr>
          <p:cNvPr id="17" name="TextBox 16">
            <a:extLst>
              <a:ext uri="{FF2B5EF4-FFF2-40B4-BE49-F238E27FC236}">
                <a16:creationId xmlns:a16="http://schemas.microsoft.com/office/drawing/2014/main" id="{CA5A2DCC-9BB6-4880-9EF8-184825C3002F}"/>
              </a:ext>
            </a:extLst>
          </p:cNvPr>
          <p:cNvSpPr txBox="1"/>
          <p:nvPr/>
        </p:nvSpPr>
        <p:spPr>
          <a:xfrm>
            <a:off x="1181100" y="2569170"/>
            <a:ext cx="5702300" cy="2031325"/>
          </a:xfrm>
          <a:prstGeom prst="rect">
            <a:avLst/>
          </a:prstGeom>
          <a:noFill/>
        </p:spPr>
        <p:txBody>
          <a:bodyPr wrap="square" rtlCol="0">
            <a:spAutoFit/>
          </a:bodyPr>
          <a:lstStyle/>
          <a:p>
            <a:pPr marL="285750" indent="-285750">
              <a:buFont typeface="Calibri" panose="020F0502020204030204" pitchFamily="34" charset="0"/>
              <a:buChar char="»"/>
            </a:pPr>
            <a:r>
              <a:rPr lang="en-US" dirty="0">
                <a:solidFill>
                  <a:schemeClr val="accent1">
                    <a:lumMod val="50000"/>
                  </a:schemeClr>
                </a:solidFill>
              </a:rPr>
              <a:t>We established the benchmark for diversity by combining </a:t>
            </a:r>
            <a:r>
              <a:rPr lang="en-US" dirty="0">
                <a:solidFill>
                  <a:schemeClr val="accent2">
                    <a:lumMod val="75000"/>
                  </a:schemeClr>
                </a:solidFill>
              </a:rPr>
              <a:t>US Census Demographic Data </a:t>
            </a:r>
            <a:r>
              <a:rPr lang="en-US" dirty="0">
                <a:solidFill>
                  <a:schemeClr val="accent1">
                    <a:lumMod val="50000"/>
                  </a:schemeClr>
                </a:solidFill>
              </a:rPr>
              <a:t>for all metropolitan areas and getting a percentage against their total population.</a:t>
            </a:r>
          </a:p>
          <a:p>
            <a:pPr marL="285750" indent="-285750">
              <a:buFont typeface="Calibri" panose="020F0502020204030204" pitchFamily="34" charset="0"/>
              <a:buChar char="»"/>
            </a:pPr>
            <a:endParaRPr lang="en-US" dirty="0">
              <a:solidFill>
                <a:schemeClr val="accent1">
                  <a:lumMod val="50000"/>
                </a:schemeClr>
              </a:solidFill>
            </a:endParaRPr>
          </a:p>
          <a:p>
            <a:pPr marL="285750" indent="-285750">
              <a:buFont typeface="Calibri" panose="020F0502020204030204" pitchFamily="34" charset="0"/>
              <a:buChar char="»"/>
            </a:pPr>
            <a:r>
              <a:rPr lang="en-US" dirty="0">
                <a:solidFill>
                  <a:schemeClr val="accent1">
                    <a:lumMod val="50000"/>
                  </a:schemeClr>
                </a:solidFill>
              </a:rPr>
              <a:t>If three or more ethnicities were above the benchmark, then we considered it a diverse county.</a:t>
            </a:r>
          </a:p>
        </p:txBody>
      </p:sp>
    </p:spTree>
    <p:extLst>
      <p:ext uri="{BB962C8B-B14F-4D97-AF65-F5344CB8AC3E}">
        <p14:creationId xmlns:p14="http://schemas.microsoft.com/office/powerpoint/2010/main" val="170350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1737F72-1F5B-407F-8FD9-43A65B794A32}"/>
              </a:ext>
            </a:extLst>
          </p:cNvPr>
          <p:cNvSpPr/>
          <p:nvPr/>
        </p:nvSpPr>
        <p:spPr>
          <a:xfrm>
            <a:off x="0" y="533842"/>
            <a:ext cx="9550400" cy="1206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a:latin typeface="Segoe UI" panose="020B0502040204020203" pitchFamily="34" charset="0"/>
                <a:cs typeface="Segoe UI" panose="020B0502040204020203" pitchFamily="34" charset="0"/>
              </a:rPr>
              <a:t>Which is the most diverse metro?</a:t>
            </a:r>
          </a:p>
        </p:txBody>
      </p:sp>
      <p:grpSp>
        <p:nvGrpSpPr>
          <p:cNvPr id="5" name="Group 4">
            <a:extLst>
              <a:ext uri="{FF2B5EF4-FFF2-40B4-BE49-F238E27FC236}">
                <a16:creationId xmlns:a16="http://schemas.microsoft.com/office/drawing/2014/main" id="{B5D5C28E-490D-4FDD-9BD6-CB5ACD9ADFD5}"/>
              </a:ext>
            </a:extLst>
          </p:cNvPr>
          <p:cNvGrpSpPr/>
          <p:nvPr/>
        </p:nvGrpSpPr>
        <p:grpSpPr>
          <a:xfrm>
            <a:off x="355411" y="1831711"/>
            <a:ext cx="11038468" cy="4936123"/>
            <a:chOff x="215711" y="1793611"/>
            <a:chExt cx="11038468" cy="4936123"/>
          </a:xfrm>
        </p:grpSpPr>
        <p:grpSp>
          <p:nvGrpSpPr>
            <p:cNvPr id="13" name="Group 12">
              <a:extLst>
                <a:ext uri="{FF2B5EF4-FFF2-40B4-BE49-F238E27FC236}">
                  <a16:creationId xmlns:a16="http://schemas.microsoft.com/office/drawing/2014/main" id="{4B3EEFD4-81EC-48C1-BC1E-B08CBF10BAFD}"/>
                </a:ext>
              </a:extLst>
            </p:cNvPr>
            <p:cNvGrpSpPr/>
            <p:nvPr/>
          </p:nvGrpSpPr>
          <p:grpSpPr>
            <a:xfrm>
              <a:off x="444500" y="1793611"/>
              <a:ext cx="9955166" cy="4936123"/>
              <a:chOff x="444500" y="1793611"/>
              <a:chExt cx="9955166" cy="4936123"/>
            </a:xfrm>
          </p:grpSpPr>
          <p:pic>
            <p:nvPicPr>
              <p:cNvPr id="4" name="Picture 3">
                <a:extLst>
                  <a:ext uri="{FF2B5EF4-FFF2-40B4-BE49-F238E27FC236}">
                    <a16:creationId xmlns:a16="http://schemas.microsoft.com/office/drawing/2014/main" id="{091CAA25-AFF9-4EE0-86AE-BC4F5B5DEC9D}"/>
                  </a:ext>
                </a:extLst>
              </p:cNvPr>
              <p:cNvPicPr>
                <a:picLocks noChangeAspect="1"/>
              </p:cNvPicPr>
              <p:nvPr/>
            </p:nvPicPr>
            <p:blipFill rotWithShape="1">
              <a:blip r:embed="rId2"/>
              <a:srcRect t="27830" b="27830"/>
              <a:stretch/>
            </p:blipFill>
            <p:spPr>
              <a:xfrm>
                <a:off x="6782736" y="5887769"/>
                <a:ext cx="3616930" cy="841965"/>
              </a:xfrm>
              <a:prstGeom prst="rect">
                <a:avLst/>
              </a:prstGeom>
            </p:spPr>
          </p:pic>
          <p:pic>
            <p:nvPicPr>
              <p:cNvPr id="1026" name="Picture 2" descr="Image result for chicago logo">
                <a:extLst>
                  <a:ext uri="{FF2B5EF4-FFF2-40B4-BE49-F238E27FC236}">
                    <a16:creationId xmlns:a16="http://schemas.microsoft.com/office/drawing/2014/main" id="{9CC363A0-6FA9-417D-9C89-EBB977FF2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424" y="4392262"/>
                <a:ext cx="2019265" cy="963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ew york logo">
                <a:extLst>
                  <a:ext uri="{FF2B5EF4-FFF2-40B4-BE49-F238E27FC236}">
                    <a16:creationId xmlns:a16="http://schemas.microsoft.com/office/drawing/2014/main" id="{0F7CC0E9-A438-4462-AE16-79907165E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680" y="2625114"/>
                <a:ext cx="3275976" cy="9631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AF3B74D-36C3-4923-94F5-763193CFD123}"/>
                  </a:ext>
                </a:extLst>
              </p:cNvPr>
              <p:cNvPicPr>
                <a:picLocks noChangeAspect="1"/>
              </p:cNvPicPr>
              <p:nvPr/>
            </p:nvPicPr>
            <p:blipFill>
              <a:blip r:embed="rId5"/>
              <a:stretch>
                <a:fillRect/>
              </a:stretch>
            </p:blipFill>
            <p:spPr>
              <a:xfrm>
                <a:off x="444500" y="1793611"/>
                <a:ext cx="5791200" cy="4936123"/>
              </a:xfrm>
              <a:prstGeom prst="rect">
                <a:avLst/>
              </a:prstGeom>
            </p:spPr>
          </p:pic>
          <p:sp>
            <p:nvSpPr>
              <p:cNvPr id="12" name="Right Brace 11">
                <a:extLst>
                  <a:ext uri="{FF2B5EF4-FFF2-40B4-BE49-F238E27FC236}">
                    <a16:creationId xmlns:a16="http://schemas.microsoft.com/office/drawing/2014/main" id="{1D9181A6-B2B4-4951-A381-F744EBADDEE6}"/>
                  </a:ext>
                </a:extLst>
              </p:cNvPr>
              <p:cNvSpPr/>
              <p:nvPr/>
            </p:nvSpPr>
            <p:spPr>
              <a:xfrm>
                <a:off x="6352440" y="2625114"/>
                <a:ext cx="317500" cy="1946885"/>
              </a:xfrm>
              <a:prstGeom prst="rightBrace">
                <a:avLst>
                  <a:gd name="adj1" fmla="val 8333"/>
                  <a:gd name="adj2" fmla="val 2204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1F624BD0-53AA-4540-B2D2-6C56400D65FA}"/>
                  </a:ext>
                </a:extLst>
              </p:cNvPr>
              <p:cNvSpPr/>
              <p:nvPr/>
            </p:nvSpPr>
            <p:spPr>
              <a:xfrm>
                <a:off x="6352440" y="4924632"/>
                <a:ext cx="317500" cy="963137"/>
              </a:xfrm>
              <a:prstGeom prst="rightBrace">
                <a:avLst>
                  <a:gd name="adj1" fmla="val 8333"/>
                  <a:gd name="adj2" fmla="val 207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A95583CA-38D4-4C9A-B4F1-7FD35B4CBF37}"/>
                  </a:ext>
                </a:extLst>
              </p:cNvPr>
              <p:cNvSpPr/>
              <p:nvPr/>
            </p:nvSpPr>
            <p:spPr>
              <a:xfrm>
                <a:off x="6352440" y="6134100"/>
                <a:ext cx="317500" cy="452169"/>
              </a:xfrm>
              <a:prstGeom prst="rightBrace">
                <a:avLst>
                  <a:gd name="adj1" fmla="val 8333"/>
                  <a:gd name="adj2" fmla="val 431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extBox 1">
              <a:extLst>
                <a:ext uri="{FF2B5EF4-FFF2-40B4-BE49-F238E27FC236}">
                  <a16:creationId xmlns:a16="http://schemas.microsoft.com/office/drawing/2014/main" id="{8D2791DB-1FA6-4EC3-9549-3708DA0C54A9}"/>
                </a:ext>
              </a:extLst>
            </p:cNvPr>
            <p:cNvSpPr txBox="1"/>
            <p:nvPr/>
          </p:nvSpPr>
          <p:spPr>
            <a:xfrm>
              <a:off x="10179396" y="2814294"/>
              <a:ext cx="914400" cy="769441"/>
            </a:xfrm>
            <a:prstGeom prst="rect">
              <a:avLst/>
            </a:prstGeom>
            <a:noFill/>
          </p:spPr>
          <p:txBody>
            <a:bodyPr wrap="square" rtlCol="0">
              <a:spAutoFit/>
            </a:bodyPr>
            <a:lstStyle/>
            <a:p>
              <a:pPr algn="ctr"/>
              <a:r>
                <a:rPr lang="en-US" sz="1600" dirty="0">
                  <a:solidFill>
                    <a:schemeClr val="accent2">
                      <a:lumMod val="75000"/>
                    </a:schemeClr>
                  </a:solidFill>
                  <a:latin typeface="Segoe UI" panose="020B0502040204020203" pitchFamily="34" charset="0"/>
                  <a:cs typeface="Segoe UI" panose="020B0502040204020203" pitchFamily="34" charset="0"/>
                </a:rPr>
                <a:t>28% </a:t>
              </a:r>
              <a:r>
                <a:rPr lang="en-US" sz="1400" dirty="0">
                  <a:solidFill>
                    <a:schemeClr val="accent2">
                      <a:lumMod val="75000"/>
                    </a:schemeClr>
                  </a:solidFill>
                  <a:latin typeface="Segoe UI" panose="020B0502040204020203" pitchFamily="34" charset="0"/>
                  <a:cs typeface="Segoe UI" panose="020B0502040204020203" pitchFamily="34" charset="0"/>
                </a:rPr>
                <a:t>Diverse Counties</a:t>
              </a:r>
              <a:endParaRPr lang="en-US" sz="1600" dirty="0">
                <a:solidFill>
                  <a:schemeClr val="accent2">
                    <a:lumMod val="75000"/>
                  </a:schemeClr>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E7573812-85DE-4EE8-8F32-BE84A03F3542}"/>
                </a:ext>
              </a:extLst>
            </p:cNvPr>
            <p:cNvSpPr txBox="1"/>
            <p:nvPr/>
          </p:nvSpPr>
          <p:spPr>
            <a:xfrm>
              <a:off x="9425379" y="4632244"/>
              <a:ext cx="914400" cy="769441"/>
            </a:xfrm>
            <a:prstGeom prst="rect">
              <a:avLst/>
            </a:prstGeom>
            <a:noFill/>
          </p:spPr>
          <p:txBody>
            <a:bodyPr wrap="square" rtlCol="0">
              <a:spAutoFit/>
            </a:bodyPr>
            <a:lstStyle/>
            <a:p>
              <a:pPr algn="ctr"/>
              <a:r>
                <a:rPr lang="en-US" sz="1600" dirty="0">
                  <a:solidFill>
                    <a:schemeClr val="accent2">
                      <a:lumMod val="75000"/>
                    </a:schemeClr>
                  </a:solidFill>
                  <a:latin typeface="Segoe UI" panose="020B0502040204020203" pitchFamily="34" charset="0"/>
                  <a:cs typeface="Segoe UI" panose="020B0502040204020203" pitchFamily="34" charset="0"/>
                </a:rPr>
                <a:t>0% </a:t>
              </a:r>
              <a:r>
                <a:rPr lang="en-US" sz="1400" dirty="0">
                  <a:solidFill>
                    <a:schemeClr val="accent2">
                      <a:lumMod val="75000"/>
                    </a:schemeClr>
                  </a:solidFill>
                  <a:latin typeface="Segoe UI" panose="020B0502040204020203" pitchFamily="34" charset="0"/>
                  <a:cs typeface="Segoe UI" panose="020B0502040204020203" pitchFamily="34" charset="0"/>
                </a:rPr>
                <a:t>Diverse Counties</a:t>
              </a:r>
              <a:endParaRPr lang="en-US" sz="1600" dirty="0">
                <a:solidFill>
                  <a:schemeClr val="accent2">
                    <a:lumMod val="75000"/>
                  </a:schemeClr>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77931228-AAED-4F90-A23F-BD75EE65A73B}"/>
                </a:ext>
              </a:extLst>
            </p:cNvPr>
            <p:cNvSpPr txBox="1"/>
            <p:nvPr/>
          </p:nvSpPr>
          <p:spPr>
            <a:xfrm>
              <a:off x="10339779" y="5887769"/>
              <a:ext cx="914400" cy="769441"/>
            </a:xfrm>
            <a:prstGeom prst="rect">
              <a:avLst/>
            </a:prstGeom>
            <a:noFill/>
          </p:spPr>
          <p:txBody>
            <a:bodyPr wrap="square" rtlCol="0">
              <a:spAutoFit/>
            </a:bodyPr>
            <a:lstStyle/>
            <a:p>
              <a:pPr algn="ctr"/>
              <a:r>
                <a:rPr lang="en-US" sz="1600" b="1" dirty="0">
                  <a:solidFill>
                    <a:schemeClr val="accent2">
                      <a:lumMod val="75000"/>
                    </a:schemeClr>
                  </a:solidFill>
                  <a:latin typeface="Segoe UI" panose="020B0502040204020203" pitchFamily="34" charset="0"/>
                  <a:cs typeface="Segoe UI" panose="020B0502040204020203" pitchFamily="34" charset="0"/>
                </a:rPr>
                <a:t>100% </a:t>
              </a:r>
              <a:r>
                <a:rPr lang="en-US" sz="1400" b="1" dirty="0">
                  <a:solidFill>
                    <a:schemeClr val="accent2">
                      <a:lumMod val="75000"/>
                    </a:schemeClr>
                  </a:solidFill>
                  <a:latin typeface="Segoe UI" panose="020B0502040204020203" pitchFamily="34" charset="0"/>
                  <a:cs typeface="Segoe UI" panose="020B0502040204020203" pitchFamily="34" charset="0"/>
                </a:rPr>
                <a:t>Diverse Counties</a:t>
              </a:r>
              <a:endParaRPr lang="en-US" sz="1600" b="1" dirty="0">
                <a:solidFill>
                  <a:schemeClr val="accent2">
                    <a:lumMod val="75000"/>
                  </a:schemeClr>
                </a:solidFill>
                <a:latin typeface="Segoe UI" panose="020B0502040204020203" pitchFamily="34" charset="0"/>
                <a:cs typeface="Segoe UI" panose="020B0502040204020203" pitchFamily="34" charset="0"/>
              </a:endParaRPr>
            </a:p>
          </p:txBody>
        </p:sp>
        <p:sp>
          <p:nvSpPr>
            <p:cNvPr id="3" name="Left Bracket 2">
              <a:extLst>
                <a:ext uri="{FF2B5EF4-FFF2-40B4-BE49-F238E27FC236}">
                  <a16:creationId xmlns:a16="http://schemas.microsoft.com/office/drawing/2014/main" id="{2246993B-B142-4433-AF49-E8FB45B513DB}"/>
                </a:ext>
              </a:extLst>
            </p:cNvPr>
            <p:cNvSpPr/>
            <p:nvPr/>
          </p:nvSpPr>
          <p:spPr>
            <a:xfrm>
              <a:off x="215711" y="2625114"/>
              <a:ext cx="112050" cy="200713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E8253FC5-FBA7-47BC-B6C2-C1F83BBEC5BD}"/>
                </a:ext>
              </a:extLst>
            </p:cNvPr>
            <p:cNvSpPr/>
            <p:nvPr/>
          </p:nvSpPr>
          <p:spPr>
            <a:xfrm>
              <a:off x="215711" y="4924631"/>
              <a:ext cx="112050" cy="96313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17E1C26C-6D79-4256-A7BA-0371AB5F23FE}"/>
                </a:ext>
              </a:extLst>
            </p:cNvPr>
            <p:cNvSpPr/>
            <p:nvPr/>
          </p:nvSpPr>
          <p:spPr>
            <a:xfrm>
              <a:off x="215711" y="6134100"/>
              <a:ext cx="112050" cy="45216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351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80D18B-F809-4302-9F10-14BB10D0082D}"/>
              </a:ext>
            </a:extLst>
          </p:cNvPr>
          <p:cNvSpPr/>
          <p:nvPr/>
        </p:nvSpPr>
        <p:spPr>
          <a:xfrm>
            <a:off x="520700" y="952500"/>
            <a:ext cx="11150600" cy="5207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INSERT CHART HERE</a:t>
            </a:r>
          </a:p>
        </p:txBody>
      </p:sp>
      <p:pic>
        <p:nvPicPr>
          <p:cNvPr id="4" name="Picture 3">
            <a:extLst>
              <a:ext uri="{FF2B5EF4-FFF2-40B4-BE49-F238E27FC236}">
                <a16:creationId xmlns:a16="http://schemas.microsoft.com/office/drawing/2014/main" id="{A83358BC-8A87-4B83-8A48-3D0D3B367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71678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7759B0-99DC-4377-887F-1DF634E84762}"/>
              </a:ext>
            </a:extLst>
          </p:cNvPr>
          <p:cNvSpPr/>
          <p:nvPr/>
        </p:nvSpPr>
        <p:spPr>
          <a:xfrm>
            <a:off x="0" y="533842"/>
            <a:ext cx="9550400" cy="1206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a:latin typeface="Segoe UI" panose="020B0502040204020203" pitchFamily="34" charset="0"/>
                <a:cs typeface="Segoe UI" panose="020B0502040204020203" pitchFamily="34" charset="0"/>
              </a:rPr>
              <a:t>What is the community’s access to education?</a:t>
            </a:r>
          </a:p>
        </p:txBody>
      </p:sp>
      <p:sp>
        <p:nvSpPr>
          <p:cNvPr id="3" name="TextBox 2">
            <a:extLst>
              <a:ext uri="{FF2B5EF4-FFF2-40B4-BE49-F238E27FC236}">
                <a16:creationId xmlns:a16="http://schemas.microsoft.com/office/drawing/2014/main" id="{9A4EAEE8-B08F-4FF2-A1BF-9A17BF13AD46}"/>
              </a:ext>
            </a:extLst>
          </p:cNvPr>
          <p:cNvSpPr txBox="1"/>
          <p:nvPr/>
        </p:nvSpPr>
        <p:spPr>
          <a:xfrm>
            <a:off x="1181100" y="2569170"/>
            <a:ext cx="6032500" cy="3416320"/>
          </a:xfrm>
          <a:prstGeom prst="rect">
            <a:avLst/>
          </a:prstGeom>
          <a:noFill/>
        </p:spPr>
        <p:txBody>
          <a:bodyPr wrap="square" rtlCol="0">
            <a:spAutoFit/>
          </a:bodyPr>
          <a:lstStyle/>
          <a:p>
            <a:pPr marL="285750" indent="-285750">
              <a:buFont typeface="Calibri" panose="020F0502020204030204" pitchFamily="34" charset="0"/>
              <a:buChar char="»"/>
            </a:pPr>
            <a:r>
              <a:rPr lang="en-US" dirty="0">
                <a:solidFill>
                  <a:schemeClr val="accent1">
                    <a:lumMod val="50000"/>
                  </a:schemeClr>
                </a:solidFill>
              </a:rPr>
              <a:t>Taking a dive into </a:t>
            </a:r>
            <a:r>
              <a:rPr lang="en-US" dirty="0">
                <a:solidFill>
                  <a:schemeClr val="accent2">
                    <a:lumMod val="75000"/>
                  </a:schemeClr>
                </a:solidFill>
              </a:rPr>
              <a:t>Google Places API</a:t>
            </a:r>
            <a:r>
              <a:rPr lang="en-US" dirty="0">
                <a:solidFill>
                  <a:schemeClr val="accent1">
                    <a:lumMod val="50000"/>
                  </a:schemeClr>
                </a:solidFill>
              </a:rPr>
              <a:t>, we were able to look at each county’s access to education and their corresponding rating.</a:t>
            </a:r>
          </a:p>
          <a:p>
            <a:pPr marL="285750" indent="-285750">
              <a:buFont typeface="Calibri" panose="020F0502020204030204" pitchFamily="34" charset="0"/>
              <a:buChar char="»"/>
            </a:pPr>
            <a:endParaRPr lang="en-US" dirty="0">
              <a:solidFill>
                <a:schemeClr val="accent1">
                  <a:lumMod val="50000"/>
                </a:schemeClr>
              </a:solidFill>
            </a:endParaRPr>
          </a:p>
          <a:p>
            <a:pPr marL="285750" indent="-285750">
              <a:buFont typeface="Calibri" panose="020F0502020204030204" pitchFamily="34" charset="0"/>
              <a:buChar char="»"/>
            </a:pPr>
            <a:r>
              <a:rPr lang="en-US" dirty="0">
                <a:solidFill>
                  <a:schemeClr val="accent1">
                    <a:lumMod val="50000"/>
                  </a:schemeClr>
                </a:solidFill>
              </a:rPr>
              <a:t>By looking at the education average, we were able to see how our diverse counties fared compared to other counties.</a:t>
            </a:r>
          </a:p>
          <a:p>
            <a:pPr marL="285750" indent="-285750">
              <a:buFont typeface="Calibri" panose="020F0502020204030204" pitchFamily="34" charset="0"/>
              <a:buChar char="»"/>
            </a:pPr>
            <a:endParaRPr lang="en-US" dirty="0">
              <a:solidFill>
                <a:schemeClr val="accent1">
                  <a:lumMod val="50000"/>
                </a:schemeClr>
              </a:solidFill>
            </a:endParaRPr>
          </a:p>
          <a:p>
            <a:pPr marL="285750" indent="-285750">
              <a:buFont typeface="Calibri" panose="020F0502020204030204" pitchFamily="34" charset="0"/>
              <a:buChar char="»"/>
            </a:pPr>
            <a:r>
              <a:rPr lang="en-US" dirty="0">
                <a:solidFill>
                  <a:schemeClr val="accent1">
                    <a:lumMod val="50000"/>
                  </a:schemeClr>
                </a:solidFill>
              </a:rPr>
              <a:t>We were also curious to find out if there was any correlation to access to education within a county and their poverty levels. By examining the </a:t>
            </a:r>
            <a:r>
              <a:rPr lang="en-US" dirty="0">
                <a:solidFill>
                  <a:schemeClr val="accent2">
                    <a:lumMod val="75000"/>
                  </a:schemeClr>
                </a:solidFill>
              </a:rPr>
              <a:t>US Census Demographic Data </a:t>
            </a:r>
            <a:r>
              <a:rPr lang="en-US" dirty="0">
                <a:solidFill>
                  <a:schemeClr val="accent1">
                    <a:lumMod val="50000"/>
                  </a:schemeClr>
                </a:solidFill>
              </a:rPr>
              <a:t>we were able to access and merge this information.</a:t>
            </a:r>
          </a:p>
        </p:txBody>
      </p:sp>
      <p:pic>
        <p:nvPicPr>
          <p:cNvPr id="4" name="Picture 3">
            <a:extLst>
              <a:ext uri="{FF2B5EF4-FFF2-40B4-BE49-F238E27FC236}">
                <a16:creationId xmlns:a16="http://schemas.microsoft.com/office/drawing/2014/main" id="{851A8A2F-0E00-4E97-8960-1E67EBBDD190}"/>
              </a:ext>
            </a:extLst>
          </p:cNvPr>
          <p:cNvPicPr>
            <a:picLocks noChangeAspect="1"/>
          </p:cNvPicPr>
          <p:nvPr/>
        </p:nvPicPr>
        <p:blipFill>
          <a:blip r:embed="rId2"/>
          <a:stretch>
            <a:fillRect/>
          </a:stretch>
        </p:blipFill>
        <p:spPr>
          <a:xfrm flipH="1">
            <a:off x="9368028" y="3517900"/>
            <a:ext cx="2823971" cy="3340100"/>
          </a:xfrm>
          <a:prstGeom prst="rect">
            <a:avLst/>
          </a:prstGeom>
        </p:spPr>
      </p:pic>
      <p:pic>
        <p:nvPicPr>
          <p:cNvPr id="5" name="Picture 4">
            <a:extLst>
              <a:ext uri="{FF2B5EF4-FFF2-40B4-BE49-F238E27FC236}">
                <a16:creationId xmlns:a16="http://schemas.microsoft.com/office/drawing/2014/main" id="{439D8B27-CE98-4CCC-AF98-DE5614C04685}"/>
              </a:ext>
            </a:extLst>
          </p:cNvPr>
          <p:cNvPicPr>
            <a:picLocks noChangeAspect="1"/>
          </p:cNvPicPr>
          <p:nvPr/>
        </p:nvPicPr>
        <p:blipFill>
          <a:blip r:embed="rId3"/>
          <a:stretch>
            <a:fillRect/>
          </a:stretch>
        </p:blipFill>
        <p:spPr>
          <a:xfrm>
            <a:off x="7245350" y="2300892"/>
            <a:ext cx="2305050" cy="3952875"/>
          </a:xfrm>
          <a:prstGeom prst="rect">
            <a:avLst/>
          </a:prstGeom>
        </p:spPr>
      </p:pic>
      <p:sp>
        <p:nvSpPr>
          <p:cNvPr id="6" name="Double Brace 5">
            <a:extLst>
              <a:ext uri="{FF2B5EF4-FFF2-40B4-BE49-F238E27FC236}">
                <a16:creationId xmlns:a16="http://schemas.microsoft.com/office/drawing/2014/main" id="{625AF64B-7288-4D26-8A00-DEFBBC2DC5D4}"/>
              </a:ext>
            </a:extLst>
          </p:cNvPr>
          <p:cNvSpPr/>
          <p:nvPr/>
        </p:nvSpPr>
        <p:spPr>
          <a:xfrm>
            <a:off x="7153275" y="2948105"/>
            <a:ext cx="2489200" cy="26495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Double Brace 6">
            <a:extLst>
              <a:ext uri="{FF2B5EF4-FFF2-40B4-BE49-F238E27FC236}">
                <a16:creationId xmlns:a16="http://schemas.microsoft.com/office/drawing/2014/main" id="{E6F2CA42-DB6F-40E8-A8DA-4859423A0A16}"/>
              </a:ext>
            </a:extLst>
          </p:cNvPr>
          <p:cNvSpPr/>
          <p:nvPr/>
        </p:nvSpPr>
        <p:spPr>
          <a:xfrm>
            <a:off x="7153275" y="3543300"/>
            <a:ext cx="2489200" cy="26495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ouble Brace 7">
            <a:extLst>
              <a:ext uri="{FF2B5EF4-FFF2-40B4-BE49-F238E27FC236}">
                <a16:creationId xmlns:a16="http://schemas.microsoft.com/office/drawing/2014/main" id="{2F19D00F-5D02-4EE8-A487-0B85E0EDDB47}"/>
              </a:ext>
            </a:extLst>
          </p:cNvPr>
          <p:cNvSpPr/>
          <p:nvPr/>
        </p:nvSpPr>
        <p:spPr>
          <a:xfrm>
            <a:off x="7153275" y="5600700"/>
            <a:ext cx="2489200" cy="26495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4CDAD97B-FBDB-45B6-9ED1-012CEDF0782B}"/>
              </a:ext>
            </a:extLst>
          </p:cNvPr>
          <p:cNvSpPr/>
          <p:nvPr/>
        </p:nvSpPr>
        <p:spPr>
          <a:xfrm>
            <a:off x="7153275" y="5865650"/>
            <a:ext cx="2489200" cy="26495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2818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7759B0-99DC-4377-887F-1DF634E84762}"/>
              </a:ext>
            </a:extLst>
          </p:cNvPr>
          <p:cNvSpPr/>
          <p:nvPr/>
        </p:nvSpPr>
        <p:spPr>
          <a:xfrm>
            <a:off x="0" y="533842"/>
            <a:ext cx="9550400" cy="1206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a:latin typeface="Segoe UI" panose="020B0502040204020203" pitchFamily="34" charset="0"/>
                <a:cs typeface="Segoe UI" panose="020B0502040204020203" pitchFamily="34" charset="0"/>
              </a:rPr>
              <a:t>What is the community’s access to healthcare?</a:t>
            </a:r>
          </a:p>
        </p:txBody>
      </p:sp>
      <p:sp>
        <p:nvSpPr>
          <p:cNvPr id="3" name="TextBox 2">
            <a:extLst>
              <a:ext uri="{FF2B5EF4-FFF2-40B4-BE49-F238E27FC236}">
                <a16:creationId xmlns:a16="http://schemas.microsoft.com/office/drawing/2014/main" id="{9A4EAEE8-B08F-4FF2-A1BF-9A17BF13AD46}"/>
              </a:ext>
            </a:extLst>
          </p:cNvPr>
          <p:cNvSpPr txBox="1"/>
          <p:nvPr/>
        </p:nvSpPr>
        <p:spPr>
          <a:xfrm>
            <a:off x="1181100" y="2569170"/>
            <a:ext cx="5702300" cy="2308324"/>
          </a:xfrm>
          <a:prstGeom prst="rect">
            <a:avLst/>
          </a:prstGeom>
          <a:noFill/>
        </p:spPr>
        <p:txBody>
          <a:bodyPr wrap="square" rtlCol="0">
            <a:spAutoFit/>
          </a:bodyPr>
          <a:lstStyle/>
          <a:p>
            <a:pPr marL="285750" indent="-285750">
              <a:buFont typeface="Calibri" panose="020F0502020204030204" pitchFamily="34" charset="0"/>
              <a:buChar char="»"/>
            </a:pPr>
            <a:r>
              <a:rPr lang="en-US" dirty="0">
                <a:solidFill>
                  <a:schemeClr val="accent1">
                    <a:lumMod val="50000"/>
                  </a:schemeClr>
                </a:solidFill>
              </a:rPr>
              <a:t>We looked at </a:t>
            </a:r>
            <a:r>
              <a:rPr lang="en-US" dirty="0">
                <a:solidFill>
                  <a:schemeClr val="accent2">
                    <a:lumMod val="75000"/>
                  </a:schemeClr>
                </a:solidFill>
              </a:rPr>
              <a:t>Google Places API </a:t>
            </a:r>
            <a:r>
              <a:rPr lang="en-US" dirty="0">
                <a:solidFill>
                  <a:schemeClr val="accent1">
                    <a:lumMod val="50000"/>
                  </a:schemeClr>
                </a:solidFill>
              </a:rPr>
              <a:t>to get the counties healthcare and ratings.</a:t>
            </a:r>
          </a:p>
          <a:p>
            <a:pPr marL="285750" indent="-285750">
              <a:buFont typeface="Calibri" panose="020F0502020204030204" pitchFamily="34" charset="0"/>
              <a:buChar char="»"/>
            </a:pPr>
            <a:endParaRPr lang="en-US" dirty="0">
              <a:solidFill>
                <a:schemeClr val="accent1">
                  <a:lumMod val="50000"/>
                </a:schemeClr>
              </a:solidFill>
            </a:endParaRPr>
          </a:p>
          <a:p>
            <a:pPr marL="285750" indent="-285750">
              <a:buFont typeface="Calibri" panose="020F0502020204030204" pitchFamily="34" charset="0"/>
              <a:buChar char="»"/>
            </a:pPr>
            <a:r>
              <a:rPr lang="en-US" dirty="0">
                <a:solidFill>
                  <a:schemeClr val="accent1">
                    <a:lumMod val="50000"/>
                  </a:schemeClr>
                </a:solidFill>
              </a:rPr>
              <a:t>Interested to find if there was a correlation between healthcare, poverty levels and mortality rates, we looked at </a:t>
            </a:r>
            <a:r>
              <a:rPr lang="en-US" dirty="0">
                <a:solidFill>
                  <a:schemeClr val="accent2">
                    <a:lumMod val="75000"/>
                  </a:schemeClr>
                </a:solidFill>
              </a:rPr>
              <a:t>Kaggle</a:t>
            </a:r>
            <a:r>
              <a:rPr lang="en-US" dirty="0">
                <a:solidFill>
                  <a:schemeClr val="accent1">
                    <a:lumMod val="50000"/>
                  </a:schemeClr>
                </a:solidFill>
              </a:rPr>
              <a:t> data from </a:t>
            </a:r>
            <a:r>
              <a:rPr lang="en-US" dirty="0">
                <a:solidFill>
                  <a:schemeClr val="accent2">
                    <a:lumMod val="75000"/>
                  </a:schemeClr>
                </a:solidFill>
              </a:rPr>
              <a:t>Centers for Disease Control and Prevention</a:t>
            </a:r>
            <a:r>
              <a:rPr lang="en-US" dirty="0">
                <a:solidFill>
                  <a:schemeClr val="accent1">
                    <a:lumMod val="50000"/>
                  </a:schemeClr>
                </a:solidFill>
              </a:rPr>
              <a:t> to add to our research.</a:t>
            </a:r>
          </a:p>
          <a:p>
            <a:pPr marL="285750" indent="-285750">
              <a:buFont typeface="Calibri" panose="020F0502020204030204" pitchFamily="34" charset="0"/>
              <a:buChar char="»"/>
            </a:pPr>
            <a:endParaRPr lang="en-US" dirty="0">
              <a:solidFill>
                <a:schemeClr val="accent1">
                  <a:lumMod val="50000"/>
                </a:schemeClr>
              </a:solidFill>
            </a:endParaRPr>
          </a:p>
        </p:txBody>
      </p:sp>
      <p:pic>
        <p:nvPicPr>
          <p:cNvPr id="4" name="Picture 3">
            <a:extLst>
              <a:ext uri="{FF2B5EF4-FFF2-40B4-BE49-F238E27FC236}">
                <a16:creationId xmlns:a16="http://schemas.microsoft.com/office/drawing/2014/main" id="{943AF9A2-AA6B-4991-8634-47A7C6ACB986}"/>
              </a:ext>
            </a:extLst>
          </p:cNvPr>
          <p:cNvPicPr>
            <a:picLocks noChangeAspect="1"/>
          </p:cNvPicPr>
          <p:nvPr/>
        </p:nvPicPr>
        <p:blipFill rotWithShape="1">
          <a:blip r:embed="rId2"/>
          <a:srcRect b="6666"/>
          <a:stretch/>
        </p:blipFill>
        <p:spPr>
          <a:xfrm>
            <a:off x="9550400" y="4229100"/>
            <a:ext cx="2476500" cy="2489200"/>
          </a:xfrm>
          <a:prstGeom prst="rect">
            <a:avLst/>
          </a:prstGeom>
        </p:spPr>
      </p:pic>
      <p:pic>
        <p:nvPicPr>
          <p:cNvPr id="5" name="Picture 4">
            <a:extLst>
              <a:ext uri="{FF2B5EF4-FFF2-40B4-BE49-F238E27FC236}">
                <a16:creationId xmlns:a16="http://schemas.microsoft.com/office/drawing/2014/main" id="{1875BC2E-AE8C-48F6-8787-5676E8FC4BDA}"/>
              </a:ext>
            </a:extLst>
          </p:cNvPr>
          <p:cNvPicPr>
            <a:picLocks noChangeAspect="1"/>
          </p:cNvPicPr>
          <p:nvPr/>
        </p:nvPicPr>
        <p:blipFill>
          <a:blip r:embed="rId3"/>
          <a:stretch>
            <a:fillRect/>
          </a:stretch>
        </p:blipFill>
        <p:spPr>
          <a:xfrm>
            <a:off x="7135812" y="2342708"/>
            <a:ext cx="2162175" cy="3981450"/>
          </a:xfrm>
          <a:prstGeom prst="rect">
            <a:avLst/>
          </a:prstGeom>
        </p:spPr>
      </p:pic>
      <p:sp>
        <p:nvSpPr>
          <p:cNvPr id="6" name="Double Brace 5">
            <a:extLst>
              <a:ext uri="{FF2B5EF4-FFF2-40B4-BE49-F238E27FC236}">
                <a16:creationId xmlns:a16="http://schemas.microsoft.com/office/drawing/2014/main" id="{5B51E96B-1A22-46B8-8333-AEA3E78F666D}"/>
              </a:ext>
            </a:extLst>
          </p:cNvPr>
          <p:cNvSpPr/>
          <p:nvPr/>
        </p:nvSpPr>
        <p:spPr>
          <a:xfrm>
            <a:off x="6997699" y="2959100"/>
            <a:ext cx="2300287" cy="33019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Double Brace 6">
            <a:extLst>
              <a:ext uri="{FF2B5EF4-FFF2-40B4-BE49-F238E27FC236}">
                <a16:creationId xmlns:a16="http://schemas.microsoft.com/office/drawing/2014/main" id="{F4798D50-7F22-403D-BA07-D526CBF8D170}"/>
              </a:ext>
            </a:extLst>
          </p:cNvPr>
          <p:cNvSpPr/>
          <p:nvPr/>
        </p:nvSpPr>
        <p:spPr>
          <a:xfrm>
            <a:off x="6997699" y="3554295"/>
            <a:ext cx="2300287" cy="33019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ouble Brace 7">
            <a:extLst>
              <a:ext uri="{FF2B5EF4-FFF2-40B4-BE49-F238E27FC236}">
                <a16:creationId xmlns:a16="http://schemas.microsoft.com/office/drawing/2014/main" id="{6E66681B-0BB9-464D-990C-2E15AA5FD021}"/>
              </a:ext>
            </a:extLst>
          </p:cNvPr>
          <p:cNvSpPr/>
          <p:nvPr/>
        </p:nvSpPr>
        <p:spPr>
          <a:xfrm>
            <a:off x="6997696" y="5600757"/>
            <a:ext cx="2300287" cy="33019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19E6E2-99AC-4335-8D1C-D862F509951F}"/>
              </a:ext>
            </a:extLst>
          </p:cNvPr>
          <p:cNvSpPr/>
          <p:nvPr/>
        </p:nvSpPr>
        <p:spPr>
          <a:xfrm>
            <a:off x="6997696" y="5942008"/>
            <a:ext cx="2300287" cy="33019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008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1D5CB4-DD10-471D-B4BD-B4E9CA780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75" y="1599783"/>
            <a:ext cx="5487650" cy="3658433"/>
          </a:xfrm>
          <a:prstGeom prst="rect">
            <a:avLst/>
          </a:prstGeom>
        </p:spPr>
      </p:pic>
      <p:pic>
        <p:nvPicPr>
          <p:cNvPr id="6" name="Picture 5">
            <a:extLst>
              <a:ext uri="{FF2B5EF4-FFF2-40B4-BE49-F238E27FC236}">
                <a16:creationId xmlns:a16="http://schemas.microsoft.com/office/drawing/2014/main" id="{09963FDA-3213-42FB-985D-7056BFC9B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391" y="1814893"/>
            <a:ext cx="6308867" cy="4205911"/>
          </a:xfrm>
          <a:prstGeom prst="rect">
            <a:avLst/>
          </a:prstGeom>
        </p:spPr>
      </p:pic>
      <p:pic>
        <p:nvPicPr>
          <p:cNvPr id="3" name="Picture 2">
            <a:extLst>
              <a:ext uri="{FF2B5EF4-FFF2-40B4-BE49-F238E27FC236}">
                <a16:creationId xmlns:a16="http://schemas.microsoft.com/office/drawing/2014/main" id="{413F938D-EAB3-45B7-8668-7EDA09F6D4E4}"/>
              </a:ext>
            </a:extLst>
          </p:cNvPr>
          <p:cNvPicPr>
            <a:picLocks noChangeAspect="1"/>
          </p:cNvPicPr>
          <p:nvPr/>
        </p:nvPicPr>
        <p:blipFill>
          <a:blip r:embed="rId4"/>
          <a:stretch>
            <a:fillRect/>
          </a:stretch>
        </p:blipFill>
        <p:spPr>
          <a:xfrm>
            <a:off x="376000" y="1814893"/>
            <a:ext cx="6494467" cy="4540774"/>
          </a:xfrm>
          <a:prstGeom prst="rect">
            <a:avLst/>
          </a:prstGeom>
        </p:spPr>
      </p:pic>
      <p:sp>
        <p:nvSpPr>
          <p:cNvPr id="5" name="TextBox 4">
            <a:extLst>
              <a:ext uri="{FF2B5EF4-FFF2-40B4-BE49-F238E27FC236}">
                <a16:creationId xmlns:a16="http://schemas.microsoft.com/office/drawing/2014/main" id="{D1069447-4672-4228-B64E-3DA7FD81B84E}"/>
              </a:ext>
            </a:extLst>
          </p:cNvPr>
          <p:cNvSpPr txBox="1"/>
          <p:nvPr/>
        </p:nvSpPr>
        <p:spPr>
          <a:xfrm>
            <a:off x="376000" y="892063"/>
            <a:ext cx="5384800" cy="400110"/>
          </a:xfrm>
          <a:prstGeom prst="rect">
            <a:avLst/>
          </a:prstGeom>
          <a:noFill/>
        </p:spPr>
        <p:txBody>
          <a:bodyPr wrap="square" rtlCol="0">
            <a:spAutoFit/>
          </a:bodyPr>
          <a:lstStyle/>
          <a:p>
            <a:r>
              <a:rPr lang="en-US" sz="2000" b="1" dirty="0">
                <a:solidFill>
                  <a:schemeClr val="accent1">
                    <a:lumMod val="50000"/>
                  </a:schemeClr>
                </a:solidFill>
                <a:latin typeface="Segoe UI" panose="020B0502040204020203" pitchFamily="34" charset="0"/>
                <a:cs typeface="Segoe UI" panose="020B0502040204020203" pitchFamily="34" charset="0"/>
              </a:rPr>
              <a:t>Diversity &amp; Mortality Rates</a:t>
            </a:r>
          </a:p>
        </p:txBody>
      </p:sp>
    </p:spTree>
    <p:extLst>
      <p:ext uri="{BB962C8B-B14F-4D97-AF65-F5344CB8AC3E}">
        <p14:creationId xmlns:p14="http://schemas.microsoft.com/office/powerpoint/2010/main" val="3000956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439</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Cultural Diversity Impact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Diversity Impact</dc:title>
  <dc:creator>Maria Estrada</dc:creator>
  <cp:lastModifiedBy>Rizvi, Shayan</cp:lastModifiedBy>
  <cp:revision>3</cp:revision>
  <dcterms:created xsi:type="dcterms:W3CDTF">2019-09-11T23:26:51Z</dcterms:created>
  <dcterms:modified xsi:type="dcterms:W3CDTF">2020-02-20T19:31:48Z</dcterms:modified>
</cp:coreProperties>
</file>