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0" r:id="rId4"/>
    <p:sldId id="261" r:id="rId5"/>
    <p:sldId id="269" r:id="rId6"/>
    <p:sldId id="262" r:id="rId7"/>
    <p:sldId id="270" r:id="rId8"/>
    <p:sldId id="263" r:id="rId9"/>
    <p:sldId id="271" r:id="rId10"/>
    <p:sldId id="268" r:id="rId11"/>
    <p:sldId id="266" r:id="rId12"/>
    <p:sldId id="272" r:id="rId13"/>
    <p:sldId id="274" r:id="rId14"/>
    <p:sldId id="267"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4" autoAdjust="0"/>
    <p:restoredTop sz="76751" autoAdjust="0"/>
  </p:normalViewPr>
  <p:slideViewPr>
    <p:cSldViewPr snapToGrid="0">
      <p:cViewPr>
        <p:scale>
          <a:sx n="62" d="100"/>
          <a:sy n="62" d="100"/>
        </p:scale>
        <p:origin x="11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2B544-BD15-4826-A466-44B746419696}"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B1585-1108-4A37-A517-9D40690974A3}" type="slidenum">
              <a:rPr lang="en-US" smtClean="0"/>
              <a:t>‹#›</a:t>
            </a:fld>
            <a:endParaRPr lang="en-US"/>
          </a:p>
        </p:txBody>
      </p:sp>
    </p:spTree>
    <p:extLst>
      <p:ext uri="{BB962C8B-B14F-4D97-AF65-F5344CB8AC3E}">
        <p14:creationId xmlns:p14="http://schemas.microsoft.com/office/powerpoint/2010/main" val="206399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1</a:t>
            </a:fld>
            <a:endParaRPr lang="en-US"/>
          </a:p>
        </p:txBody>
      </p:sp>
    </p:spTree>
    <p:extLst>
      <p:ext uri="{BB962C8B-B14F-4D97-AF65-F5344CB8AC3E}">
        <p14:creationId xmlns:p14="http://schemas.microsoft.com/office/powerpoint/2010/main" val="986982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10</a:t>
            </a:fld>
            <a:endParaRPr lang="en-US"/>
          </a:p>
        </p:txBody>
      </p:sp>
    </p:spTree>
    <p:extLst>
      <p:ext uri="{BB962C8B-B14F-4D97-AF65-F5344CB8AC3E}">
        <p14:creationId xmlns:p14="http://schemas.microsoft.com/office/powerpoint/2010/main" val="458887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11</a:t>
            </a:fld>
            <a:endParaRPr lang="en-US"/>
          </a:p>
        </p:txBody>
      </p:sp>
    </p:spTree>
    <p:extLst>
      <p:ext uri="{BB962C8B-B14F-4D97-AF65-F5344CB8AC3E}">
        <p14:creationId xmlns:p14="http://schemas.microsoft.com/office/powerpoint/2010/main" val="102246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12</a:t>
            </a:fld>
            <a:endParaRPr lang="en-US"/>
          </a:p>
        </p:txBody>
      </p:sp>
    </p:spTree>
    <p:extLst>
      <p:ext uri="{BB962C8B-B14F-4D97-AF65-F5344CB8AC3E}">
        <p14:creationId xmlns:p14="http://schemas.microsoft.com/office/powerpoint/2010/main" val="370887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13</a:t>
            </a:fld>
            <a:endParaRPr lang="en-US"/>
          </a:p>
        </p:txBody>
      </p:sp>
    </p:spTree>
    <p:extLst>
      <p:ext uri="{BB962C8B-B14F-4D97-AF65-F5344CB8AC3E}">
        <p14:creationId xmlns:p14="http://schemas.microsoft.com/office/powerpoint/2010/main" val="2197253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14</a:t>
            </a:fld>
            <a:endParaRPr lang="en-US"/>
          </a:p>
        </p:txBody>
      </p:sp>
    </p:spTree>
    <p:extLst>
      <p:ext uri="{BB962C8B-B14F-4D97-AF65-F5344CB8AC3E}">
        <p14:creationId xmlns:p14="http://schemas.microsoft.com/office/powerpoint/2010/main" val="159135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2</a:t>
            </a:fld>
            <a:endParaRPr lang="en-US"/>
          </a:p>
        </p:txBody>
      </p:sp>
    </p:spTree>
    <p:extLst>
      <p:ext uri="{BB962C8B-B14F-4D97-AF65-F5344CB8AC3E}">
        <p14:creationId xmlns:p14="http://schemas.microsoft.com/office/powerpoint/2010/main" val="394136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3</a:t>
            </a:fld>
            <a:endParaRPr lang="en-US"/>
          </a:p>
        </p:txBody>
      </p:sp>
    </p:spTree>
    <p:extLst>
      <p:ext uri="{BB962C8B-B14F-4D97-AF65-F5344CB8AC3E}">
        <p14:creationId xmlns:p14="http://schemas.microsoft.com/office/powerpoint/2010/main" val="114982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were the first five columns we focused on and why. Talk about the shortlist of ten that we originally started with.</a:t>
            </a:r>
          </a:p>
        </p:txBody>
      </p:sp>
      <p:sp>
        <p:nvSpPr>
          <p:cNvPr id="4" name="Slide Number Placeholder 3"/>
          <p:cNvSpPr>
            <a:spLocks noGrp="1"/>
          </p:cNvSpPr>
          <p:nvPr>
            <p:ph type="sldNum" sz="quarter" idx="5"/>
          </p:nvPr>
        </p:nvSpPr>
        <p:spPr/>
        <p:txBody>
          <a:bodyPr/>
          <a:lstStyle/>
          <a:p>
            <a:fld id="{482B1585-1108-4A37-A517-9D40690974A3}" type="slidenum">
              <a:rPr lang="en-US" smtClean="0"/>
              <a:t>4</a:t>
            </a:fld>
            <a:endParaRPr lang="en-US"/>
          </a:p>
        </p:txBody>
      </p:sp>
    </p:spTree>
    <p:extLst>
      <p:ext uri="{BB962C8B-B14F-4D97-AF65-F5344CB8AC3E}">
        <p14:creationId xmlns:p14="http://schemas.microsoft.com/office/powerpoint/2010/main" val="291353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were the first five columns we focused on and why. Talk about the shortlist of ten that we originally started with.</a:t>
            </a:r>
          </a:p>
        </p:txBody>
      </p:sp>
      <p:sp>
        <p:nvSpPr>
          <p:cNvPr id="4" name="Slide Number Placeholder 3"/>
          <p:cNvSpPr>
            <a:spLocks noGrp="1"/>
          </p:cNvSpPr>
          <p:nvPr>
            <p:ph type="sldNum" sz="quarter" idx="5"/>
          </p:nvPr>
        </p:nvSpPr>
        <p:spPr/>
        <p:txBody>
          <a:bodyPr/>
          <a:lstStyle/>
          <a:p>
            <a:fld id="{482B1585-1108-4A37-A517-9D40690974A3}" type="slidenum">
              <a:rPr lang="en-US" smtClean="0"/>
              <a:t>5</a:t>
            </a:fld>
            <a:endParaRPr lang="en-US"/>
          </a:p>
        </p:txBody>
      </p:sp>
    </p:spTree>
    <p:extLst>
      <p:ext uri="{BB962C8B-B14F-4D97-AF65-F5344CB8AC3E}">
        <p14:creationId xmlns:p14="http://schemas.microsoft.com/office/powerpoint/2010/main" val="16412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6</a:t>
            </a:fld>
            <a:endParaRPr lang="en-US"/>
          </a:p>
        </p:txBody>
      </p:sp>
    </p:spTree>
    <p:extLst>
      <p:ext uri="{BB962C8B-B14F-4D97-AF65-F5344CB8AC3E}">
        <p14:creationId xmlns:p14="http://schemas.microsoft.com/office/powerpoint/2010/main" val="307095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7</a:t>
            </a:fld>
            <a:endParaRPr lang="en-US"/>
          </a:p>
        </p:txBody>
      </p:sp>
    </p:spTree>
    <p:extLst>
      <p:ext uri="{BB962C8B-B14F-4D97-AF65-F5344CB8AC3E}">
        <p14:creationId xmlns:p14="http://schemas.microsoft.com/office/powerpoint/2010/main" val="242935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8</a:t>
            </a:fld>
            <a:endParaRPr lang="en-US"/>
          </a:p>
        </p:txBody>
      </p:sp>
    </p:spTree>
    <p:extLst>
      <p:ext uri="{BB962C8B-B14F-4D97-AF65-F5344CB8AC3E}">
        <p14:creationId xmlns:p14="http://schemas.microsoft.com/office/powerpoint/2010/main" val="103508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B1585-1108-4A37-A517-9D40690974A3}" type="slidenum">
              <a:rPr lang="en-US" smtClean="0"/>
              <a:t>9</a:t>
            </a:fld>
            <a:endParaRPr lang="en-US"/>
          </a:p>
        </p:txBody>
      </p:sp>
    </p:spTree>
    <p:extLst>
      <p:ext uri="{BB962C8B-B14F-4D97-AF65-F5344CB8AC3E}">
        <p14:creationId xmlns:p14="http://schemas.microsoft.com/office/powerpoint/2010/main" val="330830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2961-9EB9-4B24-BB30-F03617906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1B0F2-07B9-477B-BF14-6587D521A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B2A38D-3D04-42FB-B426-0B6A4B17C84B}"/>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5" name="Footer Placeholder 4">
            <a:extLst>
              <a:ext uri="{FF2B5EF4-FFF2-40B4-BE49-F238E27FC236}">
                <a16:creationId xmlns:a16="http://schemas.microsoft.com/office/drawing/2014/main" id="{16BB1736-470E-48F9-82CE-A229A109B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64032-087E-4444-8336-1FCF45BF9650}"/>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169762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E74D-CFB1-4A5D-B935-BBAAF90C74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A5E20E-A924-48F9-96A9-07154AFD81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72010-9E8A-4CB4-9616-AD66D5F472F1}"/>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5" name="Footer Placeholder 4">
            <a:extLst>
              <a:ext uri="{FF2B5EF4-FFF2-40B4-BE49-F238E27FC236}">
                <a16:creationId xmlns:a16="http://schemas.microsoft.com/office/drawing/2014/main" id="{99E3ECC6-7F2E-4AEC-A5D6-261F14B5F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9EF56-092B-4BC4-BA8F-E44222DE7BE4}"/>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65117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635D5-FC90-4E00-B1FA-55DD346974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6EFCF5-A45A-490E-8231-6F85544CDF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5CBCB-027A-4976-8A71-3D5C05507B2A}"/>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5" name="Footer Placeholder 4">
            <a:extLst>
              <a:ext uri="{FF2B5EF4-FFF2-40B4-BE49-F238E27FC236}">
                <a16:creationId xmlns:a16="http://schemas.microsoft.com/office/drawing/2014/main" id="{B091EDC4-E8EF-41DA-858C-52F6FF70C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BA84E-61AA-4E76-92CA-58DD42CD1680}"/>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190950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A7AB-7DB2-4AFF-A799-F709303E9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ED537-86CD-4355-AF98-4A7D0C0DB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E44BD-2677-4F67-B30D-557B20E8F6FA}"/>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5" name="Footer Placeholder 4">
            <a:extLst>
              <a:ext uri="{FF2B5EF4-FFF2-40B4-BE49-F238E27FC236}">
                <a16:creationId xmlns:a16="http://schemas.microsoft.com/office/drawing/2014/main" id="{E440E1F1-83C4-41CB-93A3-0FE951911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0A5E2-0D12-4C0F-ADE3-8227C62CD285}"/>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294678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6A61-8C8A-4643-9863-7FF553A283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30AC7-5DB5-434C-BC76-F845DCA6B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3E61BF-A5D6-4E6B-B3EF-2912C359711E}"/>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5" name="Footer Placeholder 4">
            <a:extLst>
              <a:ext uri="{FF2B5EF4-FFF2-40B4-BE49-F238E27FC236}">
                <a16:creationId xmlns:a16="http://schemas.microsoft.com/office/drawing/2014/main" id="{7DAE2936-7202-419C-893D-7F4121DAA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C040C-D9C3-4879-A09F-5E663D3AF906}"/>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245403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C562-B46E-4E25-8C11-59E90F27D8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338F6D-FF01-4DCB-83B1-570D39E14F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BE7FB1-4458-40A8-88F8-0770CC5FD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0E625-2F20-4ABF-AEE3-3E6DF6E18C19}"/>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6" name="Footer Placeholder 5">
            <a:extLst>
              <a:ext uri="{FF2B5EF4-FFF2-40B4-BE49-F238E27FC236}">
                <a16:creationId xmlns:a16="http://schemas.microsoft.com/office/drawing/2014/main" id="{10AC8219-F407-4223-9277-BB3B49D46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3126EC-6574-431A-A0E2-F5B6CAE0B256}"/>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282179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03DF-95C0-47C7-BD74-945CAE59B2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9C139A-2711-4715-BA77-B190ECB61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A69566-66E8-40DA-8617-C0C62C5C28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54E481-9266-48FE-AF89-BEAC3F4A5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5429A-FD32-4B57-9745-6A20D8F8DF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84D103-C141-4C91-8F93-EF91D664C501}"/>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8" name="Footer Placeholder 7">
            <a:extLst>
              <a:ext uri="{FF2B5EF4-FFF2-40B4-BE49-F238E27FC236}">
                <a16:creationId xmlns:a16="http://schemas.microsoft.com/office/drawing/2014/main" id="{22B1DAB2-83DD-470E-8A81-12BB44961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22658-A211-4CA4-B0E1-A2E7C14D5D8D}"/>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39212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3E29-3E8A-4B3C-862B-67BFF6AF61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488C4-D191-4B9D-90F1-B99CB4DD5B2A}"/>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4" name="Footer Placeholder 3">
            <a:extLst>
              <a:ext uri="{FF2B5EF4-FFF2-40B4-BE49-F238E27FC236}">
                <a16:creationId xmlns:a16="http://schemas.microsoft.com/office/drawing/2014/main" id="{102E799E-D6EE-4AF3-984F-864E504484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C61768-E392-4C1B-9967-72C307C9A6D8}"/>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196364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DB31C-DF22-467F-84E1-F1460474E1C4}"/>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3" name="Footer Placeholder 2">
            <a:extLst>
              <a:ext uri="{FF2B5EF4-FFF2-40B4-BE49-F238E27FC236}">
                <a16:creationId xmlns:a16="http://schemas.microsoft.com/office/drawing/2014/main" id="{54A5518F-B684-4E8E-A883-8A9424D549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8F199C-6B95-4103-9BA6-D5C184F38698}"/>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354323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7D38-599F-41A9-938E-827DF4E9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F77B9-12D0-4BB8-99AF-FC6FD0B203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614841-7F87-4E02-B26B-B6E2051B3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1C695-7933-4688-B6A1-ECF2AF9954F2}"/>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6" name="Footer Placeholder 5">
            <a:extLst>
              <a:ext uri="{FF2B5EF4-FFF2-40B4-BE49-F238E27FC236}">
                <a16:creationId xmlns:a16="http://schemas.microsoft.com/office/drawing/2014/main" id="{0250EDE6-A49F-43BE-ABD8-1C274B4FA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8EAB8-A707-43AB-974A-6AEF8EA1A76E}"/>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34366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FD24-E5E1-484E-AD1A-FBDD1498D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FA2808-0644-45D3-B28C-7D849524C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BCB4BA-FF81-42BE-9145-2E8407B1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9300E-D12E-40B4-B109-44147A9CF262}"/>
              </a:ext>
            </a:extLst>
          </p:cNvPr>
          <p:cNvSpPr>
            <a:spLocks noGrp="1"/>
          </p:cNvSpPr>
          <p:nvPr>
            <p:ph type="dt" sz="half" idx="10"/>
          </p:nvPr>
        </p:nvSpPr>
        <p:spPr/>
        <p:txBody>
          <a:bodyPr/>
          <a:lstStyle/>
          <a:p>
            <a:fld id="{FF001879-812F-4580-9503-89A8AA8C161E}" type="datetimeFigureOut">
              <a:rPr lang="en-US" smtClean="0"/>
              <a:t>2/29/2020</a:t>
            </a:fld>
            <a:endParaRPr lang="en-US"/>
          </a:p>
        </p:txBody>
      </p:sp>
      <p:sp>
        <p:nvSpPr>
          <p:cNvPr id="6" name="Footer Placeholder 5">
            <a:extLst>
              <a:ext uri="{FF2B5EF4-FFF2-40B4-BE49-F238E27FC236}">
                <a16:creationId xmlns:a16="http://schemas.microsoft.com/office/drawing/2014/main" id="{9BA7939E-2BCC-4B20-8E9E-158EA5AAF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EA069-8039-4CCA-859F-0CD41989244F}"/>
              </a:ext>
            </a:extLst>
          </p:cNvPr>
          <p:cNvSpPr>
            <a:spLocks noGrp="1"/>
          </p:cNvSpPr>
          <p:nvPr>
            <p:ph type="sldNum" sz="quarter" idx="12"/>
          </p:nvPr>
        </p:nvSpPr>
        <p:spPr/>
        <p:txBody>
          <a:bodyPr/>
          <a:lstStyle/>
          <a:p>
            <a:fld id="{4BAEF04F-F2C2-4DC1-987B-A8D6DB05DC95}" type="slidenum">
              <a:rPr lang="en-US" smtClean="0"/>
              <a:t>‹#›</a:t>
            </a:fld>
            <a:endParaRPr lang="en-US"/>
          </a:p>
        </p:txBody>
      </p:sp>
    </p:spTree>
    <p:extLst>
      <p:ext uri="{BB962C8B-B14F-4D97-AF65-F5344CB8AC3E}">
        <p14:creationId xmlns:p14="http://schemas.microsoft.com/office/powerpoint/2010/main" val="150251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2C58A-9667-40D1-B323-9733B55F28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585D9B-FC5F-4759-9C41-69E784647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06EF7-2B6C-4BBA-972A-349782B55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01879-812F-4580-9503-89A8AA8C161E}" type="datetimeFigureOut">
              <a:rPr lang="en-US" smtClean="0"/>
              <a:t>2/29/2020</a:t>
            </a:fld>
            <a:endParaRPr lang="en-US"/>
          </a:p>
        </p:txBody>
      </p:sp>
      <p:sp>
        <p:nvSpPr>
          <p:cNvPr id="5" name="Footer Placeholder 4">
            <a:extLst>
              <a:ext uri="{FF2B5EF4-FFF2-40B4-BE49-F238E27FC236}">
                <a16:creationId xmlns:a16="http://schemas.microsoft.com/office/drawing/2014/main" id="{951C1448-2760-409B-876B-D5883BC19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A84A06-00CE-47A9-A593-B8ED4F84E7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EF04F-F2C2-4DC1-987B-A8D6DB05DC95}" type="slidenum">
              <a:rPr lang="en-US" smtClean="0"/>
              <a:t>‹#›</a:t>
            </a:fld>
            <a:endParaRPr lang="en-US"/>
          </a:p>
        </p:txBody>
      </p:sp>
    </p:spTree>
    <p:extLst>
      <p:ext uri="{BB962C8B-B14F-4D97-AF65-F5344CB8AC3E}">
        <p14:creationId xmlns:p14="http://schemas.microsoft.com/office/powerpoint/2010/main" val="3438354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C7B7FC-3262-4DB5-9A81-A97ED7306C65}"/>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Texturizer/>
                    </a14:imgEffect>
                  </a14:imgLayer>
                </a14:imgProps>
              </a:ext>
            </a:extLst>
          </a:blip>
          <a:srcRect b="35914"/>
          <a:stretch/>
        </p:blipFill>
        <p:spPr>
          <a:xfrm>
            <a:off x="20" y="-1"/>
            <a:ext cx="12191980" cy="4394997"/>
          </a:xfrm>
          <a:prstGeom prst="rect">
            <a:avLst/>
          </a:prstGeom>
        </p:spPr>
      </p:pic>
      <p:sp>
        <p:nvSpPr>
          <p:cNvPr id="9" name="Freeform: Shape 8">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836E609-4F17-486B-926F-9316E6531009}"/>
              </a:ext>
            </a:extLst>
          </p:cNvPr>
          <p:cNvSpPr>
            <a:spLocks noGrp="1"/>
          </p:cNvSpPr>
          <p:nvPr>
            <p:ph type="subTitle" idx="1"/>
          </p:nvPr>
        </p:nvSpPr>
        <p:spPr>
          <a:xfrm>
            <a:off x="841247" y="5891639"/>
            <a:ext cx="6982835" cy="464964"/>
          </a:xfrm>
        </p:spPr>
        <p:txBody>
          <a:bodyPr>
            <a:normAutofit/>
          </a:bodyPr>
          <a:lstStyle/>
          <a:p>
            <a:pPr algn="l"/>
            <a:r>
              <a:rPr lang="en-US" sz="2000" dirty="0">
                <a:solidFill>
                  <a:srgbClr val="FFFFFF"/>
                </a:solidFill>
                <a:latin typeface="Aharoni" panose="02010803020104030203" pitchFamily="2" charset="-79"/>
                <a:cs typeface="Aharoni" panose="02010803020104030203" pitchFamily="2" charset="-79"/>
              </a:rPr>
              <a:t>Shayan Rizvi &amp; Maria Estrada</a:t>
            </a:r>
          </a:p>
        </p:txBody>
      </p:sp>
      <p:sp>
        <p:nvSpPr>
          <p:cNvPr id="2" name="Title 1">
            <a:extLst>
              <a:ext uri="{FF2B5EF4-FFF2-40B4-BE49-F238E27FC236}">
                <a16:creationId xmlns:a16="http://schemas.microsoft.com/office/drawing/2014/main" id="{5AD44AF9-1685-4787-B0ED-79419D244F8F}"/>
              </a:ext>
            </a:extLst>
          </p:cNvPr>
          <p:cNvSpPr>
            <a:spLocks noGrp="1"/>
          </p:cNvSpPr>
          <p:nvPr>
            <p:ph type="ctrTitle"/>
          </p:nvPr>
        </p:nvSpPr>
        <p:spPr>
          <a:xfrm>
            <a:off x="841248" y="4858247"/>
            <a:ext cx="7667752" cy="1026435"/>
          </a:xfrm>
        </p:spPr>
        <p:txBody>
          <a:bodyPr>
            <a:noAutofit/>
          </a:bodyPr>
          <a:lstStyle/>
          <a:p>
            <a:pPr algn="l"/>
            <a:r>
              <a:rPr lang="en-US" sz="3600" dirty="0">
                <a:solidFill>
                  <a:srgbClr val="FFFFFF"/>
                </a:solidFill>
                <a:latin typeface="Aharoni" panose="02010803020104030203" pitchFamily="2" charset="-79"/>
                <a:cs typeface="Aharoni" panose="02010803020104030203" pitchFamily="2" charset="-79"/>
              </a:rPr>
              <a:t>Internal Revenue Service Project</a:t>
            </a:r>
          </a:p>
        </p:txBody>
      </p:sp>
    </p:spTree>
    <p:extLst>
      <p:ext uri="{BB962C8B-B14F-4D97-AF65-F5344CB8AC3E}">
        <p14:creationId xmlns:p14="http://schemas.microsoft.com/office/powerpoint/2010/main" val="274455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Analyzing the Data</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3676650" cy="646331"/>
          </a:xfrm>
          <a:prstGeom prst="rect">
            <a:avLst/>
          </a:prstGeom>
          <a:noFill/>
        </p:spPr>
        <p:txBody>
          <a:bodyPr wrap="square" rtlCol="0">
            <a:spAutoFit/>
          </a:bodyPr>
          <a:lstStyle/>
          <a:p>
            <a:r>
              <a:rPr lang="en-US" dirty="0">
                <a:latin typeface="Arial Nova Light" panose="020B0304020202020204" pitchFamily="34" charset="0"/>
              </a:rPr>
              <a:t>We used a decision tree and that gave us a </a:t>
            </a:r>
            <a:r>
              <a:rPr lang="en-US" b="1" dirty="0">
                <a:solidFill>
                  <a:schemeClr val="accent6">
                    <a:lumMod val="50000"/>
                  </a:schemeClr>
                </a:solidFill>
                <a:latin typeface="Arial Nova Light" panose="020B0304020202020204" pitchFamily="34" charset="0"/>
              </a:rPr>
              <a:t>90.93%</a:t>
            </a:r>
            <a:r>
              <a:rPr lang="en-US" dirty="0">
                <a:latin typeface="Arial Nova Light" panose="020B0304020202020204" pitchFamily="34" charset="0"/>
              </a:rPr>
              <a:t> accuracy score.</a:t>
            </a:r>
          </a:p>
        </p:txBody>
      </p:sp>
      <p:pic>
        <p:nvPicPr>
          <p:cNvPr id="5" name="Picture 4">
            <a:extLst>
              <a:ext uri="{FF2B5EF4-FFF2-40B4-BE49-F238E27FC236}">
                <a16:creationId xmlns:a16="http://schemas.microsoft.com/office/drawing/2014/main" id="{0CD123A9-8C11-4849-B2D8-A1AE2563B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9563"/>
            <a:ext cx="12192000" cy="318873"/>
          </a:xfrm>
          <a:prstGeom prst="rect">
            <a:avLst/>
          </a:prstGeom>
        </p:spPr>
      </p:pic>
      <p:pic>
        <p:nvPicPr>
          <p:cNvPr id="6" name="Picture 5">
            <a:extLst>
              <a:ext uri="{FF2B5EF4-FFF2-40B4-BE49-F238E27FC236}">
                <a16:creationId xmlns:a16="http://schemas.microsoft.com/office/drawing/2014/main" id="{AE685E90-D0FF-4FC0-9D9D-28E548CCAC29}"/>
              </a:ext>
            </a:extLst>
          </p:cNvPr>
          <p:cNvPicPr>
            <a:picLocks noChangeAspect="1"/>
          </p:cNvPicPr>
          <p:nvPr/>
        </p:nvPicPr>
        <p:blipFill>
          <a:blip r:embed="rId4"/>
          <a:stretch>
            <a:fillRect/>
          </a:stretch>
        </p:blipFill>
        <p:spPr>
          <a:xfrm>
            <a:off x="5121275" y="1602079"/>
            <a:ext cx="5505450" cy="3653841"/>
          </a:xfrm>
          <a:prstGeom prst="rect">
            <a:avLst/>
          </a:prstGeom>
        </p:spPr>
      </p:pic>
    </p:spTree>
    <p:extLst>
      <p:ext uri="{BB962C8B-B14F-4D97-AF65-F5344CB8AC3E}">
        <p14:creationId xmlns:p14="http://schemas.microsoft.com/office/powerpoint/2010/main" val="404740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Analysis Revisit</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9804400" cy="646331"/>
          </a:xfrm>
          <a:prstGeom prst="rect">
            <a:avLst/>
          </a:prstGeom>
          <a:noFill/>
        </p:spPr>
        <p:txBody>
          <a:bodyPr wrap="square" rtlCol="0">
            <a:spAutoFit/>
          </a:bodyPr>
          <a:lstStyle/>
          <a:p>
            <a:r>
              <a:rPr lang="en-US" dirty="0">
                <a:latin typeface="Arial Nova Light" panose="020B0304020202020204" pitchFamily="34" charset="0"/>
              </a:rPr>
              <a:t>We went back and added the other five factors we through would make an impact in helping us identify what Salary Bands people belonged to.</a:t>
            </a:r>
          </a:p>
        </p:txBody>
      </p:sp>
      <p:pic>
        <p:nvPicPr>
          <p:cNvPr id="4" name="Picture 3">
            <a:extLst>
              <a:ext uri="{FF2B5EF4-FFF2-40B4-BE49-F238E27FC236}">
                <a16:creationId xmlns:a16="http://schemas.microsoft.com/office/drawing/2014/main" id="{66A2BACB-0A4C-4113-A744-0F8B18BBC4EB}"/>
              </a:ext>
            </a:extLst>
          </p:cNvPr>
          <p:cNvPicPr>
            <a:picLocks noChangeAspect="1"/>
          </p:cNvPicPr>
          <p:nvPr/>
        </p:nvPicPr>
        <p:blipFill>
          <a:blip r:embed="rId3"/>
          <a:stretch>
            <a:fillRect/>
          </a:stretch>
        </p:blipFill>
        <p:spPr>
          <a:xfrm>
            <a:off x="1914380" y="2843231"/>
            <a:ext cx="3940320" cy="4033819"/>
          </a:xfrm>
          <a:prstGeom prst="rect">
            <a:avLst/>
          </a:prstGeom>
        </p:spPr>
      </p:pic>
    </p:spTree>
    <p:extLst>
      <p:ext uri="{BB962C8B-B14F-4D97-AF65-F5344CB8AC3E}">
        <p14:creationId xmlns:p14="http://schemas.microsoft.com/office/powerpoint/2010/main" val="166344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Analysis Revisit</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9804400" cy="369332"/>
          </a:xfrm>
          <a:prstGeom prst="rect">
            <a:avLst/>
          </a:prstGeom>
          <a:noFill/>
        </p:spPr>
        <p:txBody>
          <a:bodyPr wrap="square" rtlCol="0">
            <a:spAutoFit/>
          </a:bodyPr>
          <a:lstStyle/>
          <a:p>
            <a:r>
              <a:rPr lang="en-US" dirty="0">
                <a:latin typeface="Arial Nova Light" panose="020B0304020202020204" pitchFamily="34" charset="0"/>
              </a:rPr>
              <a:t>Using the Ridge model we saw significant increase of </a:t>
            </a:r>
            <a:r>
              <a:rPr lang="en-US" b="1" dirty="0">
                <a:solidFill>
                  <a:schemeClr val="accent6">
                    <a:lumMod val="50000"/>
                  </a:schemeClr>
                </a:solidFill>
                <a:latin typeface="Arial Nova Light" panose="020B0304020202020204" pitchFamily="34" charset="0"/>
              </a:rPr>
              <a:t>75% accuracy.</a:t>
            </a:r>
          </a:p>
        </p:txBody>
      </p:sp>
      <p:pic>
        <p:nvPicPr>
          <p:cNvPr id="5" name="Picture 4">
            <a:extLst>
              <a:ext uri="{FF2B5EF4-FFF2-40B4-BE49-F238E27FC236}">
                <a16:creationId xmlns:a16="http://schemas.microsoft.com/office/drawing/2014/main" id="{073CA881-32A5-4763-A064-6A2947FBA13D}"/>
              </a:ext>
            </a:extLst>
          </p:cNvPr>
          <p:cNvPicPr>
            <a:picLocks noChangeAspect="1"/>
          </p:cNvPicPr>
          <p:nvPr/>
        </p:nvPicPr>
        <p:blipFill>
          <a:blip r:embed="rId3"/>
          <a:stretch>
            <a:fillRect/>
          </a:stretch>
        </p:blipFill>
        <p:spPr>
          <a:xfrm>
            <a:off x="1595437" y="2911475"/>
            <a:ext cx="7479637" cy="3546475"/>
          </a:xfrm>
          <a:prstGeom prst="rect">
            <a:avLst/>
          </a:prstGeom>
        </p:spPr>
      </p:pic>
    </p:spTree>
    <p:extLst>
      <p:ext uri="{BB962C8B-B14F-4D97-AF65-F5344CB8AC3E}">
        <p14:creationId xmlns:p14="http://schemas.microsoft.com/office/powerpoint/2010/main" val="316903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Analysis Revisit</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9804400" cy="369332"/>
          </a:xfrm>
          <a:prstGeom prst="rect">
            <a:avLst/>
          </a:prstGeom>
          <a:noFill/>
        </p:spPr>
        <p:txBody>
          <a:bodyPr wrap="square" rtlCol="0">
            <a:spAutoFit/>
          </a:bodyPr>
          <a:lstStyle/>
          <a:p>
            <a:r>
              <a:rPr lang="en-US" dirty="0">
                <a:latin typeface="Arial Nova Light" panose="020B0304020202020204" pitchFamily="34" charset="0"/>
              </a:rPr>
              <a:t>With our decision tree, the best fit depth increased to 9 and the accuracy only went up to 91.27%. </a:t>
            </a:r>
            <a:endParaRPr lang="en-US" b="1" dirty="0">
              <a:solidFill>
                <a:schemeClr val="accent6">
                  <a:lumMod val="50000"/>
                </a:schemeClr>
              </a:solidFill>
              <a:latin typeface="Arial Nova Light" panose="020B0304020202020204" pitchFamily="34" charset="0"/>
            </a:endParaRPr>
          </a:p>
        </p:txBody>
      </p:sp>
      <p:pic>
        <p:nvPicPr>
          <p:cNvPr id="6" name="Picture 5">
            <a:extLst>
              <a:ext uri="{FF2B5EF4-FFF2-40B4-BE49-F238E27FC236}">
                <a16:creationId xmlns:a16="http://schemas.microsoft.com/office/drawing/2014/main" id="{011CFA51-77E3-404A-A60B-951475F41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69563"/>
            <a:ext cx="12192000" cy="318874"/>
          </a:xfrm>
          <a:prstGeom prst="rect">
            <a:avLst/>
          </a:prstGeom>
        </p:spPr>
      </p:pic>
    </p:spTree>
    <p:extLst>
      <p:ext uri="{BB962C8B-B14F-4D97-AF65-F5344CB8AC3E}">
        <p14:creationId xmlns:p14="http://schemas.microsoft.com/office/powerpoint/2010/main" val="22337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Limitations</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4438650"/>
            <a:ext cx="2819400" cy="923330"/>
          </a:xfrm>
          <a:prstGeom prst="rect">
            <a:avLst/>
          </a:prstGeom>
          <a:noFill/>
        </p:spPr>
        <p:txBody>
          <a:bodyPr wrap="square" rtlCol="0">
            <a:spAutoFit/>
          </a:bodyPr>
          <a:lstStyle/>
          <a:p>
            <a:pPr algn="ctr"/>
            <a:r>
              <a:rPr lang="en-US" b="1" dirty="0">
                <a:latin typeface="Arial Nova Light" panose="020B0304020202020204" pitchFamily="34" charset="0"/>
              </a:rPr>
              <a:t>Personal Bias</a:t>
            </a:r>
          </a:p>
          <a:p>
            <a:pPr algn="ctr"/>
            <a:r>
              <a:rPr lang="en-US" dirty="0">
                <a:latin typeface="Arial Nova Light" panose="020B0304020202020204" pitchFamily="34" charset="0"/>
              </a:rPr>
              <a:t>We selected the columns we though were relevant.</a:t>
            </a:r>
          </a:p>
        </p:txBody>
      </p:sp>
      <p:sp>
        <p:nvSpPr>
          <p:cNvPr id="4" name="TextBox 3">
            <a:extLst>
              <a:ext uri="{FF2B5EF4-FFF2-40B4-BE49-F238E27FC236}">
                <a16:creationId xmlns:a16="http://schemas.microsoft.com/office/drawing/2014/main" id="{4AA95915-8FBF-47AF-9262-4EF7570F4C28}"/>
              </a:ext>
            </a:extLst>
          </p:cNvPr>
          <p:cNvSpPr txBox="1"/>
          <p:nvPr/>
        </p:nvSpPr>
        <p:spPr>
          <a:xfrm>
            <a:off x="4832350" y="4438650"/>
            <a:ext cx="2819400" cy="1477328"/>
          </a:xfrm>
          <a:prstGeom prst="rect">
            <a:avLst/>
          </a:prstGeom>
          <a:noFill/>
        </p:spPr>
        <p:txBody>
          <a:bodyPr wrap="square" rtlCol="0">
            <a:spAutoFit/>
          </a:bodyPr>
          <a:lstStyle/>
          <a:p>
            <a:pPr algn="ctr"/>
            <a:r>
              <a:rPr lang="en-US" b="1" dirty="0">
                <a:latin typeface="Arial Nova Light" panose="020B0304020202020204" pitchFamily="34" charset="0"/>
              </a:rPr>
              <a:t>Time</a:t>
            </a:r>
          </a:p>
          <a:p>
            <a:pPr algn="ctr"/>
            <a:r>
              <a:rPr lang="en-US" dirty="0">
                <a:latin typeface="Arial Nova Light" panose="020B0304020202020204" pitchFamily="34" charset="0"/>
              </a:rPr>
              <a:t>We wanted to insert every columns available to see if that would improve the accuracy significantly.</a:t>
            </a:r>
          </a:p>
        </p:txBody>
      </p:sp>
      <p:sp>
        <p:nvSpPr>
          <p:cNvPr id="5" name="TextBox 4">
            <a:extLst>
              <a:ext uri="{FF2B5EF4-FFF2-40B4-BE49-F238E27FC236}">
                <a16:creationId xmlns:a16="http://schemas.microsoft.com/office/drawing/2014/main" id="{617137C1-9045-43BB-AE3A-9C6179C64C7E}"/>
              </a:ext>
            </a:extLst>
          </p:cNvPr>
          <p:cNvSpPr txBox="1"/>
          <p:nvPr/>
        </p:nvSpPr>
        <p:spPr>
          <a:xfrm>
            <a:off x="8712200" y="4438650"/>
            <a:ext cx="2819400" cy="1200329"/>
          </a:xfrm>
          <a:prstGeom prst="rect">
            <a:avLst/>
          </a:prstGeom>
          <a:noFill/>
        </p:spPr>
        <p:txBody>
          <a:bodyPr wrap="square" rtlCol="0">
            <a:spAutoFit/>
          </a:bodyPr>
          <a:lstStyle/>
          <a:p>
            <a:pPr algn="ctr"/>
            <a:r>
              <a:rPr lang="en-US" b="1" dirty="0">
                <a:latin typeface="Arial Nova Light" panose="020B0304020202020204" pitchFamily="34" charset="0"/>
              </a:rPr>
              <a:t>New Material</a:t>
            </a:r>
          </a:p>
          <a:p>
            <a:pPr algn="ctr"/>
            <a:r>
              <a:rPr lang="en-US" dirty="0">
                <a:latin typeface="Arial Nova Light" panose="020B0304020202020204" pitchFamily="34" charset="0"/>
              </a:rPr>
              <a:t>We were learning how to make the tree work with our data and debug it.</a:t>
            </a:r>
          </a:p>
        </p:txBody>
      </p:sp>
      <p:pic>
        <p:nvPicPr>
          <p:cNvPr id="6" name="Picture 5">
            <a:extLst>
              <a:ext uri="{FF2B5EF4-FFF2-40B4-BE49-F238E27FC236}">
                <a16:creationId xmlns:a16="http://schemas.microsoft.com/office/drawing/2014/main" id="{4B014136-F68C-4EF1-B475-47C2925045AC}"/>
              </a:ext>
            </a:extLst>
          </p:cNvPr>
          <p:cNvPicPr>
            <a:picLocks noChangeAspect="1"/>
          </p:cNvPicPr>
          <p:nvPr/>
        </p:nvPicPr>
        <p:blipFill>
          <a:blip r:embed="rId3"/>
          <a:stretch>
            <a:fillRect/>
          </a:stretch>
        </p:blipFill>
        <p:spPr>
          <a:xfrm>
            <a:off x="952500" y="2606526"/>
            <a:ext cx="2819400" cy="1585912"/>
          </a:xfrm>
          <a:prstGeom prst="rect">
            <a:avLst/>
          </a:prstGeom>
        </p:spPr>
      </p:pic>
      <p:pic>
        <p:nvPicPr>
          <p:cNvPr id="1026" name="Picture 2" descr="Image result for time images">
            <a:extLst>
              <a:ext uri="{FF2B5EF4-FFF2-40B4-BE49-F238E27FC236}">
                <a16:creationId xmlns:a16="http://schemas.microsoft.com/office/drawing/2014/main" id="{FB6B72EA-603D-4C4B-A3E7-F361FEEFD3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834" b="7834"/>
          <a:stretch/>
        </p:blipFill>
        <p:spPr bwMode="auto">
          <a:xfrm>
            <a:off x="4832350" y="2606526"/>
            <a:ext cx="2819400" cy="15859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3D28F9A-AD15-4A33-873B-ECE39F172A88}"/>
              </a:ext>
            </a:extLst>
          </p:cNvPr>
          <p:cNvPicPr>
            <a:picLocks noChangeAspect="1"/>
          </p:cNvPicPr>
          <p:nvPr/>
        </p:nvPicPr>
        <p:blipFill rotWithShape="1">
          <a:blip r:embed="rId5"/>
          <a:srcRect b="13971"/>
          <a:stretch/>
        </p:blipFill>
        <p:spPr>
          <a:xfrm>
            <a:off x="8712200" y="2549555"/>
            <a:ext cx="2819400" cy="1585912"/>
          </a:xfrm>
          <a:prstGeom prst="rect">
            <a:avLst/>
          </a:prstGeom>
        </p:spPr>
      </p:pic>
    </p:spTree>
    <p:extLst>
      <p:ext uri="{BB962C8B-B14F-4D97-AF65-F5344CB8AC3E}">
        <p14:creationId xmlns:p14="http://schemas.microsoft.com/office/powerpoint/2010/main" val="301175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tree&#10;&#10;Description automatically generated">
            <a:extLst>
              <a:ext uri="{FF2B5EF4-FFF2-40B4-BE49-F238E27FC236}">
                <a16:creationId xmlns:a16="http://schemas.microsoft.com/office/drawing/2014/main" id="{50747871-A75D-4AB6-A7B3-47B6BB4546B7}"/>
              </a:ext>
            </a:extLst>
          </p:cNvPr>
          <p:cNvPicPr>
            <a:picLocks noChangeAspect="1"/>
          </p:cNvPicPr>
          <p:nvPr/>
        </p:nvPicPr>
        <p:blipFill>
          <a:blip r:embed="rId2"/>
          <a:stretch>
            <a:fillRect/>
          </a:stretch>
        </p:blipFill>
        <p:spPr>
          <a:xfrm>
            <a:off x="464418" y="643466"/>
            <a:ext cx="5167164" cy="5571067"/>
          </a:xfrm>
          <a:prstGeom prst="rect">
            <a:avLst/>
          </a:prstGeom>
        </p:spPr>
      </p:pic>
      <p:sp>
        <p:nvSpPr>
          <p:cNvPr id="6" name="TextBox 5">
            <a:extLst>
              <a:ext uri="{FF2B5EF4-FFF2-40B4-BE49-F238E27FC236}">
                <a16:creationId xmlns:a16="http://schemas.microsoft.com/office/drawing/2014/main" id="{5CC156EB-D693-4CAE-B6B0-9AAB02EE9301}"/>
              </a:ext>
            </a:extLst>
          </p:cNvPr>
          <p:cNvSpPr txBox="1"/>
          <p:nvPr/>
        </p:nvSpPr>
        <p:spPr>
          <a:xfrm>
            <a:off x="5854700" y="4569766"/>
            <a:ext cx="3073400" cy="707886"/>
          </a:xfrm>
          <a:prstGeom prst="rect">
            <a:avLst/>
          </a:prstGeom>
          <a:noFill/>
        </p:spPr>
        <p:txBody>
          <a:bodyPr wrap="square" rtlCol="0">
            <a:spAutoFit/>
          </a:bodyPr>
          <a:lstStyle/>
          <a:p>
            <a:r>
              <a:rPr lang="en-US" sz="4000" dirty="0">
                <a:latin typeface="Aharoni" panose="020B0604020202020204" pitchFamily="2" charset="-79"/>
                <a:cs typeface="Aharoni" panose="020B0604020202020204" pitchFamily="2" charset="-79"/>
              </a:rPr>
              <a:t>Questions?</a:t>
            </a:r>
          </a:p>
        </p:txBody>
      </p:sp>
    </p:spTree>
    <p:extLst>
      <p:ext uri="{BB962C8B-B14F-4D97-AF65-F5344CB8AC3E}">
        <p14:creationId xmlns:p14="http://schemas.microsoft.com/office/powerpoint/2010/main" val="43905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Origin Story</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1790700"/>
            <a:ext cx="10380518" cy="4801314"/>
          </a:xfrm>
          <a:prstGeom prst="rect">
            <a:avLst/>
          </a:prstGeom>
          <a:noFill/>
        </p:spPr>
        <p:txBody>
          <a:bodyPr wrap="square" rtlCol="0">
            <a:spAutoFit/>
          </a:bodyPr>
          <a:lstStyle/>
          <a:p>
            <a:r>
              <a:rPr lang="en-US" dirty="0">
                <a:latin typeface="Arial Nova Light" panose="020B0304020202020204" pitchFamily="34" charset="0"/>
                <a:cs typeface="Aharoni" panose="02010803020104030203" pitchFamily="2" charset="-79"/>
              </a:rPr>
              <a:t>Once upon a time Maria and </a:t>
            </a:r>
            <a:r>
              <a:rPr lang="en-US" dirty="0" err="1">
                <a:latin typeface="Arial Nova Light" panose="020B0304020202020204" pitchFamily="34" charset="0"/>
                <a:cs typeface="Aharoni" panose="02010803020104030203" pitchFamily="2" charset="-79"/>
              </a:rPr>
              <a:t>Shayan</a:t>
            </a:r>
            <a:r>
              <a:rPr lang="en-US" dirty="0">
                <a:latin typeface="Arial Nova Light" panose="020B0304020202020204" pitchFamily="34" charset="0"/>
                <a:cs typeface="Aharoni" panose="02010803020104030203" pitchFamily="2" charset="-79"/>
              </a:rPr>
              <a:t> sat down to come up with ideas about their next data analytics project. As they were known to do, their original quest was designed a little too ambitiously that even their TA laughed at the scope of the project and what lied ahead.</a:t>
            </a:r>
          </a:p>
          <a:p>
            <a:endParaRPr lang="en-US" dirty="0">
              <a:latin typeface="Arial Nova Light" panose="020B0304020202020204" pitchFamily="34" charset="0"/>
              <a:cs typeface="Aharoni" panose="02010803020104030203" pitchFamily="2" charset="-79"/>
            </a:endParaRPr>
          </a:p>
          <a:p>
            <a:r>
              <a:rPr lang="en-US" dirty="0">
                <a:latin typeface="Arial Nova Light" panose="020B0304020202020204" pitchFamily="34" charset="0"/>
                <a:cs typeface="Aharoni" panose="02010803020104030203" pitchFamily="2" charset="-79"/>
              </a:rPr>
              <a:t>They were aiming to look at IRS data from 2011-2017 and then take the 2011-2014 data to see if they could predict what the 2015-2017 would look like. If the predictions were close, then they would be able to predict what the income would look like in 2018 and beyond.</a:t>
            </a:r>
          </a:p>
          <a:p>
            <a:endParaRPr lang="en-US" dirty="0">
              <a:latin typeface="Arial Nova Light" panose="020B0304020202020204" pitchFamily="34" charset="0"/>
              <a:cs typeface="Aharoni" panose="02010803020104030203" pitchFamily="2" charset="-79"/>
            </a:endParaRPr>
          </a:p>
          <a:p>
            <a:r>
              <a:rPr lang="en-US" dirty="0">
                <a:latin typeface="Arial Nova Light" panose="020B0304020202020204" pitchFamily="34" charset="0"/>
                <a:cs typeface="Aharoni" panose="02010803020104030203" pitchFamily="2" charset="-79"/>
              </a:rPr>
              <a:t>Naturally, their TA, Revan*, laughed and pointed at the two junior data analysts for aiming to set out on such an adventurous quest within a short period of time. He reminded them that they were not reinventing the wheel and that they should look at the internet to see if others had tried to do something similar in the past.</a:t>
            </a:r>
          </a:p>
          <a:p>
            <a:endParaRPr lang="en-US" dirty="0">
              <a:latin typeface="Arial Nova Light" panose="020B0304020202020204" pitchFamily="34" charset="0"/>
              <a:cs typeface="Aharoni" panose="02010803020104030203" pitchFamily="2" charset="-79"/>
            </a:endParaRPr>
          </a:p>
          <a:p>
            <a:r>
              <a:rPr lang="en-US" dirty="0">
                <a:latin typeface="Arial Nova Light" panose="020B0304020202020204" pitchFamily="34" charset="0"/>
                <a:cs typeface="Aharoni" panose="02010803020104030203" pitchFamily="2" charset="-79"/>
              </a:rPr>
              <a:t>With their laptops fully charged, and their minds determined, they set off to the internet in the hopes of finding another piece of work that was similar to theirs.</a:t>
            </a:r>
          </a:p>
          <a:p>
            <a:endParaRPr lang="en-US" dirty="0">
              <a:latin typeface="Arial Nova Light" panose="020B0304020202020204" pitchFamily="34" charset="0"/>
              <a:cs typeface="Aharoni" panose="02010803020104030203" pitchFamily="2" charset="-79"/>
            </a:endParaRPr>
          </a:p>
          <a:p>
            <a:r>
              <a:rPr lang="en-US" sz="1400" dirty="0">
                <a:solidFill>
                  <a:schemeClr val="bg1">
                    <a:lumMod val="50000"/>
                  </a:schemeClr>
                </a:solidFill>
                <a:latin typeface="Arial Nova Light" panose="020B0304020202020204" pitchFamily="34" charset="0"/>
                <a:cs typeface="Aharoni" panose="02010803020104030203" pitchFamily="2" charset="-79"/>
              </a:rPr>
              <a:t>*Name not disclosed for anonymity.</a:t>
            </a:r>
          </a:p>
        </p:txBody>
      </p:sp>
    </p:spTree>
    <p:extLst>
      <p:ext uri="{BB962C8B-B14F-4D97-AF65-F5344CB8AC3E}">
        <p14:creationId xmlns:p14="http://schemas.microsoft.com/office/powerpoint/2010/main" val="15783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New Idea</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9770918" cy="830997"/>
          </a:xfrm>
          <a:prstGeom prst="rect">
            <a:avLst/>
          </a:prstGeom>
          <a:noFill/>
        </p:spPr>
        <p:txBody>
          <a:bodyPr wrap="square" rtlCol="0">
            <a:spAutoFit/>
          </a:bodyPr>
          <a:lstStyle/>
          <a:p>
            <a:r>
              <a:rPr lang="en-US" sz="2400" dirty="0">
                <a:latin typeface="Arial Nova Light" panose="020B0304020202020204" pitchFamily="34" charset="0"/>
              </a:rPr>
              <a:t>Could we predict a New Yorker’s salary based on different data from their tax return using machine learning? </a:t>
            </a:r>
          </a:p>
        </p:txBody>
      </p:sp>
      <p:pic>
        <p:nvPicPr>
          <p:cNvPr id="1026" name="Picture 2" descr="Image result for tax return images">
            <a:extLst>
              <a:ext uri="{FF2B5EF4-FFF2-40B4-BE49-F238E27FC236}">
                <a16:creationId xmlns:a16="http://schemas.microsoft.com/office/drawing/2014/main" id="{4386124D-0D79-4B46-A9F6-50D9C6834D5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0" y="4826000"/>
            <a:ext cx="1219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71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Collecting &amp; Reviewing the Data</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1413950"/>
            <a:ext cx="9804400" cy="369332"/>
          </a:xfrm>
          <a:prstGeom prst="rect">
            <a:avLst/>
          </a:prstGeom>
          <a:noFill/>
        </p:spPr>
        <p:txBody>
          <a:bodyPr wrap="square" rtlCol="0">
            <a:spAutoFit/>
          </a:bodyPr>
          <a:lstStyle/>
          <a:p>
            <a:r>
              <a:rPr lang="en-US" dirty="0">
                <a:latin typeface="Arial Nova Light" panose="020B0304020202020204" pitchFamily="34" charset="0"/>
              </a:rPr>
              <a:t>We started with 2011 data and explored the data.</a:t>
            </a:r>
          </a:p>
        </p:txBody>
      </p:sp>
      <p:pic>
        <p:nvPicPr>
          <p:cNvPr id="4" name="Picture 3">
            <a:extLst>
              <a:ext uri="{FF2B5EF4-FFF2-40B4-BE49-F238E27FC236}">
                <a16:creationId xmlns:a16="http://schemas.microsoft.com/office/drawing/2014/main" id="{5D573FF5-343C-41A3-92FD-F697D639DEC3}"/>
              </a:ext>
            </a:extLst>
          </p:cNvPr>
          <p:cNvPicPr>
            <a:picLocks noChangeAspect="1"/>
          </p:cNvPicPr>
          <p:nvPr/>
        </p:nvPicPr>
        <p:blipFill>
          <a:blip r:embed="rId3"/>
          <a:stretch>
            <a:fillRect/>
          </a:stretch>
        </p:blipFill>
        <p:spPr>
          <a:xfrm>
            <a:off x="2268391" y="2265651"/>
            <a:ext cx="8488509" cy="4202113"/>
          </a:xfrm>
          <a:prstGeom prst="rect">
            <a:avLst/>
          </a:prstGeom>
        </p:spPr>
      </p:pic>
    </p:spTree>
    <p:extLst>
      <p:ext uri="{BB962C8B-B14F-4D97-AF65-F5344CB8AC3E}">
        <p14:creationId xmlns:p14="http://schemas.microsoft.com/office/powerpoint/2010/main" val="261221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Collecting &amp; Reviewing the Data</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1413950"/>
            <a:ext cx="9804400" cy="646331"/>
          </a:xfrm>
          <a:prstGeom prst="rect">
            <a:avLst/>
          </a:prstGeom>
          <a:noFill/>
        </p:spPr>
        <p:txBody>
          <a:bodyPr wrap="square" rtlCol="0">
            <a:spAutoFit/>
          </a:bodyPr>
          <a:lstStyle/>
          <a:p>
            <a:r>
              <a:rPr lang="en-US" dirty="0">
                <a:latin typeface="Arial Nova Light" panose="020B0304020202020204" pitchFamily="34" charset="0"/>
              </a:rPr>
              <a:t>We looked through all the information that we could pull and made a shortlist of ten that we though were the most impactful predictors.</a:t>
            </a:r>
          </a:p>
        </p:txBody>
      </p:sp>
      <p:pic>
        <p:nvPicPr>
          <p:cNvPr id="5" name="Picture 4">
            <a:extLst>
              <a:ext uri="{FF2B5EF4-FFF2-40B4-BE49-F238E27FC236}">
                <a16:creationId xmlns:a16="http://schemas.microsoft.com/office/drawing/2014/main" id="{F8C118E2-D4BC-4C03-B966-4FA1EE686967}"/>
              </a:ext>
            </a:extLst>
          </p:cNvPr>
          <p:cNvPicPr>
            <a:picLocks noChangeAspect="1"/>
          </p:cNvPicPr>
          <p:nvPr/>
        </p:nvPicPr>
        <p:blipFill>
          <a:blip r:embed="rId3"/>
          <a:stretch>
            <a:fillRect/>
          </a:stretch>
        </p:blipFill>
        <p:spPr>
          <a:xfrm>
            <a:off x="2876117" y="2387390"/>
            <a:ext cx="3940320" cy="4033819"/>
          </a:xfrm>
          <a:prstGeom prst="rect">
            <a:avLst/>
          </a:prstGeom>
        </p:spPr>
      </p:pic>
    </p:spTree>
    <p:extLst>
      <p:ext uri="{BB962C8B-B14F-4D97-AF65-F5344CB8AC3E}">
        <p14:creationId xmlns:p14="http://schemas.microsoft.com/office/powerpoint/2010/main" val="239670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Cleaning the Data</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9804400" cy="646331"/>
          </a:xfrm>
          <a:prstGeom prst="rect">
            <a:avLst/>
          </a:prstGeom>
          <a:noFill/>
        </p:spPr>
        <p:txBody>
          <a:bodyPr wrap="square" rtlCol="0">
            <a:spAutoFit/>
          </a:bodyPr>
          <a:lstStyle/>
          <a:p>
            <a:r>
              <a:rPr lang="en-US" dirty="0">
                <a:latin typeface="Arial Nova Light" panose="020B0304020202020204" pitchFamily="34" charset="0"/>
              </a:rPr>
              <a:t>We filtered the five columns we wanted, renamed them, removed all data not listed as New York, and dropped all n/a data.</a:t>
            </a:r>
          </a:p>
        </p:txBody>
      </p:sp>
      <p:pic>
        <p:nvPicPr>
          <p:cNvPr id="4" name="Picture 3">
            <a:extLst>
              <a:ext uri="{FF2B5EF4-FFF2-40B4-BE49-F238E27FC236}">
                <a16:creationId xmlns:a16="http://schemas.microsoft.com/office/drawing/2014/main" id="{83B90E55-685E-43E0-8F95-98AEEEFB9CD1}"/>
              </a:ext>
            </a:extLst>
          </p:cNvPr>
          <p:cNvPicPr>
            <a:picLocks noChangeAspect="1"/>
          </p:cNvPicPr>
          <p:nvPr/>
        </p:nvPicPr>
        <p:blipFill>
          <a:blip r:embed="rId3"/>
          <a:stretch>
            <a:fillRect/>
          </a:stretch>
        </p:blipFill>
        <p:spPr>
          <a:xfrm>
            <a:off x="3645474" y="2418664"/>
            <a:ext cx="7111426" cy="4172635"/>
          </a:xfrm>
          <a:prstGeom prst="rect">
            <a:avLst/>
          </a:prstGeom>
        </p:spPr>
      </p:pic>
    </p:spTree>
    <p:extLst>
      <p:ext uri="{BB962C8B-B14F-4D97-AF65-F5344CB8AC3E}">
        <p14:creationId xmlns:p14="http://schemas.microsoft.com/office/powerpoint/2010/main" val="138783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Cleaning the Data</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9804400" cy="923330"/>
          </a:xfrm>
          <a:prstGeom prst="rect">
            <a:avLst/>
          </a:prstGeom>
          <a:noFill/>
        </p:spPr>
        <p:txBody>
          <a:bodyPr wrap="square" rtlCol="0">
            <a:spAutoFit/>
          </a:bodyPr>
          <a:lstStyle/>
          <a:p>
            <a:r>
              <a:rPr lang="en-US" dirty="0">
                <a:latin typeface="Arial Nova Light" panose="020B0304020202020204" pitchFamily="34" charset="0"/>
              </a:rPr>
              <a:t>The first set of issues using the tree came from our Salaries &amp; Wages Amount column. When running our code at a later stage we had to turn the column binary which meant we had to address our salaries as bins.</a:t>
            </a:r>
          </a:p>
        </p:txBody>
      </p:sp>
      <p:pic>
        <p:nvPicPr>
          <p:cNvPr id="5" name="Picture 4">
            <a:extLst>
              <a:ext uri="{FF2B5EF4-FFF2-40B4-BE49-F238E27FC236}">
                <a16:creationId xmlns:a16="http://schemas.microsoft.com/office/drawing/2014/main" id="{EC65E9D8-618D-4B25-BD7E-B31B7D2C2F04}"/>
              </a:ext>
            </a:extLst>
          </p:cNvPr>
          <p:cNvPicPr>
            <a:picLocks noChangeAspect="1"/>
          </p:cNvPicPr>
          <p:nvPr/>
        </p:nvPicPr>
        <p:blipFill>
          <a:blip r:embed="rId3"/>
          <a:stretch>
            <a:fillRect/>
          </a:stretch>
        </p:blipFill>
        <p:spPr>
          <a:xfrm>
            <a:off x="1209675" y="3763665"/>
            <a:ext cx="9804400" cy="1898827"/>
          </a:xfrm>
          <a:prstGeom prst="rect">
            <a:avLst/>
          </a:prstGeom>
        </p:spPr>
      </p:pic>
    </p:spTree>
    <p:extLst>
      <p:ext uri="{BB962C8B-B14F-4D97-AF65-F5344CB8AC3E}">
        <p14:creationId xmlns:p14="http://schemas.microsoft.com/office/powerpoint/2010/main" val="265697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Analyzing the Data</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9804400" cy="369332"/>
          </a:xfrm>
          <a:prstGeom prst="rect">
            <a:avLst/>
          </a:prstGeom>
          <a:noFill/>
        </p:spPr>
        <p:txBody>
          <a:bodyPr wrap="square" rtlCol="0">
            <a:spAutoFit/>
          </a:bodyPr>
          <a:lstStyle/>
          <a:p>
            <a:r>
              <a:rPr lang="en-US" dirty="0">
                <a:latin typeface="Arial Nova Light" panose="020B0304020202020204" pitchFamily="34" charset="0"/>
              </a:rPr>
              <a:t>We were ready to test our data using the Ridge model.</a:t>
            </a:r>
          </a:p>
        </p:txBody>
      </p:sp>
      <p:pic>
        <p:nvPicPr>
          <p:cNvPr id="4" name="Picture 3">
            <a:extLst>
              <a:ext uri="{FF2B5EF4-FFF2-40B4-BE49-F238E27FC236}">
                <a16:creationId xmlns:a16="http://schemas.microsoft.com/office/drawing/2014/main" id="{A2433466-AEB8-4555-B3AE-19B3777D3D1B}"/>
              </a:ext>
            </a:extLst>
          </p:cNvPr>
          <p:cNvPicPr>
            <a:picLocks noChangeAspect="1"/>
          </p:cNvPicPr>
          <p:nvPr/>
        </p:nvPicPr>
        <p:blipFill>
          <a:blip r:embed="rId3"/>
          <a:stretch>
            <a:fillRect/>
          </a:stretch>
        </p:blipFill>
        <p:spPr>
          <a:xfrm>
            <a:off x="1371600" y="2714625"/>
            <a:ext cx="8458496" cy="4143375"/>
          </a:xfrm>
          <a:prstGeom prst="rect">
            <a:avLst/>
          </a:prstGeom>
        </p:spPr>
      </p:pic>
    </p:spTree>
    <p:extLst>
      <p:ext uri="{BB962C8B-B14F-4D97-AF65-F5344CB8AC3E}">
        <p14:creationId xmlns:p14="http://schemas.microsoft.com/office/powerpoint/2010/main" val="303595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B0077-C2F8-496B-B9C2-5408FBB21796}"/>
              </a:ext>
            </a:extLst>
          </p:cNvPr>
          <p:cNvSpPr txBox="1"/>
          <p:nvPr/>
        </p:nvSpPr>
        <p:spPr>
          <a:xfrm>
            <a:off x="952500" y="889000"/>
            <a:ext cx="6921500" cy="461665"/>
          </a:xfrm>
          <a:prstGeom prst="rect">
            <a:avLst/>
          </a:prstGeom>
          <a:noFill/>
        </p:spPr>
        <p:txBody>
          <a:bodyPr wrap="square" rtlCol="0">
            <a:spAutoFit/>
          </a:bodyPr>
          <a:lstStyle/>
          <a:p>
            <a:r>
              <a:rPr lang="en-US" sz="2400" dirty="0">
                <a:latin typeface="Aharoni" panose="020B0604020202020204" pitchFamily="2" charset="-79"/>
                <a:cs typeface="Aharoni" panose="020B0604020202020204" pitchFamily="2" charset="-79"/>
              </a:rPr>
              <a:t>Analyzing the Data</a:t>
            </a:r>
          </a:p>
        </p:txBody>
      </p:sp>
      <p:sp>
        <p:nvSpPr>
          <p:cNvPr id="3" name="TextBox 2">
            <a:extLst>
              <a:ext uri="{FF2B5EF4-FFF2-40B4-BE49-F238E27FC236}">
                <a16:creationId xmlns:a16="http://schemas.microsoft.com/office/drawing/2014/main" id="{B715DF62-D3FA-4BF3-999A-8646160881AD}"/>
              </a:ext>
            </a:extLst>
          </p:cNvPr>
          <p:cNvSpPr txBox="1"/>
          <p:nvPr/>
        </p:nvSpPr>
        <p:spPr>
          <a:xfrm>
            <a:off x="952500" y="2095500"/>
            <a:ext cx="9804400" cy="369332"/>
          </a:xfrm>
          <a:prstGeom prst="rect">
            <a:avLst/>
          </a:prstGeom>
          <a:noFill/>
        </p:spPr>
        <p:txBody>
          <a:bodyPr wrap="square" rtlCol="0">
            <a:spAutoFit/>
          </a:bodyPr>
          <a:lstStyle/>
          <a:p>
            <a:r>
              <a:rPr lang="en-US" dirty="0">
                <a:latin typeface="Arial Nova Light" panose="020B0304020202020204" pitchFamily="34" charset="0"/>
              </a:rPr>
              <a:t>The Ridge got us a score of </a:t>
            </a:r>
            <a:r>
              <a:rPr lang="en-US" b="1" dirty="0">
                <a:solidFill>
                  <a:schemeClr val="accent6">
                    <a:lumMod val="50000"/>
                  </a:schemeClr>
                </a:solidFill>
                <a:latin typeface="Arial Nova Light" panose="020B0304020202020204" pitchFamily="34" charset="0"/>
              </a:rPr>
              <a:t>66% accuracy.</a:t>
            </a:r>
          </a:p>
        </p:txBody>
      </p:sp>
      <p:pic>
        <p:nvPicPr>
          <p:cNvPr id="5" name="Picture 4">
            <a:extLst>
              <a:ext uri="{FF2B5EF4-FFF2-40B4-BE49-F238E27FC236}">
                <a16:creationId xmlns:a16="http://schemas.microsoft.com/office/drawing/2014/main" id="{CE036B7D-C8C0-47C1-B850-0C6470DA1C1E}"/>
              </a:ext>
            </a:extLst>
          </p:cNvPr>
          <p:cNvPicPr>
            <a:picLocks noChangeAspect="1"/>
          </p:cNvPicPr>
          <p:nvPr/>
        </p:nvPicPr>
        <p:blipFill>
          <a:blip r:embed="rId3"/>
          <a:stretch>
            <a:fillRect/>
          </a:stretch>
        </p:blipFill>
        <p:spPr>
          <a:xfrm>
            <a:off x="1190624" y="2824162"/>
            <a:ext cx="10552971" cy="3144838"/>
          </a:xfrm>
          <a:prstGeom prst="rect">
            <a:avLst/>
          </a:prstGeom>
        </p:spPr>
      </p:pic>
    </p:spTree>
    <p:extLst>
      <p:ext uri="{BB962C8B-B14F-4D97-AF65-F5344CB8AC3E}">
        <p14:creationId xmlns:p14="http://schemas.microsoft.com/office/powerpoint/2010/main" val="1763375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589</Words>
  <Application>Microsoft Office PowerPoint</Application>
  <PresentationFormat>Widescreen</PresentationFormat>
  <Paragraphs>58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Arial</vt:lpstr>
      <vt:lpstr>Arial Nova Light</vt:lpstr>
      <vt:lpstr>Calibri</vt:lpstr>
      <vt:lpstr>Calibri Light</vt:lpstr>
      <vt:lpstr>Office Theme</vt:lpstr>
      <vt:lpstr>Internal Revenue Service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Revenue Service Project</dc:title>
  <dc:creator>Maria Estrada</dc:creator>
  <cp:lastModifiedBy>Rizvi, Shayan</cp:lastModifiedBy>
  <cp:revision>25</cp:revision>
  <dcterms:created xsi:type="dcterms:W3CDTF">2020-01-17T02:16:56Z</dcterms:created>
  <dcterms:modified xsi:type="dcterms:W3CDTF">2020-02-29T19:03:56Z</dcterms:modified>
</cp:coreProperties>
</file>