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Proxima Nova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roximaNova-bold.fntdata"/><Relationship Id="rId27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ae1c718f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ae1c718f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ae1c718f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ae1c718f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9224feb5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9224feb5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badc8cb8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badc8cb8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9224feb5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9224feb5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9224feb5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9224feb5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9224feb5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9224feb5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15e15ed9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15e15ed9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9f23c350e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9f23c350e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ab25631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ab25631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c94c690c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c94c690c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ab25631f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ab25631f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9f23c350e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9f23c350e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d33f4a68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d33f4a68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15e15ed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15e15ed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d33f4a68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d33f4a68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9224feb5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9224feb5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15e15ed9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15e15ed9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9224feb5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9224feb5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9224feb5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9224feb5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" name="Google Shape;2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2" y="0"/>
            <a:ext cx="9142089" cy="5143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321"/>
            <a:ext cx="9143996" cy="514285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beginnersbook.com/2014/01/c-for-loop/" TargetMode="External"/><Relationship Id="rId4" Type="http://schemas.openxmlformats.org/officeDocument/2006/relationships/image" Target="../media/image11.png"/><Relationship Id="rId5" Type="http://schemas.openxmlformats.org/officeDocument/2006/relationships/hyperlink" Target="https://www.rff.com/structured_flowchart.php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beginnersbook.com/2014/01/c-for-loop/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8" y="363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JavaScript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Introduction Lesson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/>
        </p:nvSpPr>
        <p:spPr>
          <a:xfrm>
            <a:off x="1811925" y="292625"/>
            <a:ext cx="70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315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Perulangan</a:t>
            </a:r>
            <a:endParaRPr b="1" sz="3150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6" name="Google Shape;116;p22"/>
          <p:cNvSpPr txBox="1"/>
          <p:nvPr/>
        </p:nvSpPr>
        <p:spPr>
          <a:xfrm>
            <a:off x="311700" y="1152475"/>
            <a:ext cx="4727700" cy="3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chemeClr val="dk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While dan do while</a:t>
            </a:r>
            <a:endParaRPr sz="2000">
              <a:solidFill>
                <a:schemeClr val="dk2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digunakan untuk membuat perulangan yang mengeksekusi pernyataan tertentu hingga kondisi tersebut bernilai false</a:t>
            </a:r>
            <a:endParaRPr sz="2000">
              <a:solidFill>
                <a:schemeClr val="dk2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CD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7" name="Google Shape;117;p22"/>
          <p:cNvSpPr txBox="1"/>
          <p:nvPr/>
        </p:nvSpPr>
        <p:spPr>
          <a:xfrm>
            <a:off x="5482550" y="1296925"/>
            <a:ext cx="28245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Sintak </a:t>
            </a:r>
            <a:r>
              <a:rPr lang="en" sz="1800">
                <a:solidFill>
                  <a:schemeClr val="dk2"/>
                </a:solidFill>
              </a:rPr>
              <a:t>while: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CD"/>
                </a:solidFill>
              </a:rPr>
              <a:t>while</a:t>
            </a:r>
            <a:r>
              <a:rPr lang="en" sz="1800">
                <a:solidFill>
                  <a:schemeClr val="dk2"/>
                </a:solidFill>
              </a:rPr>
              <a:t> (</a:t>
            </a:r>
            <a:r>
              <a:rPr lang="en" sz="1800">
                <a:solidFill>
                  <a:srgbClr val="595959"/>
                </a:solidFill>
              </a:rPr>
              <a:t>kondisi</a:t>
            </a:r>
            <a:r>
              <a:rPr lang="en" sz="1800">
                <a:solidFill>
                  <a:schemeClr val="dk2"/>
                </a:solidFill>
              </a:rPr>
              <a:t>){</a:t>
            </a:r>
            <a:endParaRPr sz="1800">
              <a:solidFill>
                <a:schemeClr val="dk2"/>
              </a:solidFill>
            </a:endParaRPr>
          </a:p>
          <a:p>
            <a:pPr indent="17145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8000"/>
                </a:solidFill>
              </a:rPr>
              <a:t>// penyataan</a:t>
            </a:r>
            <a:endParaRPr sz="1800">
              <a:solidFill>
                <a:srgbClr val="008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}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Sintak </a:t>
            </a:r>
            <a:r>
              <a:rPr lang="en" sz="1800">
                <a:solidFill>
                  <a:schemeClr val="dk2"/>
                </a:solidFill>
              </a:rPr>
              <a:t>do while: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CD"/>
                </a:solidFill>
              </a:rPr>
              <a:t>do </a:t>
            </a:r>
            <a:r>
              <a:rPr lang="en" sz="1800">
                <a:solidFill>
                  <a:schemeClr val="dk2"/>
                </a:solidFill>
              </a:rPr>
              <a:t>{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>
                <a:solidFill>
                  <a:srgbClr val="008000"/>
                </a:solidFill>
              </a:rPr>
              <a:t>  // penyataan</a:t>
            </a:r>
            <a:endParaRPr sz="1800">
              <a:solidFill>
                <a:srgbClr val="008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}</a:t>
            </a:r>
            <a:r>
              <a:rPr lang="en" sz="1800">
                <a:solidFill>
                  <a:srgbClr val="0000CD"/>
                </a:solidFill>
              </a:rPr>
              <a:t> while</a:t>
            </a:r>
            <a:r>
              <a:rPr lang="en" sz="1800">
                <a:solidFill>
                  <a:schemeClr val="dk2"/>
                </a:solidFill>
              </a:rPr>
              <a:t> (kondisi)</a:t>
            </a:r>
            <a:r>
              <a:rPr lang="en" sz="1800">
                <a:solidFill>
                  <a:schemeClr val="dk1"/>
                </a:solidFill>
              </a:rPr>
              <a:t>;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/>
        </p:nvSpPr>
        <p:spPr>
          <a:xfrm>
            <a:off x="1811925" y="292625"/>
            <a:ext cx="70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315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Pengulangan</a:t>
            </a:r>
            <a:endParaRPr b="1" sz="3150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3" name="Google Shape;123;p23">
            <a:hlinkClick r:id="rId3"/>
          </p:cNvPr>
          <p:cNvSpPr txBox="1"/>
          <p:nvPr/>
        </p:nvSpPr>
        <p:spPr>
          <a:xfrm>
            <a:off x="311700" y="1152475"/>
            <a:ext cx="8072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CD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5400" y="1347000"/>
            <a:ext cx="5279651" cy="333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 txBox="1"/>
          <p:nvPr/>
        </p:nvSpPr>
        <p:spPr>
          <a:xfrm>
            <a:off x="3463675" y="4608350"/>
            <a:ext cx="41178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3"/>
          <p:cNvSpPr txBox="1"/>
          <p:nvPr/>
        </p:nvSpPr>
        <p:spPr>
          <a:xfrm>
            <a:off x="1560900" y="4678475"/>
            <a:ext cx="52623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https://www.rff.com/structured_flowchart.php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/>
        </p:nvSpPr>
        <p:spPr>
          <a:xfrm>
            <a:off x="1811925" y="292625"/>
            <a:ext cx="70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315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Template Literals</a:t>
            </a:r>
            <a:endParaRPr b="1" sz="3150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2" name="Google Shape;132;p24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Template Literals adalah literal string yang memungkinkan untuk penempelan ekspresi. 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Kegunaan: 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Multi-line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Expression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and other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3" name="Google Shape;133;p24"/>
          <p:cNvSpPr txBox="1"/>
          <p:nvPr/>
        </p:nvSpPr>
        <p:spPr>
          <a:xfrm>
            <a:off x="3930425" y="2008050"/>
            <a:ext cx="4606500" cy="11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Sintaks: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`string text </a:t>
            </a:r>
            <a:r>
              <a:rPr lang="en" sz="1800">
                <a:solidFill>
                  <a:srgbClr val="0000CD"/>
                </a:solidFill>
                <a:latin typeface="Proxima Nova"/>
                <a:ea typeface="Proxima Nova"/>
                <a:cs typeface="Proxima Nova"/>
                <a:sym typeface="Proxima Nova"/>
              </a:rPr>
              <a:t>${expression}</a:t>
            </a: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string text`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/>
        </p:nvSpPr>
        <p:spPr>
          <a:xfrm>
            <a:off x="1811925" y="292625"/>
            <a:ext cx="70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315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Template Literals</a:t>
            </a:r>
            <a:endParaRPr b="1" sz="3150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9" name="Google Shape;139;p25"/>
          <p:cNvSpPr txBox="1"/>
          <p:nvPr/>
        </p:nvSpPr>
        <p:spPr>
          <a:xfrm>
            <a:off x="311700" y="1152475"/>
            <a:ext cx="4188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// </a:t>
            </a: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concatenated strings (ES5)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0" name="Google Shape;140;p25"/>
          <p:cNvSpPr txBox="1"/>
          <p:nvPr/>
        </p:nvSpPr>
        <p:spPr>
          <a:xfrm>
            <a:off x="4759300" y="1152475"/>
            <a:ext cx="4188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// </a:t>
            </a: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Template Literals (ES6)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1" name="Google Shape;141;p25"/>
          <p:cNvPicPr preferRelativeResize="0"/>
          <p:nvPr/>
        </p:nvPicPr>
        <p:blipFill rotWithShape="1">
          <a:blip r:embed="rId3">
            <a:alphaModFix/>
          </a:blip>
          <a:srcRect b="8666" l="2402" r="31586" t="8872"/>
          <a:stretch/>
        </p:blipFill>
        <p:spPr>
          <a:xfrm>
            <a:off x="605775" y="1654575"/>
            <a:ext cx="3893924" cy="2918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 preferRelativeResize="0"/>
          <p:nvPr/>
        </p:nvPicPr>
        <p:blipFill rotWithShape="1">
          <a:blip r:embed="rId4">
            <a:alphaModFix/>
          </a:blip>
          <a:srcRect b="5555" l="2162" r="34967" t="5413"/>
          <a:stretch/>
        </p:blipFill>
        <p:spPr>
          <a:xfrm>
            <a:off x="5080450" y="1651725"/>
            <a:ext cx="3566975" cy="303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/>
        </p:nvSpPr>
        <p:spPr>
          <a:xfrm>
            <a:off x="1811925" y="292625"/>
            <a:ext cx="70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15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Spread Operator</a:t>
            </a:r>
            <a:endParaRPr b="1" sz="3150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8" name="Google Shape;148;p26"/>
          <p:cNvSpPr txBox="1"/>
          <p:nvPr/>
        </p:nvSpPr>
        <p:spPr>
          <a:xfrm>
            <a:off x="311700" y="1152475"/>
            <a:ext cx="8235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Penggunaan spread operator memakai simbol tiga dot atau titik (…).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Memasukkan array ke dalam array lain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Menggabungkan 2 array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Mengcopy/clone objek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Menggabungkan objek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9" name="Google Shape;149;p26"/>
          <p:cNvPicPr preferRelativeResize="0"/>
          <p:nvPr/>
        </p:nvPicPr>
        <p:blipFill rotWithShape="1">
          <a:blip r:embed="rId3">
            <a:alphaModFix/>
          </a:blip>
          <a:srcRect b="26636" l="2002" r="10530" t="16655"/>
          <a:stretch/>
        </p:blipFill>
        <p:spPr>
          <a:xfrm>
            <a:off x="690225" y="3680950"/>
            <a:ext cx="5498500" cy="111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6"/>
          <p:cNvSpPr txBox="1"/>
          <p:nvPr/>
        </p:nvSpPr>
        <p:spPr>
          <a:xfrm>
            <a:off x="819525" y="3316100"/>
            <a:ext cx="9924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92929"/>
                </a:solidFill>
              </a:rPr>
              <a:t>Contoh :</a:t>
            </a:r>
            <a:endParaRPr>
              <a:solidFill>
                <a:srgbClr val="29292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/>
        </p:nvSpPr>
        <p:spPr>
          <a:xfrm>
            <a:off x="1812000" y="341400"/>
            <a:ext cx="70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315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Destructuring</a:t>
            </a:r>
            <a:endParaRPr b="1" sz="315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6" name="Google Shape;156;p27"/>
          <p:cNvSpPr txBox="1"/>
          <p:nvPr/>
        </p:nvSpPr>
        <p:spPr>
          <a:xfrm>
            <a:off x="311700" y="1152475"/>
            <a:ext cx="8520600" cy="3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ekspresi javascript yang memungkinkan untuk membagi atau memecah nilai dari sebuah array atau objek ke dalam variabel yang berbeda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Destructuring Object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7" name="Google Shape;157;p27"/>
          <p:cNvSpPr txBox="1"/>
          <p:nvPr/>
        </p:nvSpPr>
        <p:spPr>
          <a:xfrm>
            <a:off x="576825" y="2413900"/>
            <a:ext cx="38574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92929"/>
                </a:solidFill>
              </a:rPr>
              <a:t>// </a:t>
            </a:r>
            <a:r>
              <a:rPr lang="en">
                <a:solidFill>
                  <a:srgbClr val="292929"/>
                </a:solidFill>
              </a:rPr>
              <a:t>Sebelum menggunakan  Destructuring</a:t>
            </a:r>
            <a:endParaRPr>
              <a:solidFill>
                <a:srgbClr val="292929"/>
              </a:solidFill>
            </a:endParaRPr>
          </a:p>
        </p:txBody>
      </p:sp>
      <p:sp>
        <p:nvSpPr>
          <p:cNvPr id="158" name="Google Shape;158;p27"/>
          <p:cNvSpPr txBox="1"/>
          <p:nvPr/>
        </p:nvSpPr>
        <p:spPr>
          <a:xfrm>
            <a:off x="4434100" y="2438100"/>
            <a:ext cx="38574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92929"/>
                </a:solidFill>
              </a:rPr>
              <a:t>// Setelah menggunakan  Destructuring</a:t>
            </a:r>
            <a:endParaRPr>
              <a:solidFill>
                <a:srgbClr val="292929"/>
              </a:solidFill>
            </a:endParaRPr>
          </a:p>
        </p:txBody>
      </p:sp>
      <p:pic>
        <p:nvPicPr>
          <p:cNvPr id="159" name="Google Shape;159;p27"/>
          <p:cNvPicPr preferRelativeResize="0"/>
          <p:nvPr/>
        </p:nvPicPr>
        <p:blipFill rotWithShape="1">
          <a:blip r:embed="rId3">
            <a:alphaModFix/>
          </a:blip>
          <a:srcRect b="12267" l="0" r="9173" t="7552"/>
          <a:stretch/>
        </p:blipFill>
        <p:spPr>
          <a:xfrm>
            <a:off x="747500" y="2755375"/>
            <a:ext cx="3535701" cy="2023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7"/>
          <p:cNvPicPr preferRelativeResize="0"/>
          <p:nvPr/>
        </p:nvPicPr>
        <p:blipFill rotWithShape="1">
          <a:blip r:embed="rId4">
            <a:alphaModFix/>
          </a:blip>
          <a:srcRect b="29425" l="2222" r="5185" t="21865"/>
          <a:stretch/>
        </p:blipFill>
        <p:spPr>
          <a:xfrm>
            <a:off x="4542275" y="2755373"/>
            <a:ext cx="4677925" cy="164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/>
        </p:nvSpPr>
        <p:spPr>
          <a:xfrm>
            <a:off x="1811925" y="292625"/>
            <a:ext cx="70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315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Destructuring</a:t>
            </a:r>
            <a:endParaRPr b="1" sz="315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Destructuring arrays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7" name="Google Shape;167;p28"/>
          <p:cNvPicPr preferRelativeResize="0"/>
          <p:nvPr/>
        </p:nvPicPr>
        <p:blipFill rotWithShape="1">
          <a:blip r:embed="rId3">
            <a:alphaModFix/>
          </a:blip>
          <a:srcRect b="36018" l="1868" r="36062" t="28909"/>
          <a:stretch/>
        </p:blipFill>
        <p:spPr>
          <a:xfrm>
            <a:off x="1042675" y="2163475"/>
            <a:ext cx="3195976" cy="120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8"/>
          <p:cNvSpPr txBox="1"/>
          <p:nvPr/>
        </p:nvSpPr>
        <p:spPr>
          <a:xfrm>
            <a:off x="808400" y="1548775"/>
            <a:ext cx="70203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92929"/>
                </a:solidFill>
              </a:rPr>
              <a:t>// Sebelum menggunakan Destructuring yaitu dengan mengambil nilai </a:t>
            </a:r>
            <a:r>
              <a:rPr lang="en">
                <a:solidFill>
                  <a:srgbClr val="292929"/>
                </a:solidFill>
              </a:rPr>
              <a:t>di dalam</a:t>
            </a:r>
            <a:r>
              <a:rPr lang="en">
                <a:solidFill>
                  <a:srgbClr val="292929"/>
                </a:solidFill>
              </a:rPr>
              <a:t> array berdasarkan index nya </a:t>
            </a:r>
            <a:endParaRPr>
              <a:solidFill>
                <a:srgbClr val="292929"/>
              </a:solidFill>
            </a:endParaRPr>
          </a:p>
        </p:txBody>
      </p:sp>
      <p:pic>
        <p:nvPicPr>
          <p:cNvPr id="169" name="Google Shape;169;p28"/>
          <p:cNvPicPr preferRelativeResize="0"/>
          <p:nvPr/>
        </p:nvPicPr>
        <p:blipFill rotWithShape="1">
          <a:blip r:embed="rId4">
            <a:alphaModFix/>
          </a:blip>
          <a:srcRect b="28803" l="4515" r="8490" t="29622"/>
          <a:stretch/>
        </p:blipFill>
        <p:spPr>
          <a:xfrm>
            <a:off x="1182224" y="3869025"/>
            <a:ext cx="3195976" cy="815643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8"/>
          <p:cNvSpPr txBox="1"/>
          <p:nvPr/>
        </p:nvSpPr>
        <p:spPr>
          <a:xfrm>
            <a:off x="882950" y="3485925"/>
            <a:ext cx="43107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92929"/>
                </a:solidFill>
              </a:rPr>
              <a:t>// Setelah menggunakan  Destructuring</a:t>
            </a:r>
            <a:endParaRPr>
              <a:solidFill>
                <a:srgbClr val="29292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ctrTitle"/>
          </p:nvPr>
        </p:nvSpPr>
        <p:spPr>
          <a:xfrm>
            <a:off x="311708" y="363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Proxima Nova"/>
                <a:ea typeface="Proxima Nova"/>
                <a:cs typeface="Proxima Nova"/>
                <a:sym typeface="Proxima Nova"/>
              </a:rPr>
              <a:t>Live Coding!</a:t>
            </a:r>
            <a:endParaRPr b="1"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/>
        </p:nvSpPr>
        <p:spPr>
          <a:xfrm>
            <a:off x="1427550" y="196875"/>
            <a:ext cx="628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Task</a:t>
            </a:r>
            <a:endParaRPr b="1" sz="2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1" name="Google Shape;181;p30"/>
          <p:cNvSpPr txBox="1"/>
          <p:nvPr/>
        </p:nvSpPr>
        <p:spPr>
          <a:xfrm>
            <a:off x="311700" y="956550"/>
            <a:ext cx="4579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Proxima Nova"/>
              <a:buAutoNum type="arabicPeriod"/>
            </a:pP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Buat variabel dengan nama biodata dan tipe data object dengan value dan tipe data  sebagai berikut:</a:t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74295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name (string)</a:t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74295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ge(number)</a:t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74295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hobbies (array)</a:t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74295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IsMaried (boolean)</a:t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74295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schoolList (Array of Object) with key name, yearIn, yearOut, and major (if any, if no set “null” )</a:t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74295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skills (Array of Obj) with key skillName and level (beginner, advanced, expert)</a:t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74295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interestInCoding (Boolean)</a:t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2" name="Google Shape;182;p30"/>
          <p:cNvSpPr txBox="1"/>
          <p:nvPr/>
        </p:nvSpPr>
        <p:spPr>
          <a:xfrm>
            <a:off x="5123525" y="1060600"/>
            <a:ext cx="3305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Contoh: </a:t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const biodata = {</a:t>
            </a:r>
            <a:b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	name: “arkademy”,</a:t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	</a:t>
            </a: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ge: …</a:t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...</a:t>
            </a: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. : ...  </a:t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}</a:t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/>
        </p:nvSpPr>
        <p:spPr>
          <a:xfrm>
            <a:off x="1427550" y="196875"/>
            <a:ext cx="628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en" sz="2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Task</a:t>
            </a:r>
            <a:endParaRPr b="1" sz="2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8" name="Google Shape;188;p31"/>
          <p:cNvSpPr txBox="1"/>
          <p:nvPr/>
        </p:nvSpPr>
        <p:spPr>
          <a:xfrm>
            <a:off x="311700" y="956550"/>
            <a:ext cx="4593900" cy="3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Proxima Nova"/>
              <a:buAutoNum type="arabicPeriod" startAt="2"/>
            </a:pP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Buat program yang menghitung rata-rata UN beserta gradenya, dengan mengisi 4 nilai yakni Bahasa indonesia, Bahasa Inggris Matematika dan IPA,</a:t>
            </a: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yang di dalam program tersebut memiliki validasi yaitu semua nilai tersebut harus diisi dan juga untuk grade memiliki kondisi dengan ketentuan sebagai berikut:</a:t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90 - 100 = A</a:t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80 - 89 = B</a:t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70 - 79 = C</a:t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60 - 69 = D</a:t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0 - 59 = E</a:t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9" name="Google Shape;189;p31"/>
          <p:cNvSpPr txBox="1"/>
          <p:nvPr/>
        </p:nvSpPr>
        <p:spPr>
          <a:xfrm>
            <a:off x="4665875" y="956550"/>
            <a:ext cx="4349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0" name="Google Shape;190;p31"/>
          <p:cNvSpPr txBox="1"/>
          <p:nvPr/>
        </p:nvSpPr>
        <p:spPr>
          <a:xfrm>
            <a:off x="5093800" y="956550"/>
            <a:ext cx="3706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Contoh: </a:t>
            </a:r>
            <a:endParaRPr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const</a:t>
            </a:r>
            <a:r>
              <a:rPr lang="en" sz="15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 mtk = 80</a:t>
            </a:r>
            <a:endParaRPr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const bahasaIndonesia = 90</a:t>
            </a:r>
            <a:endParaRPr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const bahasaInggris = 89</a:t>
            </a:r>
            <a:endParaRPr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const ipa =  69</a:t>
            </a:r>
            <a:endParaRPr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…………….</a:t>
            </a:r>
            <a:endParaRPr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…………....</a:t>
            </a:r>
            <a:endParaRPr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Output: </a:t>
            </a:r>
            <a:endParaRPr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28575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Rata-rata = 82</a:t>
            </a:r>
            <a:endParaRPr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28575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Grade = B</a:t>
            </a:r>
            <a:endParaRPr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811925" y="445025"/>
            <a:ext cx="702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Objective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What is JavaScript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Data Types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Variables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Condition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Looping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String Literal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Spread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Operator Perbandingan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/>
        </p:nvSpPr>
        <p:spPr>
          <a:xfrm>
            <a:off x="1427550" y="196875"/>
            <a:ext cx="628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en" sz="2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Task</a:t>
            </a:r>
            <a:endParaRPr b="1" sz="2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6" name="Google Shape;196;p32"/>
          <p:cNvSpPr txBox="1"/>
          <p:nvPr/>
        </p:nvSpPr>
        <p:spPr>
          <a:xfrm>
            <a:off x="311700" y="956550"/>
            <a:ext cx="4519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Proxima Nova"/>
              <a:buAutoNum type="arabicPeriod" startAt="3"/>
            </a:pP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Buatlah program yang memiliki satu variabel dengan nama “printSegitiga” yg berisi tipe data number yang menghasilkan output segitiga terbalik yang berisi angka</a:t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Contoh: </a:t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const printSegitiga = 5</a:t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Output: </a:t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1 2 3 4 5</a:t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1 2 3 4</a:t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1 2 3</a:t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1 2</a:t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7" name="Google Shape;197;p32"/>
          <p:cNvSpPr txBox="1"/>
          <p:nvPr/>
        </p:nvSpPr>
        <p:spPr>
          <a:xfrm>
            <a:off x="5009575" y="956550"/>
            <a:ext cx="3989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const </a:t>
            </a: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printSegitiga = “enam”</a:t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Output:</a:t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“Data harus number”</a:t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/>
        </p:nvSpPr>
        <p:spPr>
          <a:xfrm>
            <a:off x="1427550" y="196875"/>
            <a:ext cx="628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Task</a:t>
            </a:r>
            <a:endParaRPr sz="2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3" name="Google Shape;203;p33"/>
          <p:cNvSpPr txBox="1"/>
          <p:nvPr/>
        </p:nvSpPr>
        <p:spPr>
          <a:xfrm>
            <a:off x="311700" y="956550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AutoNum type="arabicPeriod" startAt="4"/>
            </a:pP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Dari data dibawah ini</a:t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let data =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736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"Leanne Graham"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736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"Bret"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736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"Sincere@april.biz"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7366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address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7366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1" marL="108585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"Kulas Light"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1" marL="108585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suite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"A</a:t>
            </a:r>
            <a:r>
              <a:rPr lang="en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t. 556"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1" marL="108585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"Gwenborough"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1" marL="108585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zipcode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"92998-3874"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4295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736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phone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"1-770-736-8031 x56442"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736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website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"hildegard.org"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4" name="Google Shape;204;p33"/>
          <p:cNvSpPr txBox="1"/>
          <p:nvPr/>
        </p:nvSpPr>
        <p:spPr>
          <a:xfrm>
            <a:off x="4632975" y="956550"/>
            <a:ext cx="4349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Proxima Nova"/>
              <a:buAutoNum type="alphaLcPeriod"/>
            </a:pPr>
            <a:r>
              <a:rPr lang="en" sz="15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Ubahlah data  tersebut menggunakan spread operator menjadi: </a:t>
            </a:r>
            <a:endParaRPr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name: nama anda</a:t>
            </a:r>
            <a:endParaRPr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email: email anda</a:t>
            </a:r>
            <a:endParaRPr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hobby: hobi anda</a:t>
            </a:r>
            <a:endParaRPr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Proxima Nova"/>
              <a:buAutoNum type="alphaLcPeriod"/>
            </a:pPr>
            <a:r>
              <a:rPr lang="en" sz="15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Ambilah data “street dan city” tersebut menggunakan destructuring</a:t>
            </a:r>
            <a:endParaRPr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1811925" y="445025"/>
            <a:ext cx="702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Apa itu JavaScript?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JavaScript adalah bahasa pemrograman high-level dan multi-paradigma, yang memiliki sintaks kurung kurawal "{ }" dan dynamic-typing.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Sebelumnya, JavaScript adalah bahasa sisi klien yang hanya dapat berjalan di web browser, tetapi sekarang JavaScript memiliki kemampuan untuk berjalan di luar web browser karena Chrome v8 JavaScript engine dari Google.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1811925" y="445025"/>
            <a:ext cx="702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Variabel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JavaScript memiliki beberapa cara deklarasi variabel: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format: keyword namaVariabel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10287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1028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l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1028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const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1811925" y="445025"/>
            <a:ext cx="702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Data Types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JavaScript memiliki beberapa tipe data: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Number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String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Boolean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Function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Object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null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undefined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1811925" y="445025"/>
            <a:ext cx="702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Cek variabel dengan typeof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Operator typeof mengembalikan evaluasi tipe data dari operand dalam bentuk string.</a:t>
            </a:r>
            <a:br>
              <a:rPr lang="en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i="1" lang="en">
                <a:latin typeface="Proxima Nova"/>
                <a:ea typeface="Proxima Nova"/>
                <a:cs typeface="Proxima Nova"/>
                <a:sym typeface="Proxima Nova"/>
              </a:rPr>
              <a:t>syntax:  typeof operan atau typeof(operand)</a:t>
            </a:r>
            <a:endParaRPr i="1" sz="1200">
              <a:solidFill>
                <a:srgbClr val="292929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5136200" y="2679325"/>
            <a:ext cx="14016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: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200" y="2749138"/>
            <a:ext cx="3695700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6188" y="3131038"/>
            <a:ext cx="1990725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1811925" y="445025"/>
            <a:ext cx="702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Conditions/Percabangan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Kondisi/percabangan di JavaScript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if-else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switch-case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Ternary Operators / Short-Circuit Logic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1811925" y="445025"/>
            <a:ext cx="702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Operator Perbandingan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4484400" y="1302650"/>
            <a:ext cx="451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Less than, &lt;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Greater than or equal, &gt;=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Less than or equal, &lt;=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426575" y="1367450"/>
            <a:ext cx="3839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operator logika di JavaScript, yaitu: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Equal value, ==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Equal value and type, ===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Not equal, !=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Not equal value and type, !==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Greater than, &gt;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/>
        </p:nvSpPr>
        <p:spPr>
          <a:xfrm>
            <a:off x="1811925" y="292625"/>
            <a:ext cx="70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315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Perulangan</a:t>
            </a:r>
            <a:endParaRPr b="1" sz="3150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8" name="Google Shape;108;p21">
            <a:hlinkClick r:id="rId3"/>
          </p:cNvPr>
          <p:cNvSpPr txBox="1"/>
          <p:nvPr/>
        </p:nvSpPr>
        <p:spPr>
          <a:xfrm>
            <a:off x="311700" y="1152475"/>
            <a:ext cx="5401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chemeClr val="dk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for loop </a:t>
            </a:r>
            <a:endParaRPr sz="2000">
              <a:solidFill>
                <a:schemeClr val="dk2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Sebuah for loop mengulang hingga kondisi yang ditentukan evaluasinya menjadi salah/false.</a:t>
            </a:r>
            <a:endParaRPr sz="2000">
              <a:solidFill>
                <a:schemeClr val="dk2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2000">
              <a:solidFill>
                <a:schemeClr val="dk2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sintak:</a:t>
            </a:r>
            <a:endParaRPr sz="200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000CD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for</a:t>
            </a:r>
            <a:r>
              <a:rPr lang="en" sz="1650">
                <a:solidFill>
                  <a:srgbClr val="000000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(</a:t>
            </a:r>
            <a:r>
              <a:rPr i="1" lang="en" sz="165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inisialisasi</a:t>
            </a:r>
            <a:r>
              <a:rPr lang="en" sz="1650">
                <a:solidFill>
                  <a:srgbClr val="000000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; </a:t>
            </a:r>
            <a:r>
              <a:rPr i="1" lang="en" sz="165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kondisi</a:t>
            </a:r>
            <a:r>
              <a:rPr lang="en" sz="1650">
                <a:solidFill>
                  <a:srgbClr val="000000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; </a:t>
            </a:r>
            <a:r>
              <a:rPr i="1" lang="en" sz="165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perubahanCounter</a:t>
            </a:r>
            <a:r>
              <a:rPr lang="en" sz="165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) </a:t>
            </a:r>
            <a:r>
              <a:rPr lang="en" sz="1650">
                <a:solidFill>
                  <a:srgbClr val="000000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{</a:t>
            </a:r>
            <a:endParaRPr sz="1650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00000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 </a:t>
            </a:r>
            <a:r>
              <a:rPr lang="en" sz="1650">
                <a:solidFill>
                  <a:srgbClr val="008000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// </a:t>
            </a:r>
            <a:r>
              <a:rPr i="1" lang="en" sz="1650">
                <a:solidFill>
                  <a:srgbClr val="008000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code block to be executed</a:t>
            </a:r>
            <a:endParaRPr i="1" sz="1650">
              <a:solidFill>
                <a:srgbClr val="008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00000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}</a:t>
            </a:r>
            <a:endParaRPr sz="165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CD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9" name="Google Shape;109;p21"/>
          <p:cNvPicPr preferRelativeResize="0"/>
          <p:nvPr/>
        </p:nvPicPr>
        <p:blipFill rotWithShape="1">
          <a:blip r:embed="rId4">
            <a:alphaModFix/>
          </a:blip>
          <a:srcRect b="0" l="1466" r="28041" t="0"/>
          <a:stretch/>
        </p:blipFill>
        <p:spPr>
          <a:xfrm>
            <a:off x="6076849" y="1978499"/>
            <a:ext cx="3067149" cy="25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/>
        </p:nvSpPr>
        <p:spPr>
          <a:xfrm>
            <a:off x="5865000" y="1479125"/>
            <a:ext cx="30672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contoh </a:t>
            </a:r>
            <a:r>
              <a:rPr lang="en"/>
              <a:t>menggunakan</a:t>
            </a:r>
            <a:r>
              <a:rPr lang="en"/>
              <a:t> for loop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