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386D8D-7356-4D0B-8DF7-2801189F0F75}">
  <a:tblStyle styleId="{73386D8D-7356-4D0B-8DF7-2801189F0F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237ff462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237ff46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a658a97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a658a97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23629c29_1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23629c29_1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23629c29_1_2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23629c29_1_2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23629c29_1_2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23629c29_1_2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23629c29_1_2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23629c29_1_2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23634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23634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23629c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23629c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23629c29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23629c29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23629c29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23629c29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23629c29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23629c29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23629c29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23629c29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23629c29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23629c29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23629c29_1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23629c29_1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কাস্টম লেআউট 1">
  <p:cSld name="AUTOLAYOUT_1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5" name="Google Shape;85;p1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কাস্টম লেআউট">
  <p:cSld name="AUTOLAYOUT_2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কাস্টম লেআউট 3">
  <p:cSld name="AUTOLAYOUT_4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5"/>
          <p:cNvCxnSpPr/>
          <p:nvPr/>
        </p:nvCxnSpPr>
        <p:spPr>
          <a:xfrm>
            <a:off x="858825" y="549150"/>
            <a:ext cx="74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863850" y="4594350"/>
            <a:ext cx="74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14025" y="945000"/>
            <a:ext cx="7515900" cy="325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কাস্টম লেআউট 4">
  <p:cSld name="AUTOLAYOUT_5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কাস্টম লেআউট 5">
  <p:cSld name="AUTOLAYOUT_6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501500" y="629800"/>
            <a:ext cx="8222100" cy="11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000"/>
              <a:t>Software Engineering: Project Details Presentation</a:t>
            </a:r>
            <a:endParaRPr sz="3000"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563100" y="2202762"/>
            <a:ext cx="82221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Project Name : Visualization of Genetic Algorithm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                          “MAXONE PROBLEM” using Android.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Team No  : 12      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3451425" y="1957525"/>
            <a:ext cx="1353600" cy="607800"/>
          </a:xfrm>
          <a:prstGeom prst="ellipse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3451425" y="3024325"/>
            <a:ext cx="1353600" cy="607800"/>
          </a:xfrm>
          <a:prstGeom prst="ellipse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3451425" y="4014925"/>
            <a:ext cx="1353600" cy="607800"/>
          </a:xfrm>
          <a:prstGeom prst="ellipse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1144940" y="2349000"/>
            <a:ext cx="297300" cy="303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1293596" y="2652936"/>
            <a:ext cx="0" cy="354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7"/>
          <p:cNvCxnSpPr/>
          <p:nvPr/>
        </p:nvCxnSpPr>
        <p:spPr>
          <a:xfrm flipH="1">
            <a:off x="1095352" y="3007701"/>
            <a:ext cx="198300" cy="202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1297451" y="3003818"/>
            <a:ext cx="214500" cy="219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7"/>
          <p:cNvCxnSpPr/>
          <p:nvPr/>
        </p:nvCxnSpPr>
        <p:spPr>
          <a:xfrm rot="10800000">
            <a:off x="1045816" y="2796399"/>
            <a:ext cx="446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/>
          <p:nvPr/>
        </p:nvCxnSpPr>
        <p:spPr>
          <a:xfrm flipH="1">
            <a:off x="1672550" y="2352700"/>
            <a:ext cx="1675200" cy="1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7"/>
          <p:cNvSpPr/>
          <p:nvPr/>
        </p:nvSpPr>
        <p:spPr>
          <a:xfrm>
            <a:off x="2902350" y="1792375"/>
            <a:ext cx="2543100" cy="300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3817825" y="1965025"/>
            <a:ext cx="739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FFFFFF"/>
                </a:solidFill>
              </a:rPr>
              <a:t>User’s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FFFFFF"/>
                </a:solidFill>
              </a:rPr>
              <a:t>Input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3727025" y="3029550"/>
            <a:ext cx="8369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FFFFFF"/>
                </a:solidFill>
              </a:rPr>
              <a:t>Random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FFFFFF"/>
                </a:solidFill>
              </a:rPr>
              <a:t>  Input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484800" y="4108300"/>
            <a:ext cx="8369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FFFFFF"/>
                </a:solidFill>
              </a:rPr>
              <a:t>Visualization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Use Case Diagram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2279150" y="977800"/>
            <a:ext cx="82755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 sz="1800"/>
              <a:t>Visualization of Genetic Algorithm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 sz="1800"/>
              <a:t>         using Maxone problem</a:t>
            </a:r>
            <a:endParaRPr b="1" sz="1800"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The Depth Working Procedure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980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n"/>
              <a:t>  </a:t>
            </a:r>
            <a:endParaRPr/>
          </a:p>
        </p:txBody>
      </p:sp>
      <p:graphicFrame>
        <p:nvGraphicFramePr>
          <p:cNvPr id="210" name="Google Shape;210;p28"/>
          <p:cNvGraphicFramePr/>
          <p:nvPr/>
        </p:nvGraphicFramePr>
        <p:xfrm>
          <a:off x="422150" y="114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{73386D8D-7356-4D0B-8DF7-2801189F0F75}</a:tableStyleId>
              </a:tblPr>
              <a:tblGrid>
                <a:gridCol w="1550300"/>
                <a:gridCol w="1550300"/>
                <a:gridCol w="1550300"/>
                <a:gridCol w="1550300"/>
                <a:gridCol w="1550300"/>
              </a:tblGrid>
              <a:tr h="5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0000FF"/>
                          </a:solidFill>
                        </a:rPr>
                        <a:t>Stage 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9900FF"/>
                          </a:solidFill>
                        </a:rPr>
                        <a:t>Stage 2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 sz="1100">
                          <a:solidFill>
                            <a:srgbClr val="9900FF"/>
                          </a:solidFill>
                        </a:rPr>
                        <a:t>(Visualization and Simulation)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134F5C"/>
                          </a:solidFill>
                        </a:rPr>
                        <a:t>Stage 3</a:t>
                      </a:r>
                      <a:endParaRPr>
                        <a:solidFill>
                          <a:srgbClr val="134F5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 sz="1100">
                          <a:solidFill>
                            <a:srgbClr val="45818E"/>
                          </a:solidFill>
                        </a:rPr>
                        <a:t>(Visualization and Simulation)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00FF00"/>
                          </a:solidFill>
                        </a:rPr>
                        <a:t>Stage 4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 sz="1100">
                          <a:solidFill>
                            <a:srgbClr val="00FF00"/>
                          </a:solidFill>
                        </a:rPr>
                        <a:t>(Visualization and Simulation)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FF0000"/>
                          </a:solidFill>
                        </a:rPr>
                        <a:t>Stage 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 sz="1200">
                          <a:solidFill>
                            <a:srgbClr val="FF0000"/>
                          </a:solidFill>
                        </a:rPr>
                        <a:t>(USER INTERFACE)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1155CC"/>
                          </a:solidFill>
                        </a:rPr>
                        <a:t>User Input 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FF00FF"/>
                          </a:solidFill>
                        </a:rPr>
                        <a:t>SELECTION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134F5C"/>
                          </a:solidFill>
                        </a:rPr>
                        <a:t>CROSSOVER</a:t>
                      </a:r>
                      <a:endParaRPr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00FF00"/>
                          </a:solidFill>
                        </a:rPr>
                        <a:t>MUTATION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FF0000"/>
                          </a:solidFill>
                        </a:rPr>
                        <a:t>END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n">
                          <a:solidFill>
                            <a:srgbClr val="1155CC"/>
                          </a:solidFill>
                        </a:rPr>
                        <a:t>Random Input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Development</a:t>
            </a:r>
            <a:r>
              <a:rPr lang="bn"/>
              <a:t> Requirements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9900FF"/>
                </a:solidFill>
              </a:rPr>
              <a:t>a)Java JDK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9900FF"/>
                </a:solidFill>
              </a:rPr>
              <a:t>b)Android Studio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9900FF"/>
                </a:solidFill>
              </a:rPr>
              <a:t>     i) JAVA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9900FF"/>
                </a:solidFill>
              </a:rPr>
              <a:t>     ii)XML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9900FF"/>
                </a:solidFill>
              </a:rPr>
              <a:t>c)Genymotion Android Emulator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bn">
                <a:solidFill>
                  <a:srgbClr val="9900FF"/>
                </a:solidFill>
              </a:rPr>
              <a:t>d) Virtual Box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Graphical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(GUI)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User Friendly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/>
              <a:t>Interactive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/>
              <a:t>Smooth and attractive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/>
              <a:t>UX Priority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Requirements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>
                <a:solidFill>
                  <a:srgbClr val="9900FF"/>
                </a:solidFill>
              </a:rPr>
              <a:t>Hardware Requirements: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>
                <a:solidFill>
                  <a:srgbClr val="FF00FF"/>
                </a:solidFill>
              </a:rPr>
              <a:t>The system will require Android Operating system to run on. There are no needed extra hardware dependencies.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Software Requirements:</a:t>
            </a:r>
            <a:endParaRPr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Software will require Android API Level of 15 or above to run on.</a:t>
            </a:r>
            <a:r>
              <a:rPr b="1" lang="b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Minimum requirements is Ice Cream Sandwich 4.0.3.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599547" y="1529175"/>
            <a:ext cx="7944909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Team Members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Redwan Ahmed Rizvee (Roll - 09)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/>
              <a:t>Md.Zahidul Hasan (Roll - 11)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/>
              <a:t>Md. Muklasur Rahman Bulbul (Roll - 12)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n"/>
              <a:t>Jishan Hasnain (Roll - 24)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Our Project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bn" sz="2400"/>
              <a:t>We will visualize </a:t>
            </a:r>
            <a:r>
              <a:rPr lang="bn" sz="2400">
                <a:solidFill>
                  <a:srgbClr val="9900FF"/>
                </a:solidFill>
              </a:rPr>
              <a:t>Genetic Algorithm</a:t>
            </a:r>
            <a:r>
              <a:rPr lang="bn" sz="2400"/>
              <a:t> </a:t>
            </a:r>
            <a:r>
              <a:rPr lang="bn" sz="2400"/>
              <a:t>with </a:t>
            </a:r>
            <a:r>
              <a:rPr lang="bn" sz="2400">
                <a:solidFill>
                  <a:srgbClr val="FF00FF"/>
                </a:solidFill>
              </a:rPr>
              <a:t>MAXONE PROBLEM</a:t>
            </a:r>
            <a:r>
              <a:rPr lang="bn" sz="2400"/>
              <a:t> using Android</a:t>
            </a:r>
            <a:endParaRPr sz="2400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881225" y="10446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What is Genetic Algorithm?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881225" y="2706000"/>
            <a:ext cx="5856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n" sz="3000">
                <a:solidFill>
                  <a:srgbClr val="FF0000"/>
                </a:solidFill>
              </a:rPr>
              <a:t>What is MAXONE PROBLEM ?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395125"/>
            <a:ext cx="8520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300"/>
              <a:t>Genetic Algorithm</a:t>
            </a:r>
            <a:endParaRPr sz="3300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610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2200"/>
              <a:t>A class of </a:t>
            </a:r>
            <a:r>
              <a:rPr lang="bn" sz="2400">
                <a:solidFill>
                  <a:srgbClr val="9900FF"/>
                </a:solidFill>
              </a:rPr>
              <a:t>probabilistic optimisation algorithms</a:t>
            </a:r>
            <a:r>
              <a:rPr lang="bn" sz="2200"/>
              <a:t>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 sz="2200"/>
              <a:t>Inspired by the </a:t>
            </a:r>
            <a:r>
              <a:rPr lang="bn" sz="2400">
                <a:solidFill>
                  <a:schemeClr val="accent4"/>
                </a:solidFill>
              </a:rPr>
              <a:t>biological evolution process</a:t>
            </a:r>
            <a:r>
              <a:rPr lang="bn" sz="2400"/>
              <a:t>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 sz="2200"/>
              <a:t>Particularly well suited for </a:t>
            </a:r>
            <a:r>
              <a:rPr lang="bn" sz="2400">
                <a:solidFill>
                  <a:srgbClr val="FF0000"/>
                </a:solidFill>
              </a:rPr>
              <a:t>hard problems</a:t>
            </a:r>
            <a:r>
              <a:rPr lang="bn" sz="2200">
                <a:solidFill>
                  <a:srgbClr val="FF0000"/>
                </a:solidFill>
              </a:rPr>
              <a:t> </a:t>
            </a:r>
            <a:r>
              <a:rPr lang="bn" sz="2200"/>
              <a:t>where little is known about the </a:t>
            </a:r>
            <a:r>
              <a:rPr lang="bn" sz="2400">
                <a:solidFill>
                  <a:srgbClr val="FF00FF"/>
                </a:solidFill>
              </a:rPr>
              <a:t>underlying search space</a:t>
            </a:r>
            <a:r>
              <a:rPr lang="bn" sz="2400"/>
              <a:t>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MAXONE PROBLEM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n" sz="2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bn" sz="2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One</a:t>
            </a:r>
            <a:r>
              <a:rPr lang="bn" sz="2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problem is a very simple problem where evolution is used to find a specific "gene". A gene is essentially a piece of text filled with random binary values (0 or 1), a binary string.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798775" y="189575"/>
            <a:ext cx="83484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814025" y="945000"/>
            <a:ext cx="7515900" cy="32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bn" sz="4800"/>
              <a:t>What We Will Visualize</a:t>
            </a:r>
            <a:endParaRPr sz="4800"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-smartphone.jpg"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21893" t="0"/>
          <a:stretch/>
        </p:blipFill>
        <p:spPr>
          <a:xfrm>
            <a:off x="2868550" y="0"/>
            <a:ext cx="6254527" cy="5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type="title"/>
          </p:nvPr>
        </p:nvSpPr>
        <p:spPr>
          <a:xfrm>
            <a:off x="185350" y="223050"/>
            <a:ext cx="2683200" cy="12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>
                <a:solidFill>
                  <a:srgbClr val="0C343D"/>
                </a:solidFill>
              </a:rPr>
              <a:t>What We Will visualize using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>
                <a:solidFill>
                  <a:srgbClr val="0C343D"/>
                </a:solidFill>
              </a:rPr>
              <a:t>Android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800">
                <a:solidFill>
                  <a:srgbClr val="134F5C"/>
                </a:solidFill>
              </a:rPr>
              <a:t>Selection</a:t>
            </a:r>
            <a:endParaRPr sz="18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 sz="1800">
                <a:solidFill>
                  <a:srgbClr val="134F5C"/>
                </a:solidFill>
              </a:rPr>
              <a:t>Crossover</a:t>
            </a:r>
            <a:endParaRPr sz="18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 sz="1800">
                <a:solidFill>
                  <a:srgbClr val="134F5C"/>
                </a:solidFill>
              </a:rPr>
              <a:t>Mutation</a:t>
            </a:r>
            <a:endParaRPr sz="18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</p:txBody>
      </p:sp>
      <p:pic>
        <p:nvPicPr>
          <p:cNvPr descr="pic 1.jpg" id="175" name="Google Shape;175;p25"/>
          <p:cNvPicPr preferRelativeResize="0"/>
          <p:nvPr/>
        </p:nvPicPr>
        <p:blipFill rotWithShape="1">
          <a:blip r:embed="rId4">
            <a:alphaModFix/>
          </a:blip>
          <a:srcRect b="7820" l="21311" r="14921" t="7812"/>
          <a:stretch/>
        </p:blipFill>
        <p:spPr>
          <a:xfrm rot="583067">
            <a:off x="5471354" y="499479"/>
            <a:ext cx="2336915" cy="379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 </a:t>
            </a:r>
            <a:r>
              <a:rPr lang="bn">
                <a:solidFill>
                  <a:srgbClr val="0000FF"/>
                </a:solidFill>
              </a:rPr>
              <a:t>User Input</a:t>
            </a:r>
            <a:r>
              <a:rPr lang="bn"/>
              <a:t>        : </a:t>
            </a:r>
            <a:r>
              <a:rPr lang="bn">
                <a:solidFill>
                  <a:srgbClr val="FF00FF"/>
                </a:solidFill>
              </a:rPr>
              <a:t> User Will Give some Genome sequences.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>
                <a:solidFill>
                  <a:srgbClr val="741B47"/>
                </a:solidFill>
              </a:rPr>
              <a:t>Random Input</a:t>
            </a:r>
            <a:r>
              <a:rPr lang="bn">
                <a:solidFill>
                  <a:srgbClr val="A64D79"/>
                </a:solidFill>
              </a:rPr>
              <a:t> </a:t>
            </a:r>
            <a:r>
              <a:rPr lang="bn"/>
              <a:t> :  </a:t>
            </a:r>
            <a:r>
              <a:rPr lang="bn">
                <a:solidFill>
                  <a:srgbClr val="38761D"/>
                </a:solidFill>
              </a:rPr>
              <a:t>Random Genome Sequences will be given.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>
                <a:solidFill>
                  <a:srgbClr val="CC0000"/>
                </a:solidFill>
              </a:rPr>
              <a:t>Visualization</a:t>
            </a:r>
            <a:r>
              <a:rPr lang="bn"/>
              <a:t>    : </a:t>
            </a:r>
            <a:r>
              <a:rPr lang="bn">
                <a:solidFill>
                  <a:srgbClr val="FF0000"/>
                </a:solidFill>
              </a:rPr>
              <a:t> We Will visualize the Genetic Algorithm then. Which We show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>
                <a:solidFill>
                  <a:srgbClr val="FF0000"/>
                </a:solidFill>
              </a:rPr>
              <a:t>                               </a:t>
            </a:r>
            <a:r>
              <a:rPr lang="bn">
                <a:solidFill>
                  <a:srgbClr val="FF00FF"/>
                </a:solidFill>
              </a:rPr>
              <a:t>How the best pattern is chosen?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n">
                <a:solidFill>
                  <a:srgbClr val="FF0000"/>
                </a:solidFill>
              </a:rPr>
              <a:t>                               </a:t>
            </a:r>
            <a:r>
              <a:rPr lang="bn">
                <a:solidFill>
                  <a:srgbClr val="9900FF"/>
                </a:solidFill>
              </a:rPr>
              <a:t>How Cross Over Occurs ?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n">
                <a:solidFill>
                  <a:srgbClr val="FF0000"/>
                </a:solidFill>
              </a:rPr>
              <a:t>                              </a:t>
            </a:r>
            <a:r>
              <a:rPr lang="bn">
                <a:solidFill>
                  <a:srgbClr val="0000FF"/>
                </a:solidFill>
              </a:rPr>
              <a:t> How Mutation will be Perfomed?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Functional Requirements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