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667250" y="2381250"/>
            <a:ext cx="6477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247650" y="285750"/>
            <a:ext cx="6477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 rot="5400000">
            <a:off x="1943100" y="-342900"/>
            <a:ext cx="5638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CC33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CC33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CC33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rgbClr val="CC33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334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8700" y="1066800"/>
            <a:ext cx="41529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CC330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rtl="0" algn="l"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04800" y="228600"/>
            <a:ext cx="85947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DFAs to REs</a:t>
            </a:r>
            <a:endParaRPr/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33400" y="1066800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serial links by concatenation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parallel links by or/alternation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self-loops by Kleene closure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node (other than initial or final) for removal.  Replace it with a set of equivalent links whose path expressions correspond to the in and out links</a:t>
            </a:r>
            <a:endParaRPr/>
          </a:p>
          <a:p>
            <a:pPr indent="-609600" lvl="0" marL="6096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CC3300"/>
              </a:buClr>
              <a:buSzPts val="2200"/>
              <a:buFont typeface="Arial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1-4 until the graph consists of a single link between the entry and exit nodes.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828800" y="1524000"/>
            <a:ext cx="1676400" cy="9144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04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981200" y="1828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2971800" y="1828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4114800" y="1828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5257800" y="18288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6477000" y="18288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4114800" y="2819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5257800" y="28194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76" name="Shape 76"/>
          <p:cNvCxnSpPr/>
          <p:nvPr/>
        </p:nvCxnSpPr>
        <p:spPr>
          <a:xfrm>
            <a:off x="2286000" y="1981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" name="Shape 77"/>
          <p:cNvCxnSpPr/>
          <p:nvPr/>
        </p:nvCxnSpPr>
        <p:spPr>
          <a:xfrm>
            <a:off x="3276600" y="1981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" name="Shape 78"/>
          <p:cNvCxnSpPr/>
          <p:nvPr/>
        </p:nvCxnSpPr>
        <p:spPr>
          <a:xfrm>
            <a:off x="4419600" y="1981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" name="Shape 79"/>
          <p:cNvCxnSpPr/>
          <p:nvPr/>
        </p:nvCxnSpPr>
        <p:spPr>
          <a:xfrm>
            <a:off x="5562600" y="1981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" name="Shape 80"/>
          <p:cNvCxnSpPr/>
          <p:nvPr/>
        </p:nvCxnSpPr>
        <p:spPr>
          <a:xfrm>
            <a:off x="4267200" y="2133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1" name="Shape 81"/>
          <p:cNvCxnSpPr/>
          <p:nvPr/>
        </p:nvCxnSpPr>
        <p:spPr>
          <a:xfrm>
            <a:off x="4419600" y="2971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82" name="Shape 82"/>
          <p:cNvCxnSpPr/>
          <p:nvPr/>
        </p:nvCxnSpPr>
        <p:spPr>
          <a:xfrm rot="10800000">
            <a:off x="5410200" y="21336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83" name="Shape 83"/>
          <p:cNvSpPr/>
          <p:nvPr/>
        </p:nvSpPr>
        <p:spPr>
          <a:xfrm>
            <a:off x="2286000" y="1676400"/>
            <a:ext cx="838200" cy="152400"/>
          </a:xfrm>
          <a:custGeom>
            <a:pathLst>
              <a:path extrusionOk="0" h="96" w="528">
                <a:moveTo>
                  <a:pt x="0" y="96"/>
                </a:moveTo>
                <a:cubicBezTo>
                  <a:pt x="76" y="48"/>
                  <a:pt x="152" y="0"/>
                  <a:pt x="240" y="0"/>
                </a:cubicBezTo>
                <a:cubicBezTo>
                  <a:pt x="328" y="0"/>
                  <a:pt x="480" y="80"/>
                  <a:pt x="528" y="9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2209800" y="2133600"/>
            <a:ext cx="914400" cy="152400"/>
          </a:xfrm>
          <a:custGeom>
            <a:pathLst>
              <a:path extrusionOk="0" h="96" w="576">
                <a:moveTo>
                  <a:pt x="0" y="0"/>
                </a:moveTo>
                <a:cubicBezTo>
                  <a:pt x="120" y="48"/>
                  <a:pt x="240" y="96"/>
                  <a:pt x="336" y="96"/>
                </a:cubicBezTo>
                <a:cubicBezTo>
                  <a:pt x="432" y="96"/>
                  <a:pt x="536" y="16"/>
                  <a:pt x="57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4419600" y="2654300"/>
            <a:ext cx="914400" cy="241300"/>
          </a:xfrm>
          <a:custGeom>
            <a:pathLst>
              <a:path extrusionOk="0" h="152" w="576">
                <a:moveTo>
                  <a:pt x="576" y="152"/>
                </a:moveTo>
                <a:cubicBezTo>
                  <a:pt x="480" y="84"/>
                  <a:pt x="384" y="16"/>
                  <a:pt x="288" y="8"/>
                </a:cubicBezTo>
                <a:cubicBezTo>
                  <a:pt x="192" y="0"/>
                  <a:pt x="96" y="52"/>
                  <a:pt x="0" y="10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1447800" y="1676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2514600" y="1404937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2514600" y="19812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5791200" y="1676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1066800" y="18288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92" name="Shape 92"/>
          <p:cNvCxnSpPr/>
          <p:nvPr/>
        </p:nvCxnSpPr>
        <p:spPr>
          <a:xfrm>
            <a:off x="1371600" y="1981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" name="Shape 93"/>
          <p:cNvSpPr txBox="1"/>
          <p:nvPr/>
        </p:nvSpPr>
        <p:spPr>
          <a:xfrm>
            <a:off x="3413125" y="16621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4" name="Shape 94"/>
          <p:cNvSpPr txBox="1"/>
          <p:nvPr/>
        </p:nvSpPr>
        <p:spPr>
          <a:xfrm>
            <a:off x="4556125" y="1662112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946525" y="23479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394325" y="2271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4708525" y="23479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98" name="Shape 98"/>
          <p:cNvSpPr txBox="1"/>
          <p:nvPr/>
        </p:nvSpPr>
        <p:spPr>
          <a:xfrm>
            <a:off x="4708525" y="2728912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156325" y="471011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1336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31242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42672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5410200" y="4419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6629400" y="4419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4267200" y="54102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5410200" y="54102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107" name="Shape 107"/>
          <p:cNvCxnSpPr/>
          <p:nvPr/>
        </p:nvCxnSpPr>
        <p:spPr>
          <a:xfrm>
            <a:off x="2438400" y="45720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" name="Shape 108"/>
          <p:cNvCxnSpPr/>
          <p:nvPr/>
        </p:nvCxnSpPr>
        <p:spPr>
          <a:xfrm>
            <a:off x="3429000" y="4572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" name="Shape 109"/>
          <p:cNvCxnSpPr/>
          <p:nvPr/>
        </p:nvCxnSpPr>
        <p:spPr>
          <a:xfrm>
            <a:off x="4572000" y="4572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0" name="Shape 110"/>
          <p:cNvCxnSpPr/>
          <p:nvPr/>
        </p:nvCxnSpPr>
        <p:spPr>
          <a:xfrm>
            <a:off x="5715000" y="4572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1" name="Shape 111"/>
          <p:cNvCxnSpPr/>
          <p:nvPr/>
        </p:nvCxnSpPr>
        <p:spPr>
          <a:xfrm>
            <a:off x="4419600" y="4724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2" name="Shape 112"/>
          <p:cNvCxnSpPr/>
          <p:nvPr/>
        </p:nvCxnSpPr>
        <p:spPr>
          <a:xfrm>
            <a:off x="4572000" y="5562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5562600" y="4724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14" name="Shape 114"/>
          <p:cNvSpPr txBox="1"/>
          <p:nvPr/>
        </p:nvSpPr>
        <p:spPr>
          <a:xfrm>
            <a:off x="1600200" y="42672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5" name="Shape 115"/>
          <p:cNvSpPr txBox="1"/>
          <p:nvPr/>
        </p:nvSpPr>
        <p:spPr>
          <a:xfrm>
            <a:off x="2590800" y="4267200"/>
            <a:ext cx="54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a|b|c</a:t>
            </a:r>
            <a:endParaRPr/>
          </a:p>
        </p:txBody>
      </p:sp>
      <p:sp>
        <p:nvSpPr>
          <p:cNvPr id="116" name="Shape 116"/>
          <p:cNvSpPr txBox="1"/>
          <p:nvPr/>
        </p:nvSpPr>
        <p:spPr>
          <a:xfrm>
            <a:off x="5943600" y="42672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1219200" y="44196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18" name="Shape 118"/>
          <p:cNvCxnSpPr/>
          <p:nvPr/>
        </p:nvCxnSpPr>
        <p:spPr>
          <a:xfrm>
            <a:off x="1524000" y="4572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" name="Shape 119"/>
          <p:cNvSpPr txBox="1"/>
          <p:nvPr/>
        </p:nvSpPr>
        <p:spPr>
          <a:xfrm>
            <a:off x="3565525" y="42529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4708525" y="4252912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21" name="Shape 121"/>
          <p:cNvSpPr txBox="1"/>
          <p:nvPr/>
        </p:nvSpPr>
        <p:spPr>
          <a:xfrm>
            <a:off x="4098925" y="4938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5546725" y="48625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4876800" y="5257800"/>
            <a:ext cx="417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b|c</a:t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905000" y="4114800"/>
            <a:ext cx="1676400" cy="9144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3962400" y="2438400"/>
            <a:ext cx="1676400" cy="914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191000" y="5105400"/>
            <a:ext cx="1676400" cy="914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38800" y="3505200"/>
            <a:ext cx="29194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edges become alternation</a:t>
            </a:r>
            <a:endParaRPr/>
          </a:p>
        </p:txBody>
      </p:sp>
      <p:grpSp>
        <p:nvGrpSpPr>
          <p:cNvPr id="128" name="Shape 128"/>
          <p:cNvGrpSpPr/>
          <p:nvPr/>
        </p:nvGrpSpPr>
        <p:grpSpPr>
          <a:xfrm>
            <a:off x="381000" y="1636712"/>
            <a:ext cx="685800" cy="366712"/>
            <a:chOff x="381000" y="1636712"/>
            <a:chExt cx="685800" cy="366712"/>
          </a:xfrm>
        </p:grpSpPr>
        <p:cxnSp>
          <p:nvCxnSpPr>
            <p:cNvPr id="129" name="Shape 129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0" name="Shape 130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131" name="Shape 131"/>
          <p:cNvGrpSpPr/>
          <p:nvPr/>
        </p:nvGrpSpPr>
        <p:grpSpPr>
          <a:xfrm>
            <a:off x="519112" y="4233862"/>
            <a:ext cx="685800" cy="366712"/>
            <a:chOff x="381000" y="1636712"/>
            <a:chExt cx="685800" cy="366712"/>
          </a:xfrm>
        </p:grpSpPr>
        <p:cxnSp>
          <p:nvCxnSpPr>
            <p:cNvPr id="132" name="Shape 132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33" name="Shape 133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34" name="Shape 134"/>
          <p:cNvSpPr/>
          <p:nvPr/>
        </p:nvSpPr>
        <p:spPr>
          <a:xfrm>
            <a:off x="6510337" y="185737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6657975" y="444817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Shape 136"/>
          <p:cNvCxnSpPr/>
          <p:nvPr/>
        </p:nvCxnSpPr>
        <p:spPr>
          <a:xfrm>
            <a:off x="2286000" y="19812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Shape 137"/>
          <p:cNvSpPr txBox="1"/>
          <p:nvPr/>
        </p:nvSpPr>
        <p:spPr>
          <a:xfrm>
            <a:off x="2514600" y="1404937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2438400" y="16764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2514600" y="19812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5394325" y="51308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3505200" y="48402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4648200" y="48402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867400" y="48402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149" name="Shape 149"/>
          <p:cNvCxnSpPr/>
          <p:nvPr/>
        </p:nvCxnSpPr>
        <p:spPr>
          <a:xfrm>
            <a:off x="3810000" y="49926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" name="Shape 150"/>
          <p:cNvCxnSpPr/>
          <p:nvPr/>
        </p:nvCxnSpPr>
        <p:spPr>
          <a:xfrm>
            <a:off x="4953000" y="499268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" name="Shape 151"/>
          <p:cNvSpPr txBox="1"/>
          <p:nvPr/>
        </p:nvSpPr>
        <p:spPr>
          <a:xfrm>
            <a:off x="2041525" y="46736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5181600" y="4687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1508125" y="48260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154" name="Shape 154"/>
          <p:cNvSpPr txBox="1"/>
          <p:nvPr/>
        </p:nvSpPr>
        <p:spPr>
          <a:xfrm>
            <a:off x="3946525" y="46736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155" name="Shape 155"/>
          <p:cNvCxnSpPr/>
          <p:nvPr/>
        </p:nvCxnSpPr>
        <p:spPr>
          <a:xfrm>
            <a:off x="1812925" y="4978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6" name="Shape 156"/>
          <p:cNvSpPr/>
          <p:nvPr/>
        </p:nvSpPr>
        <p:spPr>
          <a:xfrm>
            <a:off x="3641725" y="5130800"/>
            <a:ext cx="1143000" cy="355600"/>
          </a:xfrm>
          <a:custGeom>
            <a:pathLst>
              <a:path extrusionOk="0" h="224" w="720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3778250" y="5116512"/>
            <a:ext cx="8588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(b|c) d</a:t>
            </a: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6156325" y="2424112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2133600" y="2133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3124200" y="2133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4267200" y="2133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410200" y="21336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6629400" y="2133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4267200" y="31242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5410200" y="3124200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cxnSp>
        <p:nvCxnSpPr>
          <p:cNvPr id="166" name="Shape 166"/>
          <p:cNvCxnSpPr/>
          <p:nvPr/>
        </p:nvCxnSpPr>
        <p:spPr>
          <a:xfrm>
            <a:off x="2438400" y="22860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7" name="Shape 167"/>
          <p:cNvCxnSpPr/>
          <p:nvPr/>
        </p:nvCxnSpPr>
        <p:spPr>
          <a:xfrm>
            <a:off x="3429000" y="2286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8" name="Shape 168"/>
          <p:cNvCxnSpPr/>
          <p:nvPr/>
        </p:nvCxnSpPr>
        <p:spPr>
          <a:xfrm>
            <a:off x="4572000" y="2286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9" name="Shape 169"/>
          <p:cNvCxnSpPr/>
          <p:nvPr/>
        </p:nvCxnSpPr>
        <p:spPr>
          <a:xfrm>
            <a:off x="5715000" y="22860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0" name="Shape 170"/>
          <p:cNvCxnSpPr/>
          <p:nvPr/>
        </p:nvCxnSpPr>
        <p:spPr>
          <a:xfrm>
            <a:off x="4419600" y="2438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71" name="Shape 171"/>
          <p:cNvCxnSpPr/>
          <p:nvPr/>
        </p:nvCxnSpPr>
        <p:spPr>
          <a:xfrm>
            <a:off x="4572000" y="3276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 rot="10800000">
            <a:off x="5562600" y="2438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1600200" y="19812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2590800" y="1981200"/>
            <a:ext cx="549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a|b|c</a:t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5943600" y="19812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219200" y="21336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77" name="Shape 177"/>
          <p:cNvCxnSpPr/>
          <p:nvPr/>
        </p:nvCxnSpPr>
        <p:spPr>
          <a:xfrm>
            <a:off x="1524000" y="2286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8" name="Shape 178"/>
          <p:cNvSpPr txBox="1"/>
          <p:nvPr/>
        </p:nvSpPr>
        <p:spPr>
          <a:xfrm>
            <a:off x="3565525" y="19669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79" name="Shape 179"/>
          <p:cNvSpPr txBox="1"/>
          <p:nvPr/>
        </p:nvSpPr>
        <p:spPr>
          <a:xfrm>
            <a:off x="4708525" y="1966912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4098925" y="2652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181" name="Shape 181"/>
          <p:cNvSpPr txBox="1"/>
          <p:nvPr/>
        </p:nvSpPr>
        <p:spPr>
          <a:xfrm>
            <a:off x="5546725" y="25765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182" name="Shape 182"/>
          <p:cNvSpPr txBox="1"/>
          <p:nvPr/>
        </p:nvSpPr>
        <p:spPr>
          <a:xfrm>
            <a:off x="4876800" y="2971800"/>
            <a:ext cx="4175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b|c</a:t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524000" y="1828800"/>
            <a:ext cx="2819400" cy="9144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4038600" y="2438400"/>
            <a:ext cx="1828800" cy="1295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1828800" y="4495800"/>
            <a:ext cx="1676400" cy="9144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3505200" y="4876800"/>
            <a:ext cx="1447800" cy="838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334000" y="3962400"/>
            <a:ext cx="30083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edges become concatenation</a:t>
            </a:r>
            <a:endParaRPr/>
          </a:p>
        </p:txBody>
      </p:sp>
      <p:grpSp>
        <p:nvGrpSpPr>
          <p:cNvPr id="188" name="Shape 188"/>
          <p:cNvGrpSpPr/>
          <p:nvPr/>
        </p:nvGrpSpPr>
        <p:grpSpPr>
          <a:xfrm>
            <a:off x="509587" y="1927225"/>
            <a:ext cx="685800" cy="366712"/>
            <a:chOff x="381000" y="1636712"/>
            <a:chExt cx="685800" cy="366712"/>
          </a:xfrm>
        </p:grpSpPr>
        <p:cxnSp>
          <p:nvCxnSpPr>
            <p:cNvPr id="189" name="Shape 189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0" name="Shape 190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804862" y="4633912"/>
            <a:ext cx="685800" cy="366712"/>
            <a:chOff x="381000" y="1636712"/>
            <a:chExt cx="685800" cy="366712"/>
          </a:xfrm>
        </p:grpSpPr>
        <p:cxnSp>
          <p:nvCxnSpPr>
            <p:cNvPr id="192" name="Shape 192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3" name="Shape 193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94" name="Shape 194"/>
          <p:cNvSpPr/>
          <p:nvPr/>
        </p:nvSpPr>
        <p:spPr>
          <a:xfrm>
            <a:off x="6662737" y="2166937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897562" y="487362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sp>
        <p:nvSpPr>
          <p:cNvPr id="201" name="Shape 201"/>
          <p:cNvSpPr txBox="1"/>
          <p:nvPr/>
        </p:nvSpPr>
        <p:spPr>
          <a:xfrm>
            <a:off x="5867400" y="23622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978275" y="20716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5121275" y="20716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6340475" y="20716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205" name="Shape 205"/>
          <p:cNvCxnSpPr/>
          <p:nvPr/>
        </p:nvCxnSpPr>
        <p:spPr>
          <a:xfrm>
            <a:off x="4283075" y="22240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6" name="Shape 206"/>
          <p:cNvCxnSpPr/>
          <p:nvPr/>
        </p:nvCxnSpPr>
        <p:spPr>
          <a:xfrm>
            <a:off x="5426075" y="222408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7" name="Shape 207"/>
          <p:cNvSpPr txBox="1"/>
          <p:nvPr/>
        </p:nvSpPr>
        <p:spPr>
          <a:xfrm>
            <a:off x="2514600" y="19050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654675" y="19192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1981200" y="20574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0" name="Shape 210"/>
          <p:cNvSpPr txBox="1"/>
          <p:nvPr/>
        </p:nvSpPr>
        <p:spPr>
          <a:xfrm>
            <a:off x="4419600" y="19050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11" name="Shape 211"/>
          <p:cNvCxnSpPr/>
          <p:nvPr/>
        </p:nvCxnSpPr>
        <p:spPr>
          <a:xfrm>
            <a:off x="2286000" y="22098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2" name="Shape 212"/>
          <p:cNvSpPr/>
          <p:nvPr/>
        </p:nvSpPr>
        <p:spPr>
          <a:xfrm>
            <a:off x="4114800" y="2362200"/>
            <a:ext cx="1143000" cy="355600"/>
          </a:xfrm>
          <a:custGeom>
            <a:pathLst>
              <a:path extrusionOk="0" h="224" w="720">
                <a:moveTo>
                  <a:pt x="720" y="0"/>
                </a:moveTo>
                <a:cubicBezTo>
                  <a:pt x="672" y="80"/>
                  <a:pt x="624" y="160"/>
                  <a:pt x="528" y="192"/>
                </a:cubicBezTo>
                <a:cubicBezTo>
                  <a:pt x="432" y="224"/>
                  <a:pt x="232" y="216"/>
                  <a:pt x="144" y="192"/>
                </a:cubicBezTo>
                <a:cubicBezTo>
                  <a:pt x="56" y="168"/>
                  <a:pt x="28" y="108"/>
                  <a:pt x="0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4251325" y="2347912"/>
            <a:ext cx="8588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(b|c) d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5927725" y="408305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/>
          <p:nvPr/>
        </p:nvSpPr>
        <p:spPr>
          <a:xfrm>
            <a:off x="4038600" y="379253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181600" y="379253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6400800" y="379253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218" name="Shape 218"/>
          <p:cNvCxnSpPr/>
          <p:nvPr/>
        </p:nvCxnSpPr>
        <p:spPr>
          <a:xfrm>
            <a:off x="4343400" y="394493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9" name="Shape 219"/>
          <p:cNvCxnSpPr/>
          <p:nvPr/>
        </p:nvCxnSpPr>
        <p:spPr>
          <a:xfrm>
            <a:off x="5486400" y="394493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Shape 220"/>
          <p:cNvSpPr txBox="1"/>
          <p:nvPr/>
        </p:nvSpPr>
        <p:spPr>
          <a:xfrm>
            <a:off x="2574925" y="362585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221" name="Shape 221"/>
          <p:cNvSpPr txBox="1"/>
          <p:nvPr/>
        </p:nvSpPr>
        <p:spPr>
          <a:xfrm>
            <a:off x="5715000" y="36401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041525" y="377825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23" name="Shape 223"/>
          <p:cNvSpPr txBox="1"/>
          <p:nvPr/>
        </p:nvSpPr>
        <p:spPr>
          <a:xfrm>
            <a:off x="4479925" y="362585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24" name="Shape 224"/>
          <p:cNvCxnSpPr/>
          <p:nvPr/>
        </p:nvCxnSpPr>
        <p:spPr>
          <a:xfrm>
            <a:off x="2346325" y="393065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5" name="Shape 225"/>
          <p:cNvSpPr/>
          <p:nvPr/>
        </p:nvSpPr>
        <p:spPr>
          <a:xfrm>
            <a:off x="4949825" y="4083050"/>
            <a:ext cx="673100" cy="444500"/>
          </a:xfrm>
          <a:custGeom>
            <a:pathLst>
              <a:path extrusionOk="0" h="280" w="424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4860925" y="4445000"/>
            <a:ext cx="847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b(b|c)da</a:t>
            </a:r>
            <a:endParaRPr/>
          </a:p>
        </p:txBody>
      </p:sp>
      <p:sp>
        <p:nvSpPr>
          <p:cNvPr id="227" name="Shape 227"/>
          <p:cNvSpPr/>
          <p:nvPr/>
        </p:nvSpPr>
        <p:spPr>
          <a:xfrm>
            <a:off x="3733800" y="1752600"/>
            <a:ext cx="1981200" cy="10668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4648200" y="3886200"/>
            <a:ext cx="1295400" cy="9144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394325" y="2957512"/>
            <a:ext cx="2995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paths that can be “shortened”</a:t>
            </a:r>
            <a:endParaRPr/>
          </a:p>
        </p:txBody>
      </p:sp>
      <p:grpSp>
        <p:nvGrpSpPr>
          <p:cNvPr id="230" name="Shape 230"/>
          <p:cNvGrpSpPr/>
          <p:nvPr/>
        </p:nvGrpSpPr>
        <p:grpSpPr>
          <a:xfrm>
            <a:off x="1271587" y="1865312"/>
            <a:ext cx="685800" cy="366712"/>
            <a:chOff x="381000" y="1636712"/>
            <a:chExt cx="685800" cy="366712"/>
          </a:xfrm>
        </p:grpSpPr>
        <p:cxnSp>
          <p:nvCxnSpPr>
            <p:cNvPr id="231" name="Shape 231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2" name="Shape 232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233" name="Shape 233"/>
          <p:cNvGrpSpPr/>
          <p:nvPr/>
        </p:nvGrpSpPr>
        <p:grpSpPr>
          <a:xfrm>
            <a:off x="1343025" y="3609975"/>
            <a:ext cx="685800" cy="366712"/>
            <a:chOff x="381000" y="1636712"/>
            <a:chExt cx="685800" cy="366712"/>
          </a:xfrm>
        </p:grpSpPr>
        <p:cxnSp>
          <p:nvCxnSpPr>
            <p:cNvPr id="234" name="Shape 234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35" name="Shape 235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236" name="Shape 236"/>
          <p:cNvSpPr/>
          <p:nvPr/>
        </p:nvSpPr>
        <p:spPr>
          <a:xfrm>
            <a:off x="6369050" y="210502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6429375" y="3821112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6248400" y="24384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4359275" y="21478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45" name="Shape 245"/>
          <p:cNvSpPr/>
          <p:nvPr/>
        </p:nvSpPr>
        <p:spPr>
          <a:xfrm>
            <a:off x="5502275" y="21478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46" name="Shape 246"/>
          <p:cNvSpPr/>
          <p:nvPr/>
        </p:nvSpPr>
        <p:spPr>
          <a:xfrm>
            <a:off x="6721475" y="21478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247" name="Shape 247"/>
          <p:cNvCxnSpPr/>
          <p:nvPr/>
        </p:nvCxnSpPr>
        <p:spPr>
          <a:xfrm>
            <a:off x="4664075" y="23002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8" name="Shape 248"/>
          <p:cNvCxnSpPr/>
          <p:nvPr/>
        </p:nvCxnSpPr>
        <p:spPr>
          <a:xfrm>
            <a:off x="5807075" y="230028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9" name="Shape 249"/>
          <p:cNvSpPr txBox="1"/>
          <p:nvPr/>
        </p:nvSpPr>
        <p:spPr>
          <a:xfrm>
            <a:off x="2895600" y="19812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6035675" y="19954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2362200" y="21336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4800600" y="19812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53" name="Shape 253"/>
          <p:cNvCxnSpPr/>
          <p:nvPr/>
        </p:nvCxnSpPr>
        <p:spPr>
          <a:xfrm>
            <a:off x="2667000" y="22860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4" name="Shape 254"/>
          <p:cNvSpPr/>
          <p:nvPr/>
        </p:nvSpPr>
        <p:spPr>
          <a:xfrm>
            <a:off x="5270500" y="2438400"/>
            <a:ext cx="673100" cy="444500"/>
          </a:xfrm>
          <a:custGeom>
            <a:pathLst>
              <a:path extrusionOk="0" h="280" w="424">
                <a:moveTo>
                  <a:pt x="328" y="0"/>
                </a:moveTo>
                <a:cubicBezTo>
                  <a:pt x="376" y="100"/>
                  <a:pt x="424" y="200"/>
                  <a:pt x="376" y="240"/>
                </a:cubicBezTo>
                <a:cubicBezTo>
                  <a:pt x="328" y="280"/>
                  <a:pt x="80" y="280"/>
                  <a:pt x="40" y="240"/>
                </a:cubicBezTo>
                <a:cubicBezTo>
                  <a:pt x="0" y="200"/>
                  <a:pt x="68" y="100"/>
                  <a:pt x="136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5210175" y="2814637"/>
            <a:ext cx="847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b(b|c)da</a:t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4359275" y="38242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5502275" y="3824287"/>
            <a:ext cx="3048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6721475" y="38242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259" name="Shape 259"/>
          <p:cNvCxnSpPr/>
          <p:nvPr/>
        </p:nvCxnSpPr>
        <p:spPr>
          <a:xfrm>
            <a:off x="4664075" y="3976687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0" name="Shape 260"/>
          <p:cNvCxnSpPr/>
          <p:nvPr/>
        </p:nvCxnSpPr>
        <p:spPr>
          <a:xfrm>
            <a:off x="5807075" y="3976687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1" name="Shape 261"/>
          <p:cNvSpPr txBox="1"/>
          <p:nvPr/>
        </p:nvSpPr>
        <p:spPr>
          <a:xfrm>
            <a:off x="2895600" y="36576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5638800" y="3581400"/>
            <a:ext cx="1187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(b(b|c)da)*d</a:t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2362200" y="38100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4800600" y="36576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65" name="Shape 265"/>
          <p:cNvCxnSpPr/>
          <p:nvPr/>
        </p:nvCxnSpPr>
        <p:spPr>
          <a:xfrm>
            <a:off x="2667000" y="3962400"/>
            <a:ext cx="167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6" name="Shape 266"/>
          <p:cNvSpPr txBox="1"/>
          <p:nvPr/>
        </p:nvSpPr>
        <p:spPr>
          <a:xfrm>
            <a:off x="6324600" y="586740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6721475" y="5348287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68" name="Shape 268"/>
          <p:cNvSpPr txBox="1"/>
          <p:nvPr/>
        </p:nvSpPr>
        <p:spPr>
          <a:xfrm>
            <a:off x="3733800" y="51816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(a|b|c) d</a:t>
            </a:r>
            <a:endParaRPr/>
          </a:p>
        </p:txBody>
      </p:sp>
      <p:sp>
        <p:nvSpPr>
          <p:cNvPr id="269" name="Shape 269"/>
          <p:cNvSpPr txBox="1"/>
          <p:nvPr/>
        </p:nvSpPr>
        <p:spPr>
          <a:xfrm>
            <a:off x="5105400" y="5181600"/>
            <a:ext cx="11874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(b(b|c)da)*d</a:t>
            </a:r>
            <a:endParaRPr/>
          </a:p>
        </p:txBody>
      </p:sp>
      <p:sp>
        <p:nvSpPr>
          <p:cNvPr id="270" name="Shape 270"/>
          <p:cNvSpPr/>
          <p:nvPr/>
        </p:nvSpPr>
        <p:spPr>
          <a:xfrm>
            <a:off x="2362200" y="5334000"/>
            <a:ext cx="304800" cy="304800"/>
          </a:xfrm>
          <a:prstGeom prst="ellipse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800600" y="5181600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cxnSp>
        <p:nvCxnSpPr>
          <p:cNvPr id="272" name="Shape 272"/>
          <p:cNvCxnSpPr/>
          <p:nvPr/>
        </p:nvCxnSpPr>
        <p:spPr>
          <a:xfrm>
            <a:off x="2667000" y="5486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3" name="Shape 273"/>
          <p:cNvSpPr/>
          <p:nvPr/>
        </p:nvSpPr>
        <p:spPr>
          <a:xfrm>
            <a:off x="5029200" y="1981200"/>
            <a:ext cx="1295400" cy="1219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5638800" y="3505200"/>
            <a:ext cx="1295400" cy="4572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2590800" y="3505200"/>
            <a:ext cx="4876800" cy="9906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2743200" y="4953000"/>
            <a:ext cx="3962400" cy="990600"/>
          </a:xfrm>
          <a:prstGeom prst="ellipse">
            <a:avLst/>
          </a:prstGeom>
          <a:noFill/>
          <a:ln cap="flat" cmpd="sng" w="9525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6461125" y="2805112"/>
            <a:ext cx="1800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self-loops</a:t>
            </a:r>
            <a:endParaRPr/>
          </a:p>
        </p:txBody>
      </p:sp>
      <p:sp>
        <p:nvSpPr>
          <p:cNvPr id="278" name="Shape 278"/>
          <p:cNvSpPr txBox="1"/>
          <p:nvPr/>
        </p:nvSpPr>
        <p:spPr>
          <a:xfrm>
            <a:off x="5927725" y="4557712"/>
            <a:ext cx="30083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edges become concatenation</a:t>
            </a:r>
            <a:endParaRPr/>
          </a:p>
        </p:txBody>
      </p:sp>
      <p:grpSp>
        <p:nvGrpSpPr>
          <p:cNvPr id="279" name="Shape 279"/>
          <p:cNvGrpSpPr/>
          <p:nvPr/>
        </p:nvGrpSpPr>
        <p:grpSpPr>
          <a:xfrm>
            <a:off x="1676400" y="1952625"/>
            <a:ext cx="685800" cy="366712"/>
            <a:chOff x="381000" y="1636712"/>
            <a:chExt cx="685800" cy="366712"/>
          </a:xfrm>
        </p:grpSpPr>
        <p:cxnSp>
          <p:nvCxnSpPr>
            <p:cNvPr id="280" name="Shape 280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1" name="Shape 281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282" name="Shape 282"/>
          <p:cNvGrpSpPr/>
          <p:nvPr/>
        </p:nvGrpSpPr>
        <p:grpSpPr>
          <a:xfrm>
            <a:off x="1676400" y="3629025"/>
            <a:ext cx="685800" cy="366712"/>
            <a:chOff x="381000" y="1636712"/>
            <a:chExt cx="685800" cy="366712"/>
          </a:xfrm>
        </p:grpSpPr>
        <p:cxnSp>
          <p:nvCxnSpPr>
            <p:cNvPr id="283" name="Shape 283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4" name="Shape 284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285" name="Shape 285"/>
          <p:cNvGrpSpPr/>
          <p:nvPr/>
        </p:nvGrpSpPr>
        <p:grpSpPr>
          <a:xfrm>
            <a:off x="1676400" y="5162550"/>
            <a:ext cx="685800" cy="366712"/>
            <a:chOff x="381000" y="1636712"/>
            <a:chExt cx="685800" cy="366712"/>
          </a:xfrm>
        </p:grpSpPr>
        <p:cxnSp>
          <p:nvCxnSpPr>
            <p:cNvPr id="286" name="Shape 286"/>
            <p:cNvCxnSpPr/>
            <p:nvPr/>
          </p:nvCxnSpPr>
          <p:spPr>
            <a:xfrm>
              <a:off x="381000" y="1966912"/>
              <a:ext cx="685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7" name="Shape 287"/>
            <p:cNvSpPr txBox="1"/>
            <p:nvPr/>
          </p:nvSpPr>
          <p:spPr>
            <a:xfrm>
              <a:off x="381000" y="1636712"/>
              <a:ext cx="6286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288" name="Shape 288"/>
          <p:cNvSpPr/>
          <p:nvPr/>
        </p:nvSpPr>
        <p:spPr>
          <a:xfrm>
            <a:off x="6750050" y="218122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6753225" y="3854450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6756400" y="5381625"/>
            <a:ext cx="246062" cy="2460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