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24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</p:sldIdLst>
  <p:sldSz cy="6858000" cx="9144000"/>
  <p:notesSz cx="6858000" cy="9144000"/>
  <p:embeddedFontLst>
    <p:embeddedFont>
      <p:font typeface="Roboto Mono"/>
      <p:regular r:id="rId31"/>
      <p:bold r:id="rId32"/>
      <p:italic r:id="rId33"/>
      <p:boldItalic r:id="rId3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2160">
          <p15:clr>
            <a:srgbClr val="000000"/>
          </p15:clr>
        </p15:guide>
        <p15:guide id="2" pos="2880">
          <p15:clr>
            <a:srgbClr val="000000"/>
          </p15:clr>
        </p15:guide>
      </p15:sldGuideLst>
    </p:ext>
    <p:ext uri="GoogleSlidesCustomDataVersion2">
      <go:slidesCustomData xmlns:go="http://customooxmlschemas.google.com/" r:id="rId35" roundtripDataSignature="AMtx7mhmnF7FW7UNRsodv7lKeqmYouxZm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793CFCAF-9A77-42FD-BF7F-5FFDC145A5FE}">
  <a:tblStyle styleId="{793CFCAF-9A77-42FD-BF7F-5FFDC145A5F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216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2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6" Type="http://schemas.openxmlformats.org/officeDocument/2006/relationships/slide" Target="slides/slide20.xml"/><Relationship Id="rId25" Type="http://schemas.openxmlformats.org/officeDocument/2006/relationships/slide" Target="slides/slide19.xml"/><Relationship Id="rId28" Type="http://schemas.openxmlformats.org/officeDocument/2006/relationships/slide" Target="slides/slide22.xml"/><Relationship Id="rId27" Type="http://schemas.openxmlformats.org/officeDocument/2006/relationships/slide" Target="slides/slide21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29" Type="http://schemas.openxmlformats.org/officeDocument/2006/relationships/slide" Target="slides/slide23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31" Type="http://schemas.openxmlformats.org/officeDocument/2006/relationships/font" Target="fonts/RobotoMono-regular.fntdata"/><Relationship Id="rId30" Type="http://schemas.openxmlformats.org/officeDocument/2006/relationships/slide" Target="slides/slide24.xml"/><Relationship Id="rId11" Type="http://schemas.openxmlformats.org/officeDocument/2006/relationships/slide" Target="slides/slide5.xml"/><Relationship Id="rId33" Type="http://schemas.openxmlformats.org/officeDocument/2006/relationships/font" Target="fonts/RobotoMono-italic.fntdata"/><Relationship Id="rId10" Type="http://schemas.openxmlformats.org/officeDocument/2006/relationships/slide" Target="slides/slide4.xml"/><Relationship Id="rId32" Type="http://schemas.openxmlformats.org/officeDocument/2006/relationships/font" Target="fonts/RobotoMono-bold.fntdata"/><Relationship Id="rId13" Type="http://schemas.openxmlformats.org/officeDocument/2006/relationships/slide" Target="slides/slide7.xml"/><Relationship Id="rId35" Type="http://customschemas.google.com/relationships/presentationmetadata" Target="metadata"/><Relationship Id="rId12" Type="http://schemas.openxmlformats.org/officeDocument/2006/relationships/slide" Target="slides/slide6.xml"/><Relationship Id="rId34" Type="http://schemas.openxmlformats.org/officeDocument/2006/relationships/font" Target="fonts/RobotoMono-boldItalic.fntdata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369690b03c5_0_97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369690b03c5_0_9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g369690b03c5_0_15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8" name="Google Shape;148;g369690b03c5_0_1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g369690b03c5_0_16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" name="Google Shape;155;g369690b03c5_0_1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2" name="Google Shape;16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g369690b03c5_0_18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9" name="Google Shape;169;g369690b03c5_0_1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g369690b03c5_0_20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" name="Google Shape;180;g369690b03c5_0_20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5" name="Shape 1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" name="Google Shape;186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7" name="Google Shape;187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4" name="Google Shape;194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1" name="Google Shape;201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6" name="Shape 2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Google Shape;207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8" name="Google Shape;208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5" name="Google Shape;215;p9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2" name="Google Shape;222;p10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9" name="Google Shape;229;p1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4" name="Shape 2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" name="Google Shape;235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6" name="Google Shape;236;p1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0" name="Google Shape;250;p1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g369690b03c5_0_10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" name="Google Shape;110;g369690b03c5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g369690b03c5_0_116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7" name="Google Shape;117;g369690b03c5_0_1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369690b03c5_0_135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7" name="Google Shape;127;g369690b03c5_0_1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g369690b03c5_0_14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" name="Google Shape;134;g369690b03c5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369690b03c5_0_151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369690b03c5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3" name="Google Shape;13;p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14" name="Google Shape;14;p1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5" name="Google Shape;15;p1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6" name="Google Shape;16;p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2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0" name="Google Shape;70;p25"/>
          <p:cNvSpPr txBox="1"/>
          <p:nvPr>
            <p:ph idx="1" type="body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1" name="Google Shape;71;p2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2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2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26"/>
          <p:cNvSpPr txBox="1"/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76" name="Google Shape;76;p26"/>
          <p:cNvSpPr txBox="1"/>
          <p:nvPr>
            <p:ph idx="1" type="body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26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6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2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17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19" name="Google Shape;19;p1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0" name="Google Shape;20;p17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1" name="Google Shape;21;p17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2" name="Google Shape;22;p1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3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18"/>
          <p:cNvSpPr txBox="1"/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25" name="Google Shape;25;p18"/>
          <p:cNvSpPr txBox="1"/>
          <p:nvPr>
            <p:ph idx="1" type="body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indent="-228600" lvl="1" marL="9144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indent="-228600" lvl="2" marL="1371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indent="-228600" lvl="3" marL="1828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indent="-228600" lvl="4" marL="22860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indent="-228600" lvl="5" marL="27432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indent="-228600" lvl="6" marL="32004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indent="-228600" lvl="7" marL="3657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indent="-228600" lvl="8" marL="41148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26" name="Google Shape;26;p18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8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8" name="Google Shape;28;p1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1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1" name="Google Shape;31;p19"/>
          <p:cNvSpPr txBox="1"/>
          <p:nvPr>
            <p:ph idx="1" type="body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2" name="Google Shape;32;p19"/>
          <p:cNvSpPr txBox="1"/>
          <p:nvPr>
            <p:ph idx="2" type="body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indent="-381000" lvl="1" marL="9144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indent="-355600" lvl="2" marL="1371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indent="-342900" lvl="3" marL="1828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indent="-342900" lvl="4" marL="22860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indent="-342900" lvl="5" marL="27432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indent="-342900" lvl="6" marL="32004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indent="-342900" lvl="7" marL="3657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indent="-342900" lvl="8" marL="41148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/>
        </p:txBody>
      </p:sp>
      <p:sp>
        <p:nvSpPr>
          <p:cNvPr id="33" name="Google Shape;33;p19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4" name="Google Shape;34;p19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1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2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8" name="Google Shape;38;p20"/>
          <p:cNvSpPr txBox="1"/>
          <p:nvPr>
            <p:ph idx="1" type="body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9" name="Google Shape;39;p20"/>
          <p:cNvSpPr txBox="1"/>
          <p:nvPr>
            <p:ph idx="2" type="body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0" name="Google Shape;40;p20"/>
          <p:cNvSpPr txBox="1"/>
          <p:nvPr>
            <p:ph idx="3" type="body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1" name="Google Shape;41;p20"/>
          <p:cNvSpPr txBox="1"/>
          <p:nvPr>
            <p:ph idx="4" type="body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81000" lvl="0" marL="4572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indent="-355600" lvl="1" marL="914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indent="-342900" lvl="2" marL="1371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indent="-330200" lvl="3" marL="1828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indent="-330200" lvl="4" marL="22860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indent="-330200" lvl="5" marL="2743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indent="-330200" lvl="6" marL="32004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indent="-330200" lvl="7" marL="3657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indent="-330200" lvl="8" marL="41148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/>
        </p:txBody>
      </p:sp>
      <p:sp>
        <p:nvSpPr>
          <p:cNvPr id="42" name="Google Shape;42;p20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0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7" name="Google Shape;47;p21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1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9" name="Google Shape;49;p2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22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2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3"/>
          <p:cNvSpPr txBox="1"/>
          <p:nvPr>
            <p:ph type="title"/>
          </p:nvPr>
        </p:nvSpPr>
        <p:spPr>
          <a:xfrm>
            <a:off x="457200" y="273050"/>
            <a:ext cx="3008400" cy="11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56" name="Google Shape;56;p23"/>
          <p:cNvSpPr txBox="1"/>
          <p:nvPr>
            <p:ph idx="1" type="body"/>
          </p:nvPr>
        </p:nvSpPr>
        <p:spPr>
          <a:xfrm>
            <a:off x="3575050" y="273050"/>
            <a:ext cx="5111700" cy="5853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indent="-381000" lvl="2" marL="1371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indent="-355600" lvl="4" marL="22860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indent="-355600" lvl="5" marL="27432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57" name="Google Shape;57;p23"/>
          <p:cNvSpPr txBox="1"/>
          <p:nvPr>
            <p:ph idx="2" type="body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58" name="Google Shape;58;p23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23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24"/>
          <p:cNvSpPr txBox="1"/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b="1" sz="2000"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63" name="Google Shape;63;p24"/>
          <p:cNvSpPr/>
          <p:nvPr>
            <p:ph idx="2" type="pic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24"/>
          <p:cNvSpPr txBox="1"/>
          <p:nvPr>
            <p:ph idx="1" type="body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65" name="Google Shape;65;p24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24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  <a:defRPr i="0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Font typeface="Calibri"/>
              <a:buNone/>
              <a:defRPr sz="3000"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p1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marR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42900" lvl="1" marL="914400" marR="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42900" lvl="2" marL="1371600" marR="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–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»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p15"/>
          <p:cNvSpPr txBox="1"/>
          <p:nvPr>
            <p:ph idx="10" type="dt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9" name="Google Shape;9;p15"/>
          <p:cNvSpPr txBox="1"/>
          <p:nvPr>
            <p:ph idx="11" type="ftr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0" name="Google Shape;10;p1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<Relationship Id="rId3" Type="http://schemas.openxmlformats.org/officeDocument/2006/relationships/hyperlink" Target="https://rizveeredwan.github.io" TargetMode="Externa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4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g369690b03c5_0_97"/>
          <p:cNvSpPr txBox="1"/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4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 sz="4000">
                <a:latin typeface="Cambria"/>
                <a:ea typeface="Cambria"/>
                <a:cs typeface="Cambria"/>
                <a:sym typeface="Cambria"/>
              </a:rPr>
              <a:t>Introduction to Modern Databases</a:t>
            </a:r>
            <a:endParaRPr sz="4000"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85" name="Google Shape;85;g369690b03c5_0_97"/>
          <p:cNvSpPr txBox="1"/>
          <p:nvPr>
            <p:ph idx="1" type="subTitle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Redwan Ahmed Rizvee</a:t>
            </a:r>
            <a:endParaRPr/>
          </a:p>
          <a:p>
            <a:pPr indent="0" lvl="0" marL="0" rtl="0" algn="ctr">
              <a:spcBef>
                <a:spcPts val="640"/>
              </a:spcBef>
              <a:spcAft>
                <a:spcPts val="0"/>
              </a:spcAft>
              <a:buNone/>
            </a:pPr>
            <a:r>
              <a:rPr lang="en-US"/>
              <a:t>(</a:t>
            </a:r>
            <a:r>
              <a:rPr lang="en-US" u="sng">
                <a:solidFill>
                  <a:schemeClr val="hlink"/>
                </a:solidFill>
                <a:hlinkClick r:id="rId3"/>
              </a:rPr>
              <a:t>https://rizveeredwan.github.io</a:t>
            </a:r>
            <a:r>
              <a:rPr lang="en-US"/>
              <a:t>) </a:t>
            </a:r>
            <a:endParaRPr/>
          </a:p>
        </p:txBody>
      </p:sp>
      <p:sp>
        <p:nvSpPr>
          <p:cNvPr id="86" name="Google Shape;86;g369690b03c5_0_9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369690b03c5_0_15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Persistence in OODB</a:t>
            </a:r>
            <a:endParaRPr/>
          </a:p>
        </p:txBody>
      </p:sp>
      <p:sp>
        <p:nvSpPr>
          <p:cNvPr id="151" name="Google Shape;151;g369690b03c5_0_15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>
                <a:latin typeface="Cambria"/>
                <a:ea typeface="Cambria"/>
                <a:cs typeface="Cambria"/>
                <a:sym typeface="Cambria"/>
              </a:rPr>
              <a:t>Persistence: Objects Remain in Database Across Program Executions Without Needing Serialization</a:t>
            </a:r>
            <a:endParaRPr b="1" i="1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Persistence means that data (objects) outlive the program that created or modified them — they are stored permanently until explicitly deleted.</a:t>
            </a:r>
            <a:br>
              <a:rPr lang="en-US">
                <a:latin typeface="Cambria"/>
                <a:ea typeface="Cambria"/>
                <a:cs typeface="Cambria"/>
                <a:sym typeface="Cambria"/>
              </a:rPr>
            </a:b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In traditional programming, to save objects to disk or send them over a network, you typically serialize them (convert them into a flat format like JSON or binary), then later deserialize back to objects.</a:t>
            </a:r>
            <a:br>
              <a:rPr lang="en-US">
                <a:latin typeface="Cambria"/>
                <a:ea typeface="Cambria"/>
                <a:cs typeface="Cambria"/>
                <a:sym typeface="Cambria"/>
              </a:rPr>
            </a:b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In OODBs, persistence is transparent.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52" name="Google Shape;152;g369690b03c5_0_15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369690b03c5_0_165"/>
          <p:cNvSpPr txBox="1"/>
          <p:nvPr>
            <p:ph type="title"/>
          </p:nvPr>
        </p:nvSpPr>
        <p:spPr>
          <a:xfrm>
            <a:off x="457200" y="122242"/>
            <a:ext cx="8229600" cy="381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Tabular Data vs OODB</a:t>
            </a:r>
            <a:endParaRPr/>
          </a:p>
        </p:txBody>
      </p:sp>
      <p:sp>
        <p:nvSpPr>
          <p:cNvPr id="158" name="Google Shape;158;g369690b03c5_0_16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aphicFrame>
        <p:nvGraphicFramePr>
          <p:cNvPr id="159" name="Google Shape;159;g369690b03c5_0_165"/>
          <p:cNvGraphicFramePr/>
          <p:nvPr/>
        </p:nvGraphicFramePr>
        <p:xfrm>
          <a:off x="861600" y="1833300"/>
          <a:ext cx="3000000" cy="3000000"/>
        </p:xfrm>
        <a:graphic>
          <a:graphicData uri="http://schemas.openxmlformats.org/drawingml/2006/table">
            <a:tbl>
              <a:tblPr>
                <a:noFill/>
                <a:tableStyleId>{793CFCAF-9A77-42FD-BF7F-5FFDC145A5FE}</a:tableStyleId>
              </a:tblPr>
              <a:tblGrid>
                <a:gridCol w="2413000"/>
                <a:gridCol w="2413000"/>
                <a:gridCol w="2413000"/>
              </a:tblGrid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Category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Tabular Data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OODB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Data Representation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Data is stored in flat tables with rows and columns.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Data is stored as objects with attributes and methods.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Relationships</a:t>
                      </a:r>
                      <a:endParaRPr b="1" sz="11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Represented using foreign keys.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Represented using direct object references.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Complexity Handling</a:t>
                      </a:r>
                      <a:endParaRPr b="1" sz="11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Requires joins for complex relationships.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Uses navigational access and encapsulation.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Schema Evolution</a:t>
                      </a:r>
                      <a:endParaRPr b="1" sz="11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Altering schemas may require data migration.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Easier to evolve due to inheritance and class structure.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  <a:tr h="381000"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b="1" lang="en-US" sz="1100">
                          <a:solidFill>
                            <a:schemeClr val="dk1"/>
                          </a:solidFill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Use Case Fit</a:t>
                      </a:r>
                      <a:endParaRPr b="1" sz="1100">
                        <a:solidFill>
                          <a:schemeClr val="dk1"/>
                        </a:solidFill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Well-suited for structured, transactional data.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lnSpc>
                          <a:spcPct val="115000"/>
                        </a:lnSpc>
                        <a:spcBef>
                          <a:spcPts val="1200"/>
                        </a:spcBef>
                        <a:spcAft>
                          <a:spcPts val="1200"/>
                        </a:spcAft>
                        <a:buNone/>
                      </a:pPr>
                      <a:r>
                        <a:rPr lang="en-US">
                          <a:latin typeface="Cambria"/>
                          <a:ea typeface="Cambria"/>
                          <a:cs typeface="Cambria"/>
                          <a:sym typeface="Cambria"/>
                        </a:rPr>
                        <a:t>Ideal for complex data and close integration with object-oriented applications.</a:t>
                      </a:r>
                      <a:endParaRPr>
                        <a:latin typeface="Cambria"/>
                        <a:ea typeface="Cambria"/>
                        <a:cs typeface="Cambria"/>
                        <a:sym typeface="Cambria"/>
                      </a:endParaRPr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Object-Relational Databases (ORDB)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65" name="Google Shape;165;p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Merge of </a:t>
            </a:r>
            <a:r>
              <a:rPr b="1" lang="en-US">
                <a:solidFill>
                  <a:schemeClr val="dk1"/>
                </a:solidFill>
              </a:rPr>
              <a:t>relational (tabular)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and object-oriented (OODB) models.</a:t>
            </a:r>
            <a:endParaRPr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Supported by SQL:1999, SQL:2003.</a:t>
            </a:r>
            <a:endParaRPr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Features: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User-defined types (UDTs)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Table inheritance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Structured and collection types</a:t>
            </a:r>
            <a:endParaRPr/>
          </a:p>
          <a:p>
            <a:pPr indent="0" lvl="0" marL="34290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- Methods on types</a:t>
            </a:r>
            <a:endParaRPr/>
          </a:p>
          <a:p>
            <a:pPr indent="0" lvl="0" marL="0" rtl="0" algn="l">
              <a:spcBef>
                <a:spcPts val="64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Examples: PostgreSQL, Oracle, IBM DB2</a:t>
            </a:r>
            <a:endParaRPr/>
          </a:p>
        </p:txBody>
      </p:sp>
      <p:sp>
        <p:nvSpPr>
          <p:cNvPr id="166" name="Google Shape;166;p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g369690b03c5_0_189"/>
          <p:cNvSpPr txBox="1"/>
          <p:nvPr>
            <p:ph type="title"/>
          </p:nvPr>
        </p:nvSpPr>
        <p:spPr>
          <a:xfrm>
            <a:off x="457200" y="46050"/>
            <a:ext cx="19302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Schema of ORDB</a:t>
            </a:r>
            <a:endParaRPr/>
          </a:p>
        </p:txBody>
      </p:sp>
      <p:sp>
        <p:nvSpPr>
          <p:cNvPr id="172" name="Google Shape;172;g369690b03c5_0_18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3" name="Google Shape;173;g369690b03c5_0_189"/>
          <p:cNvSpPr txBox="1"/>
          <p:nvPr/>
        </p:nvSpPr>
        <p:spPr>
          <a:xfrm>
            <a:off x="129900" y="3500550"/>
            <a:ext cx="4088700" cy="169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-- Table Course with a reference to Instructor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Course (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  course_id SERIAL PRIMARY KEY,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  title VARCHAR,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  instructor_id INT REFERENCES Instructor(id)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/>
          </a:p>
        </p:txBody>
      </p:sp>
      <p:sp>
        <p:nvSpPr>
          <p:cNvPr id="174" name="Google Shape;174;g369690b03c5_0_189"/>
          <p:cNvSpPr txBox="1"/>
          <p:nvPr/>
        </p:nvSpPr>
        <p:spPr>
          <a:xfrm>
            <a:off x="3454975" y="103900"/>
            <a:ext cx="4257600" cy="14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-- Define a user-defined type for Address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CREATE TYPE address_type AS (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  street VARCHAR,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  city VARCHAR,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  zip VARCHAR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5" name="Google Shape;175;g369690b03c5_0_189"/>
          <p:cNvSpPr txBox="1"/>
          <p:nvPr/>
        </p:nvSpPr>
        <p:spPr>
          <a:xfrm>
            <a:off x="4673300" y="1802225"/>
            <a:ext cx="4088700" cy="16932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-- </a:t>
            </a: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Define a base table for Person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Person (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  id SERIAL PRIMARY KEY,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  name VARCHAR,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  addr address_type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);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6" name="Google Shape;176;g369690b03c5_0_189"/>
          <p:cNvSpPr txBox="1"/>
          <p:nvPr/>
        </p:nvSpPr>
        <p:spPr>
          <a:xfrm>
            <a:off x="4673300" y="3818650"/>
            <a:ext cx="4088700" cy="14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-- Define a table Student that inherits from Person</a:t>
            </a:r>
            <a:endParaRPr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Student (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  major VARCHAR,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  gpa FLOAT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) INHERITS (Person);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77" name="Google Shape;177;g369690b03c5_0_189"/>
          <p:cNvSpPr txBox="1"/>
          <p:nvPr/>
        </p:nvSpPr>
        <p:spPr>
          <a:xfrm>
            <a:off x="129900" y="1802225"/>
            <a:ext cx="3452400" cy="14775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chemeClr val="dk1"/>
                </a:solidFill>
              </a:rPr>
              <a:t>-- Define a table Instructor that inherits from Person</a:t>
            </a:r>
            <a:endParaRPr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CREATE TABLE Instructor (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  department VARCHAR,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  salary NUMERIC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) INHERITS (Person);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g369690b03c5_0_20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Example Query of ORDB</a:t>
            </a:r>
            <a:endParaRPr/>
          </a:p>
        </p:txBody>
      </p:sp>
      <p:sp>
        <p:nvSpPr>
          <p:cNvPr id="183" name="Google Shape;183;g369690b03c5_0_20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SELECT s.name, s.major, c.title</a:t>
            </a:r>
            <a:endParaRPr sz="160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FROM </a:t>
            </a:r>
            <a:r>
              <a:rPr lang="en-US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Student s</a:t>
            </a:r>
            <a:endParaRPr sz="16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JOIN Enrollment e ON s.id = e.student_id</a:t>
            </a:r>
            <a:endParaRPr sz="16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JOIN Course c ON e.course_id = c.course_id</a:t>
            </a:r>
            <a:endParaRPr sz="16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JOIN Instructor i ON c.instructor_id = i.id</a:t>
            </a:r>
            <a:endParaRPr sz="1600">
              <a:solidFill>
                <a:schemeClr val="accent4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chemeClr val="accent4"/>
                </a:solidFill>
                <a:latin typeface="Courier New"/>
                <a:ea typeface="Courier New"/>
                <a:cs typeface="Courier New"/>
                <a:sym typeface="Courier New"/>
              </a:rPr>
              <a:t>WHERE s.major = 'Computer Science' AND i.department = 'CS'</a:t>
            </a:r>
            <a:r>
              <a:rPr lang="en-US" sz="160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;</a:t>
            </a:r>
            <a:endParaRPr sz="160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 sz="160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30200" lvl="0" marL="457200" rtl="0" algn="l">
              <a:spcBef>
                <a:spcPts val="360"/>
              </a:spcBef>
              <a:spcAft>
                <a:spcPts val="0"/>
              </a:spcAft>
              <a:buClr>
                <a:srgbClr val="188038"/>
              </a:buClr>
              <a:buSzPts val="1600"/>
              <a:buFont typeface="Courier New"/>
              <a:buChar char="-"/>
            </a:pPr>
            <a:r>
              <a:rPr lang="en-US" sz="160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we combine inheritance (Person), UDTs (Address) and References (instructor)</a:t>
            </a:r>
            <a:endParaRPr sz="160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184" name="Google Shape;184;g369690b03c5_0_20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8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p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Complex Data Types</a:t>
            </a:r>
            <a:endParaRPr/>
          </a:p>
        </p:txBody>
      </p:sp>
      <p:sp>
        <p:nvSpPr>
          <p:cNvPr id="190" name="Google Shape;190;p5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Structured Types: Nested records/tuples.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Arrays: Indexed collections.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Multisets: Unordered collections with duplicates.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Use cases: Scientific data, multimedia, e-commerce catalogs.</a:t>
            </a:r>
            <a:endParaRPr/>
          </a:p>
        </p:txBody>
      </p:sp>
      <p:sp>
        <p:nvSpPr>
          <p:cNvPr id="191" name="Google Shape;191;p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Inheritance and Object Identity</a:t>
            </a:r>
            <a:endParaRPr/>
          </a:p>
        </p:txBody>
      </p:sp>
      <p:sp>
        <p:nvSpPr>
          <p:cNvPr id="197" name="Google Shape;197;p6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Inheritance: Enables polymorphism in queries.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Object Identity (OID): Unique ID for objects.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Reference Types: Objects pointing to others using REF types in SQL.</a:t>
            </a:r>
            <a:endParaRPr/>
          </a:p>
        </p:txBody>
      </p:sp>
      <p:sp>
        <p:nvSpPr>
          <p:cNvPr id="198" name="Google Shape;198;p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7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Object-Relational Queries</a:t>
            </a:r>
            <a:endParaRPr/>
          </a:p>
        </p:txBody>
      </p:sp>
      <p:sp>
        <p:nvSpPr>
          <p:cNvPr id="204" name="Google Shape;204;p7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Dot notation and path expressions (e.g., student.advisor.name).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Dereferencing REF types.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Querying object methods (e.g., student.getAge()).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SQL Extensions: UNDER, TREAT, table inheritance.</a:t>
            </a:r>
            <a:endParaRPr/>
          </a:p>
        </p:txBody>
      </p:sp>
      <p:sp>
        <p:nvSpPr>
          <p:cNvPr id="205" name="Google Shape;205;p7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9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Persistent Programming Languages</a:t>
            </a:r>
            <a:endParaRPr/>
          </a:p>
        </p:txBody>
      </p:sp>
      <p:sp>
        <p:nvSpPr>
          <p:cNvPr id="211" name="Google Shape;211;p8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Traditional DBs: Explicit data load/store.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Persistent languages: Objects persist across sessions.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Orthogonal persistence: Storage independence.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Examples: PJama, db4o, LINQ to SQL, Entity Framework.</a:t>
            </a:r>
            <a:endParaRPr/>
          </a:p>
        </p:txBody>
      </p:sp>
      <p:sp>
        <p:nvSpPr>
          <p:cNvPr id="212" name="Google Shape;212;p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6" name="Shape 2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7" name="Google Shape;217;p9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Temporal Databases</a:t>
            </a:r>
            <a:endParaRPr/>
          </a:p>
        </p:txBody>
      </p:sp>
      <p:sp>
        <p:nvSpPr>
          <p:cNvPr id="218" name="Google Shape;218;p9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Time-varying data support.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Time dimensions: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Valid time: Real-world validity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- Transaction time: Stored in DB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SQL extensions: AS OF, VALID BETWEEN, TEMPORAL JOIN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Applications: Auditing, compliance, time-series analysis.</a:t>
            </a:r>
            <a:endParaRPr/>
          </a:p>
        </p:txBody>
      </p:sp>
      <p:sp>
        <p:nvSpPr>
          <p:cNvPr id="219" name="Google Shape;219;p9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Modern Database Systems: Concepts &amp; Extensions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2" name="Google Shape;92;p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•"/>
            </a:pPr>
            <a:r>
              <a:rPr lang="en-US">
                <a:solidFill>
                  <a:schemeClr val="dk1"/>
                </a:solidFill>
              </a:rPr>
              <a:t>An overview of advanced database concepts including </a:t>
            </a:r>
            <a:endParaRPr>
              <a:solidFill>
                <a:schemeClr val="dk1"/>
              </a:solidFill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</a:pPr>
            <a:r>
              <a:rPr lang="en-US">
                <a:solidFill>
                  <a:schemeClr val="dk1"/>
                </a:solidFill>
              </a:rPr>
              <a:t>object-oriented, </a:t>
            </a:r>
            <a:endParaRPr>
              <a:solidFill>
                <a:schemeClr val="dk1"/>
              </a:solidFill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</a:pPr>
            <a:r>
              <a:rPr lang="en-US">
                <a:solidFill>
                  <a:schemeClr val="dk1"/>
                </a:solidFill>
              </a:rPr>
              <a:t>object-relational, and </a:t>
            </a:r>
            <a:endParaRPr>
              <a:solidFill>
                <a:schemeClr val="dk1"/>
              </a:solidFill>
            </a:endParaRPr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Char char="–"/>
            </a:pPr>
            <a:r>
              <a:rPr lang="en-US">
                <a:solidFill>
                  <a:schemeClr val="dk1"/>
                </a:solidFill>
              </a:rPr>
              <a:t>specialized databases such as : </a:t>
            </a:r>
            <a:r>
              <a:rPr i="1" lang="en-US">
                <a:solidFill>
                  <a:schemeClr val="dk1"/>
                </a:solidFill>
              </a:rPr>
              <a:t>temporal, spatial, multimedia, </a:t>
            </a:r>
            <a:r>
              <a:rPr lang="en-US">
                <a:solidFill>
                  <a:schemeClr val="dk1"/>
                </a:solidFill>
              </a:rPr>
              <a:t>and </a:t>
            </a:r>
            <a:r>
              <a:rPr i="1" lang="en-US">
                <a:solidFill>
                  <a:schemeClr val="dk1"/>
                </a:solidFill>
              </a:rPr>
              <a:t>mobile databases</a:t>
            </a:r>
            <a:r>
              <a:rPr lang="en-US">
                <a:solidFill>
                  <a:schemeClr val="dk1"/>
                </a:solidFill>
              </a:rPr>
              <a:t>.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Complex data types: structured, array, multiset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Inheritance, object identity, and reference types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Object-relational queries and implementation</a:t>
            </a:r>
            <a:endParaRPr/>
          </a:p>
          <a:p>
            <a:pPr indent="-285750" lvl="1" marL="742950" rtl="0" algn="l">
              <a:spcBef>
                <a:spcPts val="0"/>
              </a:spcBef>
              <a:spcAft>
                <a:spcPts val="0"/>
              </a:spcAft>
              <a:buSzPts val="1800"/>
              <a:buChar char="–"/>
            </a:pPr>
            <a:r>
              <a:rPr lang="en-US"/>
              <a:t>Persistent programming languages</a:t>
            </a:r>
            <a:endParaRPr/>
          </a:p>
        </p:txBody>
      </p:sp>
      <p:sp>
        <p:nvSpPr>
          <p:cNvPr id="93" name="Google Shape;93;p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0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Spatial Databases</a:t>
            </a:r>
            <a:endParaRPr/>
          </a:p>
        </p:txBody>
      </p:sp>
      <p:sp>
        <p:nvSpPr>
          <p:cNvPr id="225" name="Google Shape;225;p10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Store geographic data.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Data types: Points, lines, polygons.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Indexing: R-trees, Quadtrees.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Spatial Queries: ST_Contains(), ST_Intersects(), ST_Distance()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Applications: GIS, GPS, urban planning.</a:t>
            </a:r>
            <a:endParaRPr/>
          </a:p>
        </p:txBody>
      </p:sp>
      <p:sp>
        <p:nvSpPr>
          <p:cNvPr id="226" name="Google Shape;226;p10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Multimedia Databases</a:t>
            </a:r>
            <a:endParaRPr/>
          </a:p>
        </p:txBody>
      </p:sp>
      <p:sp>
        <p:nvSpPr>
          <p:cNvPr id="232" name="Google Shape;232;p11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Store/retrieve multimedia: audio, video, image.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Challenges: Size, compression, retrieval.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Indexing: Feature-based (e.g., color histograms).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Use cases: Libraries, surveillance, entertainment.</a:t>
            </a:r>
            <a:endParaRPr/>
          </a:p>
        </p:txBody>
      </p:sp>
      <p:sp>
        <p:nvSpPr>
          <p:cNvPr id="233" name="Google Shape;233;p1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7" name="Shape 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Google Shape;238;p1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Mobile Databases</a:t>
            </a:r>
            <a:endParaRPr/>
          </a:p>
        </p:txBody>
      </p:sp>
      <p:sp>
        <p:nvSpPr>
          <p:cNvPr id="239" name="Google Shape;239;p1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Used on disconnected/mobile devices.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Challenges: Battery, memory, sync.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Strategies: Caching, replication, adaptive queries.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Applications: Field surveys, offline apps, location services.</a:t>
            </a:r>
            <a:endParaRPr/>
          </a:p>
        </p:txBody>
      </p:sp>
      <p:sp>
        <p:nvSpPr>
          <p:cNvPr id="240" name="Google Shape;240;p1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1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Summary</a:t>
            </a:r>
            <a:endParaRPr/>
          </a:p>
        </p:txBody>
      </p:sp>
      <p:sp>
        <p:nvSpPr>
          <p:cNvPr id="246" name="Google Shape;246;p1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Modern DBs extend beyond traditional models.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ORDB/OODB: Add structure and identity.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Support for temporal, spatial, multimedia data.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Persistence and mobility are shaping DBMS evolution.</a:t>
            </a:r>
            <a:endParaRPr/>
          </a:p>
        </p:txBody>
      </p:sp>
      <p:sp>
        <p:nvSpPr>
          <p:cNvPr id="247" name="Google Shape;247;p1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p1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 sz="44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References</a:t>
            </a:r>
            <a:endParaRPr/>
          </a:p>
        </p:txBody>
      </p:sp>
      <p:sp>
        <p:nvSpPr>
          <p:cNvPr id="253" name="Google Shape;253;p14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Elmasri &amp; Navathe – Fundamentals of Database Systems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Silberschatz et al. – Database System Concepts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Garcia-Molina et al. – Database Systems: The Complete Book</a:t>
            </a:r>
            <a:endParaRPr/>
          </a:p>
          <a:p>
            <a:pPr indent="-3429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</a:pPr>
            <a:r>
              <a:rPr lang="en-US" sz="32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• C.J. Date et al. – Temporal Data &amp; the Relational Model</a:t>
            </a:r>
            <a:endParaRPr/>
          </a:p>
        </p:txBody>
      </p:sp>
      <p:sp>
        <p:nvSpPr>
          <p:cNvPr id="254" name="Google Shape;254;p1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mbria"/>
                <a:ea typeface="Cambria"/>
                <a:cs typeface="Cambria"/>
                <a:sym typeface="Cambria"/>
              </a:rPr>
              <a:t>Introduction to Modern Databases</a:t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99" name="Google Shape;99;p2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54000" lvl="0" marL="3429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Traditional relational databases </a:t>
            </a:r>
            <a:r>
              <a:rPr b="1" lang="en-US">
                <a:solidFill>
                  <a:schemeClr val="dk1"/>
                </a:solidFill>
              </a:rPr>
              <a:t>are no longer sufficient </a:t>
            </a: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 many modern applications.</a:t>
            </a:r>
            <a:endParaRPr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The rise of OOP, multimedia, mobile devices, and time/location-sensitive data demands more advanced models.</a:t>
            </a:r>
            <a:endParaRPr/>
          </a:p>
          <a:p>
            <a:pPr indent="-254000" lvl="0" marL="342900" rtl="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Modern DBs extend relational models with richer types, object orientation, persistence, and support for temporal, spatial, multimedia data.</a:t>
            </a:r>
            <a:endParaRPr/>
          </a:p>
        </p:txBody>
      </p:sp>
      <p:sp>
        <p:nvSpPr>
          <p:cNvPr id="100" name="Google Shape;100;p2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3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en-US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Object-Oriented Databases (OODB)</a:t>
            </a:r>
            <a:endParaRPr/>
          </a:p>
        </p:txBody>
      </p:sp>
      <p:sp>
        <p:nvSpPr>
          <p:cNvPr id="106" name="Google Shape;106;p3"/>
          <p:cNvSpPr txBox="1"/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Built on object-oriented programming principles.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Key features: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○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Encapsulation: Data + methods encapsulated within objects.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○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Inheritance: Subtypes inherit attributes and methods from supertypes.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○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Object identity: Every object has a unique, system-generated identifier independent of its values.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Advantages: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○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Closer alignment with application programming models.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○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Improved support for complex and user-defined data types.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○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Reusability and extensibility through class hierarchies.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34290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07" name="Google Shape;107;p3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g369690b03c5_0_108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OODB Example Scenario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ctr">
              <a:spcBef>
                <a:spcPts val="4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3" name="Google Shape;113;g369690b03c5_0_108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Domain: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University Course Management System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Classes: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○"/>
            </a:pP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Person { ID, name, address }</a:t>
            </a:r>
            <a:endParaRPr>
              <a:solidFill>
                <a:srgbClr val="18803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○"/>
            </a:pP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Student extends Person { major, GPA }</a:t>
            </a:r>
            <a:endParaRPr>
              <a:solidFill>
                <a:srgbClr val="18803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○"/>
            </a:pP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Instructor extends Person { department, salary }</a:t>
            </a:r>
            <a:endParaRPr>
              <a:solidFill>
                <a:srgbClr val="18803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○"/>
            </a:pP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Course { courseID, title, instructor (ref), enrolledStudents (list of refs) }</a:t>
            </a:r>
            <a:endParaRPr>
              <a:solidFill>
                <a:srgbClr val="188038"/>
              </a:solidFill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Relationships: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Inheritance: </a:t>
            </a: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Student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Instructor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inherit from </a:t>
            </a: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Person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1" marL="9144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○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Associations via references (e.g., instructor assigned to a course).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14" name="Google Shape;114;g369690b03c5_0_108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8" name="Shape 1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Google Shape;119;g369690b03c5_0_116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Query Example in OODB</a:t>
            </a:r>
            <a:endParaRPr/>
          </a:p>
        </p:txBody>
      </p:sp>
      <p:sp>
        <p:nvSpPr>
          <p:cNvPr id="120" name="Google Shape;120;g369690b03c5_0_116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Goal: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List the names of students enrolled in "Database Systems".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OQL (Object Query Language):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SELECT s.name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FROM Course c, c.enrolledStudents s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WHERE c.title = "Database Systems";</a:t>
            </a:r>
            <a:endParaRPr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Interpretation: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Navigates from course to associated students using p</a:t>
            </a: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ath expressions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and </a:t>
            </a: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object references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21" name="Google Shape;121;g369690b03c5_0_116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2" name="Google Shape;122;g369690b03c5_0_116"/>
          <p:cNvSpPr/>
          <p:nvPr/>
        </p:nvSpPr>
        <p:spPr>
          <a:xfrm>
            <a:off x="5049975" y="4230000"/>
            <a:ext cx="3727800" cy="21492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chemeClr val="dk2"/>
                </a:solidFill>
                <a:latin typeface="Roboto Mono"/>
                <a:ea typeface="Roboto Mono"/>
                <a:cs typeface="Roboto Mono"/>
                <a:sym typeface="Roboto Mono"/>
              </a:rPr>
              <a:t>This is not cross!</a:t>
            </a:r>
            <a:b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</a:b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Course c</a:t>
            </a:r>
            <a:r>
              <a:rPr lang="en-US" sz="1500">
                <a:solidFill>
                  <a:schemeClr val="dk1"/>
                </a:solidFill>
              </a:rPr>
              <a:t>: Iterates over all Course objects.</a:t>
            </a:r>
            <a:endParaRPr sz="15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c.enrolledStudents s</a:t>
            </a:r>
            <a:r>
              <a:rPr lang="en-US" sz="1500">
                <a:solidFill>
                  <a:schemeClr val="dk1"/>
                </a:solidFill>
              </a:rPr>
              <a:t>: For each course </a:t>
            </a: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c</a:t>
            </a:r>
            <a:r>
              <a:rPr lang="en-US" sz="1500">
                <a:solidFill>
                  <a:schemeClr val="dk1"/>
                </a:solidFill>
              </a:rPr>
              <a:t>, it iterates over the list/collection </a:t>
            </a: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enrolledStudents</a:t>
            </a:r>
            <a:r>
              <a:rPr lang="en-US" sz="1500">
                <a:solidFill>
                  <a:schemeClr val="dk1"/>
                </a:solidFill>
              </a:rPr>
              <a:t> and binds each student object to </a:t>
            </a:r>
            <a:r>
              <a:rPr lang="en-US" sz="15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s</a:t>
            </a:r>
            <a:r>
              <a:rPr lang="en-US" sz="1500">
                <a:solidFill>
                  <a:schemeClr val="dk1"/>
                </a:solidFill>
              </a:rPr>
              <a:t>.</a:t>
            </a:r>
            <a:endParaRPr sz="1500">
              <a:solidFill>
                <a:schemeClr val="dk1"/>
              </a:solidFill>
            </a:endParaRPr>
          </a:p>
        </p:txBody>
      </p:sp>
      <p:cxnSp>
        <p:nvCxnSpPr>
          <p:cNvPr id="123" name="Google Shape;123;g369690b03c5_0_116"/>
          <p:cNvCxnSpPr>
            <a:stCxn id="122" idx="3"/>
          </p:cNvCxnSpPr>
          <p:nvPr/>
        </p:nvCxnSpPr>
        <p:spPr>
          <a:xfrm rot="10800000">
            <a:off x="5335575" y="3155400"/>
            <a:ext cx="3442200" cy="2149200"/>
          </a:xfrm>
          <a:prstGeom prst="bentConnector3">
            <a:avLst>
              <a:gd fmla="val -6918" name="adj1"/>
            </a:avLst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124" name="Google Shape;124;g369690b03c5_0_116"/>
          <p:cNvSpPr txBox="1"/>
          <p:nvPr/>
        </p:nvSpPr>
        <p:spPr>
          <a:xfrm>
            <a:off x="114300" y="4711950"/>
            <a:ext cx="4740900" cy="1185300"/>
          </a:xfrm>
          <a:prstGeom prst="rect">
            <a:avLst/>
          </a:pr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for course in Course:</a:t>
            </a:r>
            <a:endParaRPr sz="130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	for student in course.enrolledStudents:</a:t>
            </a:r>
            <a:endParaRPr sz="130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    	if course.title == "Database Systems":</a:t>
            </a:r>
            <a:endParaRPr sz="130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>
                <a:solidFill>
                  <a:srgbClr val="188038"/>
                </a:solidFill>
                <a:latin typeface="Courier New"/>
                <a:ea typeface="Courier New"/>
                <a:cs typeface="Courier New"/>
                <a:sym typeface="Courier New"/>
              </a:rPr>
              <a:t>        	print(student.name)</a:t>
            </a:r>
            <a:endParaRPr sz="130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300">
              <a:solidFill>
                <a:srgbClr val="188038"/>
              </a:solidFill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8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g369690b03c5_0_135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Implementation Aspects of OODB</a:t>
            </a:r>
            <a:endParaRPr/>
          </a:p>
        </p:txBody>
      </p:sp>
      <p:sp>
        <p:nvSpPr>
          <p:cNvPr id="130" name="Google Shape;130;g369690b03c5_0_135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Storage: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Objects are stored with OIDs and can refer to each other directly.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Indexing: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Path indexes support efficient access to nested or referenced attributes.</a:t>
            </a:r>
            <a:endParaRPr b="1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Persistence: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Objects remain in database across program executions without needing serialization.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1" name="Google Shape;131;g369690b03c5_0_135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69690b03c5_0_144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Indexing in OODB</a:t>
            </a:r>
            <a:endParaRPr/>
          </a:p>
        </p:txBody>
      </p:sp>
      <p:sp>
        <p:nvSpPr>
          <p:cNvPr id="137" name="Google Shape;137;g369690b03c5_0_144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5000"/>
              </a:lnSpc>
              <a:spcBef>
                <a:spcPts val="1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i="1" lang="en-US">
                <a:latin typeface="Cambria"/>
                <a:ea typeface="Cambria"/>
                <a:cs typeface="Cambria"/>
                <a:sym typeface="Cambria"/>
              </a:rPr>
              <a:t>Indexing: Path Indexes Support Efficient Access to Nested or Referenced Attributes</a:t>
            </a:r>
            <a:endParaRPr b="1" i="1"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In object-oriented databases (OODB), </a:t>
            </a: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data is stored as objects that can reference other objects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, often in nested structures or via pointers.</a:t>
            </a:r>
            <a:br>
              <a:rPr lang="en-US">
                <a:latin typeface="Cambria"/>
                <a:ea typeface="Cambria"/>
                <a:cs typeface="Cambria"/>
                <a:sym typeface="Cambria"/>
              </a:rPr>
            </a:b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Cambria"/>
              <a:buChar char="●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When querying, you may want to quickly </a:t>
            </a: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f</a:t>
            </a:r>
            <a:r>
              <a:rPr b="1" i="1" lang="en-US">
                <a:latin typeface="Cambria"/>
                <a:ea typeface="Cambria"/>
                <a:cs typeface="Cambria"/>
                <a:sym typeface="Cambria"/>
              </a:rPr>
              <a:t>ind objects based on attributes that are not directly in the root object, but inside a referenced object or nested deep within the structure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.</a:t>
            </a:r>
            <a:br>
              <a:rPr lang="en-US">
                <a:latin typeface="Cambria"/>
                <a:ea typeface="Cambria"/>
                <a:cs typeface="Cambria"/>
                <a:sym typeface="Cambria"/>
              </a:rPr>
            </a:b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Path indexing</a:t>
            </a:r>
            <a:r>
              <a:rPr i="1" lang="en-US">
                <a:latin typeface="Cambria"/>
                <a:ea typeface="Cambria"/>
                <a:cs typeface="Cambria"/>
                <a:sym typeface="Cambria"/>
              </a:rPr>
              <a:t> creates indexes not just on flat attributes, but on </a:t>
            </a:r>
            <a:r>
              <a:rPr b="1" i="1" lang="en-US">
                <a:latin typeface="Cambria"/>
                <a:ea typeface="Cambria"/>
                <a:cs typeface="Cambria"/>
                <a:sym typeface="Cambria"/>
              </a:rPr>
              <a:t>paths</a:t>
            </a:r>
            <a:r>
              <a:rPr i="1" lang="en-US">
                <a:latin typeface="Cambria"/>
                <a:ea typeface="Cambria"/>
                <a:cs typeface="Cambria"/>
                <a:sym typeface="Cambria"/>
              </a:rPr>
              <a:t> through these object references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.</a:t>
            </a: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38" name="Google Shape;138;g369690b03c5_0_144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69690b03c5_0_151"/>
          <p:cNvSpPr txBox="1"/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How Indexing Helps? </a:t>
            </a:r>
            <a:endParaRPr/>
          </a:p>
        </p:txBody>
      </p:sp>
      <p:sp>
        <p:nvSpPr>
          <p:cNvPr id="144" name="Google Shape;144;g369690b03c5_0_151"/>
          <p:cNvSpPr txBox="1"/>
          <p:nvPr>
            <p:ph idx="1" type="body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360"/>
              </a:spcBef>
              <a:spcAft>
                <a:spcPts val="0"/>
              </a:spcAft>
              <a:buSzPts val="1800"/>
              <a:buFont typeface="Cambria"/>
              <a:buAutoNum type="alphaLcParenR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Suppose you have an object </a:t>
            </a: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Order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that references a </a:t>
            </a: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Customer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object, which has an attribute </a:t>
            </a: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city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.</a:t>
            </a:r>
            <a:br>
              <a:rPr lang="en-US">
                <a:latin typeface="Cambria"/>
                <a:ea typeface="Cambria"/>
                <a:cs typeface="Cambria"/>
                <a:sym typeface="Cambria"/>
              </a:rPr>
            </a:b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AutoNum type="alphaLcParenR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A path index </a:t>
            </a:r>
            <a:r>
              <a:rPr b="1" lang="en-US">
                <a:latin typeface="Cambria"/>
                <a:ea typeface="Cambria"/>
                <a:cs typeface="Cambria"/>
                <a:sym typeface="Cambria"/>
              </a:rPr>
              <a:t>could index the path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 </a:t>
            </a:r>
            <a:r>
              <a:rPr lang="en-US">
                <a:solidFill>
                  <a:srgbClr val="188038"/>
                </a:solidFill>
                <a:latin typeface="Cambria"/>
                <a:ea typeface="Cambria"/>
                <a:cs typeface="Cambria"/>
                <a:sym typeface="Cambria"/>
              </a:rPr>
              <a:t>Order.customer.city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.</a:t>
            </a:r>
            <a:br>
              <a:rPr lang="en-US">
                <a:latin typeface="Cambria"/>
                <a:ea typeface="Cambria"/>
                <a:cs typeface="Cambria"/>
                <a:sym typeface="Cambria"/>
              </a:rPr>
            </a:br>
            <a:endParaRPr>
              <a:latin typeface="Cambria"/>
              <a:ea typeface="Cambria"/>
              <a:cs typeface="Cambria"/>
              <a:sym typeface="Cambria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Font typeface="Cambria"/>
              <a:buAutoNum type="alphaLcParenR"/>
            </a:pPr>
            <a:r>
              <a:rPr lang="en-US">
                <a:latin typeface="Cambria"/>
                <a:ea typeface="Cambria"/>
                <a:cs typeface="Cambria"/>
                <a:sym typeface="Cambria"/>
              </a:rPr>
              <a:t>When </a:t>
            </a:r>
            <a:r>
              <a:rPr lang="en-US">
                <a:solidFill>
                  <a:schemeClr val="accent2"/>
                </a:solidFill>
                <a:latin typeface="Cambria"/>
                <a:ea typeface="Cambria"/>
                <a:cs typeface="Cambria"/>
                <a:sym typeface="Cambria"/>
              </a:rPr>
              <a:t>you query orders where the customer lives in "New York," </a:t>
            </a:r>
            <a:r>
              <a:rPr lang="en-US">
                <a:latin typeface="Cambria"/>
                <a:ea typeface="Cambria"/>
                <a:cs typeface="Cambria"/>
                <a:sym typeface="Cambria"/>
              </a:rPr>
              <a:t>the database </a:t>
            </a:r>
            <a:r>
              <a:rPr i="1" lang="en-US">
                <a:latin typeface="Cambria"/>
                <a:ea typeface="Cambria"/>
                <a:cs typeface="Cambria"/>
                <a:sym typeface="Cambria"/>
              </a:rPr>
              <a:t>uses the path index to quickly find all matching orders without scanning all orders and then fetching the customer info.</a:t>
            </a:r>
            <a:endParaRPr i="1">
              <a:latin typeface="Cambria"/>
              <a:ea typeface="Cambria"/>
              <a:cs typeface="Cambria"/>
              <a:sym typeface="Cambria"/>
            </a:endParaRPr>
          </a:p>
          <a:p>
            <a:pPr indent="0" lvl="0" marL="0" rtl="0" algn="l">
              <a:spcBef>
                <a:spcPts val="36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Cambria"/>
              <a:ea typeface="Cambria"/>
              <a:cs typeface="Cambria"/>
              <a:sym typeface="Cambria"/>
            </a:endParaRPr>
          </a:p>
        </p:txBody>
      </p:sp>
      <p:sp>
        <p:nvSpPr>
          <p:cNvPr id="145" name="Google Shape;145;g369690b03c5_0_151"/>
          <p:cNvSpPr txBox="1"/>
          <p:nvPr>
            <p:ph idx="12" type="sldNum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2013-01-27T09:14:16Z</dcterms:created>
</cp:coreProperties>
</file>