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9b52cdc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9b52cdc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9b52cdc2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9b52cdc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9b52cdc2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9b52cdc2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9b52cdc2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9b52cdc2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9b52cdc2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9b52cdc2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9b52cdc2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9b52cdc2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9b52cdc2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9b52cdc2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9b52cdc2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9b52cdc2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af9351b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af9351b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af9351b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af9351b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aa80f26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aa80f26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af9351b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af9351b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af9351b1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af9351b1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af9351b1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af9351b1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af9351b1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af9351b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af9351b1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af9351b1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9b2bc0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9b2bc0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9b2bc0c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9b2bc0c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9b2bc0c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9b2bc0c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9b52cd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9b52cd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9b52cdc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9b52cdc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9b52cdc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9b52cdc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9b52cdc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9b52cdc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  <a:defRPr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izveeredwan.github.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aborn.pydata.org/generated/seaborn.heatmap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eaborn.pydata.org/generated/seaborn.scatterplot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hyperlink" Target="https://www.pik-potsdam.de/members/nocke/.personal/publications-1/NockeSchlechtwegSchumann05_high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lotly.com/python/treemaps/" TargetMode="External"/><Relationship Id="rId4" Type="http://schemas.openxmlformats.org/officeDocument/2006/relationships/hyperlink" Target="https://plotly.com/python/dendrogra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hyperlink" Target="https://elearn.daffodilvarsity.edu.bd/pluginfile.php/2577427/mod_resource/content/1/Maesurement%20of%20Dispersion.pdf#:~:text=What%20Is%20Skewness?-,Skewness%20is%20a%20statistical%20measure%20that%20assesses%20the%20asymmetry%20of,tail%20on%20the%20left%20side.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Visualization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Redwan Ahmed Rizvee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https://rizveeredwan.github.io</a:t>
            </a:r>
            <a:r>
              <a:rPr lang="en"/>
              <a:t>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data similarity and dissimilarity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671750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Similarity</a:t>
            </a:r>
            <a:r>
              <a:rPr lang="en" sz="1500">
                <a:solidFill>
                  <a:schemeClr val="dk1"/>
                </a:solidFill>
              </a:rPr>
              <a:t>: A numerical measure of how alike two data objects are. Higher values mean more similarity.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Dissimilarity</a:t>
            </a:r>
            <a:r>
              <a:rPr lang="en" sz="1500">
                <a:solidFill>
                  <a:schemeClr val="dk1"/>
                </a:solidFill>
              </a:rPr>
              <a:t>: A numerical measure of how different two data objects are. Higher values mean more dissimilarity.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158675" y="87525"/>
            <a:ext cx="28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Measures</a:t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3" title="{A60C05D9-0DA7-43D4-A332-B9C59BE7D14C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25" y="87525"/>
            <a:ext cx="5259025" cy="48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5472450" y="660225"/>
            <a:ext cx="344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Euclidian: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continuous numerical data, same scale or have been normalized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535600" y="15408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Manhattan: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numerical data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with outliers,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avoid squaring differences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due to creating more gaps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535600" y="2491100"/>
            <a:ext cx="30000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Minkowski: generalized distance function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that includes both Euclidean (p=2) and Manhattan (p=1),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tune the sensitivity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large differences by adjusting ppp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604800" y="38033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is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high-dimensional and sparse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(many zeros).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 title="{0A9AF1AE-8F6F-4EA9-A64E-B8D6FBDAF533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25" y="1172348"/>
            <a:ext cx="5751799" cy="26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type="title"/>
          </p:nvPr>
        </p:nvSpPr>
        <p:spPr>
          <a:xfrm>
            <a:off x="6158675" y="87525"/>
            <a:ext cx="28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Measures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6021150" y="9600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SMC: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categorical or binary features,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Presence and absence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are equally important,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symmetric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comparison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021150" y="21715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Jaccard: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categorical or binary features,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consider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presence more than absence, Asymmetric features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Distance Measures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Ordinal Data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</a:rPr>
              <a:t>Convert to ranks, then use numeric distance measures (e.g., Euclidean on ranks).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Binary Data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</a:rPr>
              <a:t>Symmetric Binary (e.g., gender):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Use Hamming Distance or Jaccard.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</a:rPr>
              <a:t>Asymmetric Binary (e.g., disease presence):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Use Jaccard Coefficient.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254025" y="1947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Jaccard Similar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569700"/>
            <a:ext cx="47535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Example (Binary Case)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Two binary vectors: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</a:rPr>
              <a:t>A = </a:t>
            </a:r>
            <a:r>
              <a:rPr lang="en" sz="1300">
                <a:solidFill>
                  <a:srgbClr val="188038"/>
                </a:solidFill>
              </a:rPr>
              <a:t>[1, 0, 1, 1, 0]</a:t>
            </a:r>
            <a:endParaRPr sz="1300">
              <a:solidFill>
                <a:srgbClr val="18803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</a:rPr>
              <a:t>B = </a:t>
            </a:r>
            <a:r>
              <a:rPr lang="en" sz="1300">
                <a:solidFill>
                  <a:srgbClr val="188038"/>
                </a:solidFill>
              </a:rPr>
              <a:t>[1, 1, 0, 1, 0]</a:t>
            </a:r>
            <a:endParaRPr sz="13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We interpret them as sets of positions where value is 1: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</a:rPr>
              <a:t>A = {1, 3, 4}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</a:rPr>
              <a:t>B = {1, 2, 4}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Then: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</a:rPr>
              <a:t>A∩B={1,4} → size = 2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</a:rPr>
              <a:t>A∪B={1,2,3,4} → size = 4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Jaccard Similarity=2/4=0.5,  Jaccard Distance=1−0.5=0.5</a:t>
            </a:r>
            <a:endParaRPr sz="1300"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4440025" y="569700"/>
            <a:ext cx="44769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Cambria"/>
                <a:ea typeface="Cambria"/>
                <a:cs typeface="Cambria"/>
                <a:sym typeface="Cambria"/>
              </a:rPr>
              <a:t>Example (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Set-based Example)</a:t>
            </a:r>
            <a:endParaRPr b="1" sz="1300"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 = {"apple", "banana", "cherry"}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B = {"banana", "cherry", "date", "fig"}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Then: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A∩B={"banana","cherry"} → size = 2</a:t>
            </a:r>
            <a:br>
              <a:rPr lang="en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A∪B={"apple","banana","cherry","date","fig"}→ size = 5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Jaccard Similarity=2/5=0.4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Jaccard Distance=1−0.4=0.6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161775" y="4555225"/>
            <a:ext cx="568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 Jaccard Only </a:t>
            </a:r>
            <a:r>
              <a:rPr lang="en" sz="1100">
                <a:solidFill>
                  <a:schemeClr val="dk1"/>
                </a:solidFill>
              </a:rPr>
              <a:t>Focuses only on </a:t>
            </a:r>
            <a:r>
              <a:rPr b="1" lang="en" sz="1100">
                <a:solidFill>
                  <a:schemeClr val="dk1"/>
                </a:solidFill>
              </a:rPr>
              <a:t>positive</a:t>
            </a:r>
            <a:r>
              <a:rPr lang="en" sz="1100">
                <a:solidFill>
                  <a:schemeClr val="dk1"/>
                </a:solidFill>
              </a:rPr>
              <a:t> matches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Preprocessing: Cleaning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748650"/>
            <a:ext cx="4822500" cy="3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Data Cleaning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✅ Purpose: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To remove </a:t>
            </a:r>
            <a:r>
              <a:rPr b="1" lang="en" sz="1300">
                <a:solidFill>
                  <a:schemeClr val="dk1"/>
                </a:solidFill>
              </a:rPr>
              <a:t>inaccuracies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b="1" lang="en" sz="1300">
                <a:solidFill>
                  <a:schemeClr val="dk1"/>
                </a:solidFill>
              </a:rPr>
              <a:t>inconsistencies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b="1" lang="en" sz="1300">
                <a:solidFill>
                  <a:schemeClr val="dk1"/>
                </a:solidFill>
              </a:rPr>
              <a:t>missing values</a:t>
            </a:r>
            <a:r>
              <a:rPr lang="en" sz="1300">
                <a:solidFill>
                  <a:schemeClr val="dk1"/>
                </a:solidFill>
              </a:rPr>
              <a:t>, and </a:t>
            </a:r>
            <a:r>
              <a:rPr b="1" lang="en" sz="1300">
                <a:solidFill>
                  <a:schemeClr val="dk1"/>
                </a:solidFill>
              </a:rPr>
              <a:t>noisy data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🔹 Common Problems: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</a:rPr>
              <a:t>Missing values</a:t>
            </a:r>
            <a:r>
              <a:rPr lang="en" sz="1300">
                <a:solidFill>
                  <a:schemeClr val="dk1"/>
                </a:solidFill>
              </a:rPr>
              <a:t> (e.g., blank cells in a CSV)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</a:rPr>
              <a:t>Noisy data</a:t>
            </a:r>
            <a:r>
              <a:rPr lang="en" sz="1300">
                <a:solidFill>
                  <a:schemeClr val="dk1"/>
                </a:solidFill>
              </a:rPr>
              <a:t> (e.g., typos, outliers)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</a:rPr>
              <a:t>Inconsistent formatting</a:t>
            </a:r>
            <a:r>
              <a:rPr lang="en" sz="1300">
                <a:solidFill>
                  <a:schemeClr val="dk1"/>
                </a:solidFill>
              </a:rPr>
              <a:t> (e.g., "BD", "Bangladesh", "bangla desh")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en" sz="1300">
                <a:solidFill>
                  <a:schemeClr val="dk1"/>
                </a:solidFill>
              </a:rPr>
              <a:t>Duplicate entries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984350" y="241225"/>
            <a:ext cx="3898200" cy="4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🔹 Techniques: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Handling missing values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b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Ignore the record (if rare)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Fill with mean/median/mode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interpolation or ML models</a:t>
            </a:r>
            <a:b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Noise reduction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b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Smoothing (e.g., binning, regression)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Outlier detection</a:t>
            </a:r>
            <a:b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Standardization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Ensure uniform formats (dates, case, units)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Deduplication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Identify and remove duplicate rows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242500" y="12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Integration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57825" y="694800"/>
            <a:ext cx="4753500" cy="4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2. Data Integration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✅ Purpose: </a:t>
            </a:r>
            <a:r>
              <a:rPr lang="en" sz="1200">
                <a:solidFill>
                  <a:schemeClr val="dk1"/>
                </a:solidFill>
              </a:rPr>
              <a:t>To combine data from </a:t>
            </a:r>
            <a:r>
              <a:rPr b="1" lang="en" sz="1200">
                <a:solidFill>
                  <a:schemeClr val="dk1"/>
                </a:solidFill>
              </a:rPr>
              <a:t>multiple sources</a:t>
            </a:r>
            <a:r>
              <a:rPr lang="en" sz="1200">
                <a:solidFill>
                  <a:schemeClr val="dk1"/>
                </a:solidFill>
              </a:rPr>
              <a:t> into a </a:t>
            </a:r>
            <a:r>
              <a:rPr b="1" lang="en" sz="1200">
                <a:solidFill>
                  <a:schemeClr val="dk1"/>
                </a:solidFill>
              </a:rPr>
              <a:t>coherent dataset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🔹 Scenarios: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dk1"/>
                </a:solidFill>
              </a:rPr>
              <a:t>Merging data from:  Multiple databases, Internal and external systems, IoT devices + business logs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🔹 Challenges: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</a:rPr>
              <a:t>Schema integration</a:t>
            </a:r>
            <a:r>
              <a:rPr lang="en" sz="1200">
                <a:solidFill>
                  <a:schemeClr val="dk1"/>
                </a:solidFill>
              </a:rPr>
              <a:t>: Same concept may use different names (e.g., "Cust_ID" vs "CustomerID")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</a:rPr>
              <a:t>Entity resolution</a:t>
            </a:r>
            <a:r>
              <a:rPr lang="en" sz="1200">
                <a:solidFill>
                  <a:schemeClr val="dk1"/>
                </a:solidFill>
              </a:rPr>
              <a:t>: Matching same real-world entity (e.g., "John Smith" vs "J. Smith")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</a:rPr>
              <a:t>Redundancy</a:t>
            </a:r>
            <a:r>
              <a:rPr lang="en" sz="1200">
                <a:solidFill>
                  <a:schemeClr val="dk1"/>
                </a:solidFill>
              </a:rPr>
              <a:t>: Repeated data from different sources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</a:rPr>
              <a:t>Data conflicts</a:t>
            </a:r>
            <a:r>
              <a:rPr lang="en" sz="1200">
                <a:solidFill>
                  <a:schemeClr val="dk1"/>
                </a:solidFill>
              </a:rPr>
              <a:t>: Conflicting values for the same attribute</a:t>
            </a:r>
            <a:endParaRPr sz="1200"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5318800" y="1604263"/>
            <a:ext cx="33090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🔹 Techniques: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metadata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domain knowledge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schema alignment</a:t>
            </a:r>
            <a:b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Apply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record linkage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/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entity matching algorithms</a:t>
            </a:r>
            <a:b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ETL tools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scalable integration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1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777475"/>
            <a:ext cx="8316900" cy="4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Purpose: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To convert data into a </a:t>
            </a:r>
            <a:r>
              <a:rPr b="1" lang="en" sz="1400">
                <a:solidFill>
                  <a:schemeClr val="dk1"/>
                </a:solidFill>
              </a:rPr>
              <a:t>suitable format</a:t>
            </a:r>
            <a:r>
              <a:rPr lang="en" sz="1400">
                <a:solidFill>
                  <a:schemeClr val="dk1"/>
                </a:solidFill>
              </a:rPr>
              <a:t> for analysis or mining.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🔹 Common Methods: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Normalization/Standardization</a:t>
            </a:r>
            <a:r>
              <a:rPr lang="en" sz="1400">
                <a:solidFill>
                  <a:schemeClr val="dk1"/>
                </a:solidFill>
              </a:rPr>
              <a:t>: Scale numerical values to a common range (e.g., [0,1] or z-scores)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Attribute construction</a:t>
            </a:r>
            <a:r>
              <a:rPr lang="en" sz="1400">
                <a:solidFill>
                  <a:schemeClr val="dk1"/>
                </a:solidFill>
              </a:rPr>
              <a:t>: Derive new meaningful features (e.g., </a:t>
            </a:r>
            <a:r>
              <a:rPr lang="en" sz="1400">
                <a:solidFill>
                  <a:srgbClr val="188038"/>
                </a:solidFill>
              </a:rPr>
              <a:t>Age = CurrentYear - BirthYear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Encoding categorical variables</a:t>
            </a:r>
            <a:r>
              <a:rPr lang="en" sz="1400">
                <a:solidFill>
                  <a:schemeClr val="dk1"/>
                </a:solidFill>
              </a:rPr>
              <a:t>: One-hot encoding, label encoding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Aggregation</a:t>
            </a:r>
            <a:r>
              <a:rPr lang="en" sz="1400">
                <a:solidFill>
                  <a:schemeClr val="dk1"/>
                </a:solidFill>
              </a:rPr>
              <a:t>: Summarizing data (e.g., total monthly sales from daily data)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Smoothing</a:t>
            </a:r>
            <a:r>
              <a:rPr lang="en" sz="1400">
                <a:solidFill>
                  <a:schemeClr val="dk1"/>
                </a:solidFill>
              </a:rPr>
              <a:t>: Reduce noise via averaging or regression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Generalization</a:t>
            </a:r>
            <a:r>
              <a:rPr lang="en" sz="1400">
                <a:solidFill>
                  <a:schemeClr val="dk1"/>
                </a:solidFill>
              </a:rPr>
              <a:t>: Replace low-level data with high-level concepts (e.g., “25” → “Young Adult</a:t>
            </a:r>
            <a:r>
              <a:rPr lang="en" sz="1400">
                <a:solidFill>
                  <a:schemeClr val="dk1"/>
                </a:solidFill>
              </a:rPr>
              <a:t>”)</a:t>
            </a:r>
            <a:endParaRPr sz="1400"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0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Discretization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752776"/>
            <a:ext cx="8520600" cy="4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Purpose: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To convert </a:t>
            </a:r>
            <a:r>
              <a:rPr b="1" lang="en" sz="1300">
                <a:solidFill>
                  <a:schemeClr val="dk1"/>
                </a:solidFill>
              </a:rPr>
              <a:t>continuous</a:t>
            </a:r>
            <a:r>
              <a:rPr lang="en" sz="1300">
                <a:solidFill>
                  <a:schemeClr val="dk1"/>
                </a:solidFill>
              </a:rPr>
              <a:t> attributes into </a:t>
            </a:r>
            <a:r>
              <a:rPr b="1" lang="en" sz="1300">
                <a:solidFill>
                  <a:schemeClr val="dk1"/>
                </a:solidFill>
              </a:rPr>
              <a:t>categorical</a:t>
            </a:r>
            <a:r>
              <a:rPr lang="en" sz="1300">
                <a:solidFill>
                  <a:schemeClr val="dk1"/>
                </a:solidFill>
              </a:rPr>
              <a:t> ones.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🔹 Why Needed: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</a:rPr>
              <a:t>Some models (e.g., decision trees) perform better with categorical input.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</a:rPr>
              <a:t>To simplify patterns or enhance interpretability.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🔹 M</a:t>
            </a:r>
            <a:r>
              <a:rPr b="1" lang="en" sz="1300">
                <a:solidFill>
                  <a:schemeClr val="dk1"/>
                </a:solidFill>
              </a:rPr>
              <a:t>e</a:t>
            </a:r>
            <a:r>
              <a:rPr b="1" lang="en" sz="1300">
                <a:solidFill>
                  <a:schemeClr val="dk1"/>
                </a:solidFill>
              </a:rPr>
              <a:t>thods: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</a:rPr>
              <a:t>Equal-width binning</a:t>
            </a:r>
            <a:r>
              <a:rPr lang="en" sz="1300">
                <a:solidFill>
                  <a:schemeClr val="dk1"/>
                </a:solidFill>
              </a:rPr>
              <a:t>: Divide range into intervals of equal size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</a:rPr>
              <a:t>Equal-frequency binning</a:t>
            </a:r>
            <a:r>
              <a:rPr lang="en" sz="1300">
                <a:solidFill>
                  <a:schemeClr val="dk1"/>
                </a:solidFill>
              </a:rPr>
              <a:t>: Each bin has the same number of records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</a:rPr>
              <a:t>Cluster-based discretization</a:t>
            </a:r>
            <a:r>
              <a:rPr lang="en" sz="1300">
                <a:solidFill>
                  <a:schemeClr val="dk1"/>
                </a:solidFill>
              </a:rPr>
              <a:t>: Use clustering (e.g., k-means) to form bins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</a:rPr>
              <a:t>Entropy-based</a:t>
            </a:r>
            <a:r>
              <a:rPr lang="en" sz="1300">
                <a:solidFill>
                  <a:schemeClr val="dk1"/>
                </a:solidFill>
              </a:rPr>
              <a:t> (e.g., in decision trees): Discretization based on class information gain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visualization techniques: Pixel-oriented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617275"/>
            <a:ext cx="8396100" cy="32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</a:t>
            </a:r>
            <a:r>
              <a:rPr lang="en" sz="1500">
                <a:solidFill>
                  <a:schemeClr val="dk1"/>
                </a:solidFill>
              </a:rPr>
              <a:t>very </a:t>
            </a:r>
            <a:r>
              <a:rPr b="1" lang="en" sz="1500">
                <a:solidFill>
                  <a:schemeClr val="dk1"/>
                </a:solidFill>
              </a:rPr>
              <a:t>data value</a:t>
            </a:r>
            <a:r>
              <a:rPr lang="en" sz="1500">
                <a:solidFill>
                  <a:schemeClr val="dk1"/>
                </a:solidFill>
              </a:rPr>
              <a:t> is mapped to a </a:t>
            </a:r>
            <a:r>
              <a:rPr b="1" lang="en" sz="1500">
                <a:solidFill>
                  <a:schemeClr val="dk1"/>
                </a:solidFill>
              </a:rPr>
              <a:t>colored pixel</a:t>
            </a:r>
            <a:r>
              <a:rPr lang="en" sz="1500">
                <a:solidFill>
                  <a:schemeClr val="dk1"/>
                </a:solidFill>
              </a:rPr>
              <a:t> on the screen. Very useful for </a:t>
            </a:r>
            <a:r>
              <a:rPr b="1" lang="en" sz="1500">
                <a:solidFill>
                  <a:schemeClr val="dk1"/>
                </a:solidFill>
              </a:rPr>
              <a:t>large-scale </a:t>
            </a:r>
            <a:r>
              <a:rPr lang="en" sz="1500">
                <a:solidFill>
                  <a:schemeClr val="dk1"/>
                </a:solidFill>
              </a:rPr>
              <a:t>multidimensional data. Uses color intensity or hue to encode data values. Efficient for datasets with millions of data points.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Techniques: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 Pattern, Circle Segments, Spiral Pixel Displays, etc. 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Heatmap visualization using seaborn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object and attribute types: nominal, binary, ordinal, numeric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Basic statistical descriptions of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Measuring data similarity and dissimilarity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preprocessing: cleaning, integration, transformation, and discretization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visualization techniques: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Pixel-oriented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Geometric projection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Icon-based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Hierarchical visualization</a:t>
            </a:r>
            <a:endParaRPr sz="18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00700" y="10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Visualization Technique: </a:t>
            </a:r>
            <a:r>
              <a:rPr lang="en"/>
              <a:t>Geometric Projection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825400"/>
            <a:ext cx="85206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Projects </a:t>
            </a:r>
            <a:r>
              <a:rPr b="1" lang="en" sz="1300">
                <a:solidFill>
                  <a:schemeClr val="dk1"/>
                </a:solidFill>
              </a:rPr>
              <a:t>high-dimensional data</a:t>
            </a:r>
            <a:r>
              <a:rPr lang="en" sz="1300">
                <a:solidFill>
                  <a:schemeClr val="dk1"/>
                </a:solidFill>
              </a:rPr>
              <a:t> onto a </a:t>
            </a:r>
            <a:r>
              <a:rPr b="1" lang="en" sz="1300">
                <a:solidFill>
                  <a:schemeClr val="dk1"/>
                </a:solidFill>
              </a:rPr>
              <a:t>2D or 3D geometric space</a:t>
            </a:r>
            <a:r>
              <a:rPr lang="en" sz="1300">
                <a:solidFill>
                  <a:schemeClr val="dk1"/>
                </a:solidFill>
              </a:rPr>
              <a:t> using mathematical transformations. Preserves structure such as </a:t>
            </a:r>
            <a:r>
              <a:rPr b="1" lang="en" sz="1300">
                <a:solidFill>
                  <a:schemeClr val="dk1"/>
                </a:solidFill>
              </a:rPr>
              <a:t>clusters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b="1" lang="en" sz="1300">
                <a:solidFill>
                  <a:schemeClr val="dk1"/>
                </a:solidFill>
              </a:rPr>
              <a:t>distances</a:t>
            </a:r>
            <a:r>
              <a:rPr lang="en" sz="1300">
                <a:solidFill>
                  <a:schemeClr val="dk1"/>
                </a:solidFill>
              </a:rPr>
              <a:t>, or </a:t>
            </a:r>
            <a:r>
              <a:rPr b="1" lang="en" sz="1300">
                <a:solidFill>
                  <a:schemeClr val="dk1"/>
                </a:solidFill>
              </a:rPr>
              <a:t>relationships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Techniques: Scatter Plots</a:t>
            </a:r>
            <a:r>
              <a:rPr lang="en" sz="1300">
                <a:solidFill>
                  <a:schemeClr val="dk1"/>
                </a:solidFill>
              </a:rPr>
              <a:t> (for 2D/3D), </a:t>
            </a:r>
            <a:r>
              <a:rPr b="1" lang="en" sz="1300">
                <a:solidFill>
                  <a:schemeClr val="dk1"/>
                </a:solidFill>
              </a:rPr>
              <a:t>Parallel Coordinates, Principal Component Analysis (PCA), t-SNE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b="1" lang="en" sz="1300">
                <a:solidFill>
                  <a:schemeClr val="dk1"/>
                </a:solidFill>
              </a:rPr>
              <a:t>UMAP</a:t>
            </a:r>
            <a:r>
              <a:rPr lang="en" sz="1300">
                <a:solidFill>
                  <a:schemeClr val="dk1"/>
                </a:solidFill>
              </a:rPr>
              <a:t> (nonlinear dimensionality reduction)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Scatterplot visualization using seaborn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6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Visualization Technique: Icon-based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735150"/>
            <a:ext cx="8520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Each </a:t>
            </a:r>
            <a:r>
              <a:rPr b="1" lang="en" sz="1300">
                <a:solidFill>
                  <a:schemeClr val="dk1"/>
                </a:solidFill>
              </a:rPr>
              <a:t>data item</a:t>
            </a:r>
            <a:r>
              <a:rPr lang="en" sz="1300">
                <a:solidFill>
                  <a:schemeClr val="dk1"/>
                </a:solidFill>
              </a:rPr>
              <a:t> is represented by a </a:t>
            </a:r>
            <a:r>
              <a:rPr b="1" lang="en" sz="1300">
                <a:solidFill>
                  <a:schemeClr val="dk1"/>
                </a:solidFill>
              </a:rPr>
              <a:t>small icon</a:t>
            </a:r>
            <a:r>
              <a:rPr lang="en" sz="1300">
                <a:solidFill>
                  <a:schemeClr val="dk1"/>
                </a:solidFill>
              </a:rPr>
              <a:t>, where icon features (shape, size, color, angle, etc.) encode attribute values.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Techniques: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Chernoff Faces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(facial features represent data dimensions),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Glyphs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Radar Charts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(spokes or arms encode attributes),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Stick Figures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12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Visualization Technique: Icon-based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50" y="1187075"/>
            <a:ext cx="2845875" cy="163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250" y="1136775"/>
            <a:ext cx="2392800" cy="26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9050" y="2919450"/>
            <a:ext cx="3151450" cy="184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150" y="1136775"/>
            <a:ext cx="3151450" cy="353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3501875" y="4073650"/>
            <a:ext cx="1023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7"/>
              </a:rPr>
              <a:t>Source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Technique: </a:t>
            </a:r>
            <a:r>
              <a:rPr lang="en"/>
              <a:t>Hierarchical Visualization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to represent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(tree-like or nested) data structures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🔹 Techniques: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Maps, Dendrograms, Radial Trees, Sunburst Charts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Tree map visualization using plotly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Dendogram visualization using plotly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object and attribute types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data object</a:t>
            </a:r>
            <a:r>
              <a:rPr lang="en">
                <a:solidFill>
                  <a:schemeClr val="dk1"/>
                </a:solidFill>
              </a:rPr>
              <a:t> represents an entity (e.g., a person, a product, a transaction) in the dataset. Each object is described using a set of </a:t>
            </a:r>
            <a:r>
              <a:rPr b="1" lang="en">
                <a:solidFill>
                  <a:schemeClr val="dk1"/>
                </a:solidFill>
              </a:rPr>
              <a:t>attributes</a:t>
            </a:r>
            <a:r>
              <a:rPr lang="en">
                <a:solidFill>
                  <a:schemeClr val="dk1"/>
                </a:solidFill>
              </a:rPr>
              <a:t> (also known as features, variables, or fields).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For a student object: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188038"/>
                </a:solidFill>
              </a:rPr>
              <a:t>{Name: "Alice", Gender: "Female", Grade: "A", Age: 21}</a:t>
            </a:r>
            <a:br>
              <a:rPr lang="en">
                <a:solidFill>
                  <a:srgbClr val="188038"/>
                </a:solidFill>
              </a:rPr>
            </a:br>
            <a:r>
              <a:rPr lang="en">
                <a:solidFill>
                  <a:schemeClr val="dk1"/>
                </a:solidFill>
              </a:rPr>
              <a:t> Here, each piece of information is an attribute.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42500" y="3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Types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07075"/>
            <a:ext cx="8520600" cy="4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a. Nominal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Definition</a:t>
            </a:r>
            <a:r>
              <a:rPr lang="en" sz="1500">
                <a:solidFill>
                  <a:schemeClr val="dk1"/>
                </a:solidFill>
              </a:rPr>
              <a:t>: </a:t>
            </a:r>
            <a:r>
              <a:rPr b="1" lang="en" sz="1500">
                <a:solidFill>
                  <a:schemeClr val="dk1"/>
                </a:solidFill>
              </a:rPr>
              <a:t>Categorical data with no inherent order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Examples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Gender: Male, Female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Color: Red, Blue, Green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Department: HR, Sales, Engineering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b</a:t>
            </a:r>
            <a:r>
              <a:rPr b="1" lang="en" sz="1500">
                <a:solidFill>
                  <a:schemeClr val="dk1"/>
                </a:solidFill>
              </a:rPr>
              <a:t>. Binary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Definition</a:t>
            </a:r>
            <a:r>
              <a:rPr lang="en" sz="1500">
                <a:solidFill>
                  <a:schemeClr val="dk1"/>
                </a:solidFill>
              </a:rPr>
              <a:t>: Special case of nominal attribute with only </a:t>
            </a:r>
            <a:r>
              <a:rPr b="1" lang="en" sz="1500">
                <a:solidFill>
                  <a:schemeClr val="dk1"/>
                </a:solidFill>
              </a:rPr>
              <a:t>two categories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Types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lang="en" sz="1500">
                <a:solidFill>
                  <a:schemeClr val="dk1"/>
                </a:solidFill>
              </a:rPr>
              <a:t>Symmetric</a:t>
            </a:r>
            <a:r>
              <a:rPr lang="en" sz="1500">
                <a:solidFill>
                  <a:schemeClr val="dk1"/>
                </a:solidFill>
              </a:rPr>
              <a:t>: Both values are equally important.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Example: </a:t>
            </a:r>
            <a:r>
              <a:rPr lang="en" sz="1500">
                <a:solidFill>
                  <a:srgbClr val="188038"/>
                </a:solidFill>
              </a:rPr>
              <a:t>isMarried = {Yes, No}</a:t>
            </a:r>
            <a:endParaRPr sz="1500">
              <a:solidFill>
                <a:srgbClr val="18803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1" lang="en" sz="1500">
                <a:solidFill>
                  <a:schemeClr val="dk1"/>
                </a:solidFill>
              </a:rPr>
              <a:t>Asymmetric</a:t>
            </a:r>
            <a:r>
              <a:rPr lang="en" sz="1500">
                <a:solidFill>
                  <a:schemeClr val="dk1"/>
                </a:solidFill>
              </a:rPr>
              <a:t>: One value is more important.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Example: </a:t>
            </a:r>
            <a:r>
              <a:rPr lang="en" sz="1500">
                <a:solidFill>
                  <a:srgbClr val="188038"/>
                </a:solidFill>
              </a:rPr>
              <a:t>hasDisease = {Yes, No}</a:t>
            </a:r>
            <a:r>
              <a:rPr lang="en" sz="1500">
                <a:solidFill>
                  <a:schemeClr val="dk1"/>
                </a:solidFill>
              </a:rPr>
              <a:t> (Yes is more significant)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Values</a:t>
            </a:r>
            <a:r>
              <a:rPr lang="en" sz="1500">
                <a:solidFill>
                  <a:schemeClr val="dk1"/>
                </a:solidFill>
              </a:rPr>
              <a:t>: Often encoded as </a:t>
            </a:r>
            <a:r>
              <a:rPr lang="en" sz="1500">
                <a:solidFill>
                  <a:srgbClr val="188038"/>
                </a:solidFill>
              </a:rPr>
              <a:t>0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>
                <a:solidFill>
                  <a:srgbClr val="188038"/>
                </a:solidFill>
              </a:rPr>
              <a:t>1</a:t>
            </a:r>
            <a:endParaRPr sz="15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7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Attribute Types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648675"/>
            <a:ext cx="8520600" cy="4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c. Ordinal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Definition</a:t>
            </a:r>
            <a:r>
              <a:rPr lang="en" sz="1500">
                <a:solidFill>
                  <a:schemeClr val="dk1"/>
                </a:solidFill>
              </a:rPr>
              <a:t>: Categories that have a </a:t>
            </a:r>
            <a:r>
              <a:rPr b="1" lang="en" sz="1500">
                <a:solidFill>
                  <a:schemeClr val="dk1"/>
                </a:solidFill>
              </a:rPr>
              <a:t>meaningful order</a:t>
            </a:r>
            <a:r>
              <a:rPr lang="en" sz="1500">
                <a:solidFill>
                  <a:schemeClr val="dk1"/>
                </a:solidFill>
              </a:rPr>
              <a:t>, but no fixed distance between them.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Examples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Education level: High School &lt; Bachelor &lt; Master &lt; PhD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Customer satisfaction: Low, Medium, High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Operations</a:t>
            </a:r>
            <a:r>
              <a:rPr lang="en" sz="1500">
                <a:solidFill>
                  <a:schemeClr val="dk1"/>
                </a:solidFill>
              </a:rPr>
              <a:t>: Can rank but not do arithmetic on </a:t>
            </a:r>
            <a:r>
              <a:rPr lang="en" sz="1500">
                <a:solidFill>
                  <a:schemeClr val="dk1"/>
                </a:solidFill>
              </a:rPr>
              <a:t>theme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d. </a:t>
            </a:r>
            <a:r>
              <a:rPr b="1" lang="en" sz="1500">
                <a:solidFill>
                  <a:schemeClr val="dk1"/>
                </a:solidFill>
              </a:rPr>
              <a:t>Numeric (Quantitative)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Divided into two subtypes: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Interval</a:t>
            </a:r>
            <a:r>
              <a:rPr lang="en" sz="1500">
                <a:solidFill>
                  <a:schemeClr val="dk1"/>
                </a:solidFill>
              </a:rPr>
              <a:t>: Ordered, meaningful differences, but no true zero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→ Example: Temperature in Celsius (20°C - 10°C = 10°C, but 0°C ≠ no temperature)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Ratio</a:t>
            </a:r>
            <a:r>
              <a:rPr lang="en" sz="1500">
                <a:solidFill>
                  <a:schemeClr val="dk1"/>
                </a:solidFill>
              </a:rPr>
              <a:t>: Ordered, meaningful differences, and </a:t>
            </a:r>
            <a:r>
              <a:rPr b="1" lang="en" sz="1500">
                <a:solidFill>
                  <a:schemeClr val="dk1"/>
                </a:solidFill>
              </a:rPr>
              <a:t>true zero</a:t>
            </a:r>
            <a:r>
              <a:rPr lang="en" sz="1500">
                <a:solidFill>
                  <a:schemeClr val="dk1"/>
                </a:solidFill>
              </a:rPr>
              <a:t> exists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→ Example: Age, Height, Weight, Salary (0 = absence)</a:t>
            </a:r>
            <a:endParaRPr sz="15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Basic statistical descriptions of data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648700"/>
            <a:ext cx="8520600" cy="3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1. Measures of Central Tendency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These describe the </a:t>
            </a:r>
            <a:r>
              <a:rPr b="1" lang="en" sz="1500">
                <a:solidFill>
                  <a:schemeClr val="dk1"/>
                </a:solidFill>
              </a:rPr>
              <a:t>center or average</a:t>
            </a:r>
            <a:r>
              <a:rPr lang="en" sz="1500">
                <a:solidFill>
                  <a:schemeClr val="dk1"/>
                </a:solidFill>
              </a:rPr>
              <a:t> of the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Mean (Average)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Mean= ∑ x</a:t>
            </a:r>
            <a:r>
              <a:rPr baseline="-25000" lang="en" sz="1500">
                <a:solidFill>
                  <a:schemeClr val="dk1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 / N; Sum of all values divided by the number of values.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Median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The middle value when data is sorted. For even-sized data, it's the average of the two middle values.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Mode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The most frequently occurring value in the dataset.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648700"/>
            <a:ext cx="8520600" cy="4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2. Measures of Dispersion (Spread)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These describe how much the data varies.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: Range=Max−Min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Variance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Average of the squared differences from the mean.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Variance=∑(x</a:t>
            </a:r>
            <a:r>
              <a:rPr baseline="-25000" lang="en" sz="1500">
                <a:solidFill>
                  <a:schemeClr val="dk1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-x̄)</a:t>
            </a:r>
            <a:r>
              <a:rPr baseline="30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/n (for population) and Variance = </a:t>
            </a:r>
            <a:r>
              <a:rPr lang="en" sz="1500">
                <a:solidFill>
                  <a:schemeClr val="dk1"/>
                </a:solidFill>
              </a:rPr>
              <a:t>∑(x</a:t>
            </a:r>
            <a:r>
              <a:rPr baseline="-25000" lang="en" sz="1500">
                <a:solidFill>
                  <a:schemeClr val="dk1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-x̄)</a:t>
            </a:r>
            <a:r>
              <a:rPr baseline="30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/(n-1) (for sample)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This  denominator correction is done to correct the biasness, known as  Bessel’s correction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Standard Deviation (SD)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Square root of the variance; gives dispersion in the same unit as the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Interquartile Range (IQR)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IQR=Q3−Q1, Q1 (First Quartile) = Median of the data between (0-50%) and Q3 (Third Quartile) = Median of the data between (50-100)%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Measures the spread of the middle 50% of the data.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Basic statistical descriptions of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1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statistical descriptions of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765750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3. Shape of the Distribution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Skewness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Indicates asymmetry of the data distribution.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Positive skew: tail on the right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Negative skew: tail on the left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Kurtosis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Measures "tailedness" or the presence of outliers.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High kurtosis: heavy tails (outliers)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</a:rPr>
              <a:t>Low kurtosis: light tails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0" title="{3C4F2EEC-6666-4C5A-82BA-16FCFC5D987D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269" y="765750"/>
            <a:ext cx="3975476" cy="15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 title="{9561085F-37D2-4EF9-AAC2-79F5F98087BC}.p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091" y="2444325"/>
            <a:ext cx="3352677" cy="159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0"/>
          <p:cNvCxnSpPr/>
          <p:nvPr/>
        </p:nvCxnSpPr>
        <p:spPr>
          <a:xfrm>
            <a:off x="3992550" y="1930550"/>
            <a:ext cx="1902900" cy="9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20" title="{8360FC17-E2EA-4941-A700-26EF84B32304}.png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3225" y="3420696"/>
            <a:ext cx="2125425" cy="16361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0"/>
          <p:cNvCxnSpPr/>
          <p:nvPr/>
        </p:nvCxnSpPr>
        <p:spPr>
          <a:xfrm>
            <a:off x="1040125" y="2161286"/>
            <a:ext cx="2243100" cy="2054400"/>
          </a:xfrm>
          <a:prstGeom prst="bentConnector3">
            <a:avLst>
              <a:gd fmla="val -380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1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Basic statistical descriptions of data</a:t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800525"/>
            <a:ext cx="85206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Kurtosis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Kurtosis is a statistical measure that </a:t>
            </a:r>
            <a:r>
              <a:rPr b="1" lang="en" sz="1500">
                <a:solidFill>
                  <a:schemeClr val="dk1"/>
                </a:solidFill>
              </a:rPr>
              <a:t>quantifies the shape of a probability distribution</a:t>
            </a:r>
            <a:r>
              <a:rPr lang="en" sz="1500">
                <a:solidFill>
                  <a:schemeClr val="dk1"/>
                </a:solidFill>
              </a:rPr>
              <a:t>. It provides information about the</a:t>
            </a:r>
            <a:r>
              <a:rPr b="1" lang="en" sz="1500">
                <a:solidFill>
                  <a:schemeClr val="dk1"/>
                </a:solidFill>
              </a:rPr>
              <a:t> tails </a:t>
            </a:r>
            <a:r>
              <a:rPr lang="en" sz="1500">
                <a:solidFill>
                  <a:schemeClr val="dk1"/>
                </a:solidFill>
              </a:rPr>
              <a:t>and </a:t>
            </a:r>
            <a:r>
              <a:rPr b="1" lang="en" sz="1500">
                <a:solidFill>
                  <a:schemeClr val="dk1"/>
                </a:solidFill>
              </a:rPr>
              <a:t>peakedness of the distribution compared to a normal distribution</a:t>
            </a:r>
            <a:r>
              <a:rPr lang="en" sz="1500">
                <a:solidFill>
                  <a:schemeClr val="dk1"/>
                </a:solidFill>
              </a:rPr>
              <a:t>. </a:t>
            </a:r>
            <a:r>
              <a:rPr b="1" lang="en" sz="1500">
                <a:solidFill>
                  <a:schemeClr val="dk1"/>
                </a:solidFill>
              </a:rPr>
              <a:t>Positive kurtosis</a:t>
            </a:r>
            <a:r>
              <a:rPr lang="en" sz="1500">
                <a:solidFill>
                  <a:schemeClr val="dk1"/>
                </a:solidFill>
              </a:rPr>
              <a:t> indicates </a:t>
            </a:r>
            <a:r>
              <a:rPr b="1" lang="en" sz="1500">
                <a:solidFill>
                  <a:schemeClr val="dk1"/>
                </a:solidFill>
              </a:rPr>
              <a:t>heavier tails</a:t>
            </a:r>
            <a:r>
              <a:rPr lang="en" sz="1500">
                <a:solidFill>
                  <a:schemeClr val="dk1"/>
                </a:solidFill>
              </a:rPr>
              <a:t> and a </a:t>
            </a:r>
            <a:r>
              <a:rPr b="1" lang="en" sz="1500">
                <a:solidFill>
                  <a:schemeClr val="dk1"/>
                </a:solidFill>
              </a:rPr>
              <a:t>more peaked distribution</a:t>
            </a:r>
            <a:r>
              <a:rPr lang="en" sz="1500">
                <a:solidFill>
                  <a:schemeClr val="dk1"/>
                </a:solidFill>
              </a:rPr>
              <a:t>, while </a:t>
            </a:r>
            <a:r>
              <a:rPr b="1" lang="en" sz="1500">
                <a:solidFill>
                  <a:schemeClr val="dk1"/>
                </a:solidFill>
              </a:rPr>
              <a:t>negative kurtosis </a:t>
            </a:r>
            <a:r>
              <a:rPr lang="en" sz="1500">
                <a:solidFill>
                  <a:schemeClr val="dk1"/>
                </a:solidFill>
              </a:rPr>
              <a:t>suggests </a:t>
            </a:r>
            <a:r>
              <a:rPr b="1" lang="en" sz="1500">
                <a:solidFill>
                  <a:schemeClr val="dk1"/>
                </a:solidFill>
              </a:rPr>
              <a:t>lighter tails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a flatter distribution</a:t>
            </a:r>
            <a:r>
              <a:rPr lang="en" sz="1500">
                <a:solidFill>
                  <a:schemeClr val="dk1"/>
                </a:solidFill>
              </a:rPr>
              <a:t>. Kurtosis helps in </a:t>
            </a:r>
            <a:r>
              <a:rPr b="1" lang="en" sz="1500">
                <a:solidFill>
                  <a:schemeClr val="dk1"/>
                </a:solidFill>
              </a:rPr>
              <a:t>analyzing the characteristics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outliers</a:t>
            </a:r>
            <a:r>
              <a:rPr lang="en" sz="1500">
                <a:solidFill>
                  <a:schemeClr val="dk1"/>
                </a:solidFill>
              </a:rPr>
              <a:t> of a dataset.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1" title="{B5E2C73F-5F42-47E5-AA75-6B0CE534F442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350" y="2401650"/>
            <a:ext cx="4659125" cy="24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6604200" y="2473150"/>
            <a:ext cx="21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Leptokurtic (Kurtosis &gt; 3)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7042425" y="3644275"/>
            <a:ext cx="20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Platykurtic (Kurtosis &lt; 3)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656100" y="3123875"/>
            <a:ext cx="20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mbria"/>
                <a:ea typeface="Cambria"/>
                <a:cs typeface="Cambria"/>
                <a:sym typeface="Cambria"/>
              </a:rPr>
              <a:t>Mesokurtic (Kurtosis = 3)</a:t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29025" y="4269625"/>
            <a:ext cx="110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Source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