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6858000" cx="9144000"/>
  <p:notesSz cx="7077075" cy="9363075"/>
  <p:embeddedFontLst>
    <p:embeddedFont>
      <p:font typeface="Helvetica Neue"/>
      <p:regular r:id="rId98"/>
      <p:bold r:id="rId99"/>
      <p:italic r:id="rId100"/>
      <p:boldItalic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GoogleSlidesCustomDataVersion2">
      <go:slidesCustomData xmlns:go="http://customooxmlschemas.google.com/" r:id="rId102" roundtripDataSignature="AMtx7mitQcdae81sbweu9Rmdk6ZlC3At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9" orient="horz"/>
        <p:guide pos="5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2" Type="http://customschemas.google.com/relationships/presentationmetadata" Target="metadata"/><Relationship Id="rId101" Type="http://schemas.openxmlformats.org/officeDocument/2006/relationships/font" Target="fonts/HelveticaNeue-boldItalic.fntdata"/><Relationship Id="rId100" Type="http://schemas.openxmlformats.org/officeDocument/2006/relationships/font" Target="fonts/HelveticaNeue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98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10557" y="0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93d2ba113_0_6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93d2ba113_0_6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493d2ba113_0_6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93d2ba113_0_15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93d2ba113_0_15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493d2ba113_0_15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93d2ba113_0_31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93d2ba113_0_31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493d2ba113_0_31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3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3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3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93d2ba113_0_64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493d2ba113_0_64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493d2ba113_0_64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493d2ba113_0_71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493d2ba113_0_71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493d2ba113_0_71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:notes"/>
          <p:cNvSpPr txBox="1"/>
          <p:nvPr/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4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4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p4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4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4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 txBox="1"/>
          <p:nvPr/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4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4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4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4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4a389e8f7b_1_1:notes"/>
          <p:cNvSpPr/>
          <p:nvPr>
            <p:ph idx="2" type="sldImg"/>
          </p:nvPr>
        </p:nvSpPr>
        <p:spPr>
          <a:xfrm>
            <a:off x="1196975" y="703263"/>
            <a:ext cx="46830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4a389e8f7b_1_1:notes"/>
          <p:cNvSpPr txBox="1"/>
          <p:nvPr>
            <p:ph idx="1" type="body"/>
          </p:nvPr>
        </p:nvSpPr>
        <p:spPr>
          <a:xfrm>
            <a:off x="944038" y="4447781"/>
            <a:ext cx="5189100" cy="4212300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34a389e8f7b_1_1:notes"/>
          <p:cNvSpPr txBox="1"/>
          <p:nvPr>
            <p:ph idx="12" type="sldNum"/>
          </p:nvPr>
        </p:nvSpPr>
        <p:spPr>
          <a:xfrm>
            <a:off x="4010557" y="8895562"/>
            <a:ext cx="3066600" cy="4674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4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4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4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4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4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48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5" name="Google Shape;545;p5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5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2" name="Google Shape;552;p5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5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9" name="Google Shape;559;p5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5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7" name="Google Shape;567;p5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5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5" name="Google Shape;575;p5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Google Shape;576;p5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3" name="Google Shape;583;p5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5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6" name="Google Shape;596;p5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59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6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60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6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6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7" name="Google Shape;617;p6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6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3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4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6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6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6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7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9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0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6" name="Google Shape;676;p7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Google Shape;677;p71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3" name="Google Shape;683;p7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72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3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1" name="Google Shape;691;p7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p73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4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7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74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5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5" name="Google Shape;705;p7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Google Shape;706;p75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6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7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77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77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8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78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Google Shape;725;p78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7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Google Shape;734;p79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0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80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2" name="Google Shape;742;p80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1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81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9" name="Google Shape;749;p81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2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82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7" name="Google Shape;757;p82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3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3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4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4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5:notes"/>
          <p:cNvSpPr txBox="1"/>
          <p:nvPr>
            <p:ph idx="1" type="body"/>
          </p:nvPr>
        </p:nvSpPr>
        <p:spPr>
          <a:xfrm>
            <a:off x="944038" y="4447781"/>
            <a:ext cx="5188999" cy="421242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85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6:notes"/>
          <p:cNvSpPr txBox="1"/>
          <p:nvPr>
            <p:ph idx="12" type="sldNum"/>
          </p:nvPr>
        </p:nvSpPr>
        <p:spPr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3" name="Google Shape;783;p86:notes"/>
          <p:cNvSpPr/>
          <p:nvPr>
            <p:ph idx="2" type="sldImg"/>
          </p:nvPr>
        </p:nvSpPr>
        <p:spPr>
          <a:xfrm>
            <a:off x="1196975" y="703263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Google Shape;784;p86:notes"/>
          <p:cNvSpPr txBox="1"/>
          <p:nvPr>
            <p:ph idx="1" type="body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8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20" name="Google Shape;20;p8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8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22" name="Google Shape;2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60" name="Google Shape;60;p9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61" name="Google Shape;61;p9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9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66" name="Google Shape;66;p9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9"/>
          <p:cNvSpPr txBox="1"/>
          <p:nvPr>
            <p:ph idx="1" type="body"/>
          </p:nvPr>
        </p:nvSpPr>
        <p:spPr>
          <a:xfrm rot="5400000">
            <a:off x="2193132" y="-284956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1469" lvl="1" marL="9144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0" name="Google Shape;70;p9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0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0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1469" lvl="1" marL="9144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4" name="Google Shape;74;p10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9"/>
          <p:cNvSpPr txBox="1"/>
          <p:nvPr>
            <p:ph idx="1" type="body"/>
          </p:nvPr>
        </p:nvSpPr>
        <p:spPr>
          <a:xfrm>
            <a:off x="629262" y="1067662"/>
            <a:ext cx="7885475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/>
            </a:lvl2pPr>
            <a:lvl3pPr indent="-336550" lvl="2" marL="13716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/>
            </a:lvl4pPr>
            <a:lvl5pPr indent="-336550" lvl="4" marL="22860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6" name="Google Shape;26;p8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0"/>
          <p:cNvSpPr txBox="1"/>
          <p:nvPr>
            <p:ph idx="1" type="body"/>
          </p:nvPr>
        </p:nvSpPr>
        <p:spPr>
          <a:xfrm>
            <a:off x="814388" y="1093788"/>
            <a:ext cx="7661275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1469" lvl="1" marL="9144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0" name="Google Shape;30;p90"/>
          <p:cNvSpPr txBox="1"/>
          <p:nvPr>
            <p:ph idx="2" type="body"/>
          </p:nvPr>
        </p:nvSpPr>
        <p:spPr>
          <a:xfrm>
            <a:off x="814388" y="3621088"/>
            <a:ext cx="7661275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1469" lvl="1" marL="9144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1" name="Google Shape;31;p9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spcBef>
                <a:spcPts val="59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595"/>
              </a:spcBef>
              <a:spcAft>
                <a:spcPts val="0"/>
              </a:spcAft>
              <a:buSzPts val="1445"/>
              <a:buNone/>
              <a:defRPr/>
            </a:lvl3pPr>
            <a:lvl4pPr lvl="3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None/>
              <a:defRPr/>
            </a:lvl5pPr>
            <a:lvl6pPr lvl="5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/>
        </p:txBody>
      </p:sp>
      <p:sp>
        <p:nvSpPr>
          <p:cNvPr id="35" name="Google Shape;35;p9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39" name="Google Shape;39;p9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3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3" name="Google Shape;43;p93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4" name="Google Shape;44;p9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9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9" name="Google Shape;49;p9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0" name="Google Shape;50;p9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1" name="Google Shape;51;p9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/>
          <p:nvPr>
            <p:ph idx="1" type="body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5755" lvl="1" marL="914400" marR="0" rtl="0" algn="l"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53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0357" lvl="2" marL="1371600" marR="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9562" lvl="4" marL="2286000" marR="0" rtl="0" algn="l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8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7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3" name="Google Shape;13;p87"/>
          <p:cNvSpPr txBox="1"/>
          <p:nvPr/>
        </p:nvSpPr>
        <p:spPr>
          <a:xfrm>
            <a:off x="4444717" y="6613525"/>
            <a:ext cx="518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14.</a:t>
            </a:r>
            <a:fld id="{00000000-1234-1234-1234-123412341234}" type="slidenum"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8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87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- 7</a:t>
            </a:r>
            <a:r>
              <a:rPr b="1" baseline="30000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16" name="Google Shape;16;p87"/>
          <p:cNvSpPr/>
          <p:nvPr/>
        </p:nvSpPr>
        <p:spPr>
          <a:xfrm>
            <a:off x="8916988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17" name="Google Shape;17;p8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Relationship Id="rId5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rizveeredwan/course-contents/tree/main/CSE-3104/Slides/Ch-14%20Example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14: Indexing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768350" y="96838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Secondary Indices Example</a:t>
            </a:r>
            <a:endParaRPr/>
          </a:p>
        </p:txBody>
      </p:sp>
      <p:sp>
        <p:nvSpPr>
          <p:cNvPr id="159" name="Google Shape;159;p10"/>
          <p:cNvSpPr txBox="1"/>
          <p:nvPr>
            <p:ph idx="2" type="body"/>
          </p:nvPr>
        </p:nvSpPr>
        <p:spPr>
          <a:xfrm>
            <a:off x="900113" y="1196950"/>
            <a:ext cx="7686675" cy="481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/>
              <a:t>Secondary index on </a:t>
            </a:r>
            <a:r>
              <a:rPr b="1" lang="en-US"/>
              <a:t>salary field</a:t>
            </a:r>
            <a:r>
              <a:rPr lang="en-US"/>
              <a:t> of instructor</a:t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/>
              <a:t>Index record points to a bucket that c</a:t>
            </a:r>
            <a:r>
              <a:rPr b="1" lang="en-US"/>
              <a:t>ontains pointers to all the actual records with that particular search-key value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b="1" lang="en-US"/>
              <a:t>Secondary indices have to be dense</a:t>
            </a:r>
            <a:endParaRPr b="1"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vs Nonclustering Indices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Indices offer substantial benefits when searching for records.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BUT: indices imposes overhead on database modification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when a record is inserted or deleted, every index on the relation must be updated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When a record is updated, any index on an updated attribute must be updated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Sequential scan using clustering index is efficient, but a sequential scan using a secondary (nonclustering) index is expensive on magnetic disk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record access may fetch a new block from disk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block fetch on magnetic disk requires about 5 to 10 milliseconds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Index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34502" y="1074198"/>
            <a:ext cx="7696724" cy="5117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index </a:t>
            </a:r>
            <a:r>
              <a:rPr b="1" lang="en-US"/>
              <a:t>does not fit in memory</a:t>
            </a:r>
            <a:r>
              <a:rPr lang="en-US"/>
              <a:t>, access becomes </a:t>
            </a:r>
            <a:r>
              <a:rPr b="1" lang="en-US"/>
              <a:t>expensive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Solution: </a:t>
            </a:r>
            <a:r>
              <a:rPr b="1" lang="en-US"/>
              <a:t>treat index kept on disk as a sequential file (Dense)</a:t>
            </a:r>
            <a:r>
              <a:rPr lang="en-US"/>
              <a:t> and </a:t>
            </a:r>
            <a:r>
              <a:rPr b="1" lang="en-US"/>
              <a:t>construct a sparse index on it (sparse)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outer index – a sparse index of the basic index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inner index – the basic index file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even outer index is too large to fit in main memory, yet another level of index can be created, and so on. (sparse -&gt; sparse -&gt; …. -&gt;Dense)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Indices at all levels must be updated on insertion or deletion from the file.</a:t>
            </a:r>
            <a:endParaRPr b="1"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CC3300"/>
                </a:solidFill>
              </a:rPr>
              <a:t>WHENEVER YOU CAN NOT FIT, MAKE IT SPARSER AND INCREASE LEVEL FOR SEARCHING</a:t>
            </a:r>
            <a:endParaRPr b="1" i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642938" y="257451"/>
            <a:ext cx="8077200" cy="436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Index (Cont.)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86" y="1495424"/>
            <a:ext cx="4618839" cy="445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Update:  Deletion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887765" y="3465513"/>
            <a:ext cx="7581531" cy="327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Single-level index entry deletion: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Dense indices</a:t>
            </a:r>
            <a:r>
              <a:rPr lang="en-US"/>
              <a:t> – deletion of search-key is similar to file record deletion. [ALMOST 1 vs 1 MAPPING]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Sparse indices</a:t>
            </a:r>
            <a:r>
              <a:rPr lang="en-US"/>
              <a:t> –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Next Search Key Case</a:t>
            </a:r>
            <a:r>
              <a:rPr lang="en-US"/>
              <a:t>: if an entry for the search key exists in the index, it is deleted by replacing the entry in the index </a:t>
            </a:r>
            <a:r>
              <a:rPr b="1" lang="en-US"/>
              <a:t>with the next search-key value</a:t>
            </a:r>
            <a:r>
              <a:rPr lang="en-US"/>
              <a:t> in the file (in search-key order).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Full Search Key Deletion Case</a:t>
            </a:r>
            <a:r>
              <a:rPr lang="en-US"/>
              <a:t>: If the next search-key value already has an index entry, the entry is deleted instead of being replaced.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/>
          <p:nvPr/>
        </p:nvSpPr>
        <p:spPr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deleted record was the only record in the file with its particular search-key value, the search-key is deleted from the index also.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Update:  Insertion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Single-level index insertion: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Perform a lookup using the search-key value of the record to be inserted.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Dense indices</a:t>
            </a:r>
            <a:r>
              <a:rPr lang="en-US"/>
              <a:t> – if the search-key value does not appear in the index, insert it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Indices are maintained as sequential files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Need to create space for new entry, </a:t>
            </a:r>
            <a:r>
              <a:rPr b="1" lang="en-US"/>
              <a:t>overflow blocks </a:t>
            </a:r>
            <a:r>
              <a:rPr lang="en-US"/>
              <a:t>may be required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Sparse indices</a:t>
            </a:r>
            <a:r>
              <a:rPr lang="en-US"/>
              <a:t> – if index stores an entry for each block of the file, no change needs to be made to the index unless a new block is created.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If a new block is created, the first search-key value appearing in the new block is inserted into the index.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Multilevel insertion and deletion:</a:t>
            </a:r>
            <a:r>
              <a:rPr lang="en-US"/>
              <a:t>  algorithms are simple extensions of the single-level algorithms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 on Multiple Keys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Composite search key</a:t>
            </a:r>
            <a:r>
              <a:rPr lang="en-US"/>
              <a:t>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index on </a:t>
            </a:r>
            <a:r>
              <a:rPr i="1" lang="en-US"/>
              <a:t>instructor</a:t>
            </a:r>
            <a:r>
              <a:rPr lang="en-US"/>
              <a:t> relation on attributes (</a:t>
            </a:r>
            <a:r>
              <a:rPr i="1" lang="en-US"/>
              <a:t>name, ID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Values are sorted lexicographically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  (John, 12121) &lt; (John, 13514)  and </a:t>
            </a:r>
            <a:br>
              <a:rPr lang="en-US"/>
            </a:br>
            <a:r>
              <a:rPr lang="en-US"/>
              <a:t>        (John, 13514) &lt; (Peter, 11223)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Can query on just </a:t>
            </a:r>
            <a:r>
              <a:rPr i="1" lang="en-US"/>
              <a:t>name</a:t>
            </a:r>
            <a:r>
              <a:rPr lang="en-US"/>
              <a:t>, or on (</a:t>
            </a:r>
            <a:r>
              <a:rPr i="1" lang="en-US"/>
              <a:t>name, ID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Index Files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887767" y="1310327"/>
            <a:ext cx="7508521" cy="461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Disadvantage of indexed-sequential files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Performance degrades as file grows</a:t>
            </a:r>
            <a:r>
              <a:rPr lang="en-US"/>
              <a:t>, since many overflow blocks get created.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Periodic reorganization</a:t>
            </a:r>
            <a:r>
              <a:rPr lang="en-US"/>
              <a:t> of entire file is required.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Advantage of B</a:t>
            </a:r>
            <a:r>
              <a:rPr baseline="30000" lang="en-US"/>
              <a:t>+</a:t>
            </a:r>
            <a:r>
              <a:rPr lang="en-US"/>
              <a:t>-tree index files: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Automatically reorganizes</a:t>
            </a:r>
            <a:r>
              <a:rPr lang="en-US"/>
              <a:t> itself with small, local, changes, in the face of insertions and deletions.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Reorganization of entire file is not required</a:t>
            </a:r>
            <a:r>
              <a:rPr lang="en-US"/>
              <a:t> to maintain performance.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(Minor) disadvantage of B</a:t>
            </a:r>
            <a:r>
              <a:rPr baseline="30000" lang="en-US"/>
              <a:t>+</a:t>
            </a:r>
            <a:r>
              <a:rPr lang="en-US"/>
              <a:t>-trees: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Extra insertion and deletion overhead, space overhead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Advantages of B</a:t>
            </a:r>
            <a:r>
              <a:rPr baseline="30000" lang="en-US"/>
              <a:t>+</a:t>
            </a:r>
            <a:r>
              <a:rPr lang="en-US"/>
              <a:t>-trees outweigh disadvantages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-trees are used extensively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</a:t>
            </a:r>
            <a:r>
              <a:rPr baseline="30000" lang="en-US"/>
              <a:t>+</a:t>
            </a:r>
            <a:r>
              <a:rPr lang="en-US"/>
              <a:t>-Tree</a:t>
            </a:r>
            <a:endParaRPr/>
          </a:p>
        </p:txBody>
      </p:sp>
      <p:cxnSp>
        <p:nvCxnSpPr>
          <p:cNvPr id="216" name="Google Shape;216;p18"/>
          <p:cNvCxnSpPr/>
          <p:nvPr/>
        </p:nvCxnSpPr>
        <p:spPr>
          <a:xfrm rot="10800000">
            <a:off x="1266825" y="5692775"/>
            <a:ext cx="4683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/>
          <p:nvPr/>
        </p:nvCxnSpPr>
        <p:spPr>
          <a:xfrm flipH="1">
            <a:off x="1270000" y="2995613"/>
            <a:ext cx="19050" cy="268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" name="Google Shape;218;p18"/>
          <p:cNvGrpSpPr/>
          <p:nvPr/>
        </p:nvGrpSpPr>
        <p:grpSpPr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219" name="Google Shape;21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8"/>
            <p:cNvSpPr/>
            <p:nvPr/>
          </p:nvSpPr>
          <p:spPr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Index Files (Cont.)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814388" y="1585907"/>
            <a:ext cx="7246937" cy="424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All paths from root to leaf are of the </a:t>
            </a:r>
            <a:r>
              <a:rPr b="1" lang="en-US"/>
              <a:t>same length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Each node that is not a root or a leaf has between ⎡</a:t>
            </a:r>
            <a:r>
              <a:rPr i="1" lang="en-US"/>
              <a:t>n</a:t>
            </a:r>
            <a:r>
              <a:rPr lang="en-US"/>
              <a:t>/2⎤ and </a:t>
            </a:r>
            <a:r>
              <a:rPr i="1" lang="en-US"/>
              <a:t>n</a:t>
            </a:r>
            <a:r>
              <a:rPr lang="en-US"/>
              <a:t> children.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 leaf node </a:t>
            </a:r>
            <a:r>
              <a:rPr lang="en-US"/>
              <a:t>has between ⎡(</a:t>
            </a:r>
            <a:r>
              <a:rPr i="1" lang="en-US"/>
              <a:t>n</a:t>
            </a:r>
            <a:r>
              <a:rPr lang="en-US"/>
              <a:t>–1)/2⎤ and </a:t>
            </a:r>
            <a:r>
              <a:rPr i="1" lang="en-US"/>
              <a:t>n</a:t>
            </a:r>
            <a:r>
              <a:rPr lang="en-US"/>
              <a:t>–1 values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Special cases: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root is not a leaf, it has at least 2 children.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root is a leaf (that is, there are no other nodes in the tree), it can have between 0 and (</a:t>
            </a:r>
            <a:r>
              <a:rPr i="1" lang="en-US"/>
              <a:t>n</a:t>
            </a:r>
            <a:r>
              <a:rPr lang="en-US"/>
              <a:t>–1) values.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</a:t>
            </a:r>
            <a:r>
              <a:rPr baseline="30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is a rooted tree satisfying the following properties: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6568925" y="2866225"/>
            <a:ext cx="1891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least half full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843379" y="1224828"/>
            <a:ext cx="7814845" cy="386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Basic Concepts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Ordered Indices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Index Files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B-Tree Index Files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Hashing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Write-optimized indices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Spatio-Temporal Indexing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Node Structure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Typical node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K</a:t>
            </a:r>
            <a:r>
              <a:rPr baseline="-25000" lang="en-US"/>
              <a:t>i</a:t>
            </a:r>
            <a:r>
              <a:rPr lang="en-US"/>
              <a:t> are the</a:t>
            </a:r>
            <a:r>
              <a:rPr b="1" lang="en-US"/>
              <a:t> search-key values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</a:t>
            </a:r>
            <a:r>
              <a:rPr baseline="-25000" lang="en-US"/>
              <a:t>i</a:t>
            </a:r>
            <a:r>
              <a:rPr lang="en-US"/>
              <a:t> are pointers to children (for non-leaf nodes) or pointers to records or buckets of records (for leaf nodes).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The search-keys in a node are ordered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 </a:t>
            </a:r>
            <a:r>
              <a:rPr i="1" lang="en-US"/>
              <a:t>K</a:t>
            </a:r>
            <a:r>
              <a:rPr baseline="-25000" lang="en-US"/>
              <a:t>1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lang="en-US"/>
              <a:t>2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lang="en-US"/>
              <a:t>3 </a:t>
            </a:r>
            <a:r>
              <a:rPr lang="en-US"/>
              <a:t>&lt; </a:t>
            </a:r>
            <a:r>
              <a:rPr i="1" lang="en-US"/>
              <a:t>. . .</a:t>
            </a:r>
            <a:r>
              <a:rPr baseline="-25000" lang="en-US"/>
              <a:t>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i="1" lang="en-US"/>
              <a:t>n–</a:t>
            </a:r>
            <a:r>
              <a:rPr baseline="-25000" lang="en-US"/>
              <a:t>1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aseline="-25000" lang="en-US"/>
              <a:t>        </a:t>
            </a:r>
            <a:r>
              <a:rPr lang="en-US"/>
              <a:t>(Initially assume no duplicate keys, address duplicates later)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Leaf Nodes in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843379" y="1589088"/>
            <a:ext cx="7933909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</a:t>
            </a:r>
            <a:r>
              <a:rPr i="1" lang="en-US"/>
              <a:t>i</a:t>
            </a:r>
            <a:r>
              <a:rPr lang="en-US"/>
              <a:t> = 1, 2, . . ., </a:t>
            </a:r>
            <a:r>
              <a:rPr i="1" lang="en-US"/>
              <a:t>n–</a:t>
            </a:r>
            <a:r>
              <a:rPr lang="en-US"/>
              <a:t>1, pointer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 </a:t>
            </a:r>
            <a:r>
              <a:rPr lang="en-US"/>
              <a:t>points to a file record</a:t>
            </a:r>
            <a:r>
              <a:rPr lang="en-US"/>
              <a:t> with search-key value </a:t>
            </a:r>
            <a:r>
              <a:rPr i="1" lang="en-US"/>
              <a:t>K</a:t>
            </a:r>
            <a:r>
              <a:rPr baseline="-25000" i="1" lang="en-US"/>
              <a:t>i</a:t>
            </a:r>
            <a:r>
              <a:rPr lang="en-US"/>
              <a:t>,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</a:t>
            </a:r>
            <a:r>
              <a:rPr i="1" lang="en-US"/>
              <a:t>L</a:t>
            </a:r>
            <a:r>
              <a:rPr baseline="-25000" i="1" lang="en-US"/>
              <a:t>i</a:t>
            </a:r>
            <a:r>
              <a:rPr i="1" lang="en-US"/>
              <a:t>, L</a:t>
            </a:r>
            <a:r>
              <a:rPr baseline="-25000" i="1" lang="en-US"/>
              <a:t>j</a:t>
            </a:r>
            <a:r>
              <a:rPr lang="en-US"/>
              <a:t> are leaf nodes and </a:t>
            </a:r>
            <a:r>
              <a:rPr i="1" lang="en-US"/>
              <a:t>i </a:t>
            </a:r>
            <a:r>
              <a:rPr lang="en-US"/>
              <a:t>&lt; </a:t>
            </a:r>
            <a:r>
              <a:rPr i="1" lang="en-US"/>
              <a:t>j, L</a:t>
            </a:r>
            <a:r>
              <a:rPr baseline="-25000" i="1" lang="en-US"/>
              <a:t>i</a:t>
            </a:r>
            <a:r>
              <a:rPr lang="en-US"/>
              <a:t>’s search-key values are less than or equal to </a:t>
            </a:r>
            <a:r>
              <a:rPr i="1" lang="en-US"/>
              <a:t>L</a:t>
            </a:r>
            <a:r>
              <a:rPr baseline="-25000" i="1" lang="en-US"/>
              <a:t>j</a:t>
            </a:r>
            <a:r>
              <a:rPr lang="en-US"/>
              <a:t>’s search-key values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P</a:t>
            </a:r>
            <a:r>
              <a:rPr baseline="-25000" i="1" lang="en-US"/>
              <a:t>n</a:t>
            </a:r>
            <a:r>
              <a:rPr lang="en-US"/>
              <a:t> points to next leaf node in search-key order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a leaf node:</a:t>
            </a:r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248" name="Google Shape;248;p21"/>
            <p:cNvPicPr preferRelativeResize="0"/>
            <p:nvPr/>
          </p:nvPicPr>
          <p:blipFill rotWithShape="1">
            <a:blip r:embed="rId3">
              <a:alphaModFix/>
            </a:blip>
            <a:srcRect b="9170" l="0" r="0" t="28847"/>
            <a:stretch/>
          </p:blipFill>
          <p:spPr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1"/>
            <p:cNvPicPr preferRelativeResize="0"/>
            <p:nvPr/>
          </p:nvPicPr>
          <p:blipFill rotWithShape="1">
            <a:blip r:embed="rId4">
              <a:alphaModFix/>
            </a:blip>
            <a:srcRect b="88744" l="0" r="0" t="0"/>
            <a:stretch/>
          </p:blipFill>
          <p:spPr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1"/>
          <p:cNvSpPr txBox="1"/>
          <p:nvPr/>
        </p:nvSpPr>
        <p:spPr>
          <a:xfrm>
            <a:off x="6399775" y="2758600"/>
            <a:ext cx="2137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 to next leaf node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Non-Leaf Nodes in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Non leaf nodes form a multi-level sparse index on the leaf nodes.  For a non-leaf node with </a:t>
            </a:r>
            <a:r>
              <a:rPr i="1" lang="en-US"/>
              <a:t>m</a:t>
            </a:r>
            <a:r>
              <a:rPr lang="en-US"/>
              <a:t> pointers: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 the search-keys in the subtree to which </a:t>
            </a: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 points are less than </a:t>
            </a:r>
            <a:r>
              <a:rPr i="1" lang="en-US"/>
              <a:t>K</a:t>
            </a:r>
            <a:r>
              <a:rPr baseline="-25000" lang="en-US"/>
              <a:t>1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2 ≤ </a:t>
            </a:r>
            <a:r>
              <a:rPr i="1" lang="en-US"/>
              <a:t>i </a:t>
            </a:r>
            <a:r>
              <a:rPr lang="en-US"/>
              <a:t>≤ </a:t>
            </a:r>
            <a:r>
              <a:rPr i="1" lang="en-US"/>
              <a:t>n </a:t>
            </a:r>
            <a:r>
              <a:rPr lang="en-US"/>
              <a:t>– 1, all the search-keys in the subtree to which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 points have values greater than or equal to </a:t>
            </a:r>
            <a:r>
              <a:rPr i="1" lang="en-US"/>
              <a:t>K</a:t>
            </a:r>
            <a:r>
              <a:rPr baseline="-25000" i="1" lang="en-US"/>
              <a:t>i</a:t>
            </a:r>
            <a:r>
              <a:rPr baseline="-25000" lang="en-US"/>
              <a:t>–1</a:t>
            </a:r>
            <a:r>
              <a:rPr lang="en-US"/>
              <a:t> and less than </a:t>
            </a:r>
            <a:r>
              <a:rPr i="1" lang="en-US"/>
              <a:t>K</a:t>
            </a:r>
            <a:r>
              <a:rPr baseline="-25000" i="1" lang="en-US"/>
              <a:t>i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 the search-keys in the subtree to which </a:t>
            </a:r>
            <a:r>
              <a:rPr i="1" lang="en-US"/>
              <a:t>P</a:t>
            </a:r>
            <a:r>
              <a:rPr baseline="-25000" i="1" lang="en-US"/>
              <a:t>n</a:t>
            </a:r>
            <a:r>
              <a:rPr lang="en-US"/>
              <a:t> points have values greater than or equal to </a:t>
            </a:r>
            <a:r>
              <a:rPr i="1" lang="en-US"/>
              <a:t>K</a:t>
            </a:r>
            <a:r>
              <a:rPr baseline="-25000" i="1" lang="en-US"/>
              <a:t>n</a:t>
            </a:r>
            <a:r>
              <a:rPr baseline="-25000" lang="en-US"/>
              <a:t>–1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General structure</a:t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</a:t>
            </a:r>
            <a:r>
              <a:rPr baseline="30000" lang="en-US"/>
              <a:t>+</a:t>
            </a:r>
            <a:r>
              <a:rPr lang="en-US"/>
              <a:t>-tree</a:t>
            </a:r>
            <a:endParaRPr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868365" y="1317612"/>
            <a:ext cx="6946897" cy="425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for </a:t>
            </a:r>
            <a:r>
              <a:rPr i="1" lang="en-US"/>
              <a:t>instructor </a:t>
            </a:r>
            <a:r>
              <a:rPr lang="en-US"/>
              <a:t>file (</a:t>
            </a:r>
            <a:r>
              <a:rPr i="1" lang="en-US"/>
              <a:t>n</a:t>
            </a:r>
            <a:r>
              <a:rPr lang="en-US"/>
              <a:t> = 6)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Leaf nodes must have between 3 and 5 values </a:t>
            </a:r>
            <a:br>
              <a:rPr lang="en-US"/>
            </a:br>
            <a:r>
              <a:rPr lang="en-US"/>
              <a:t>(⎡(</a:t>
            </a:r>
            <a:r>
              <a:rPr i="1" lang="en-US"/>
              <a:t>n</a:t>
            </a:r>
            <a:r>
              <a:rPr lang="en-US"/>
              <a:t>–1)/2⎤ and </a:t>
            </a:r>
            <a:r>
              <a:rPr i="1" lang="en-US"/>
              <a:t>n </a:t>
            </a:r>
            <a:r>
              <a:rPr lang="en-US"/>
              <a:t>–1, with </a:t>
            </a:r>
            <a:r>
              <a:rPr i="1" lang="en-US"/>
              <a:t>n</a:t>
            </a:r>
            <a:r>
              <a:rPr lang="en-US"/>
              <a:t> = 6).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Non-leaf nodes other than root must have between 3 and 6 children (⎡(</a:t>
            </a:r>
            <a:r>
              <a:rPr i="1" lang="en-US"/>
              <a:t>n</a:t>
            </a:r>
            <a:r>
              <a:rPr lang="en-US"/>
              <a:t>/2⎤ and </a:t>
            </a:r>
            <a:r>
              <a:rPr i="1" lang="en-US"/>
              <a:t>n </a:t>
            </a:r>
            <a:r>
              <a:rPr lang="en-US"/>
              <a:t>with </a:t>
            </a:r>
            <a:r>
              <a:rPr i="1" lang="en-US"/>
              <a:t>n</a:t>
            </a:r>
            <a:r>
              <a:rPr lang="en-US"/>
              <a:t> =6).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Root must have at least 2 children.</a:t>
            </a:r>
            <a:endParaRPr/>
          </a:p>
        </p:txBody>
      </p:sp>
      <p:pic>
        <p:nvPicPr>
          <p:cNvPr id="265" name="Google Shape;2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 about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Since the inter-node connections are done by pointers,</a:t>
            </a:r>
            <a:r>
              <a:rPr b="1" lang="en-US"/>
              <a:t> “logically” close blocks need not be “physically” close.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non-leaf levels of the B</a:t>
            </a:r>
            <a:r>
              <a:rPr baseline="30000" lang="en-US"/>
              <a:t>+</a:t>
            </a:r>
            <a:r>
              <a:rPr lang="en-US"/>
              <a:t>-tree </a:t>
            </a:r>
            <a:r>
              <a:rPr b="1" lang="en-US"/>
              <a:t>form a hierarchy of sparse indices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B</a:t>
            </a:r>
            <a:r>
              <a:rPr baseline="30000" lang="en-US"/>
              <a:t>+</a:t>
            </a:r>
            <a:r>
              <a:rPr lang="en-US"/>
              <a:t>-tree contains a relatively small number of levels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Level below root has at least 2* ⎡n/2⎤ values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Next level has at least 2* ⎡n/2⎤ * ⎡n/2⎤ values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.. etc.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there are </a:t>
            </a:r>
            <a:r>
              <a:rPr i="1" lang="en-US"/>
              <a:t>K</a:t>
            </a:r>
            <a:r>
              <a:rPr lang="en-US"/>
              <a:t> search-key values in the file, the tree height is no more than ⎡ log</a:t>
            </a:r>
            <a:r>
              <a:rPr baseline="-25000" lang="en-US"/>
              <a:t>⎡</a:t>
            </a:r>
            <a:r>
              <a:rPr baseline="-25000" i="1" lang="en-US"/>
              <a:t>n</a:t>
            </a:r>
            <a:r>
              <a:rPr baseline="-25000" lang="en-US"/>
              <a:t>/2⎤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)⎤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thus searches can be conducted efficiently.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Insertions and deletions to the main file can be handled efficiently</a:t>
            </a:r>
            <a:r>
              <a:rPr lang="en-US"/>
              <a:t>, as the index can be restructured in logarithmic time (as we shall see).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on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712788" y="1171852"/>
            <a:ext cx="8077200" cy="3063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b="1" lang="en-US"/>
              <a:t>   function</a:t>
            </a:r>
            <a:r>
              <a:rPr lang="en-US"/>
              <a:t> </a:t>
            </a:r>
            <a:r>
              <a:rPr i="1" lang="en-US"/>
              <a:t>find</a:t>
            </a:r>
            <a:r>
              <a:rPr lang="en-US"/>
              <a:t>(</a:t>
            </a:r>
            <a:r>
              <a:rPr i="1" lang="en-US"/>
              <a:t>v)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33"/>
                </a:solidFill>
              </a:rPr>
              <a:t>1.</a:t>
            </a:r>
            <a:r>
              <a:rPr lang="en-US"/>
              <a:t>    </a:t>
            </a:r>
            <a:r>
              <a:rPr i="1" lang="en-US"/>
              <a:t>C=root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33"/>
                </a:solidFill>
              </a:rPr>
              <a:t>2.</a:t>
            </a:r>
            <a:r>
              <a:rPr lang="en-US"/>
              <a:t>    </a:t>
            </a:r>
            <a:r>
              <a:rPr b="1" lang="en-US"/>
              <a:t>while</a:t>
            </a:r>
            <a:r>
              <a:rPr lang="en-US"/>
              <a:t> (C is not a leaf node)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-US"/>
              <a:t>Let </a:t>
            </a:r>
            <a:r>
              <a:rPr i="1" lang="en-US"/>
              <a:t>i </a:t>
            </a:r>
            <a:r>
              <a:rPr lang="en-US"/>
              <a:t>be least number s.t. </a:t>
            </a:r>
            <a:r>
              <a:rPr i="1" lang="en-US"/>
              <a:t>V ≤ K</a:t>
            </a:r>
            <a:r>
              <a:rPr baseline="-25000" i="1" lang="en-US"/>
              <a:t>i</a:t>
            </a:r>
            <a:r>
              <a:rPr i="1" lang="en-US"/>
              <a:t>.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b="1" lang="en-US"/>
              <a:t>if</a:t>
            </a:r>
            <a:r>
              <a:rPr lang="en-US"/>
              <a:t> there is no such number </a:t>
            </a:r>
            <a:r>
              <a:rPr i="1" lang="en-US"/>
              <a:t>i then 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i="1" lang="en-US"/>
              <a:t>     S</a:t>
            </a:r>
            <a:r>
              <a:rPr lang="en-US"/>
              <a:t>et </a:t>
            </a:r>
            <a:r>
              <a:rPr i="1" lang="en-US"/>
              <a:t>C</a:t>
            </a:r>
            <a:r>
              <a:rPr lang="en-US"/>
              <a:t> = </a:t>
            </a:r>
            <a:r>
              <a:rPr i="1" lang="en-US"/>
              <a:t>last non-null pointer in C</a:t>
            </a:r>
            <a:r>
              <a:rPr lang="en-US"/>
              <a:t> 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b="1" lang="en-US"/>
              <a:t>else</a:t>
            </a:r>
            <a:r>
              <a:rPr lang="en-US"/>
              <a:t> </a:t>
            </a:r>
            <a:r>
              <a:rPr b="1" lang="en-US"/>
              <a:t>if</a:t>
            </a:r>
            <a:r>
              <a:rPr lang="en-US"/>
              <a:t> (</a:t>
            </a:r>
            <a:r>
              <a:rPr i="1" lang="en-US"/>
              <a:t>v</a:t>
            </a:r>
            <a:r>
              <a:rPr lang="en-US"/>
              <a:t> = C.</a:t>
            </a:r>
            <a:r>
              <a:rPr i="1" lang="en-US"/>
              <a:t>K</a:t>
            </a:r>
            <a:r>
              <a:rPr baseline="-25000" i="1" lang="en-US"/>
              <a:t>i</a:t>
            </a:r>
            <a:r>
              <a:rPr lang="en-US"/>
              <a:t> ) Set C = </a:t>
            </a:r>
            <a:r>
              <a:rPr i="1" lang="en-US"/>
              <a:t>P</a:t>
            </a:r>
            <a:r>
              <a:rPr baseline="-25000" i="1" lang="en-US"/>
              <a:t>i +1  </a:t>
            </a:r>
            <a:endParaRPr/>
          </a:p>
          <a:p>
            <a:pPr indent="-457200" lvl="2" marL="131445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b="1" lang="en-US"/>
              <a:t>else</a:t>
            </a:r>
            <a:r>
              <a:rPr lang="en-US"/>
              <a:t> </a:t>
            </a:r>
            <a:r>
              <a:rPr b="1" lang="en-US"/>
              <a:t>set</a:t>
            </a:r>
            <a:r>
              <a:rPr lang="en-US"/>
              <a:t> </a:t>
            </a:r>
            <a:r>
              <a:rPr i="1" lang="en-US"/>
              <a:t>C</a:t>
            </a:r>
            <a:r>
              <a:rPr lang="en-US"/>
              <a:t> = C.</a:t>
            </a:r>
            <a:r>
              <a:rPr i="1" lang="en-US"/>
              <a:t>P</a:t>
            </a:r>
            <a:r>
              <a:rPr baseline="-25000" i="1" lang="en-US"/>
              <a:t>i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33"/>
                </a:solidFill>
              </a:rPr>
              <a:t>3.</a:t>
            </a:r>
            <a:r>
              <a:rPr b="1" lang="en-US"/>
              <a:t>    if</a:t>
            </a:r>
            <a:r>
              <a:rPr lang="en-US"/>
              <a:t> for some </a:t>
            </a:r>
            <a:r>
              <a:rPr i="1" lang="en-US"/>
              <a:t>i, K</a:t>
            </a:r>
            <a:r>
              <a:rPr baseline="-25000" i="1" lang="en-US"/>
              <a:t>i</a:t>
            </a:r>
            <a:r>
              <a:rPr i="1" lang="en-US"/>
              <a:t> = V  </a:t>
            </a:r>
            <a:r>
              <a:rPr b="1" lang="en-US"/>
              <a:t>then </a:t>
            </a:r>
            <a:r>
              <a:rPr lang="en-US"/>
              <a:t>return C.</a:t>
            </a:r>
            <a:r>
              <a:rPr i="1" lang="en-US"/>
              <a:t>P</a:t>
            </a:r>
            <a:r>
              <a:rPr baseline="-25000" i="1" lang="en-US"/>
              <a:t>i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33"/>
                </a:solidFill>
              </a:rPr>
              <a:t>4.</a:t>
            </a:r>
            <a:r>
              <a:rPr b="1" lang="en-US"/>
              <a:t>    else</a:t>
            </a:r>
            <a:r>
              <a:rPr lang="en-US"/>
              <a:t> return null /* no record with search-key value </a:t>
            </a:r>
            <a:r>
              <a:rPr i="1" lang="en-US"/>
              <a:t>v</a:t>
            </a:r>
            <a:r>
              <a:rPr lang="en-US"/>
              <a:t> exists. */</a:t>
            </a:r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on B</a:t>
            </a:r>
            <a:r>
              <a:rPr baseline="30000" lang="en-US"/>
              <a:t>+</a:t>
            </a:r>
            <a:r>
              <a:rPr lang="en-US"/>
              <a:t>-Trees (Cont.)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834501" y="1067662"/>
            <a:ext cx="749275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Range queries </a:t>
            </a:r>
            <a:r>
              <a:rPr lang="en-US"/>
              <a:t>find all records with search key values in a given range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See book for details of </a:t>
            </a:r>
            <a:r>
              <a:rPr b="1" lang="en-US"/>
              <a:t>function</a:t>
            </a:r>
            <a:r>
              <a:rPr lang="en-US"/>
              <a:t> </a:t>
            </a:r>
            <a:r>
              <a:rPr i="1" lang="en-US"/>
              <a:t>findRange</a:t>
            </a:r>
            <a:r>
              <a:rPr lang="en-US"/>
              <a:t>(</a:t>
            </a:r>
            <a:r>
              <a:rPr i="1" lang="en-US"/>
              <a:t>lb, ub</a:t>
            </a:r>
            <a:r>
              <a:rPr lang="en-US"/>
              <a:t>) which returns set of all such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Real implementations usually provide an iterator interface to fetch matching records one at a time</a:t>
            </a:r>
            <a:r>
              <a:rPr lang="en-US"/>
              <a:t>, using a </a:t>
            </a:r>
            <a:r>
              <a:rPr i="1" lang="en-US"/>
              <a:t>next</a:t>
            </a:r>
            <a:r>
              <a:rPr lang="en-US"/>
              <a:t>() function</a:t>
            </a:r>
            <a:endParaRPr/>
          </a:p>
        </p:txBody>
      </p:sp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93d2ba113_0_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Range Query</a:t>
            </a:r>
            <a:endParaRPr/>
          </a:p>
        </p:txBody>
      </p:sp>
      <p:sp>
        <p:nvSpPr>
          <p:cNvPr id="294" name="Google Shape;294;g3493d2ba113_0_6"/>
          <p:cNvSpPr txBox="1"/>
          <p:nvPr/>
        </p:nvSpPr>
        <p:spPr>
          <a:xfrm>
            <a:off x="810900" y="984125"/>
            <a:ext cx="8077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function range_query(v_low, v_high):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1.    C = root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2.    while (C is not a leaf node):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Let i be the least number such that v_low ≤ C.K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if no such i exists: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C = last non-null pointer in 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else if v_low == C.K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C = C.P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C = C.P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3.    results = 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4.    while (C is not null):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for i = 0 to len(C.K) - 1: // traversing all the search keys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if C.K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&gt; v_high: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return results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if C.K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≥ v_low: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results.append(C.Pi)  // or C.values[i], data collection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C = C.next_leaf // link to move another leaf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5.    return results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on B</a:t>
            </a:r>
            <a:r>
              <a:rPr baseline="30000" lang="en-US"/>
              <a:t>+-</a:t>
            </a:r>
            <a:r>
              <a:rPr lang="en-US"/>
              <a:t>Trees (Cont.)</a:t>
            </a:r>
            <a:endParaRPr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there are </a:t>
            </a:r>
            <a:r>
              <a:rPr i="1" lang="en-US"/>
              <a:t>K</a:t>
            </a:r>
            <a:r>
              <a:rPr lang="en-US"/>
              <a:t> search-key values in the file, the height of the tree is no more than ⎡log</a:t>
            </a:r>
            <a:r>
              <a:rPr baseline="-25000" lang="en-US"/>
              <a:t>⎡</a:t>
            </a:r>
            <a:r>
              <a:rPr baseline="-25000" i="1" lang="en-US"/>
              <a:t>n</a:t>
            </a:r>
            <a:r>
              <a:rPr baseline="-25000" lang="en-US"/>
              <a:t>/2⎤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)⎤.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 node is generally the same size as a disk block, typically 4 kilobytes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and </a:t>
            </a:r>
            <a:r>
              <a:rPr b="1" i="1" lang="en-US"/>
              <a:t>n</a:t>
            </a:r>
            <a:r>
              <a:rPr b="1" lang="en-US"/>
              <a:t> </a:t>
            </a:r>
            <a:r>
              <a:rPr lang="en-US"/>
              <a:t>is typically around 100 (40 bytes per index entry).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With 1 million search key values and </a:t>
            </a:r>
            <a:r>
              <a:rPr i="1" lang="en-US"/>
              <a:t>n</a:t>
            </a:r>
            <a:r>
              <a:rPr lang="en-US"/>
              <a:t> = 100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at most </a:t>
            </a:r>
            <a:r>
              <a:rPr i="1" lang="en-US"/>
              <a:t> log</a:t>
            </a:r>
            <a:r>
              <a:rPr baseline="-25000" lang="en-US"/>
              <a:t>50</a:t>
            </a:r>
            <a:r>
              <a:rPr lang="en-US"/>
              <a:t>(1,000,000) = 4 nodes are accessed in a lookup traversal from root to leaf.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Contrast this with a balanced binary tree with 1 million search key values — around 20 nodes are accessed in a lookup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above difference is significant since every node access may need a disk I/O, costing around 20 milliseconds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Non-Unique Keys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a search key </a:t>
            </a:r>
            <a:r>
              <a:rPr i="1" lang="en-US"/>
              <a:t>a</a:t>
            </a:r>
            <a:r>
              <a:rPr baseline="-25000" i="1" lang="en-US" sz="2000"/>
              <a:t>i</a:t>
            </a:r>
            <a:r>
              <a:rPr i="1" lang="en-US"/>
              <a:t> </a:t>
            </a:r>
            <a:r>
              <a:rPr lang="en-US"/>
              <a:t> is not unique, create instead an index on a</a:t>
            </a:r>
            <a:r>
              <a:rPr b="1" lang="en-US"/>
              <a:t> composite key (</a:t>
            </a:r>
            <a:r>
              <a:rPr b="1" i="1" lang="en-US"/>
              <a:t>a</a:t>
            </a:r>
            <a:r>
              <a:rPr b="1" baseline="-25000" i="1" lang="en-US"/>
              <a:t>i </a:t>
            </a:r>
            <a:r>
              <a:rPr b="1" lang="en-US"/>
              <a:t>, </a:t>
            </a:r>
            <a:r>
              <a:rPr b="1" i="1" lang="en-US"/>
              <a:t>A</a:t>
            </a:r>
            <a:r>
              <a:rPr b="1" baseline="-25000" i="1" lang="en-US" sz="2000"/>
              <a:t>p</a:t>
            </a:r>
            <a:r>
              <a:rPr b="1" lang="en-US"/>
              <a:t>), which is unique</a:t>
            </a:r>
            <a:endParaRPr b="1"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A</a:t>
            </a:r>
            <a:r>
              <a:rPr baseline="-25000" i="1" lang="en-US" sz="2000"/>
              <a:t>p</a:t>
            </a:r>
            <a:r>
              <a:rPr lang="en-US"/>
              <a:t> could be a primary key, record ID, or any other attribute that </a:t>
            </a:r>
            <a:r>
              <a:rPr b="1" lang="en-US"/>
              <a:t>guarantees uniqueness</a:t>
            </a:r>
            <a:endParaRPr b="1"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Search for </a:t>
            </a:r>
            <a:r>
              <a:rPr i="1" lang="en-US"/>
              <a:t>a</a:t>
            </a:r>
            <a:r>
              <a:rPr baseline="-25000" i="1" lang="en-US" sz="2000"/>
              <a:t>i</a:t>
            </a:r>
            <a:r>
              <a:rPr i="1" lang="en-US"/>
              <a:t> = v </a:t>
            </a:r>
            <a:r>
              <a:rPr lang="en-US"/>
              <a:t>can be implemented by a range search on composite key, with range (</a:t>
            </a:r>
            <a:r>
              <a:rPr i="1" lang="en-US"/>
              <a:t>v, </a:t>
            </a:r>
            <a:r>
              <a:rPr i="1" lang="en-US" sz="2000"/>
              <a:t>-</a:t>
            </a:r>
            <a:r>
              <a:rPr lang="en-US" sz="2000"/>
              <a:t> ∞</a:t>
            </a:r>
            <a:r>
              <a:rPr lang="en-US"/>
              <a:t>) to (</a:t>
            </a:r>
            <a:r>
              <a:rPr i="1" lang="en-US"/>
              <a:t>v, </a:t>
            </a:r>
            <a:r>
              <a:rPr i="1" lang="en-US" sz="2000"/>
              <a:t>+</a:t>
            </a:r>
            <a:r>
              <a:rPr lang="en-US" sz="2000"/>
              <a:t> ∞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But more I/O operations are needed to fetch the actual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index is clustering, all accesses are sequential. </a:t>
            </a:r>
            <a:r>
              <a:rPr lang="en-US">
                <a:solidFill>
                  <a:schemeClr val="dk2"/>
                </a:solidFill>
              </a:rPr>
              <a:t>It means that data is orderly stored by this index in the disk, so sequential access will provide all the data. 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index is non-clustering, each record access may need an I/O operation. </a:t>
            </a:r>
            <a:r>
              <a:rPr lang="en-US">
                <a:solidFill>
                  <a:schemeClr val="dk2"/>
                </a:solidFill>
              </a:rPr>
              <a:t>The data is stored by a different ordering scheme, to get the complete set of data, multiple disk based I/O might be required</a:t>
            </a:r>
            <a:r>
              <a:rPr lang="en-US"/>
              <a:t>.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52257" y="1135063"/>
            <a:ext cx="7448364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Indexing mechanisms used </a:t>
            </a:r>
            <a:r>
              <a:rPr b="1" lang="en-US">
                <a:solidFill>
                  <a:srgbClr val="FF0000"/>
                </a:solidFill>
              </a:rPr>
              <a:t>to speed up access to desired data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author catalog in library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Search Key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- attribute to set of attributes used </a:t>
            </a:r>
            <a:r>
              <a:rPr lang="en-US">
                <a:solidFill>
                  <a:srgbClr val="FF0000"/>
                </a:solidFill>
              </a:rPr>
              <a:t>to look up records </a:t>
            </a:r>
            <a:r>
              <a:rPr lang="en-US"/>
              <a:t>in a file.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An </a:t>
            </a:r>
            <a:r>
              <a:rPr b="1" lang="en-US">
                <a:solidFill>
                  <a:srgbClr val="002060"/>
                </a:solidFill>
              </a:rPr>
              <a:t>index file </a:t>
            </a:r>
            <a:r>
              <a:rPr lang="en-US"/>
              <a:t>consists of records (called </a:t>
            </a:r>
            <a:r>
              <a:rPr b="1" lang="en-US">
                <a:solidFill>
                  <a:srgbClr val="002060"/>
                </a:solidFill>
              </a:rPr>
              <a:t>index entries</a:t>
            </a:r>
            <a:r>
              <a:rPr lang="en-US"/>
              <a:t>) of the form</a:t>
            </a: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Index files are typically </a:t>
            </a:r>
            <a:r>
              <a:rPr lang="en-US">
                <a:solidFill>
                  <a:srgbClr val="FF0000"/>
                </a:solidFill>
              </a:rPr>
              <a:t>much smaller </a:t>
            </a:r>
            <a:r>
              <a:rPr lang="en-US"/>
              <a:t>than the original file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Two basic kinds of indices: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Ordered indices:  </a:t>
            </a:r>
            <a:r>
              <a:rPr lang="en-US"/>
              <a:t>search keys are stored in sorted order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Hash indices:</a:t>
            </a:r>
            <a:r>
              <a:rPr lang="en-US"/>
              <a:t>  search keys are distributed uniformly across “buckets” using a “hash function”. 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search-key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Insertion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Assume record already added to the file.  Let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●"/>
            </a:pPr>
            <a:r>
              <a:rPr i="1" lang="en-US"/>
              <a:t>pr</a:t>
            </a:r>
            <a:r>
              <a:rPr lang="en-US"/>
              <a:t> be pointer to the record, and let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●"/>
            </a:pPr>
            <a:r>
              <a:rPr lang="en-US"/>
              <a:t>v be the search key value of the record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AutoNum type="arabicPeriod"/>
            </a:pPr>
            <a:r>
              <a:rPr lang="en-US"/>
              <a:t>Find the leaf node in which the search-key value would appear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AutoNum type="arabicPeriod"/>
            </a:pPr>
            <a:r>
              <a:rPr lang="en-US"/>
              <a:t>If there is room in the leaf node, insert (v, </a:t>
            </a:r>
            <a:r>
              <a:rPr i="1" lang="en-US"/>
              <a:t>pr</a:t>
            </a:r>
            <a:r>
              <a:rPr lang="en-US"/>
              <a:t>) pair in the leaf node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AutoNum type="arabicPeriod"/>
            </a:pPr>
            <a:r>
              <a:rPr lang="en-US"/>
              <a:t>Otherwise, split the node (along with the new (</a:t>
            </a:r>
            <a:r>
              <a:rPr i="1" lang="en-US"/>
              <a:t>v, pr</a:t>
            </a:r>
            <a:r>
              <a:rPr lang="en-US"/>
              <a:t>)  entry) as discussed in the next slide, and propagate updates to parent nodes.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Insertion (Cont.)</a:t>
            </a:r>
            <a:endParaRPr/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843379" y="1067662"/>
            <a:ext cx="7671358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Splitting a leaf node: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take the </a:t>
            </a:r>
            <a:r>
              <a:rPr i="1" lang="en-US"/>
              <a:t>n </a:t>
            </a:r>
            <a:r>
              <a:rPr lang="en-US"/>
              <a:t>(search-key value, pointer) pairs (including the one being inserted) in sorted order.  Place the first ⎡</a:t>
            </a:r>
            <a:r>
              <a:rPr i="1" lang="en-US"/>
              <a:t>n</a:t>
            </a:r>
            <a:r>
              <a:rPr lang="en-US"/>
              <a:t>/2⎤ in the original node, and the rest in a new node.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let the new node be </a:t>
            </a:r>
            <a:r>
              <a:rPr i="1" lang="en-US"/>
              <a:t>p,</a:t>
            </a:r>
            <a:r>
              <a:rPr lang="en-US"/>
              <a:t> and let </a:t>
            </a:r>
            <a:r>
              <a:rPr i="1" lang="en-US"/>
              <a:t>k</a:t>
            </a:r>
            <a:r>
              <a:rPr lang="en-US"/>
              <a:t> be the least key value in </a:t>
            </a:r>
            <a:r>
              <a:rPr i="1" lang="en-US"/>
              <a:t>p.  </a:t>
            </a:r>
            <a:r>
              <a:rPr lang="en-US"/>
              <a:t>Insert (</a:t>
            </a:r>
            <a:r>
              <a:rPr i="1" lang="en-US"/>
              <a:t>k,p</a:t>
            </a:r>
            <a:r>
              <a:rPr lang="en-US"/>
              <a:t>) in the parent of the node being split.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parent is full, split it and </a:t>
            </a:r>
            <a:r>
              <a:rPr b="1" lang="en-US"/>
              <a:t>propagate</a:t>
            </a:r>
            <a:r>
              <a:rPr lang="en-US"/>
              <a:t> the split further up.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Splitting of nodes proceeds upwards till a node that is not full is found.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the worst case the root node may be split increasing the height of the tree by 1. 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of splitting node containing Brandt, Califieri and Crick on inserting Adams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step: insert entry with (Califieri, pointer-to-new-node) into parent</a:t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81915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 Insertion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30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before and after insertion of “Adams”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1" name="Google Shape;3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1"/>
          <p:cNvPicPr preferRelativeResize="0"/>
          <p:nvPr/>
        </p:nvPicPr>
        <p:blipFill rotWithShape="1">
          <a:blip r:embed="rId4">
            <a:alphaModFix/>
          </a:blip>
          <a:srcRect b="62524" l="0" r="0" t="0"/>
          <a:stretch/>
        </p:blipFill>
        <p:spPr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 txBox="1"/>
          <p:nvPr/>
        </p:nvSpPr>
        <p:spPr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334" name="Google Shape;334;p31"/>
          <p:cNvCxnSpPr/>
          <p:nvPr/>
        </p:nvCxnSpPr>
        <p:spPr>
          <a:xfrm flipH="1">
            <a:off x="336550" y="4224338"/>
            <a:ext cx="609600" cy="93345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31"/>
          <p:cNvCxnSpPr/>
          <p:nvPr/>
        </p:nvCxnSpPr>
        <p:spPr>
          <a:xfrm>
            <a:off x="958850" y="4224338"/>
            <a:ext cx="700088" cy="193675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 Insertion</a:t>
            </a:r>
            <a:endParaRPr/>
          </a:p>
        </p:txBody>
      </p:sp>
      <p:pic>
        <p:nvPicPr>
          <p:cNvPr id="341" name="Google Shape;3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 txBox="1"/>
          <p:nvPr/>
        </p:nvSpPr>
        <p:spPr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baseline="30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before and after insertion of “Lamport”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4" name="Google Shape;344;p32"/>
          <p:cNvCxnSpPr/>
          <p:nvPr/>
        </p:nvCxnSpPr>
        <p:spPr>
          <a:xfrm rot="10800000">
            <a:off x="5999163" y="3343275"/>
            <a:ext cx="1658937" cy="34925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5" name="Google Shape;345;p32"/>
          <p:cNvCxnSpPr>
            <a:stCxn id="346" idx="0"/>
          </p:cNvCxnSpPr>
          <p:nvPr/>
        </p:nvCxnSpPr>
        <p:spPr>
          <a:xfrm rot="10800000">
            <a:off x="4645907" y="5997438"/>
            <a:ext cx="839700" cy="2970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7" name="Google Shape;347;p32"/>
          <p:cNvSpPr txBox="1"/>
          <p:nvPr/>
        </p:nvSpPr>
        <p:spPr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348" name="Google Shape;348;p32"/>
          <p:cNvCxnSpPr>
            <a:stCxn id="346" idx="0"/>
          </p:cNvCxnSpPr>
          <p:nvPr/>
        </p:nvCxnSpPr>
        <p:spPr>
          <a:xfrm flipH="1" rot="10800000">
            <a:off x="5485607" y="6032538"/>
            <a:ext cx="216000" cy="2619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6" name="Google Shape;346;p32"/>
          <p:cNvSpPr txBox="1"/>
          <p:nvPr/>
        </p:nvSpPr>
        <p:spPr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349" name="Google Shape;349;p32"/>
          <p:cNvCxnSpPr>
            <a:stCxn id="347" idx="2"/>
          </p:cNvCxnSpPr>
          <p:nvPr/>
        </p:nvCxnSpPr>
        <p:spPr>
          <a:xfrm flipH="1">
            <a:off x="5993569" y="4032250"/>
            <a:ext cx="2138400" cy="2271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0" name="Google Shape;350;p32"/>
          <p:cNvCxnSpPr>
            <a:stCxn id="347" idx="2"/>
          </p:cNvCxnSpPr>
          <p:nvPr/>
        </p:nvCxnSpPr>
        <p:spPr>
          <a:xfrm flipH="1">
            <a:off x="6628669" y="4032250"/>
            <a:ext cx="1503300" cy="5319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850900" y="1067662"/>
            <a:ext cx="766383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Splitting a non-leaf node: when inserting (k,p) into an already full internal node 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Copy N to an in-memory area M with space for n+1 pointers and n keys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 (k,p) into M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Copy P</a:t>
            </a:r>
            <a:r>
              <a:rPr baseline="-25000" lang="en-US"/>
              <a:t>1</a:t>
            </a:r>
            <a:r>
              <a:rPr lang="en-US"/>
              <a:t>,K</a:t>
            </a:r>
            <a:r>
              <a:rPr baseline="-25000" lang="en-US"/>
              <a:t>1</a:t>
            </a:r>
            <a:r>
              <a:rPr lang="en-US"/>
              <a:t>, …, K </a:t>
            </a:r>
            <a:r>
              <a:rPr baseline="-25000" lang="en-US"/>
              <a:t>⎡n/2⎤-1</a:t>
            </a:r>
            <a:r>
              <a:rPr lang="en-US"/>
              <a:t>,P </a:t>
            </a:r>
            <a:r>
              <a:rPr baseline="-25000" lang="en-US"/>
              <a:t>⎡n/2⎤</a:t>
            </a:r>
            <a:r>
              <a:rPr lang="en-US"/>
              <a:t> from M back into node 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Copy P</a:t>
            </a:r>
            <a:r>
              <a:rPr baseline="-25000" lang="en-US"/>
              <a:t>⎡n/2⎤+1</a:t>
            </a:r>
            <a:r>
              <a:rPr lang="en-US"/>
              <a:t>,K</a:t>
            </a:r>
            <a:r>
              <a:rPr baseline="-25000" lang="en-US"/>
              <a:t> ⎡n/2⎤+1</a:t>
            </a:r>
            <a:r>
              <a:rPr lang="en-US"/>
              <a:t>,…,K</a:t>
            </a:r>
            <a:r>
              <a:rPr baseline="-25000" lang="en-US"/>
              <a:t>n</a:t>
            </a:r>
            <a:r>
              <a:rPr lang="en-US"/>
              <a:t>,P</a:t>
            </a:r>
            <a:r>
              <a:rPr baseline="-25000" lang="en-US"/>
              <a:t>n+1</a:t>
            </a:r>
            <a:r>
              <a:rPr lang="en-US"/>
              <a:t> from M into newly allocated node N'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 (K</a:t>
            </a:r>
            <a:r>
              <a:rPr baseline="-25000" lang="en-US"/>
              <a:t> ⎡n/2⎤</a:t>
            </a:r>
            <a:r>
              <a:rPr lang="en-US"/>
              <a:t>,N') into parent 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Read pseudocode in book!</a:t>
            </a:r>
            <a:endParaRPr/>
          </a:p>
        </p:txBody>
      </p:sp>
      <p:sp>
        <p:nvSpPr>
          <p:cNvPr id="357" name="Google Shape;357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in B</a:t>
            </a:r>
            <a:r>
              <a:rPr baseline="30000" lang="en-US"/>
              <a:t>+</a:t>
            </a:r>
            <a:r>
              <a:rPr lang="en-US"/>
              <a:t>-Trees (Cont.)</a:t>
            </a:r>
            <a:endParaRPr/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087" y="4272724"/>
            <a:ext cx="3933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g3493d2ba113_0_15" title="{2C8F0BAB-B3D7-467E-AE4D-0A0198D05205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60686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3493d2ba113_0_15" title="{2AA7FB06-D477-415E-93DC-184A36F78173}.p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76" y="2912350"/>
            <a:ext cx="5990974" cy="34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3493d2ba113_0_15" title="{076209C3-7EDB-4E65-9FA9-89D4C9C409F5}.png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100" y="609150"/>
            <a:ext cx="4098750" cy="11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93d2ba113_0_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B+ Tree Deletion Steps</a:t>
            </a:r>
            <a:endParaRPr/>
          </a:p>
        </p:txBody>
      </p:sp>
      <p:sp>
        <p:nvSpPr>
          <p:cNvPr id="373" name="Google Shape;373;g3493d2ba113_0_31"/>
          <p:cNvSpPr txBox="1"/>
          <p:nvPr/>
        </p:nvSpPr>
        <p:spPr>
          <a:xfrm>
            <a:off x="953350" y="727075"/>
            <a:ext cx="60924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</a:t>
            </a:r>
            <a:r>
              <a:rPr b="1" lang="en-US" sz="11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and Delete the Key from the Leaf</a:t>
            </a:r>
            <a:endParaRPr b="1" sz="1100">
              <a:solidFill>
                <a:srgbClr val="CC33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standard search to locate the leaf node containing the key.</a:t>
            </a:r>
            <a:b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the key from that leaf.</a:t>
            </a:r>
            <a:b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g3493d2ba113_0_31"/>
          <p:cNvSpPr txBox="1"/>
          <p:nvPr/>
        </p:nvSpPr>
        <p:spPr>
          <a:xfrm>
            <a:off x="827100" y="1912975"/>
            <a:ext cx="7998900" cy="4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Step 2: </a:t>
            </a:r>
            <a:r>
              <a:rPr b="1" lang="en-US" sz="1300">
                <a:solidFill>
                  <a:schemeClr val="dk2"/>
                </a:solidFill>
              </a:rPr>
              <a:t>Check for Underflow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Each node (except the root) must have at least ⌈n/2⌉ keys. If a node has fewer keys after deletion: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You have 2 options: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2A. </a:t>
            </a:r>
            <a:r>
              <a:rPr b="1" lang="en-US" sz="1300">
                <a:solidFill>
                  <a:schemeClr val="dk2"/>
                </a:solidFill>
              </a:rPr>
              <a:t>Redistribute (Borrow from Sibling)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a </a:t>
            </a:r>
            <a:r>
              <a:rPr b="1" lang="en-US" sz="1100">
                <a:solidFill>
                  <a:schemeClr val="dk1"/>
                </a:solidFill>
              </a:rPr>
              <a:t>sibling</a:t>
            </a:r>
            <a:r>
              <a:rPr lang="en-US" sz="1100">
                <a:solidFill>
                  <a:schemeClr val="dk1"/>
                </a:solidFill>
              </a:rPr>
              <a:t> (left or right) has more than the minimum number of keys, </a:t>
            </a:r>
            <a:r>
              <a:rPr b="1" lang="en-US" sz="1100">
                <a:solidFill>
                  <a:schemeClr val="dk1"/>
                </a:solidFill>
              </a:rPr>
              <a:t>borrow</a:t>
            </a:r>
            <a:r>
              <a:rPr lang="en-US" sz="1100">
                <a:solidFill>
                  <a:schemeClr val="dk1"/>
                </a:solidFill>
              </a:rPr>
              <a:t> a key: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Adjust the separating key in the parent node.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 sz="1100">
                <a:solidFill>
                  <a:schemeClr val="dk1"/>
                </a:solidFill>
              </a:rPr>
              <a:t>This is preferred as it's </a:t>
            </a:r>
            <a:r>
              <a:rPr b="1" lang="en-US" sz="1100">
                <a:solidFill>
                  <a:schemeClr val="dk1"/>
                </a:solidFill>
              </a:rPr>
              <a:t>local</a:t>
            </a:r>
            <a:r>
              <a:rPr b="1" lang="en-US" sz="1100">
                <a:solidFill>
                  <a:schemeClr val="dk1"/>
                </a:solidFill>
              </a:rPr>
              <a:t> and doesn’t shrink the tree height</a:t>
            </a:r>
            <a:r>
              <a:rPr b="1" lang="en-US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2B. </a:t>
            </a:r>
            <a:r>
              <a:rPr b="1" lang="en-US" sz="1300">
                <a:solidFill>
                  <a:schemeClr val="dk2"/>
                </a:solidFill>
              </a:rPr>
              <a:t>Merge (Coalesce with Sibling)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no sibling has extra keys, </a:t>
            </a:r>
            <a:r>
              <a:rPr b="1" lang="en-US" sz="1100">
                <a:solidFill>
                  <a:schemeClr val="dk1"/>
                </a:solidFill>
              </a:rPr>
              <a:t>merge</a:t>
            </a:r>
            <a:r>
              <a:rPr lang="en-US" sz="1100">
                <a:solidFill>
                  <a:schemeClr val="dk1"/>
                </a:solidFill>
              </a:rPr>
              <a:t> with one: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Combine the underflowing node and a sibling.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Remove the corresponding key in the parent.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This may </a:t>
            </a:r>
            <a:r>
              <a:rPr b="1" lang="en-US" sz="1100">
                <a:solidFill>
                  <a:schemeClr val="dk1"/>
                </a:solidFill>
              </a:rPr>
              <a:t>recursively cause underflow</a:t>
            </a:r>
            <a:r>
              <a:rPr lang="en-US" sz="1100">
                <a:solidFill>
                  <a:schemeClr val="dk1"/>
                </a:solidFill>
              </a:rPr>
              <a:t> in the parent.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5" name="Google Shape;375;g3493d2ba113_0_31"/>
          <p:cNvSpPr txBox="1"/>
          <p:nvPr/>
        </p:nvSpPr>
        <p:spPr>
          <a:xfrm>
            <a:off x="5417400" y="4496225"/>
            <a:ext cx="34086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Step 3: </a:t>
            </a:r>
            <a:r>
              <a:rPr b="1" lang="en-US" sz="1300">
                <a:solidFill>
                  <a:schemeClr val="dk2"/>
                </a:solidFill>
              </a:rPr>
              <a:t>Propagate Upward (if merge affects parent)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you removed a key from an internal node due to a merge, repeat Steps 2A/2B on the parent.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the root becomes empty and has only one child → </a:t>
            </a:r>
            <a:r>
              <a:rPr b="1" lang="en-US" sz="1100">
                <a:solidFill>
                  <a:schemeClr val="dk1"/>
                </a:solidFill>
              </a:rPr>
              <a:t>make that child the new root</a:t>
            </a:r>
            <a:r>
              <a:rPr lang="en-US" sz="1100">
                <a:solidFill>
                  <a:schemeClr val="dk1"/>
                </a:solidFill>
              </a:rPr>
              <a:t> (tree shrinks in height).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B</a:t>
            </a:r>
            <a:r>
              <a:rPr baseline="30000" lang="en-US"/>
              <a:t>+</a:t>
            </a:r>
            <a:r>
              <a:rPr lang="en-US"/>
              <a:t>-Tree Deletion</a:t>
            </a:r>
            <a:endParaRPr/>
          </a:p>
        </p:txBody>
      </p:sp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666750" y="6138863"/>
            <a:ext cx="6724650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Deleting “Srinivasan” causes </a:t>
            </a:r>
            <a:r>
              <a:rPr b="1" lang="en-US" sz="1600">
                <a:solidFill>
                  <a:srgbClr val="002060"/>
                </a:solidFill>
              </a:rPr>
              <a:t>merging</a:t>
            </a:r>
            <a:r>
              <a:rPr lang="en-US" sz="1600">
                <a:solidFill>
                  <a:srgbClr val="000090"/>
                </a:solidFill>
              </a:rPr>
              <a:t> </a:t>
            </a:r>
            <a:r>
              <a:rPr lang="en-US" sz="1600"/>
              <a:t>of under-full leaves</a:t>
            </a:r>
            <a:endParaRPr sz="1600"/>
          </a:p>
        </p:txBody>
      </p:sp>
      <p:sp>
        <p:nvSpPr>
          <p:cNvPr id="383" name="Google Shape;383;p34"/>
          <p:cNvSpPr txBox="1"/>
          <p:nvPr/>
        </p:nvSpPr>
        <p:spPr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and after deleting “Srinivasan”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34"/>
          <p:cNvCxnSpPr/>
          <p:nvPr/>
        </p:nvCxnSpPr>
        <p:spPr>
          <a:xfrm rot="10800000">
            <a:off x="7127875" y="3135313"/>
            <a:ext cx="1062038" cy="881062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7" name="Google Shape;387;p34"/>
          <p:cNvCxnSpPr>
            <a:stCxn id="388" idx="0"/>
          </p:cNvCxnSpPr>
          <p:nvPr/>
        </p:nvCxnSpPr>
        <p:spPr>
          <a:xfrm flipH="1" rot="10800000">
            <a:off x="8197057" y="3109963"/>
            <a:ext cx="84000" cy="9207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8" name="Google Shape;388;p34"/>
          <p:cNvSpPr txBox="1"/>
          <p:nvPr/>
        </p:nvSpPr>
        <p:spPr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389" name="Google Shape;389;p34"/>
          <p:cNvCxnSpPr/>
          <p:nvPr/>
        </p:nvCxnSpPr>
        <p:spPr>
          <a:xfrm flipH="1">
            <a:off x="8008938" y="4392613"/>
            <a:ext cx="155575" cy="1192212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B</a:t>
            </a:r>
            <a:r>
              <a:rPr baseline="30000" lang="en-US"/>
              <a:t>+</a:t>
            </a:r>
            <a:r>
              <a:rPr lang="en-US"/>
              <a:t>-Tree Deletion (Cont.)</a:t>
            </a:r>
            <a:endParaRPr/>
          </a:p>
        </p:txBody>
      </p:sp>
      <p:sp>
        <p:nvSpPr>
          <p:cNvPr id="396" name="Google Shape;396;p35"/>
          <p:cNvSpPr txBox="1"/>
          <p:nvPr>
            <p:ph idx="1" type="body"/>
          </p:nvPr>
        </p:nvSpPr>
        <p:spPr>
          <a:xfrm>
            <a:off x="840099" y="5560128"/>
            <a:ext cx="7603814" cy="811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Leaf containing Singh and Wu became underfull, and </a:t>
            </a:r>
            <a:r>
              <a:rPr b="1" lang="en-US">
                <a:solidFill>
                  <a:srgbClr val="002060"/>
                </a:solidFill>
              </a:rPr>
              <a:t>borrowed a value </a:t>
            </a:r>
            <a:r>
              <a:rPr lang="en-US"/>
              <a:t>Kim from its left sibling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Search-key value in the parent changes as a result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 txBox="1"/>
          <p:nvPr/>
        </p:nvSpPr>
        <p:spPr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and after deleting “Singh” and “Wu”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8" name="Google Shape;3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/>
          <p:nvPr/>
        </p:nvSpPr>
        <p:spPr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35"/>
          <p:cNvCxnSpPr/>
          <p:nvPr/>
        </p:nvCxnSpPr>
        <p:spPr>
          <a:xfrm rot="10800000">
            <a:off x="7697788" y="3044825"/>
            <a:ext cx="603250" cy="582613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2" name="Google Shape;402;p35"/>
          <p:cNvCxnSpPr>
            <a:stCxn id="403" idx="2"/>
          </p:cNvCxnSpPr>
          <p:nvPr/>
        </p:nvCxnSpPr>
        <p:spPr>
          <a:xfrm flipH="1">
            <a:off x="7063482" y="3979863"/>
            <a:ext cx="1244700" cy="76200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3" name="Google Shape;403;p35"/>
          <p:cNvSpPr txBox="1"/>
          <p:nvPr/>
        </p:nvSpPr>
        <p:spPr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Affected nodes</a:t>
            </a:r>
            <a:endParaRPr/>
          </a:p>
        </p:txBody>
      </p:sp>
      <p:cxnSp>
        <p:nvCxnSpPr>
          <p:cNvPr id="404" name="Google Shape;404;p35"/>
          <p:cNvCxnSpPr/>
          <p:nvPr/>
        </p:nvCxnSpPr>
        <p:spPr>
          <a:xfrm flipH="1">
            <a:off x="7996238" y="4003675"/>
            <a:ext cx="279400" cy="958850"/>
          </a:xfrm>
          <a:prstGeom prst="straightConnector1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</a:t>
            </a:r>
            <a:r>
              <a:rPr baseline="30000" lang="en-US"/>
              <a:t>+</a:t>
            </a:r>
            <a:r>
              <a:rPr lang="en-US"/>
              <a:t>-tree Deletion (Cont.)</a:t>
            </a:r>
            <a:endParaRPr/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768350" y="5207180"/>
            <a:ext cx="808990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Node with Gold and Katz became underfull, and was merged with its sibling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Parent node becomes underfull, and is merged with its sibling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Value separating two nodes (at the parent) is pulled down when merging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Root node then has only one child, and is deleted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and after deletion of “Gold”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4" name="Google Shape;4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Evaluation Metrics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4501" y="1239116"/>
            <a:ext cx="7680236" cy="456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Access types supported efficiently.  E.g.,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Records with a specified value in the attribute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Records with an attribute value falling in a specified range of values.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Access time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Insertion time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Deletion time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Space overhead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461658" y="3786331"/>
            <a:ext cx="446936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whole idea states,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and which types of data can be stored, should be stored and how to store so that performance related metrics can give better output.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Deletion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900113" y="1135063"/>
            <a:ext cx="7726362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Assume record already deleted from file.  Let </a:t>
            </a:r>
            <a:r>
              <a:rPr i="1" lang="en-US"/>
              <a:t>V </a:t>
            </a:r>
            <a:r>
              <a:rPr lang="en-US"/>
              <a:t>be the search key value of the record, and </a:t>
            </a:r>
            <a:r>
              <a:rPr i="1" lang="en-US"/>
              <a:t>Pr </a:t>
            </a:r>
            <a:r>
              <a:rPr lang="en-US"/>
              <a:t>be the pointer to the record.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Remove (</a:t>
            </a:r>
            <a:r>
              <a:rPr i="1" lang="en-US"/>
              <a:t>Pr, V</a:t>
            </a:r>
            <a:r>
              <a:rPr lang="en-US"/>
              <a:t>) from the leaf node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the node has too few entries due to the removal, and the entries in the node and a sibling fit into a single node, then </a:t>
            </a:r>
            <a:r>
              <a:rPr b="1" i="1" lang="en-US">
                <a:solidFill>
                  <a:srgbClr val="002060"/>
                </a:solidFill>
              </a:rPr>
              <a:t>merge siblings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 all the search-key values in the two nodes into a single node (the one on the left), and delete the other node.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Delete the pair (</a:t>
            </a:r>
            <a:r>
              <a:rPr i="1" lang="en-US"/>
              <a:t>K</a:t>
            </a:r>
            <a:r>
              <a:rPr baseline="-25000" i="1" lang="en-US"/>
              <a:t>i–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i="1" lang="en-US"/>
              <a:t>),</a:t>
            </a:r>
            <a:r>
              <a:rPr lang="en-US"/>
              <a:t> where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 is the pointer to the deleted node, from its parent, recursively using the above procedure.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Deletion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843379" y="1067662"/>
            <a:ext cx="7671358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Otherwise, if the node has too few entries due to the removal, but the entries in the node and a sibling do not fit into a single node, then </a:t>
            </a:r>
            <a:r>
              <a:rPr b="1" lang="en-US"/>
              <a:t>redistribute pointers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Redistribute the pointers between the node and a sibling such that both have more than the minimum number of entries.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Update the corresponding search-key value in the parent of the node.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node deletions may cascade upwards till a node which has  ⎡</a:t>
            </a:r>
            <a:r>
              <a:rPr i="1" lang="en-US"/>
              <a:t>n/2</a:t>
            </a:r>
            <a:r>
              <a:rPr lang="en-US"/>
              <a:t>⎤ or more pointers is found.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the root node has only one pointer after deletion, it is deleted and the sole child becomes the root.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493d2ba113_0_6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436" name="Google Shape;436;g3493d2ba113_0_64"/>
          <p:cNvSpPr txBox="1"/>
          <p:nvPr>
            <p:ph idx="1" type="body"/>
          </p:nvPr>
        </p:nvSpPr>
        <p:spPr>
          <a:xfrm>
            <a:off x="629262" y="1067662"/>
            <a:ext cx="7885500" cy="52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Example Links: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https://github.com/rizveeredwan/course-contents/tree/main/CSE-3104/Slides/Ch-14%20Examples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3493d2ba113_0_71" title="{3D879C8E-02CB-4182-AC98-91F675F9FF45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72800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493d2ba113_0_71" title="{72F39FA3-75B8-4FE6-BF88-F0BF5F124192}.p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763" y="2578675"/>
            <a:ext cx="36290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3493d2ba113_0_71"/>
          <p:cNvSpPr txBox="1"/>
          <p:nvPr>
            <p:ph type="title"/>
          </p:nvPr>
        </p:nvSpPr>
        <p:spPr>
          <a:xfrm>
            <a:off x="5443100" y="378900"/>
            <a:ext cx="3629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Deletion Pseudocode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of Updates</a:t>
            </a:r>
            <a:endParaRPr/>
          </a:p>
        </p:txBody>
      </p:sp>
      <p:sp>
        <p:nvSpPr>
          <p:cNvPr id="450" name="Google Shape;450;p39"/>
          <p:cNvSpPr txBox="1"/>
          <p:nvPr>
            <p:ph idx="1" type="body"/>
          </p:nvPr>
        </p:nvSpPr>
        <p:spPr>
          <a:xfrm>
            <a:off x="878889" y="1067662"/>
            <a:ext cx="7635848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(in terms of number of I/O operations) of insertion and deletion of a single entry proportional to height of the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K entries and maximum fanout of n, worst case complexity of insert/delete of an entry is O(log</a:t>
            </a:r>
            <a:r>
              <a:rPr baseline="-25000" lang="en-US"/>
              <a:t>⎡</a:t>
            </a:r>
            <a:r>
              <a:rPr baseline="-25000" i="1" lang="en-US"/>
              <a:t>n</a:t>
            </a:r>
            <a:r>
              <a:rPr baseline="-25000" lang="en-US"/>
              <a:t>/2⎤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))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practice, number of I/O operations is less: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Internal nodes tend to be in buffer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Splits/merges are rare, most insert/delete operations only affect a leaf node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Average node occupancy depends on insertion order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2/3rds with random, ½ with insertion in sorted order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Non-Unique Search Keys</a:t>
            </a:r>
            <a:endParaRPr/>
          </a:p>
        </p:txBody>
      </p:sp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Alternatives to scheme described earlier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Buckets on separate block (bad idea)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List of tuple pointers with each key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Extra code to handle long lists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Deletion of a tuple can be expensive if there are many duplicates on search key (why?)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Worst case complexity may be linear!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Low space overhead, no extra cost for queries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Make search key unique by adding a record-identifier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Extra storage overhead </a:t>
            </a:r>
            <a:r>
              <a:rPr lang="en-US"/>
              <a:t>for keys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Simpler code for insertion/deletion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Widely used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File Organization</a:t>
            </a:r>
            <a:endParaRPr/>
          </a:p>
        </p:txBody>
      </p:sp>
      <p:sp>
        <p:nvSpPr>
          <p:cNvPr id="464" name="Google Shape;464;p41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File Organization: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Leaf nodes in a B</a:t>
            </a:r>
            <a:r>
              <a:rPr baseline="30000" lang="en-US"/>
              <a:t>+</a:t>
            </a:r>
            <a:r>
              <a:rPr lang="en-US"/>
              <a:t>-tree file organization </a:t>
            </a:r>
            <a:r>
              <a:rPr b="1" lang="en-US"/>
              <a:t>store records, instead of pointers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Helps keep data records clustered </a:t>
            </a:r>
            <a:r>
              <a:rPr lang="en-US"/>
              <a:t>even when there are insertions/deletions/updates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Leaf nodes are s</a:t>
            </a:r>
            <a:r>
              <a:rPr b="1" lang="en-US"/>
              <a:t>till required to be half full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Since </a:t>
            </a:r>
            <a:r>
              <a:rPr b="1" lang="en-US"/>
              <a:t>records are larger than pointers, </a:t>
            </a:r>
            <a:r>
              <a:rPr i="1" lang="en-US"/>
              <a:t>the maximum number of records that can be stored in a leaf node is less than the number of pointers in a nonleaf node.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Insertion and deletion are handled in the same way as insertion and deletion of entries in a B</a:t>
            </a:r>
            <a:r>
              <a:rPr baseline="30000" lang="en-US"/>
              <a:t>+</a:t>
            </a:r>
            <a:r>
              <a:rPr lang="en-US"/>
              <a:t>-tree index.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File Organization (Cont.)</a:t>
            </a:r>
            <a:endParaRPr/>
          </a:p>
        </p:txBody>
      </p:sp>
      <p:sp>
        <p:nvSpPr>
          <p:cNvPr id="471" name="Google Shape;471;p42"/>
          <p:cNvSpPr txBox="1"/>
          <p:nvPr>
            <p:ph idx="1" type="body"/>
          </p:nvPr>
        </p:nvSpPr>
        <p:spPr>
          <a:xfrm>
            <a:off x="768349" y="1206560"/>
            <a:ext cx="7619747" cy="503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 of B+-tree File Organization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Good space utilization is important </a:t>
            </a:r>
            <a:r>
              <a:rPr lang="en-US"/>
              <a:t>since records use more space than pointers.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</a:t>
            </a:r>
            <a:r>
              <a:rPr b="1" lang="en-US"/>
              <a:t>improve space utilization</a:t>
            </a:r>
            <a:r>
              <a:rPr lang="en-US"/>
              <a:t>, </a:t>
            </a:r>
            <a:r>
              <a:rPr b="1" lang="en-US"/>
              <a:t>involve more sibling nodes in redistribution </a:t>
            </a:r>
            <a:r>
              <a:rPr lang="en-US"/>
              <a:t>during splits and merges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Involving 2 siblings in redistribution (to avoid split / merge where possible) results in each node having at least              entries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472" name="Google Shape;472;p42"/>
          <p:cNvGraphicFramePr/>
          <p:nvPr/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>
              <mc:Choice Requires="v">
                <p:oleObj r:id="rId4" imgH="311634" imgW="660400" progId="" spid="_x0000_s1">
                  <p:embed/>
                </p:oleObj>
              </mc:Choice>
              <mc:Fallback>
                <p:oleObj r:id="rId5" imgH="311634" imgW="660400" progId="">
                  <p:embed/>
                  <p:pic>
                    <p:nvPicPr>
                      <p:cNvPr id="472" name="Google Shape;472;p4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3" name="Google Shape;47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0304" y="1652077"/>
            <a:ext cx="6281224" cy="219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Issues in Indexing</a:t>
            </a:r>
            <a:endParaRPr/>
          </a:p>
        </p:txBody>
      </p:sp>
      <p:sp>
        <p:nvSpPr>
          <p:cNvPr id="480" name="Google Shape;480;p43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Record relocation and secondary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Cost Issue:</a:t>
            </a:r>
            <a:r>
              <a:rPr lang="en-US"/>
              <a:t> If a record moves, all secondary indices that store record pointers have to be updated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Node splits in B</a:t>
            </a:r>
            <a:r>
              <a:rPr baseline="30000" lang="en-US"/>
              <a:t>+</a:t>
            </a:r>
            <a:r>
              <a:rPr lang="en-US"/>
              <a:t>-tree file organizations become very expensive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Solution</a:t>
            </a:r>
            <a:r>
              <a:rPr lang="en-US"/>
              <a:t>: use search key of B</a:t>
            </a:r>
            <a:r>
              <a:rPr baseline="30000" lang="en-US"/>
              <a:t>+</a:t>
            </a:r>
            <a:r>
              <a:rPr lang="en-US"/>
              <a:t>-tree file organization instead of record pointer in secondary index. </a:t>
            </a:r>
            <a:r>
              <a:rPr i="1" lang="en-US">
                <a:solidFill>
                  <a:schemeClr val="dk2"/>
                </a:solidFill>
              </a:rPr>
              <a:t>Secondary index will hold a search key. Through that search key, traverse the B+-Tree and get the actual file record. </a:t>
            </a:r>
            <a:endParaRPr i="1">
              <a:solidFill>
                <a:schemeClr val="dk2"/>
              </a:solidFill>
            </a:endParaRPr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Add record-id </a:t>
            </a:r>
            <a:r>
              <a:rPr lang="en-US"/>
              <a:t>if B</a:t>
            </a:r>
            <a:r>
              <a:rPr baseline="30000" lang="en-US"/>
              <a:t>+</a:t>
            </a:r>
            <a:r>
              <a:rPr lang="en-US"/>
              <a:t>-tree file organization search key is non-unique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Extra traversal of file organization to locate record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Higher cost for queries, but node splits are cheap (In the basic setting, adjusting the pointers everywhere become very expensive operation otherwise)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Strings</a:t>
            </a:r>
            <a:endParaRPr/>
          </a:p>
        </p:txBody>
      </p:sp>
      <p:sp>
        <p:nvSpPr>
          <p:cNvPr id="487" name="Google Shape;487;p44"/>
          <p:cNvSpPr txBox="1"/>
          <p:nvPr>
            <p:ph idx="1" type="body"/>
          </p:nvPr>
        </p:nvSpPr>
        <p:spPr>
          <a:xfrm>
            <a:off x="870012" y="1067662"/>
            <a:ext cx="7644725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Variable length strings as keys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Variable fanout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space utilization as criterion for splitting, not number of pointers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Prefix compression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Key values at internal nodes can be </a:t>
            </a:r>
            <a:r>
              <a:rPr b="1" lang="en-US"/>
              <a:t>prefixes</a:t>
            </a:r>
            <a:r>
              <a:rPr lang="en-US"/>
              <a:t> of full key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Keep enough characters to distinguish entries </a:t>
            </a:r>
            <a:r>
              <a:rPr lang="en-US"/>
              <a:t>in the subtrees separated by the key value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“Silas” and “Silberschatz” can be separated by “Silb”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Keys in leaf node can be </a:t>
            </a:r>
            <a:r>
              <a:rPr b="1" lang="en-US"/>
              <a:t>compressed by sharing common prefixes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Ordered Indices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43380" y="1169479"/>
            <a:ext cx="745724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an </a:t>
            </a:r>
            <a:r>
              <a:rPr b="1" lang="en-US">
                <a:solidFill>
                  <a:srgbClr val="002060"/>
                </a:solidFill>
              </a:rPr>
              <a:t>ordered index</a:t>
            </a:r>
            <a:r>
              <a:rPr b="1" lang="en-US"/>
              <a:t>, </a:t>
            </a:r>
            <a:r>
              <a:rPr lang="en-US"/>
              <a:t>index entries are stored sorted on the search key value.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Clustering index (Dictator of Physical Order)</a:t>
            </a:r>
            <a:r>
              <a:rPr b="1" lang="en-US"/>
              <a:t>: </a:t>
            </a:r>
            <a:r>
              <a:rPr lang="en-US"/>
              <a:t>in a sequentially ordered file, </a:t>
            </a:r>
            <a:r>
              <a:rPr b="1" lang="en-US"/>
              <a:t>the index whose search key specifies the sequential order of the file. </a:t>
            </a:r>
            <a:r>
              <a:rPr i="1" lang="en-US">
                <a:solidFill>
                  <a:schemeClr val="dk2"/>
                </a:solidFill>
              </a:rPr>
              <a:t>In simple terms, let us assume, we are storing a table(file) in DB. The attribute (indexed over this) over which the table is sorted and kept in DB, that indexed attribute is Clustering Index/Primary Index.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search key of a primary index is usually but not necessarily the primary key. Primary Key can be different. </a:t>
            </a:r>
            <a:r>
              <a:rPr i="1" lang="en-US">
                <a:solidFill>
                  <a:srgbClr val="FF7447"/>
                </a:solidFill>
              </a:rPr>
              <a:t>In default setup, often primary key is primary index/clustering index.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Secondary index/ Nonclustering Index</a:t>
            </a:r>
            <a:r>
              <a:rPr lang="en-US"/>
              <a:t>:</a:t>
            </a:r>
            <a:r>
              <a:rPr b="1" lang="en-US"/>
              <a:t> </a:t>
            </a:r>
            <a:r>
              <a:rPr lang="en-US"/>
              <a:t>an index whose search key specifies an order different from the sequential order of the file.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Index-sequential file</a:t>
            </a:r>
            <a:r>
              <a:rPr b="1" lang="en-US"/>
              <a:t>:</a:t>
            </a:r>
            <a:r>
              <a:rPr lang="en-US"/>
              <a:t> sequential file ordered on a search key, with a clustering index on the search key.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Bulk Loading and Bottom-Up Build</a:t>
            </a:r>
            <a:endParaRPr/>
          </a:p>
        </p:txBody>
      </p:sp>
      <p:sp>
        <p:nvSpPr>
          <p:cNvPr id="493" name="Google Shape;493;p45"/>
          <p:cNvSpPr txBox="1"/>
          <p:nvPr>
            <p:ph idx="1" type="body"/>
          </p:nvPr>
        </p:nvSpPr>
        <p:spPr>
          <a:xfrm>
            <a:off x="768350" y="1093788"/>
            <a:ext cx="7890000" cy="5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405" lvl="0" marL="3429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-US" sz="1500"/>
              <a:t>Inserting entries one-at-a-time into a B</a:t>
            </a:r>
            <a:r>
              <a:rPr baseline="30000" lang="en-US" sz="1500"/>
              <a:t>+</a:t>
            </a:r>
            <a:r>
              <a:rPr lang="en-US" sz="1500"/>
              <a:t>-tree requires ≥ 1 I/O per entry 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assuming leaf level does not fit in memory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can be very inefficient for loading a large number of entries at a time (</a:t>
            </a:r>
            <a:r>
              <a:rPr b="1" lang="en-US" sz="1500"/>
              <a:t>bulk loading</a:t>
            </a:r>
            <a:r>
              <a:rPr lang="en-US" sz="1500"/>
              <a:t>) </a:t>
            </a:r>
            <a:r>
              <a:rPr lang="en-US" sz="1500">
                <a:solidFill>
                  <a:schemeClr val="dk2"/>
                </a:solidFill>
              </a:rPr>
              <a:t>as for each entry an I/O operation would be required.</a:t>
            </a:r>
            <a:r>
              <a:rPr lang="en-US" sz="1500"/>
              <a:t> </a:t>
            </a:r>
            <a:endParaRPr sz="1500"/>
          </a:p>
          <a:p>
            <a:pPr indent="-319405" lvl="0" marL="342900" rtl="0" algn="l">
              <a:spcBef>
                <a:spcPts val="595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-US" sz="1500"/>
              <a:t>Efficient alternative 1: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sort entries first (using efficient external-memory sort algorithms discussed later in Section 12.4)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insert in sorted order</a:t>
            </a:r>
            <a:endParaRPr sz="1500"/>
          </a:p>
          <a:p>
            <a:pPr indent="-215900" lvl="2" marL="108585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Entries go </a:t>
            </a:r>
            <a:r>
              <a:rPr b="1" lang="en-US" sz="1500"/>
              <a:t>left to right</a:t>
            </a:r>
            <a:r>
              <a:rPr lang="en-US" sz="1500"/>
              <a:t>, hitting the </a:t>
            </a:r>
            <a:r>
              <a:rPr b="1" lang="en-US" sz="1500"/>
              <a:t>same or adjacent leaf pages</a:t>
            </a:r>
            <a:r>
              <a:rPr lang="en-US" sz="1500"/>
              <a:t>, which can be </a:t>
            </a:r>
            <a:r>
              <a:rPr b="1" lang="en-US" sz="1500"/>
              <a:t>cached in memory</a:t>
            </a:r>
            <a:r>
              <a:rPr lang="en-US" sz="1500"/>
              <a:t>.</a:t>
            </a:r>
            <a:r>
              <a:rPr b="1" lang="en-US" sz="1500"/>
              <a:t>Fewer node splits</a:t>
            </a:r>
            <a:r>
              <a:rPr lang="en-US" sz="1500"/>
              <a:t> since keys are in order. Greatly reduces </a:t>
            </a:r>
            <a:r>
              <a:rPr b="1" lang="en-US" sz="1500"/>
              <a:t>random disk access</a:t>
            </a:r>
            <a:r>
              <a:rPr lang="en-US" sz="1500"/>
              <a:t>.</a:t>
            </a:r>
            <a:endParaRPr sz="1500"/>
          </a:p>
          <a:p>
            <a:pPr indent="-215900" lvl="2" marL="108585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insertion will go to existing page (or cause a split)</a:t>
            </a:r>
            <a:endParaRPr sz="1500"/>
          </a:p>
          <a:p>
            <a:pPr indent="-215900" lvl="2" marL="108585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much improved I/O performance, but most leaf nodes half full</a:t>
            </a:r>
            <a:endParaRPr sz="1500"/>
          </a:p>
          <a:p>
            <a:pPr indent="-319405" lvl="0" marL="342900" rtl="0" algn="l">
              <a:spcBef>
                <a:spcPts val="595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-US" sz="1500"/>
              <a:t>Efficient alternative 2: </a:t>
            </a:r>
            <a:r>
              <a:rPr b="1" lang="en-US" sz="1500"/>
              <a:t>Bottom-up B</a:t>
            </a:r>
            <a:r>
              <a:rPr b="1" baseline="30000" lang="en-US" sz="1500"/>
              <a:t>+</a:t>
            </a:r>
            <a:r>
              <a:rPr b="1" lang="en-US" sz="1500"/>
              <a:t>-tree construction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As before sort entries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And then create tree layer-by-layer, starting with leaf level</a:t>
            </a:r>
            <a:endParaRPr sz="1500"/>
          </a:p>
          <a:p>
            <a:pPr indent="-215900" lvl="2" marL="108585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details as an exercise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Implemented as part of bulk-load utility by most database systems</a:t>
            </a:r>
            <a:endParaRPr sz="15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a389e8f7b_1_1"/>
          <p:cNvSpPr txBox="1"/>
          <p:nvPr>
            <p:ph type="title"/>
          </p:nvPr>
        </p:nvSpPr>
        <p:spPr>
          <a:xfrm>
            <a:off x="827100" y="45805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Bulk Loading and Bottom-Up Build (Cont.)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4a389e8f7b_1_1"/>
          <p:cNvSpPr txBox="1"/>
          <p:nvPr>
            <p:ph idx="1" type="body"/>
          </p:nvPr>
        </p:nvSpPr>
        <p:spPr>
          <a:xfrm>
            <a:off x="629262" y="1067662"/>
            <a:ext cx="7885500" cy="52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405" lvl="0" marL="34290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Efficient alternative 2: </a:t>
            </a:r>
            <a:r>
              <a:rPr b="1" lang="en-US" sz="1500"/>
              <a:t>Bottom-up B</a:t>
            </a:r>
            <a:r>
              <a:rPr b="1" baseline="30000" lang="en-US" sz="1500"/>
              <a:t>+</a:t>
            </a:r>
            <a:r>
              <a:rPr b="1" lang="en-US" sz="1500"/>
              <a:t>-tree construction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US" sz="1500"/>
              <a:t>Sort</a:t>
            </a:r>
            <a:r>
              <a:rPr lang="en-US" sz="1500"/>
              <a:t> the entries by key (same as before).</a:t>
            </a:r>
            <a:br>
              <a:rPr lang="en-US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-US" sz="1500"/>
              <a:t>Build the </a:t>
            </a:r>
            <a:r>
              <a:rPr b="1" lang="en-US" sz="1500"/>
              <a:t>leaf level first</a:t>
            </a:r>
            <a:r>
              <a:rPr lang="en-US" sz="1500"/>
              <a:t> by:</a:t>
            </a:r>
            <a:br>
              <a:rPr lang="en-US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/>
              <a:t>Filling pages </a:t>
            </a:r>
            <a:r>
              <a:rPr b="1" lang="en-US" sz="1500"/>
              <a:t>completely</a:t>
            </a:r>
            <a:r>
              <a:rPr lang="en-US" sz="1500"/>
              <a:t> (except possibly the last one).</a:t>
            </a:r>
            <a:br>
              <a:rPr lang="en-US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-US" sz="1500"/>
              <a:t>Creating leaf nodes one after another from sorted data.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Then build the </a:t>
            </a:r>
            <a:r>
              <a:rPr b="1" lang="en-US" sz="1500"/>
              <a:t>next level up</a:t>
            </a:r>
            <a:r>
              <a:rPr lang="en-US" sz="1500"/>
              <a:t>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/>
              <a:t>Take the </a:t>
            </a:r>
            <a:r>
              <a:rPr b="1" lang="en-US" sz="1500"/>
              <a:t>first key of each leaf node</a:t>
            </a:r>
            <a:r>
              <a:rPr lang="en-US" sz="1500"/>
              <a:t> (which acts as a separator or pointer) and create the </a:t>
            </a:r>
            <a:r>
              <a:rPr b="1" lang="en-US" sz="1500"/>
              <a:t>parent nodes</a:t>
            </a:r>
            <a:r>
              <a:rPr lang="en-US" sz="1500"/>
              <a:t>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Repeat this </a:t>
            </a:r>
            <a:r>
              <a:rPr b="1" lang="en-US" sz="1500"/>
              <a:t>layer-by-layer</a:t>
            </a:r>
            <a:r>
              <a:rPr lang="en-US" sz="1500"/>
              <a:t>, until you reach the </a:t>
            </a:r>
            <a:r>
              <a:rPr b="1" lang="en-US" sz="1500"/>
              <a:t>root</a:t>
            </a:r>
            <a:r>
              <a:rPr lang="en-US" sz="1500"/>
              <a:t>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Benefits: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/>
              <a:t>Very </a:t>
            </a:r>
            <a:r>
              <a:rPr b="1" lang="en-US" sz="1500"/>
              <a:t>few disk I/Os</a:t>
            </a:r>
            <a:r>
              <a:rPr lang="en-US" sz="1500"/>
              <a:t>, because there are </a:t>
            </a:r>
            <a:r>
              <a:rPr b="1" lang="en-US" sz="1500"/>
              <a:t>no splits</a:t>
            </a:r>
            <a:r>
              <a:rPr lang="en-US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/>
              <a:t>Leaf and internal nodes are </a:t>
            </a:r>
            <a:r>
              <a:rPr b="1" lang="en-US" sz="1500"/>
              <a:t>fully packed</a:t>
            </a:r>
            <a:r>
              <a:rPr lang="en-US" sz="1500"/>
              <a:t>, which is </a:t>
            </a:r>
            <a:r>
              <a:rPr b="1" lang="en-US" sz="1500"/>
              <a:t>space efficient</a:t>
            </a:r>
            <a:r>
              <a:rPr lang="en-US" sz="1500"/>
              <a:t>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/>
              <a:t>Performance is close to optimal — </a:t>
            </a:r>
            <a:r>
              <a:rPr b="1" lang="en-US" sz="1500"/>
              <a:t>O(N)</a:t>
            </a:r>
            <a:r>
              <a:rPr lang="en-US" sz="1500"/>
              <a:t> I/Os.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Index Files</a:t>
            </a:r>
            <a:endParaRPr/>
          </a:p>
        </p:txBody>
      </p:sp>
      <p:sp>
        <p:nvSpPr>
          <p:cNvPr id="507" name="Google Shape;507;p46"/>
          <p:cNvSpPr/>
          <p:nvPr/>
        </p:nvSpPr>
        <p:spPr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B+-tree, but B-tree allows search-key values to appear only once; eliminates redundant storage of search keys.</a:t>
            </a:r>
            <a:endParaRPr/>
          </a:p>
          <a:p>
            <a:pPr indent="-34290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keys in nonleaf nodes appear nowhere else in the B-tree; an additional pointer field for each search key in a nonleaf node must be included.</a:t>
            </a:r>
            <a:endParaRPr/>
          </a:p>
          <a:p>
            <a:pPr indent="-34290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Generalized B-tree leaf node</a:t>
            </a:r>
            <a:endParaRPr/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0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Nonleaf node – pointers Bi are the bucket or file record pointers.</a:t>
            </a: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None/>
            </a:pP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p46"/>
          <p:cNvSpPr txBox="1"/>
          <p:nvPr>
            <p:ph idx="1" type="body"/>
          </p:nvPr>
        </p:nvSpPr>
        <p:spPr>
          <a:xfrm>
            <a:off x="900113" y="5500689"/>
            <a:ext cx="6724650" cy="44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br>
              <a:rPr lang="en-US"/>
            </a:br>
            <a:endParaRPr/>
          </a:p>
        </p:txBody>
      </p:sp>
      <p:pic>
        <p:nvPicPr>
          <p:cNvPr id="509" name="Google Shape;5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Index Files (Cont.)</a:t>
            </a:r>
            <a:endParaRPr/>
          </a:p>
        </p:txBody>
      </p:sp>
      <p:sp>
        <p:nvSpPr>
          <p:cNvPr id="516" name="Google Shape;516;p47"/>
          <p:cNvSpPr txBox="1"/>
          <p:nvPr>
            <p:ph idx="1" type="body"/>
          </p:nvPr>
        </p:nvSpPr>
        <p:spPr>
          <a:xfrm>
            <a:off x="900114" y="1135063"/>
            <a:ext cx="7631328" cy="454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Advantages of B-Tree indices: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May use less tree nodes than a corresponding B</a:t>
            </a:r>
            <a:r>
              <a:rPr baseline="30000" lang="en-US"/>
              <a:t>+</a:t>
            </a:r>
            <a:r>
              <a:rPr lang="en-US"/>
              <a:t>-Tree.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Sometimes possible to find search-key value before reaching leaf node.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Disadvantages of B-Tree indices: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Only small fraction of all search-key values are found early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Non-leaf nodes are larger, so fan-out is reduced.  Thus, B-Trees typically have greater depth than corresponding B</a:t>
            </a:r>
            <a:r>
              <a:rPr baseline="30000" lang="en-US"/>
              <a:t>+</a:t>
            </a:r>
            <a:r>
              <a:rPr lang="en-US"/>
              <a:t>-Tree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Insertion and deletion more complicated than in B</a:t>
            </a:r>
            <a:r>
              <a:rPr baseline="30000" lang="en-US"/>
              <a:t>+</a:t>
            </a:r>
            <a:r>
              <a:rPr lang="en-US"/>
              <a:t>-Trees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Implementation is harder than B</a:t>
            </a:r>
            <a:r>
              <a:rPr baseline="30000" lang="en-US"/>
              <a:t>+</a:t>
            </a:r>
            <a:r>
              <a:rPr lang="en-US"/>
              <a:t>-Trees.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Typically, advantages of B-Trees do not out weigh disadvantages.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Index File Example</a:t>
            </a:r>
            <a:endParaRPr/>
          </a:p>
        </p:txBody>
      </p:sp>
      <p:sp>
        <p:nvSpPr>
          <p:cNvPr id="523" name="Google Shape;523;p48"/>
          <p:cNvSpPr txBox="1"/>
          <p:nvPr>
            <p:ph idx="1" type="body"/>
          </p:nvPr>
        </p:nvSpPr>
        <p:spPr>
          <a:xfrm>
            <a:off x="390525" y="3862388"/>
            <a:ext cx="7848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</a:pPr>
            <a:r>
              <a:rPr lang="en-US"/>
              <a:t>B-tree (above) and B+-tree (below) on same data</a:t>
            </a:r>
            <a:endParaRPr/>
          </a:p>
        </p:txBody>
      </p:sp>
      <p:pic>
        <p:nvPicPr>
          <p:cNvPr id="524" name="Google Shape;52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 rotWithShape="1">
          <a:blip r:embed="rId4">
            <a:alphaModFix/>
          </a:blip>
          <a:srcRect b="59256" l="0" r="0" t="0"/>
          <a:stretch/>
        </p:blipFill>
        <p:spPr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on Flash</a:t>
            </a:r>
            <a:endParaRPr/>
          </a:p>
        </p:txBody>
      </p:sp>
      <p:sp>
        <p:nvSpPr>
          <p:cNvPr id="531" name="Google Shape;531;p49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Random I/O cost much lower on flash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20 to 100 microseconds for read/write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Writes are not in-place, and (eventually) require a more expensive erase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Optimum page size therefore much smaller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Bulk-loading still useful since it minimizes page erases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Write-optimized tree structures (discussed later) have been adapted to minimize page writes for flash-optimized search trees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in Main Memory</a:t>
            </a:r>
            <a:endParaRPr/>
          </a:p>
        </p:txBody>
      </p:sp>
      <p:sp>
        <p:nvSpPr>
          <p:cNvPr id="537" name="Google Shape;537;p50"/>
          <p:cNvSpPr txBox="1"/>
          <p:nvPr>
            <p:ph idx="1" type="body"/>
          </p:nvPr>
        </p:nvSpPr>
        <p:spPr>
          <a:xfrm>
            <a:off x="870012" y="1067662"/>
            <a:ext cx="7644725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Random access in memory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Much cheaper than on disk/flash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still expensive compared to cache read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Data structures that make best use of cache preferable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Binary search for a key value within a large B</a:t>
            </a:r>
            <a:r>
              <a:rPr baseline="30000" lang="en-US" sz="2000"/>
              <a:t>+</a:t>
            </a:r>
            <a:r>
              <a:rPr lang="en-US"/>
              <a:t>-tree node results in many cache misses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</a:t>
            </a:r>
            <a:r>
              <a:rPr baseline="30000" lang="en-US" sz="2000"/>
              <a:t>+</a:t>
            </a:r>
            <a:r>
              <a:rPr lang="en-US"/>
              <a:t>- trees with small nodes that fit in cache line are preferable to reduce cache misses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Key idea:  use large node size to optimize disk access, but structure data within a node using a tree with small node size, instead of using an array.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"/>
          <p:cNvSpPr txBox="1"/>
          <p:nvPr>
            <p:ph idx="1" type="body"/>
          </p:nvPr>
        </p:nvSpPr>
        <p:spPr>
          <a:xfrm>
            <a:off x="3301182" y="2825222"/>
            <a:ext cx="3442522" cy="815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b="1" lang="en-US" sz="3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</a:t>
            </a:r>
            <a:endParaRPr b="1" sz="32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Hashing</a:t>
            </a:r>
            <a:endParaRPr/>
          </a:p>
        </p:txBody>
      </p:sp>
      <p:sp>
        <p:nvSpPr>
          <p:cNvPr id="549" name="Google Shape;549;p52"/>
          <p:cNvSpPr txBox="1"/>
          <p:nvPr>
            <p:ph idx="1" type="body"/>
          </p:nvPr>
        </p:nvSpPr>
        <p:spPr>
          <a:xfrm>
            <a:off x="843378" y="1191566"/>
            <a:ext cx="7362409" cy="413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</a:t>
            </a:r>
            <a:r>
              <a:rPr b="1" lang="en-US">
                <a:solidFill>
                  <a:srgbClr val="002060"/>
                </a:solidFill>
              </a:rPr>
              <a:t>bucket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is a unit of storage containing one or more entries (a bucket is typically a disk block).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we obtain the bucket of an entry from its search-key value using a </a:t>
            </a:r>
            <a:r>
              <a:rPr b="1" lang="en-US">
                <a:solidFill>
                  <a:srgbClr val="002060"/>
                </a:solidFill>
              </a:rPr>
              <a:t>hash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b="1" lang="en-US">
                <a:solidFill>
                  <a:srgbClr val="002060"/>
                </a:solidFill>
              </a:rPr>
              <a:t>function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Hash function </a:t>
            </a:r>
            <a:r>
              <a:rPr i="1" lang="en-US"/>
              <a:t>h</a:t>
            </a:r>
            <a:r>
              <a:rPr lang="en-US"/>
              <a:t> is a function from the set of all search-key values </a:t>
            </a:r>
            <a:r>
              <a:rPr i="1" lang="en-US"/>
              <a:t>K</a:t>
            </a:r>
            <a:r>
              <a:rPr lang="en-US"/>
              <a:t> to the set of all bucket addresses </a:t>
            </a:r>
            <a:r>
              <a:rPr i="1" lang="en-US"/>
              <a:t>B.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Hash function is used to locate entries for access, insertion as well as deletion.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Entries with different search-key values may be mapped to the same bucket; thus entire bucket has to be searched sequentially to locate an entry.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a </a:t>
            </a:r>
            <a:r>
              <a:rPr b="1" lang="en-US">
                <a:solidFill>
                  <a:srgbClr val="002060"/>
                </a:solidFill>
              </a:rPr>
              <a:t>hash index</a:t>
            </a:r>
            <a:r>
              <a:rPr lang="en-US"/>
              <a:t>, buckets store entries with pointers to records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a </a:t>
            </a:r>
            <a:r>
              <a:rPr b="1" lang="en-US">
                <a:solidFill>
                  <a:srgbClr val="002060"/>
                </a:solidFill>
              </a:rPr>
              <a:t>hash file-organization </a:t>
            </a:r>
            <a:r>
              <a:rPr lang="en-US">
                <a:solidFill>
                  <a:srgbClr val="0C0C0C"/>
                </a:solidFill>
              </a:rPr>
              <a:t>buckets store records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of Bucket Overflows</a:t>
            </a:r>
            <a:endParaRPr/>
          </a:p>
        </p:txBody>
      </p:sp>
      <p:sp>
        <p:nvSpPr>
          <p:cNvPr id="556" name="Google Shape;556;p53"/>
          <p:cNvSpPr txBox="1"/>
          <p:nvPr>
            <p:ph idx="1" type="body"/>
          </p:nvPr>
        </p:nvSpPr>
        <p:spPr>
          <a:xfrm>
            <a:off x="900113" y="1135063"/>
            <a:ext cx="763905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Bucket overflow can occur because of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Insufficient buckets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Skew in distribution of records.  This can occur due to two reasons: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multiple records have same search-key value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chosen hash function produces non-uniform distribution of key values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Although the probability of bucket overflow can be reduced, it cannot be eliminated; it is handled by using </a:t>
            </a:r>
            <a:r>
              <a:rPr b="1" i="1" lang="en-US">
                <a:solidFill>
                  <a:srgbClr val="002060"/>
                </a:solidFill>
              </a:rPr>
              <a:t>overflow buckets</a:t>
            </a:r>
            <a:r>
              <a:rPr i="1"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Dense Index Files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14388" y="1093788"/>
            <a:ext cx="7661275" cy="116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Dense index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— Index record appears for every search-key value in the file.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E.g. </a:t>
            </a:r>
            <a:r>
              <a:rPr b="1" lang="en-US">
                <a:solidFill>
                  <a:schemeClr val="dk2"/>
                </a:solidFill>
              </a:rPr>
              <a:t>index on </a:t>
            </a:r>
            <a:r>
              <a:rPr b="1" i="1" lang="en-US">
                <a:solidFill>
                  <a:schemeClr val="dk2"/>
                </a:solidFill>
              </a:rPr>
              <a:t>ID</a:t>
            </a:r>
            <a:r>
              <a:rPr b="1" lang="en-US">
                <a:solidFill>
                  <a:schemeClr val="dk2"/>
                </a:solidFill>
              </a:rPr>
              <a:t> attribute of </a:t>
            </a:r>
            <a:r>
              <a:rPr b="1" i="1" lang="en-US">
                <a:solidFill>
                  <a:schemeClr val="dk2"/>
                </a:solidFill>
              </a:rPr>
              <a:t>instructor</a:t>
            </a:r>
            <a:r>
              <a:rPr b="1" lang="en-US">
                <a:solidFill>
                  <a:schemeClr val="dk2"/>
                </a:solidFill>
              </a:rPr>
              <a:t> relation 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167951" y="3429000"/>
            <a:ext cx="14275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Location Mapping.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 txBox="1"/>
          <p:nvPr>
            <p:ph type="title"/>
          </p:nvPr>
        </p:nvSpPr>
        <p:spPr>
          <a:xfrm>
            <a:off x="760413" y="0"/>
            <a:ext cx="8077200" cy="796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of Bucket Overflows (Cont.)</a:t>
            </a:r>
            <a:endParaRPr/>
          </a:p>
        </p:txBody>
      </p:sp>
      <p:sp>
        <p:nvSpPr>
          <p:cNvPr id="563" name="Google Shape;563;p54"/>
          <p:cNvSpPr txBox="1"/>
          <p:nvPr>
            <p:ph idx="1" type="body"/>
          </p:nvPr>
        </p:nvSpPr>
        <p:spPr>
          <a:xfrm>
            <a:off x="760413" y="1135063"/>
            <a:ext cx="77962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Overflow chaining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– the overflow buckets of a given bucket are chained together in a linked list.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Above scheme is called </a:t>
            </a:r>
            <a:r>
              <a:rPr b="1" lang="en-US">
                <a:solidFill>
                  <a:srgbClr val="002060"/>
                </a:solidFill>
              </a:rPr>
              <a:t>closed addressing (</a:t>
            </a:r>
            <a:r>
              <a:rPr lang="en-US">
                <a:solidFill>
                  <a:srgbClr val="000000"/>
                </a:solidFill>
              </a:rPr>
              <a:t>also called </a:t>
            </a:r>
            <a:r>
              <a:rPr b="1" lang="en-US">
                <a:solidFill>
                  <a:srgbClr val="002060"/>
                </a:solidFill>
              </a:rPr>
              <a:t>closed hashing </a:t>
            </a:r>
            <a:r>
              <a:rPr b="1" lang="en-US"/>
              <a:t>or </a:t>
            </a:r>
            <a:r>
              <a:rPr b="1" lang="en-US">
                <a:solidFill>
                  <a:srgbClr val="002060"/>
                </a:solidFill>
              </a:rPr>
              <a:t>open hashing </a:t>
            </a:r>
            <a:r>
              <a:rPr lang="en-US"/>
              <a:t>depending on the book you use</a:t>
            </a:r>
            <a:r>
              <a:rPr b="1" lang="en-US">
                <a:solidFill>
                  <a:srgbClr val="002060"/>
                </a:solidFill>
              </a:rPr>
              <a:t>)</a:t>
            </a:r>
            <a:r>
              <a:rPr lang="en-US"/>
              <a:t>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 alternative, called </a:t>
            </a:r>
            <a:br>
              <a:rPr lang="en-US"/>
            </a:br>
            <a:r>
              <a:rPr b="1" lang="en-US">
                <a:solidFill>
                  <a:srgbClr val="002060"/>
                </a:solidFill>
              </a:rPr>
              <a:t>open addressing </a:t>
            </a:r>
            <a:br>
              <a:rPr b="1" lang="en-US">
                <a:solidFill>
                  <a:srgbClr val="002060"/>
                </a:solidFill>
              </a:rPr>
            </a:br>
            <a:r>
              <a:rPr b="1" lang="en-US">
                <a:solidFill>
                  <a:srgbClr val="002060"/>
                </a:solidFill>
              </a:rPr>
              <a:t>(</a:t>
            </a:r>
            <a:r>
              <a:rPr lang="en-US"/>
              <a:t>also called </a:t>
            </a:r>
            <a:br>
              <a:rPr lang="en-US"/>
            </a:br>
            <a:r>
              <a:rPr b="1" lang="en-US">
                <a:solidFill>
                  <a:srgbClr val="002060"/>
                </a:solidFill>
              </a:rPr>
              <a:t>open hashing </a:t>
            </a:r>
            <a:r>
              <a:rPr lang="en-US"/>
              <a:t>or</a:t>
            </a:r>
            <a:r>
              <a:rPr b="1" lang="en-US"/>
              <a:t> </a:t>
            </a:r>
            <a:br>
              <a:rPr b="1" lang="en-US"/>
            </a:br>
            <a:r>
              <a:rPr b="1" lang="en-US">
                <a:solidFill>
                  <a:srgbClr val="002060"/>
                </a:solidFill>
              </a:rPr>
              <a:t>closed hashing </a:t>
            </a:r>
            <a:br>
              <a:rPr b="1" lang="en-US">
                <a:solidFill>
                  <a:srgbClr val="0000FF"/>
                </a:solidFill>
              </a:rPr>
            </a:br>
            <a:r>
              <a:rPr lang="en-US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564" name="Google Shape;56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"/>
          <p:cNvSpPr txBox="1"/>
          <p:nvPr>
            <p:ph type="title"/>
          </p:nvPr>
        </p:nvSpPr>
        <p:spPr>
          <a:xfrm>
            <a:off x="509588" y="367407"/>
            <a:ext cx="8358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Hash File Organization</a:t>
            </a:r>
            <a:endParaRPr/>
          </a:p>
        </p:txBody>
      </p:sp>
      <p:sp>
        <p:nvSpPr>
          <p:cNvPr id="571" name="Google Shape;571;p55"/>
          <p:cNvSpPr txBox="1"/>
          <p:nvPr>
            <p:ph idx="1" type="body"/>
          </p:nvPr>
        </p:nvSpPr>
        <p:spPr>
          <a:xfrm>
            <a:off x="1271593" y="1871651"/>
            <a:ext cx="7466012" cy="2700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There are 10 buckets,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binary representation of the </a:t>
            </a:r>
            <a:r>
              <a:rPr i="1" lang="en-US"/>
              <a:t>I </a:t>
            </a:r>
            <a:r>
              <a:rPr baseline="30000" lang="en-US"/>
              <a:t>th</a:t>
            </a:r>
            <a:r>
              <a:rPr lang="en-US"/>
              <a:t> character is assumed to be the integer </a:t>
            </a:r>
            <a:r>
              <a:rPr i="1" lang="en-US"/>
              <a:t>i.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hash function returns the sum of the binary representations of the characters modulo 10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 h(Music) = 1        h(History) = 2   </a:t>
            </a:r>
            <a:br>
              <a:rPr lang="en-US"/>
            </a:br>
            <a:r>
              <a:rPr lang="en-US"/>
              <a:t>        h(Physics) =  3   h(Elec. Eng.) = 3</a:t>
            </a:r>
            <a:endParaRPr/>
          </a:p>
        </p:txBody>
      </p:sp>
      <p:sp>
        <p:nvSpPr>
          <p:cNvPr id="572" name="Google Shape;572;p55"/>
          <p:cNvSpPr txBox="1"/>
          <p:nvPr/>
        </p:nvSpPr>
        <p:spPr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file organization of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file, using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key</a:t>
            </a: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(See figure in next slide.)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Hash File Organization </a:t>
            </a:r>
            <a:endParaRPr/>
          </a:p>
        </p:txBody>
      </p:sp>
      <p:sp>
        <p:nvSpPr>
          <p:cNvPr id="579" name="Google Shape;579;p56"/>
          <p:cNvSpPr txBox="1"/>
          <p:nvPr/>
        </p:nvSpPr>
        <p:spPr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file organization of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file, using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key.</a:t>
            </a:r>
            <a:endParaRPr/>
          </a:p>
        </p:txBody>
      </p:sp>
      <p:pic>
        <p:nvPicPr>
          <p:cNvPr id="580" name="Google Shape;58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Deficiencies of Static Hashing</a:t>
            </a:r>
            <a:endParaRPr/>
          </a:p>
        </p:txBody>
      </p:sp>
      <p:sp>
        <p:nvSpPr>
          <p:cNvPr id="587" name="Google Shape;587;p57"/>
          <p:cNvSpPr txBox="1"/>
          <p:nvPr>
            <p:ph idx="1" type="body"/>
          </p:nvPr>
        </p:nvSpPr>
        <p:spPr>
          <a:xfrm>
            <a:off x="900113" y="1135063"/>
            <a:ext cx="754255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static hashing, function </a:t>
            </a:r>
            <a:r>
              <a:rPr i="1" lang="en-US"/>
              <a:t>h</a:t>
            </a:r>
            <a:r>
              <a:rPr lang="en-US"/>
              <a:t> maps search-key values to a fixed set of </a:t>
            </a:r>
            <a:r>
              <a:rPr i="1" lang="en-US"/>
              <a:t>B</a:t>
            </a:r>
            <a:r>
              <a:rPr lang="en-US"/>
              <a:t> of bucket addresses. Databases grow or shrink with time.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initial number of buckets is too small, and file grows, performance will degrade due to too much overflows.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space is allocated for anticipated growth, a significant amount of space will be wasted initially (and buckets will be underfull).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database shrinks, again space will be wasted.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One solution: periodic re-organization of the file with a new hash function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Expensive, disrupts normal operations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Better solution: allow the number of buckets to be modified dynamically.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Hashing</a:t>
            </a:r>
            <a:endParaRPr/>
          </a:p>
        </p:txBody>
      </p:sp>
      <p:sp>
        <p:nvSpPr>
          <p:cNvPr id="593" name="Google Shape;593;p58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Periodic rehashing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number of entries in a hash table becomes (say) 1.5 times size of hash table,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create new hash table of size  (say) 2 times the size of the previous hash table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Rehash all entries to new table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Linear Hashing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Do rehashing in an incremental manner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Extendable Hashing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Tailored to disk based hashing, with buckets shared by multiple hash values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Doubling of # of entries in hash table, without doubling # of buckets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"/>
          <p:cNvSpPr txBox="1"/>
          <p:nvPr>
            <p:ph type="title"/>
          </p:nvPr>
        </p:nvSpPr>
        <p:spPr>
          <a:xfrm>
            <a:off x="368300" y="228600"/>
            <a:ext cx="9086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Comparison of Ordered Indexing and Hashing</a:t>
            </a:r>
            <a:endParaRPr/>
          </a:p>
        </p:txBody>
      </p:sp>
      <p:sp>
        <p:nvSpPr>
          <p:cNvPr id="600" name="Google Shape;600;p59"/>
          <p:cNvSpPr txBox="1"/>
          <p:nvPr>
            <p:ph idx="1" type="body"/>
          </p:nvPr>
        </p:nvSpPr>
        <p:spPr>
          <a:xfrm>
            <a:off x="861134" y="1093788"/>
            <a:ext cx="7617041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of periodic re-organization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Relative frequency of insertions and deletions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Is it desirable to optimize average access time at the expense of worst-case access time?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Expected type of queries: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Hashing is generally better at retrieving records having a specified value of the key.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range queries are common, ordered indices are to be preferred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practice: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PostgreSQL supports hash indices, but discourages use due to poor performance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Oracle supports static hash organization, but not hash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SQLServer supports only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Multiple-Key Access</a:t>
            </a:r>
            <a:endParaRPr/>
          </a:p>
        </p:txBody>
      </p:sp>
      <p:sp>
        <p:nvSpPr>
          <p:cNvPr id="607" name="Google Shape;607;p60"/>
          <p:cNvSpPr txBox="1"/>
          <p:nvPr>
            <p:ph idx="1" type="body"/>
          </p:nvPr>
        </p:nvSpPr>
        <p:spPr>
          <a:xfrm>
            <a:off x="828675" y="1101725"/>
            <a:ext cx="762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Use multiple indices for certain types of queries.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Example: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="1" lang="en-US"/>
              <a:t>select </a:t>
            </a:r>
            <a:r>
              <a:rPr i="1" lang="en-US"/>
              <a:t>ID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="1" lang="en-US"/>
              <a:t>from</a:t>
            </a:r>
            <a:r>
              <a:rPr i="1" lang="en-US"/>
              <a:t> instructor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="1" lang="en-US"/>
              <a:t>where</a:t>
            </a:r>
            <a:r>
              <a:rPr i="1" lang="en-US"/>
              <a:t> dept_name </a:t>
            </a:r>
            <a:r>
              <a:rPr lang="en-US"/>
              <a:t>= “Finance” </a:t>
            </a:r>
            <a:r>
              <a:rPr b="1" lang="en-US"/>
              <a:t>and </a:t>
            </a:r>
            <a:r>
              <a:rPr i="1" lang="en-US"/>
              <a:t> salary</a:t>
            </a:r>
            <a:r>
              <a:rPr lang="en-US"/>
              <a:t> = 80000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Possible strategies for processing query using indices on single attributes: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1.	Use index on </a:t>
            </a:r>
            <a:r>
              <a:rPr i="1" lang="en-US"/>
              <a:t>dept_name </a:t>
            </a:r>
            <a:r>
              <a:rPr lang="en-US"/>
              <a:t>to find instructors with department name Finance; test </a:t>
            </a:r>
            <a:r>
              <a:rPr i="1" lang="en-US"/>
              <a:t>salary = 80000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i="1" lang="en-US"/>
              <a:t>2.	</a:t>
            </a:r>
            <a:r>
              <a:rPr lang="en-US"/>
              <a:t>Use index</a:t>
            </a:r>
            <a:r>
              <a:rPr i="1" lang="en-US"/>
              <a:t> </a:t>
            </a:r>
            <a:r>
              <a:rPr lang="en-US"/>
              <a:t>on</a:t>
            </a:r>
            <a:r>
              <a:rPr i="1" lang="en-US"/>
              <a:t> salary </a:t>
            </a:r>
            <a:r>
              <a:rPr lang="en-US"/>
              <a:t>to find instructors with a salary of $80000; test</a:t>
            </a:r>
            <a:r>
              <a:rPr i="1" lang="en-US"/>
              <a:t> dept_name = </a:t>
            </a:r>
            <a:r>
              <a:rPr lang="en-US"/>
              <a:t>“Finance”.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3.	Use </a:t>
            </a:r>
            <a:r>
              <a:rPr i="1" lang="en-US"/>
              <a:t>dept_name </a:t>
            </a:r>
            <a:r>
              <a:rPr lang="en-US"/>
              <a:t>index to find pointers to all records pertaining to the “Finance” department.  Similarly use index on </a:t>
            </a:r>
            <a:r>
              <a:rPr i="1" lang="en-US"/>
              <a:t>salary</a:t>
            </a:r>
            <a:r>
              <a:rPr lang="en-US"/>
              <a:t>.  Take intersection of both sets of pointers obtained.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 on Multiple Keys</a:t>
            </a:r>
            <a:endParaRPr/>
          </a:p>
        </p:txBody>
      </p:sp>
      <p:sp>
        <p:nvSpPr>
          <p:cNvPr id="614" name="Google Shape;614;p61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Composite search keys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are search keys containing more than one attribute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(</a:t>
            </a:r>
            <a:r>
              <a:rPr i="1" lang="en-US"/>
              <a:t>dept_name, salary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Lexicographic ordering: (a</a:t>
            </a:r>
            <a:r>
              <a:rPr baseline="-25000" lang="en-US"/>
              <a:t>1</a:t>
            </a:r>
            <a:r>
              <a:rPr lang="en-US"/>
              <a:t>, a</a:t>
            </a:r>
            <a:r>
              <a:rPr baseline="-25000" lang="en-US"/>
              <a:t>2</a:t>
            </a:r>
            <a:r>
              <a:rPr lang="en-US"/>
              <a:t>) &lt; (b</a:t>
            </a:r>
            <a:r>
              <a:rPr baseline="-25000" lang="en-US"/>
              <a:t>1</a:t>
            </a:r>
            <a:r>
              <a:rPr lang="en-US"/>
              <a:t>, b</a:t>
            </a:r>
            <a:r>
              <a:rPr baseline="-25000" lang="en-US"/>
              <a:t>2</a:t>
            </a:r>
            <a:r>
              <a:rPr lang="en-US"/>
              <a:t>) if either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</a:t>
            </a:r>
            <a:r>
              <a:rPr baseline="-25000" lang="en-US"/>
              <a:t>1</a:t>
            </a:r>
            <a:r>
              <a:rPr lang="en-US"/>
              <a:t> &lt; b</a:t>
            </a:r>
            <a:r>
              <a:rPr baseline="-25000" lang="en-US"/>
              <a:t>1</a:t>
            </a:r>
            <a:r>
              <a:rPr lang="en-US"/>
              <a:t>, or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</a:t>
            </a:r>
            <a:r>
              <a:rPr baseline="-25000" lang="en-US"/>
              <a:t>1</a:t>
            </a:r>
            <a:r>
              <a:rPr lang="en-US"/>
              <a:t>=b</a:t>
            </a:r>
            <a:r>
              <a:rPr baseline="-25000" lang="en-US"/>
              <a:t>1</a:t>
            </a:r>
            <a:r>
              <a:rPr lang="en-US"/>
              <a:t> and  a</a:t>
            </a:r>
            <a:r>
              <a:rPr baseline="-25000" lang="en-US"/>
              <a:t>2</a:t>
            </a:r>
            <a:r>
              <a:rPr lang="en-US"/>
              <a:t> &lt; b</a:t>
            </a:r>
            <a:r>
              <a:rPr baseline="-25000" lang="en-US"/>
              <a:t>2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 on Multiple Attributes</a:t>
            </a:r>
            <a:endParaRPr/>
          </a:p>
        </p:txBody>
      </p:sp>
      <p:sp>
        <p:nvSpPr>
          <p:cNvPr id="621" name="Google Shape;621;p62"/>
          <p:cNvSpPr txBox="1"/>
          <p:nvPr>
            <p:ph idx="1" type="body"/>
          </p:nvPr>
        </p:nvSpPr>
        <p:spPr>
          <a:xfrm>
            <a:off x="1068393" y="1900234"/>
            <a:ext cx="7467600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 With the </a:t>
            </a:r>
            <a:r>
              <a:rPr b="1" lang="en-US"/>
              <a:t>where</a:t>
            </a:r>
            <a:r>
              <a:rPr lang="en-US"/>
              <a:t> clause</a:t>
            </a:r>
            <a:br>
              <a:rPr lang="en-US"/>
            </a:br>
            <a:r>
              <a:rPr lang="en-US"/>
              <a:t>           </a:t>
            </a:r>
            <a:r>
              <a:rPr b="1" lang="en-US"/>
              <a:t>where</a:t>
            </a:r>
            <a:r>
              <a:rPr i="1" lang="en-US"/>
              <a:t> dept_name =</a:t>
            </a:r>
            <a:r>
              <a:rPr lang="en-US"/>
              <a:t> “Finance” </a:t>
            </a:r>
            <a:r>
              <a:rPr b="1" lang="en-US"/>
              <a:t>and</a:t>
            </a:r>
            <a:r>
              <a:rPr lang="en-US"/>
              <a:t> </a:t>
            </a:r>
            <a:r>
              <a:rPr i="1" lang="en-US"/>
              <a:t>salary = </a:t>
            </a:r>
            <a:r>
              <a:rPr lang="en-US"/>
              <a:t>80000</a:t>
            </a:r>
            <a:br>
              <a:rPr lang="en-US"/>
            </a:br>
            <a:r>
              <a:rPr lang="en-US"/>
              <a:t>the index on (</a:t>
            </a:r>
            <a:r>
              <a:rPr i="1" lang="en-US"/>
              <a:t>dept_name, salary</a:t>
            </a:r>
            <a:r>
              <a:rPr lang="en-US"/>
              <a:t>) can be used to fetch only records that satisfy both conditions.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Using separate indices in less efficient — we may fetch many records (or pointers) that satisfy only one of the conditions.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Can also efficiently handle </a:t>
            </a:r>
            <a:br>
              <a:rPr lang="en-US"/>
            </a:br>
            <a:r>
              <a:rPr lang="en-US"/>
              <a:t>           </a:t>
            </a:r>
            <a:r>
              <a:rPr b="1" lang="en-US"/>
              <a:t>where</a:t>
            </a:r>
            <a:r>
              <a:rPr i="1" lang="en-US"/>
              <a:t> dept_name</a:t>
            </a:r>
            <a:r>
              <a:rPr lang="en-US"/>
              <a:t> = “Finance” </a:t>
            </a:r>
            <a:r>
              <a:rPr b="1" lang="en-US"/>
              <a:t>and </a:t>
            </a:r>
            <a:r>
              <a:rPr i="1" lang="en-US"/>
              <a:t>salary </a:t>
            </a:r>
            <a:r>
              <a:rPr lang="en-US"/>
              <a:t>&lt; 80000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But cannot efficiently handle</a:t>
            </a:r>
            <a:br>
              <a:rPr lang="en-US"/>
            </a:br>
            <a:r>
              <a:rPr lang="en-US"/>
              <a:t>          </a:t>
            </a:r>
            <a:r>
              <a:rPr b="1" lang="en-US"/>
              <a:t>where</a:t>
            </a:r>
            <a:r>
              <a:rPr i="1" lang="en-US"/>
              <a:t> dept_name </a:t>
            </a:r>
            <a:r>
              <a:rPr lang="en-US"/>
              <a:t>&lt; “Finance” </a:t>
            </a:r>
            <a:r>
              <a:rPr b="1" lang="en-US"/>
              <a:t>and</a:t>
            </a:r>
            <a:r>
              <a:rPr lang="en-US"/>
              <a:t> </a:t>
            </a:r>
            <a:r>
              <a:rPr i="1" lang="en-US"/>
              <a:t>balance = </a:t>
            </a:r>
            <a:r>
              <a:rPr lang="en-US"/>
              <a:t>80000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May fetch many records that satisfy the first but not the second condition</a:t>
            </a:r>
            <a:endParaRPr/>
          </a:p>
        </p:txBody>
      </p:sp>
      <p:sp>
        <p:nvSpPr>
          <p:cNvPr id="622" name="Google Shape;622;p62"/>
          <p:cNvSpPr txBox="1"/>
          <p:nvPr/>
        </p:nvSpPr>
        <p:spPr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we have an index on combined search-key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(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dept_name, salary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Features</a:t>
            </a:r>
            <a:endParaRPr/>
          </a:p>
        </p:txBody>
      </p:sp>
      <p:sp>
        <p:nvSpPr>
          <p:cNvPr id="628" name="Google Shape;628;p63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Covering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Add extra attributes to index so (some) queries can avoid fetching the actual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Store extra attributes only at leaf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Particularly useful for secondary indices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Why?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Dense Index Files (Cont.)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14388" y="1093788"/>
            <a:ext cx="7661275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Dense index on </a:t>
            </a:r>
            <a:r>
              <a:rPr i="1" lang="en-US"/>
              <a:t>dept_name</a:t>
            </a:r>
            <a:r>
              <a:rPr lang="en-US"/>
              <a:t>, with </a:t>
            </a:r>
            <a:r>
              <a:rPr i="1" lang="en-US"/>
              <a:t>instructor </a:t>
            </a:r>
            <a:r>
              <a:rPr lang="en-US"/>
              <a:t>file sorted on </a:t>
            </a:r>
            <a:r>
              <a:rPr i="1" lang="en-US"/>
              <a:t>dept_name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5769325" y="1820600"/>
            <a:ext cx="1122600" cy="76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326000" y="4616425"/>
            <a:ext cx="364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values are grouped to make the searching efficient and faster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1" name="Google Shape;131;p7"/>
          <p:cNvCxnSpPr>
            <a:stCxn id="130" idx="0"/>
          </p:cNvCxnSpPr>
          <p:nvPr/>
        </p:nvCxnSpPr>
        <p:spPr>
          <a:xfrm flipH="1" rot="10800000">
            <a:off x="2148200" y="2635525"/>
            <a:ext cx="3636600" cy="19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Creation of Indices</a:t>
            </a:r>
            <a:endParaRPr/>
          </a:p>
        </p:txBody>
      </p:sp>
      <p:sp>
        <p:nvSpPr>
          <p:cNvPr id="634" name="Google Shape;634;p64"/>
          <p:cNvSpPr txBox="1"/>
          <p:nvPr>
            <p:ph idx="1" type="body"/>
          </p:nvPr>
        </p:nvSpPr>
        <p:spPr>
          <a:xfrm>
            <a:off x="834500" y="1067662"/>
            <a:ext cx="7652551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</a:t>
            </a:r>
            <a:br>
              <a:rPr b="1" lang="en-US"/>
            </a:br>
            <a:r>
              <a:rPr b="1" lang="en-US"/>
              <a:t>  </a:t>
            </a:r>
            <a:r>
              <a:rPr b="1" lang="en-US">
                <a:solidFill>
                  <a:srgbClr val="002060"/>
                </a:solidFill>
              </a:rPr>
              <a:t>create index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i="1" lang="en-US"/>
              <a:t>takes_pk</a:t>
            </a:r>
            <a:r>
              <a:rPr lang="en-US"/>
              <a:t> </a:t>
            </a:r>
            <a:r>
              <a:rPr b="1" lang="en-US">
                <a:solidFill>
                  <a:srgbClr val="002060"/>
                </a:solidFill>
              </a:rPr>
              <a:t>on</a:t>
            </a:r>
            <a:r>
              <a:rPr lang="en-US"/>
              <a:t> </a:t>
            </a:r>
            <a:r>
              <a:rPr i="1" lang="en-US"/>
              <a:t>takes</a:t>
            </a:r>
            <a:r>
              <a:rPr lang="en-US"/>
              <a:t> (</a:t>
            </a:r>
            <a:r>
              <a:rPr i="1" lang="en-US"/>
              <a:t>ID,course_ID, year, semester, section</a:t>
            </a:r>
            <a:r>
              <a:rPr lang="en-US"/>
              <a:t>)</a:t>
            </a:r>
            <a:br>
              <a:rPr lang="en-US"/>
            </a:br>
            <a:r>
              <a:rPr lang="en-US"/>
              <a:t>  </a:t>
            </a:r>
            <a:r>
              <a:rPr b="1" lang="en-US">
                <a:solidFill>
                  <a:srgbClr val="002060"/>
                </a:solidFill>
              </a:rPr>
              <a:t>drop index</a:t>
            </a:r>
            <a:r>
              <a:rPr b="1" lang="en-US"/>
              <a:t> </a:t>
            </a:r>
            <a:r>
              <a:rPr lang="en-US"/>
              <a:t> </a:t>
            </a:r>
            <a:r>
              <a:rPr i="1" lang="en-US"/>
              <a:t>takes_pk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Most database systems allow specification of type of index, and clustering.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Indices on primary key created automatically by all databases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Some database also create indices on foreign key attributes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Why might such an index be useful for this query: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i="1" lang="en-US"/>
              <a:t>takes </a:t>
            </a:r>
            <a:r>
              <a:rPr lang="en-US"/>
              <a:t>⨝ σ</a:t>
            </a:r>
            <a:r>
              <a:rPr baseline="-25000" i="1" lang="en-US"/>
              <a:t>name='Shankar'</a:t>
            </a:r>
            <a:r>
              <a:rPr i="1" lang="en-US"/>
              <a:t> </a:t>
            </a:r>
            <a:r>
              <a:rPr lang="en-US"/>
              <a:t>(</a:t>
            </a:r>
            <a:r>
              <a:rPr i="1" lang="en-US"/>
              <a:t>student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Indices can greatly speed up lookups, but impose cost on updates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Index tuning assistants/wizards supported on several databases to help choose indices, based on query and update workload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Definition in SQL</a:t>
            </a:r>
            <a:endParaRPr/>
          </a:p>
        </p:txBody>
      </p:sp>
      <p:sp>
        <p:nvSpPr>
          <p:cNvPr id="641" name="Google Shape;641;p65"/>
          <p:cNvSpPr txBox="1"/>
          <p:nvPr>
            <p:ph idx="1" type="body"/>
          </p:nvPr>
        </p:nvSpPr>
        <p:spPr>
          <a:xfrm>
            <a:off x="843379" y="1067662"/>
            <a:ext cx="7546019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Create an index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</a:t>
            </a:r>
            <a:r>
              <a:rPr b="1" lang="en-US"/>
              <a:t>create index</a:t>
            </a:r>
            <a:r>
              <a:rPr lang="en-US"/>
              <a:t> &lt;index-name&gt; </a:t>
            </a:r>
            <a:r>
              <a:rPr b="1" lang="en-US"/>
              <a:t>on</a:t>
            </a:r>
            <a:r>
              <a:rPr lang="en-US"/>
              <a:t> &lt;relation-name&gt;</a:t>
            </a:r>
            <a:br>
              <a:rPr lang="en-US"/>
            </a:br>
            <a:r>
              <a:rPr lang="en-US"/>
              <a:t>			(&lt;attribute-list&gt;)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E.g.,:  </a:t>
            </a:r>
            <a:r>
              <a:rPr b="1" lang="en-US"/>
              <a:t>create index </a:t>
            </a:r>
            <a:r>
              <a:rPr i="1" lang="en-US"/>
              <a:t> b-index </a:t>
            </a:r>
            <a:r>
              <a:rPr b="1" lang="en-US"/>
              <a:t>on</a:t>
            </a:r>
            <a:r>
              <a:rPr i="1" lang="en-US"/>
              <a:t> branch(branch_name)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Use </a:t>
            </a:r>
            <a:r>
              <a:rPr b="1" lang="en-US"/>
              <a:t>create unique index</a:t>
            </a:r>
            <a:r>
              <a:rPr lang="en-US"/>
              <a:t> to indirectly specify and enforce the condition that the search key is a candidate key is a candidate key.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Not really required if SQL </a:t>
            </a:r>
            <a:r>
              <a:rPr b="1" lang="en-US"/>
              <a:t>unique</a:t>
            </a:r>
            <a:r>
              <a:rPr lang="en-US"/>
              <a:t> integrity constraint is supported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To drop an index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	</a:t>
            </a:r>
            <a:r>
              <a:rPr b="1" lang="en-US"/>
              <a:t>drop index </a:t>
            </a:r>
            <a:r>
              <a:rPr lang="en-US"/>
              <a:t>&lt;index-name&gt;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Most database systems allow specification of type of index, and clustering.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Optimized Indices</a:t>
            </a:r>
            <a:endParaRPr/>
          </a:p>
        </p:txBody>
      </p:sp>
      <p:sp>
        <p:nvSpPr>
          <p:cNvPr id="647" name="Google Shape;647;p66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Performance of  B</a:t>
            </a:r>
            <a:r>
              <a:rPr baseline="30000" lang="en-US"/>
              <a:t>+</a:t>
            </a:r>
            <a:r>
              <a:rPr lang="en-US"/>
              <a:t>-trees can be poor for write-intensive workloads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One I/O per leaf, assuming all internal nodes are in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magnetic disks, &lt; 100 inserts per second per disk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flash memory, one page overwrite per insert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Two approaches to reducing cost of writes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Log-structured merge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Buffer tree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 Structured Merge (LSM) Tree</a:t>
            </a:r>
            <a:endParaRPr/>
          </a:p>
        </p:txBody>
      </p:sp>
      <p:sp>
        <p:nvSpPr>
          <p:cNvPr id="653" name="Google Shape;653;p67"/>
          <p:cNvSpPr txBox="1"/>
          <p:nvPr>
            <p:ph idx="1" type="body"/>
          </p:nvPr>
        </p:nvSpPr>
        <p:spPr>
          <a:xfrm>
            <a:off x="834501" y="1067662"/>
            <a:ext cx="3641494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Consider only inserts/queries for now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Records inserted first into in-memory tree (L</a:t>
            </a:r>
            <a:r>
              <a:rPr baseline="-25000" lang="en-US" sz="2000"/>
              <a:t>0</a:t>
            </a:r>
            <a:r>
              <a:rPr lang="en-US"/>
              <a:t> tree)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When in-memory tree is full, records moved to disk (L</a:t>
            </a:r>
            <a:r>
              <a:rPr baseline="-25000" lang="en-US" sz="2000"/>
              <a:t>1</a:t>
            </a:r>
            <a:r>
              <a:rPr lang="en-US"/>
              <a:t> tree)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</a:t>
            </a:r>
            <a:r>
              <a:rPr baseline="30000" lang="en-US" sz="2000"/>
              <a:t>+</a:t>
            </a:r>
            <a:r>
              <a:rPr lang="en-US"/>
              <a:t>-tree constructed using bottom-up build by merging existing L</a:t>
            </a:r>
            <a:r>
              <a:rPr baseline="-25000" lang="en-US" sz="2000"/>
              <a:t>1</a:t>
            </a:r>
            <a:r>
              <a:rPr lang="en-US"/>
              <a:t> tree with records from L</a:t>
            </a:r>
            <a:r>
              <a:rPr baseline="-25000" lang="en-US" sz="2000"/>
              <a:t>0</a:t>
            </a:r>
            <a:r>
              <a:rPr lang="en-US"/>
              <a:t> tree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When L</a:t>
            </a:r>
            <a:r>
              <a:rPr baseline="-25000" lang="en-US" sz="2000"/>
              <a:t>1</a:t>
            </a:r>
            <a:r>
              <a:rPr lang="en-US"/>
              <a:t> tree exceeds some threshold, merge into L</a:t>
            </a:r>
            <a:r>
              <a:rPr baseline="-25000" lang="en-US" sz="2000"/>
              <a:t>2</a:t>
            </a:r>
            <a:r>
              <a:rPr lang="en-US"/>
              <a:t>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And so on for more levels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Size threshold for L</a:t>
            </a:r>
            <a:r>
              <a:rPr baseline="-25000" lang="en-US" sz="2000"/>
              <a:t>i+1</a:t>
            </a:r>
            <a:r>
              <a:rPr lang="en-US"/>
              <a:t> tree is </a:t>
            </a:r>
            <a:r>
              <a:rPr i="1" lang="en-US"/>
              <a:t>k </a:t>
            </a:r>
            <a:r>
              <a:rPr lang="en-US"/>
              <a:t>times size threshold for L</a:t>
            </a:r>
            <a:r>
              <a:rPr baseline="-25000" lang="en-US" sz="2000"/>
              <a:t>i</a:t>
            </a:r>
            <a:r>
              <a:rPr lang="en-US"/>
              <a:t> tree </a:t>
            </a:r>
            <a:endParaRPr/>
          </a:p>
        </p:txBody>
      </p:sp>
      <p:pic>
        <p:nvPicPr>
          <p:cNvPr id="654" name="Google Shape;65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LSM Tree (Cont.)</a:t>
            </a:r>
            <a:endParaRPr/>
          </a:p>
        </p:txBody>
      </p:sp>
      <p:sp>
        <p:nvSpPr>
          <p:cNvPr id="660" name="Google Shape;660;p68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Benefits of LSM approach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Inserts are done using only sequential I/O operations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Leaves are full, avoiding space wastage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Reduced number of I/O operations per record inserted as compared to normal B</a:t>
            </a:r>
            <a:r>
              <a:rPr baseline="30000" lang="en-US" sz="2000"/>
              <a:t>+</a:t>
            </a:r>
            <a:r>
              <a:rPr lang="en-US"/>
              <a:t>-tree (up to some size)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Drawback of LSM approach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Queries have to search multiple trees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Entire content of each level copied multiple times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Stepped-merge index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Variant of LSM tree with multiple trees at each level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Reduces write cost compared to LSM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queries are even more expensive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Bloom filters to avoid lookups in most trees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Details are covered in Chapter 24 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LSM Trees (Cont.)</a:t>
            </a:r>
            <a:endParaRPr/>
          </a:p>
        </p:txBody>
      </p:sp>
      <p:sp>
        <p:nvSpPr>
          <p:cNvPr id="666" name="Google Shape;666;p69"/>
          <p:cNvSpPr txBox="1"/>
          <p:nvPr>
            <p:ph idx="1" type="body"/>
          </p:nvPr>
        </p:nvSpPr>
        <p:spPr>
          <a:xfrm>
            <a:off x="852256" y="1067662"/>
            <a:ext cx="7662481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Deletion handled by adding special “delete” entries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Lookups will find both original entry and the delete entry, and must return only those entries that do not have matching delete entry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When trees are merged, if we find a delete entry matching an original entry, both are dropped.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Update handled using insert+delete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LSM trees were introduced for disk-based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useful to minimize erases with flash-based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stepped-merge variant of LSM trees is used in many BigData storage systems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Google BigTable, Apache Cassandra, MongoDB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And more recently in SQLite4, LevelDB, and MyRocks storage engine of MySQL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 Tree</a:t>
            </a:r>
            <a:endParaRPr/>
          </a:p>
        </p:txBody>
      </p:sp>
      <p:sp>
        <p:nvSpPr>
          <p:cNvPr id="672" name="Google Shape;672;p70"/>
          <p:cNvSpPr txBox="1"/>
          <p:nvPr>
            <p:ph idx="1" type="body"/>
          </p:nvPr>
        </p:nvSpPr>
        <p:spPr>
          <a:xfrm>
            <a:off x="861134" y="1067662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Alternative to LSM tree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Key idea: each internal node of B</a:t>
            </a:r>
            <a:r>
              <a:rPr baseline="30000" lang="en-US" sz="2000"/>
              <a:t>+</a:t>
            </a:r>
            <a:r>
              <a:rPr lang="en-US"/>
              <a:t>-tree has a buffer to store inserts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Inserts are moved to lower levels when buffer is full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a large buffer, many records are moved to lower level each time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Per record I/O decreases correspondingly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Benefits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Less overhead on queries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Can be used with any tree index structure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Used in PostgreSQL Generalized Search Tree (GiST) indices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Drawback: more random I/O than LSM tree</a:t>
            </a:r>
            <a:endParaRPr/>
          </a:p>
        </p:txBody>
      </p:sp>
      <p:pic>
        <p:nvPicPr>
          <p:cNvPr id="673" name="Google Shape;67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998" y="4642424"/>
            <a:ext cx="7653603" cy="109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</a:t>
            </a:r>
            <a:endParaRPr/>
          </a:p>
        </p:txBody>
      </p:sp>
      <p:sp>
        <p:nvSpPr>
          <p:cNvPr id="680" name="Google Shape;680;p71"/>
          <p:cNvSpPr txBox="1"/>
          <p:nvPr>
            <p:ph idx="1" type="body"/>
          </p:nvPr>
        </p:nvSpPr>
        <p:spPr>
          <a:xfrm>
            <a:off x="834501" y="1067662"/>
            <a:ext cx="7528264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Bitmap indices are a special type of index designed for efficient querying on multiple keys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Records in a relation are assumed to be numbered sequentially from, say, 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Given a number </a:t>
            </a:r>
            <a:r>
              <a:rPr i="1" lang="en-US"/>
              <a:t>n</a:t>
            </a:r>
            <a:r>
              <a:rPr lang="en-US"/>
              <a:t> it must be easy to retrieve record </a:t>
            </a:r>
            <a:r>
              <a:rPr i="1" lang="en-US"/>
              <a:t>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Particularly easy if records are of fixed size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Applicable on attributes that take on a relatively small number of distinct values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gender, country, state, …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income-level (income broken up into a small number of  levels such as 0-9999, 10000-19999, 20000-50000, 50000- infinity)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bitmap is simply an array of bits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834501" y="1020932"/>
            <a:ext cx="7641162" cy="4976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its simplest form a bitmap index on an attribute has a bitmap for each value of the attribute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Bitmap has as many bits as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a bitmap for value v, the bit for a record is 1 if the record has the value v for the attribute, and is 0 otherwise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</a:t>
            </a:r>
            <a:endParaRPr/>
          </a:p>
        </p:txBody>
      </p:sp>
      <p:pic>
        <p:nvPicPr>
          <p:cNvPr id="688" name="Google Shape;68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695" name="Google Shape;695;p73"/>
          <p:cNvSpPr txBox="1"/>
          <p:nvPr>
            <p:ph idx="1" type="body"/>
          </p:nvPr>
        </p:nvSpPr>
        <p:spPr>
          <a:xfrm>
            <a:off x="834502" y="1083075"/>
            <a:ext cx="7732450" cy="531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Bitmap indices are useful for queries on multiple attributes 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not particularly useful for single attribute queries</a:t>
            </a:r>
            <a:endParaRPr/>
          </a:p>
          <a:p>
            <a:pPr indent="-381000" lvl="0" marL="3810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Queries are answered using bitmap operations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Intersection (and)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Union (or)</a:t>
            </a:r>
            <a:endParaRPr/>
          </a:p>
          <a:p>
            <a:pPr indent="-381000" lvl="0" marL="3810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Each operation takes two bitmaps of the same size and applies the operation on corresponding bits to get the result bitmap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  100110  AND 110011 = 100010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                100110  OR  110011 = 110111</a:t>
            </a:r>
            <a:br>
              <a:rPr lang="en-US"/>
            </a:br>
            <a:r>
              <a:rPr lang="en-US"/>
              <a:t>                       NOT 100110  = 011001</a:t>
            </a:r>
            <a:endParaRPr/>
          </a:p>
          <a:p>
            <a:pPr indent="-342900" lvl="1" marL="80010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Males with income level L1:   10010 AND 10100 = 10000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Can then retrieve required tuples.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Counting number of matching tuples is even faster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Index Files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14388" y="1093788"/>
            <a:ext cx="7432675" cy="249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Sparse Index</a:t>
            </a:r>
            <a:r>
              <a:rPr lang="en-US"/>
              <a:t>:  contains index records for only some search-key values.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Applicable when records are sequentially ordered on search-key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locate a record with search-key value </a:t>
            </a:r>
            <a:r>
              <a:rPr i="1" lang="en-US"/>
              <a:t>K</a:t>
            </a:r>
            <a:r>
              <a:rPr lang="en-US"/>
              <a:t> we: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Find index record with largest search-key value &lt; </a:t>
            </a:r>
            <a:r>
              <a:rPr i="1" lang="en-US"/>
              <a:t>K </a:t>
            </a:r>
            <a:r>
              <a:rPr lang="en-US"/>
              <a:t>[lower bound]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Search file sequentially starting at the record to which the index record points [sequential searching]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/>
        </p:nvSpPr>
        <p:spPr>
          <a:xfrm>
            <a:off x="4016400" y="3404400"/>
            <a:ext cx="630300" cy="79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702" name="Google Shape;702;p74"/>
          <p:cNvSpPr txBox="1"/>
          <p:nvPr>
            <p:ph idx="1" type="body"/>
          </p:nvPr>
        </p:nvSpPr>
        <p:spPr>
          <a:xfrm>
            <a:off x="852256" y="1198485"/>
            <a:ext cx="7510509" cy="4813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Bitmap indices generally very small compared with relation size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if record is 100 bytes, space for a single bitmap is 1/800 of space used by relation.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If number of distinct attribute values is 8, bitmap is only 1% of relation size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Efficient Implementation of Bitmap Operations</a:t>
            </a:r>
            <a:endParaRPr/>
          </a:p>
        </p:txBody>
      </p:sp>
      <p:sp>
        <p:nvSpPr>
          <p:cNvPr id="709" name="Google Shape;709;p75"/>
          <p:cNvSpPr txBox="1"/>
          <p:nvPr>
            <p:ph idx="1" type="body"/>
          </p:nvPr>
        </p:nvSpPr>
        <p:spPr>
          <a:xfrm>
            <a:off x="834500" y="1093788"/>
            <a:ext cx="7581531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Bitmaps are packed into words;  a single word and (a basic CPU instruction) computes and of 32 or 64 bits at once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1-million-bit maps can be and-ed with just 31,250 instruction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Counting number of 1s can be done fast by a trick: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each byte to index into a precomputed array of 256 elements each storing the count of 1s in the binary representation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Can use pairs of bytes to speed up further at a higher memory cost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Add up the retrieved counts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Bitmaps can be used instead of Tuple-ID lists at leaf levels of </a:t>
            </a:r>
            <a:br>
              <a:rPr lang="en-US"/>
            </a:b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-trees, for values that have a large number of matching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Worthwhile if &gt; 1/64 of the records have that value, assuming a tuple-id is 64 bits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Above technique merges benefits of bitmap and B</a:t>
            </a:r>
            <a:r>
              <a:rPr baseline="30000" lang="en-US"/>
              <a:t>+</a:t>
            </a:r>
            <a:r>
              <a:rPr lang="en-US"/>
              <a:t>-tree indices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6"/>
          <p:cNvSpPr txBox="1"/>
          <p:nvPr>
            <p:ph idx="1" type="body"/>
          </p:nvPr>
        </p:nvSpPr>
        <p:spPr>
          <a:xfrm>
            <a:off x="2029576" y="2796646"/>
            <a:ext cx="5928553" cy="815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b="1" lang="en-US" sz="3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Spatial and Temporal Indices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Spatial Data</a:t>
            </a:r>
            <a:endParaRPr/>
          </a:p>
        </p:txBody>
      </p:sp>
      <p:sp>
        <p:nvSpPr>
          <p:cNvPr id="721" name="Google Shape;721;p77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Databases can store data types such as lines, polygons, in addition to raster images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allows relational databases to store and retrieve spatial information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Queries can use spatial conditions (e.g. contains or overlaps).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queries can mix spatial and nonspatial conditions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Nearest neighbor queries</a:t>
            </a:r>
            <a:r>
              <a:rPr lang="en-US"/>
              <a:t>, given a point or an object, find the nearest object that satisfies given conditions.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Range queries </a:t>
            </a:r>
            <a:r>
              <a:rPr lang="en-US"/>
              <a:t>deal with spatial regions. e.g., ask for objects that lie partially or fully inside a specified region.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Queries that compute intersections or </a:t>
            </a:r>
            <a:r>
              <a:rPr lang="en-US">
                <a:solidFill>
                  <a:srgbClr val="002060"/>
                </a:solidFill>
              </a:rPr>
              <a:t>unions</a:t>
            </a:r>
            <a:r>
              <a:rPr lang="en-US"/>
              <a:t> of regions.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Spatial join </a:t>
            </a:r>
            <a:r>
              <a:rPr lang="en-US"/>
              <a:t>of two spatial relations with the location playing the role of join attribute.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of Spatial Data</a:t>
            </a:r>
            <a:endParaRPr/>
          </a:p>
        </p:txBody>
      </p:sp>
      <p:sp>
        <p:nvSpPr>
          <p:cNvPr id="728" name="Google Shape;728;p78"/>
          <p:cNvSpPr txBox="1"/>
          <p:nvPr>
            <p:ph idx="1" type="body"/>
          </p:nvPr>
        </p:nvSpPr>
        <p:spPr>
          <a:xfrm>
            <a:off x="834500" y="1180783"/>
            <a:ext cx="443508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k-d tree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- early structure used for indexing in multiple dimensions.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Each level of a </a:t>
            </a:r>
            <a:r>
              <a:rPr i="1" lang="en-US"/>
              <a:t>k-d</a:t>
            </a:r>
            <a:r>
              <a:rPr lang="en-US"/>
              <a:t>  tree partitions the space into two.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Choose one dimension for partitioning at the root level of the tree.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Choose another dimensions for partitioning in nodes at the next level and so on, cycling through the dimensions.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each node, approximately half of the points stored in the sub-tree fall on one side and half on the other.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Partitioning stops when a node has less than a given number of points.</a:t>
            </a:r>
            <a:endParaRPr/>
          </a:p>
        </p:txBody>
      </p:sp>
      <p:pic>
        <p:nvPicPr>
          <p:cNvPr id="729" name="Google Shape;72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547" y="916193"/>
            <a:ext cx="3553905" cy="372471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8"/>
          <p:cNvSpPr txBox="1"/>
          <p:nvPr/>
        </p:nvSpPr>
        <p:spPr>
          <a:xfrm>
            <a:off x="5335572" y="4830025"/>
            <a:ext cx="3509978" cy="1640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k-d-B tree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 the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k-d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tree to allow multiple child nodes for each internal node; well-suited for secondary storage.</a:t>
            </a:r>
            <a:endParaRPr/>
          </a:p>
          <a:p>
            <a:pPr indent="-224155" lvl="0" marL="342900" marR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Division of Space by Quadtrees</a:t>
            </a:r>
            <a:endParaRPr/>
          </a:p>
        </p:txBody>
      </p:sp>
      <p:sp>
        <p:nvSpPr>
          <p:cNvPr id="737" name="Google Shape;737;p79"/>
          <p:cNvSpPr txBox="1"/>
          <p:nvPr>
            <p:ph idx="1" type="body"/>
          </p:nvPr>
        </p:nvSpPr>
        <p:spPr>
          <a:xfrm>
            <a:off x="861134" y="1153390"/>
            <a:ext cx="7653603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Each node of a quadtree is associated with  a rectangular region of space; the top node is associated with the entire target space.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Each non-leaf  nodes divides its region into four equal sized quadrants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correspondingly each such node has four child nodes corresponding to the four quadrants and so 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Leaf nodes have between zero and some fixed maximum number of points (set to 1 in example).</a:t>
            </a:r>
            <a:endParaRPr/>
          </a:p>
        </p:txBody>
      </p:sp>
      <p:pic>
        <p:nvPicPr>
          <p:cNvPr id="738" name="Google Shape;73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267" y="3332941"/>
            <a:ext cx="2395861" cy="239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R-Trees</a:t>
            </a:r>
            <a:endParaRPr/>
          </a:p>
        </p:txBody>
      </p:sp>
      <p:sp>
        <p:nvSpPr>
          <p:cNvPr id="745" name="Google Shape;745;p80"/>
          <p:cNvSpPr txBox="1"/>
          <p:nvPr>
            <p:ph idx="1" type="body"/>
          </p:nvPr>
        </p:nvSpPr>
        <p:spPr>
          <a:xfrm>
            <a:off x="843379" y="1067662"/>
            <a:ext cx="7671358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R-trees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are a N-dimensional extension of B</a:t>
            </a:r>
            <a:r>
              <a:rPr baseline="30000" lang="en-US"/>
              <a:t>+</a:t>
            </a:r>
            <a:r>
              <a:rPr lang="en-US"/>
              <a:t>-trees, useful for indexing sets of rectangles and other polygons.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Supported in many modern database systems, along with variants like R</a:t>
            </a:r>
            <a:r>
              <a:rPr baseline="30000" lang="en-US"/>
              <a:t>+</a:t>
            </a:r>
            <a:r>
              <a:rPr lang="en-US"/>
              <a:t> -trees and R*-trees.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Basic idea: generalize the notion of a one-dimensional interval associated with each B+ -tree node to an </a:t>
            </a:r>
            <a:br>
              <a:rPr lang="en-US"/>
            </a:br>
            <a:r>
              <a:rPr lang="en-US"/>
              <a:t>N-dimensional interval, that is, an N-dimensional rectangle.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Will consider only the two-dimensional case (</a:t>
            </a:r>
            <a:r>
              <a:rPr i="1" lang="en-US"/>
              <a:t>N </a:t>
            </a:r>
            <a:r>
              <a:rPr lang="en-US"/>
              <a:t>= 2)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generalization for </a:t>
            </a:r>
            <a:r>
              <a:rPr i="1" lang="en-US"/>
              <a:t>N </a:t>
            </a:r>
            <a:r>
              <a:rPr lang="en-US"/>
              <a:t>&gt; 2 is  straightforward, although R-trees work well only for relatively small 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bounding box </a:t>
            </a:r>
            <a:r>
              <a:rPr lang="en-US"/>
              <a:t>of a node is a minimum  sized rectangle that contains all the rectangles/polygons associated with the node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Bounding boxes of children of a node are allowed to overlap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R-Tree</a:t>
            </a:r>
            <a:endParaRPr/>
          </a:p>
        </p:txBody>
      </p:sp>
      <p:sp>
        <p:nvSpPr>
          <p:cNvPr id="752" name="Google Shape;752;p81"/>
          <p:cNvSpPr txBox="1"/>
          <p:nvPr>
            <p:ph idx="1" type="body"/>
          </p:nvPr>
        </p:nvSpPr>
        <p:spPr>
          <a:xfrm>
            <a:off x="768350" y="1067662"/>
            <a:ext cx="7746387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set of rectangles (solid line) and the bounding boxes (dashed line) of the nodes of an R-tree for the rectangles.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R-tree is shown on the right.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CC3300"/>
              </a:buClr>
              <a:buSzPts val="1870"/>
              <a:buFont typeface="Noto Sans Symbols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	</a:t>
            </a:r>
            <a:endParaRPr/>
          </a:p>
        </p:txBody>
      </p:sp>
      <p:pic>
        <p:nvPicPr>
          <p:cNvPr id="753" name="Google Shape;75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02" y="2228410"/>
            <a:ext cx="5992874" cy="316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/>
              <a:t>Search in R-Trees</a:t>
            </a:r>
            <a:endParaRPr/>
          </a:p>
        </p:txBody>
      </p:sp>
      <p:sp>
        <p:nvSpPr>
          <p:cNvPr id="760" name="Google Shape;760;p82"/>
          <p:cNvSpPr txBox="1"/>
          <p:nvPr>
            <p:ph idx="1" type="body"/>
          </p:nvPr>
        </p:nvSpPr>
        <p:spPr>
          <a:xfrm>
            <a:off x="834500" y="1095942"/>
            <a:ext cx="7696941" cy="2439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find data items intersecting a given query point/region, do the following, starting from the root node: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the node is a leaf node, output the data items whose keys intersect the given query point/region.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Else, for each child of the current node whose bounding box intersects the query point/region, recursively search the child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Can be very inefficient in worst case since multiple paths may need to be searched, but works acceptably in practice.</a:t>
            </a:r>
            <a:endParaRPr/>
          </a:p>
        </p:txBody>
      </p:sp>
      <p:pic>
        <p:nvPicPr>
          <p:cNvPr id="761" name="Google Shape;76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163" y="3642491"/>
            <a:ext cx="4877436" cy="257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Temporal Data</a:t>
            </a:r>
            <a:endParaRPr/>
          </a:p>
        </p:txBody>
      </p:sp>
      <p:sp>
        <p:nvSpPr>
          <p:cNvPr id="767" name="Google Shape;767;p83"/>
          <p:cNvSpPr txBox="1"/>
          <p:nvPr>
            <p:ph idx="1" type="body"/>
          </p:nvPr>
        </p:nvSpPr>
        <p:spPr>
          <a:xfrm>
            <a:off x="834501" y="1067662"/>
            <a:ext cx="7680236" cy="5263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Temporal data refers to data that has an associated time period (interval)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Example: a temporal version of the </a:t>
            </a:r>
            <a:r>
              <a:rPr i="1" lang="en-US"/>
              <a:t>course</a:t>
            </a:r>
            <a:r>
              <a:rPr lang="en-US"/>
              <a:t> relation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Time interval has a start and end time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End time set to infinity (or large date such as 9999-12-31) if a tuple is currently valid and its validity end time is not currently known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Query may ask for all tuples that are valid at a point in time or during a time interval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Index on valid time period speeds up this task</a:t>
            </a:r>
            <a:endParaRPr/>
          </a:p>
        </p:txBody>
      </p:sp>
      <p:pic>
        <p:nvPicPr>
          <p:cNvPr id="768" name="Google Shape;76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45" y="1800207"/>
            <a:ext cx="6893893" cy="138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Index Files (Cont.)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61133" y="1193804"/>
            <a:ext cx="8282867" cy="519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Compared to dense indices: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Less space</a:t>
            </a:r>
            <a:r>
              <a:rPr lang="en-US"/>
              <a:t> and</a:t>
            </a:r>
            <a:r>
              <a:rPr b="1" lang="en-US"/>
              <a:t> less maintenance</a:t>
            </a:r>
            <a:r>
              <a:rPr lang="en-US"/>
              <a:t> overhead for insertions and deletions.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Generally slower than dense index </a:t>
            </a:r>
            <a:r>
              <a:rPr lang="en-US"/>
              <a:t>for locating records.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Good tradeoff</a:t>
            </a:r>
            <a:r>
              <a:rPr lang="en-US"/>
              <a:t>: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clustered index: </a:t>
            </a:r>
            <a:r>
              <a:rPr b="1" lang="en-US"/>
              <a:t>sparse index with an index entry for every block in file</a:t>
            </a:r>
            <a:r>
              <a:rPr lang="en-US"/>
              <a:t>, corresponding to least search-key value in the block.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unclustered index: sparse index on top of dense index (multilevel index)</a:t>
            </a:r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149" name="Google Shape;149;p9"/>
            <p:cNvPicPr preferRelativeResize="0"/>
            <p:nvPr/>
          </p:nvPicPr>
          <p:blipFill rotWithShape="1">
            <a:blip r:embed="rId3">
              <a:alphaModFix/>
            </a:blip>
            <a:srcRect b="53812" l="39022" r="-1375" t="-6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9"/>
            <p:cNvSpPr/>
            <p:nvPr/>
          </p:nvSpPr>
          <p:spPr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2" name="Google Shape;152;p9"/>
          <p:cNvSpPr txBox="1"/>
          <p:nvPr/>
        </p:nvSpPr>
        <p:spPr>
          <a:xfrm>
            <a:off x="6293125" y="5003575"/>
            <a:ext cx="24294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the group and then directly point.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Temporal Data (Cont.)</a:t>
            </a:r>
            <a:endParaRPr/>
          </a:p>
        </p:txBody>
      </p:sp>
      <p:sp>
        <p:nvSpPr>
          <p:cNvPr id="774" name="Google Shape;774;p84"/>
          <p:cNvSpPr txBox="1"/>
          <p:nvPr>
            <p:ph idx="1" type="body"/>
          </p:nvPr>
        </p:nvSpPr>
        <p:spPr>
          <a:xfrm>
            <a:off x="843378" y="1067662"/>
            <a:ext cx="7679185" cy="376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create a temporal index on attribute </a:t>
            </a:r>
            <a:r>
              <a:rPr i="1" lang="en-US"/>
              <a:t>a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spatial index, such as R-tree, with attribute </a:t>
            </a:r>
            <a:r>
              <a:rPr i="1" lang="en-US"/>
              <a:t>a</a:t>
            </a:r>
            <a:r>
              <a:rPr lang="en-US"/>
              <a:t> as one dimension, and time as another dimension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Valid time forms an interval in the time dimension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Tuples that are currently valid cause problems, since value is infinite or very large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Solution:  store all current tuples (with end time as infinity) in a separate index, indexed on (</a:t>
            </a:r>
            <a:r>
              <a:rPr i="1" lang="en-US"/>
              <a:t>a, start-time</a:t>
            </a:r>
            <a:r>
              <a:rPr lang="en-US"/>
              <a:t>)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To find tuples valid at a point in time </a:t>
            </a:r>
            <a:r>
              <a:rPr i="1" lang="en-US"/>
              <a:t>t </a:t>
            </a:r>
            <a:r>
              <a:rPr lang="en-US"/>
              <a:t>in the current tuple index, search for tuples in the range (</a:t>
            </a:r>
            <a:r>
              <a:rPr i="1" lang="en-US"/>
              <a:t>a, 0</a:t>
            </a:r>
            <a:r>
              <a:rPr lang="en-US"/>
              <a:t>) to (</a:t>
            </a:r>
            <a:r>
              <a:rPr i="1" lang="en-US"/>
              <a:t>a,t</a:t>
            </a:r>
            <a:r>
              <a:rPr lang="en-US"/>
              <a:t>)</a:t>
            </a:r>
            <a:r>
              <a:rPr i="1" lang="en-US"/>
              <a:t>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Temporal index on primary key can help enforce temporal primary key constraint</a:t>
            </a:r>
            <a:endParaRPr/>
          </a:p>
        </p:txBody>
      </p:sp>
      <p:pic>
        <p:nvPicPr>
          <p:cNvPr id="775" name="Google Shape;775;p84"/>
          <p:cNvPicPr preferRelativeResize="0"/>
          <p:nvPr/>
        </p:nvPicPr>
        <p:blipFill rotWithShape="1">
          <a:blip r:embed="rId3">
            <a:alphaModFix/>
          </a:blip>
          <a:srcRect b="25155" l="0" r="0" t="-1"/>
          <a:stretch/>
        </p:blipFill>
        <p:spPr>
          <a:xfrm>
            <a:off x="1377216" y="4835951"/>
            <a:ext cx="6611507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14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Hash Index</a:t>
            </a:r>
            <a:endParaRPr/>
          </a:p>
        </p:txBody>
      </p:sp>
      <p:pic>
        <p:nvPicPr>
          <p:cNvPr id="787" name="Google Shape;78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86"/>
          <p:cNvSpPr txBox="1"/>
          <p:nvPr/>
        </p:nvSpPr>
        <p:spPr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index on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instructor,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attribute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2009-12-23T00:01:06Z</dcterms:created>
  <dc:creator>Marilyn Turnamian</dc:creator>
</cp:coreProperties>
</file>