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65"/>
  </p:notesMasterIdLst>
  <p:handoutMasterIdLst>
    <p:handoutMasterId r:id="rId66"/>
  </p:handoutMasterIdLst>
  <p:sldIdLst>
    <p:sldId id="346" r:id="rId2"/>
    <p:sldId id="256" r:id="rId3"/>
    <p:sldId id="257" r:id="rId4"/>
    <p:sldId id="258" r:id="rId5"/>
    <p:sldId id="259" r:id="rId6"/>
    <p:sldId id="335" r:id="rId7"/>
    <p:sldId id="262" r:id="rId8"/>
    <p:sldId id="354" r:id="rId9"/>
    <p:sldId id="348" r:id="rId10"/>
    <p:sldId id="263" r:id="rId11"/>
    <p:sldId id="268" r:id="rId12"/>
    <p:sldId id="350" r:id="rId13"/>
    <p:sldId id="270" r:id="rId14"/>
    <p:sldId id="271" r:id="rId15"/>
    <p:sldId id="272" r:id="rId16"/>
    <p:sldId id="362" r:id="rId17"/>
    <p:sldId id="275" r:id="rId18"/>
    <p:sldId id="277" r:id="rId19"/>
    <p:sldId id="276" r:id="rId20"/>
    <p:sldId id="364" r:id="rId21"/>
    <p:sldId id="278" r:id="rId22"/>
    <p:sldId id="334" r:id="rId23"/>
    <p:sldId id="344" r:id="rId24"/>
    <p:sldId id="279" r:id="rId25"/>
    <p:sldId id="284" r:id="rId26"/>
    <p:sldId id="285" r:id="rId27"/>
    <p:sldId id="286" r:id="rId28"/>
    <p:sldId id="290" r:id="rId29"/>
    <p:sldId id="287" r:id="rId30"/>
    <p:sldId id="264" r:id="rId31"/>
    <p:sldId id="365" r:id="rId32"/>
    <p:sldId id="289" r:id="rId33"/>
    <p:sldId id="291" r:id="rId34"/>
    <p:sldId id="293" r:id="rId35"/>
    <p:sldId id="292" r:id="rId36"/>
    <p:sldId id="294" r:id="rId37"/>
    <p:sldId id="295" r:id="rId38"/>
    <p:sldId id="336" r:id="rId39"/>
    <p:sldId id="296" r:id="rId40"/>
    <p:sldId id="297" r:id="rId41"/>
    <p:sldId id="298" r:id="rId42"/>
    <p:sldId id="299" r:id="rId43"/>
    <p:sldId id="355" r:id="rId44"/>
    <p:sldId id="301" r:id="rId45"/>
    <p:sldId id="302" r:id="rId46"/>
    <p:sldId id="366" r:id="rId47"/>
    <p:sldId id="367" r:id="rId48"/>
    <p:sldId id="356" r:id="rId49"/>
    <p:sldId id="353" r:id="rId50"/>
    <p:sldId id="352" r:id="rId51"/>
    <p:sldId id="337" r:id="rId52"/>
    <p:sldId id="305" r:id="rId53"/>
    <p:sldId id="338" r:id="rId54"/>
    <p:sldId id="306" r:id="rId55"/>
    <p:sldId id="339" r:id="rId56"/>
    <p:sldId id="340" r:id="rId57"/>
    <p:sldId id="357" r:id="rId58"/>
    <p:sldId id="358" r:id="rId59"/>
    <p:sldId id="341" r:id="rId60"/>
    <p:sldId id="359" r:id="rId61"/>
    <p:sldId id="360" r:id="rId62"/>
    <p:sldId id="361" r:id="rId63"/>
    <p:sldId id="363" r:id="rId6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0365CAA-984C-4D5A-8917-E4657D9DB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4BD6879-3B1A-4164-A8A5-4F223FB72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4D6EF25-97D7-4168-982F-CC5359FC6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1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8042581-1980-4B12-A9F3-07484395D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5DD8C8-9D07-4212-8097-6DF934C34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1CDDFF4-AC53-4860-9138-DCD6819BE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820A2E4-B987-4EA5-B8FB-1D3DE01E4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4B9858F-DA21-428E-83D3-353EE3F1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367EC13-7DE2-4B5B-8D33-AB15B9A7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186B664-24D4-47FE-9BA7-BB2E13D2A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C0D0BE4-6FD3-417D-9A1D-5D9F86A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F60DFE1-B1A8-411A-A468-19A545E4C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06FC9D1-2B29-4318-9DE5-2580D98EC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50A1E83-E92B-4677-B68A-745A6E514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188A57-90AF-4DB9-B105-B826374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0FE7339-DC65-49D2-A655-B3EDFE070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888EA74-F32C-4E49-A95D-3091B2086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D886AE4-BDE3-40CF-A981-1D1FE4BA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6EA7C32-3CD6-4A7B-8313-39AF8B84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3526EB3-5356-43D9-9E8E-C62C6257E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1B7110A-8059-4AF8-9431-3AF6F8F3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BD4E9BF-7BF8-481C-AC1B-ED96DA5F2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3E7147C-D594-433C-A5E1-A0B3D7B6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0835B37-D988-43B6-8D91-28C30746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681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14D627B-8583-4FCC-8823-103F47D7D0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  <a:pPr algn="r"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6B91A8E-8D5B-4723-943B-0641B2205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D29102D-C5AC-4F22-9F01-526D6222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506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6E795B8-7014-4067-A4F8-1D3A5D89DB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  <a:pPr algn="r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F37AB42-B0E0-4066-B39F-ADC5FA37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44F4149-1659-41EA-90C8-F97B65313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2110E80-B291-467E-B6C9-4151025D1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63D960F-547C-4311-9DFB-F0B9B718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D7C663-09D8-4E58-BD41-5E440BEE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BD00E35-2581-4360-932D-5853D7956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  <a:pPr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9D6BDB9-42C5-4D74-8C9B-2BB1DD909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DE81651-BE6A-402F-AC40-628067C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b</a:t>
            </a:r>
            <a:endParaRPr lang="en-US" altLang="en-US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r>
              <a:rPr lang="en-US" altLang="en-US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fit in memory, </a:t>
            </a:r>
            <a:r>
              <a:rPr lang="en-US" altLang="ja-JP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6CCD75-942C-439D-82FA-FF88628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Read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8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9586A7C-CFE1-4107-AB21-0043BE6F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Let </a:t>
            </a:r>
            <a:r>
              <a:rPr kumimoji="0" lang="en-US" altLang="en-US" sz="1700" i="1" dirty="0"/>
              <a:t>M</a:t>
            </a:r>
            <a:r>
              <a:rPr kumimoji="0" lang="en-US" altLang="en-US" sz="1700" dirty="0"/>
              <a:t> denote memory size (in pages).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 Query Processing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Overview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Measures of Query 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Selection Operation 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Sorting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Join Operation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Other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455E99A-6E33-4D71-AC5E-6946BAEB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5E9DD6-1995-4144-A54F-C000727D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&lt;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dirty="0">
                <a:ea typeface="MS PGothic" panose="020B0600070205080204" pitchFamily="34" charset="-128"/>
              </a:rPr>
              <a:t>	Use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If</a:t>
            </a:r>
            <a:r>
              <a:rPr lang="en-US" altLang="en-US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b="1" dirty="0">
                <a:ea typeface="MS PGothic" panose="020B0600070205080204" pitchFamily="34" charset="-128"/>
              </a:rPr>
              <a:t>then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b="1" dirty="0">
                <a:ea typeface="MS PGothic" panose="020B0600070205080204" pitchFamily="34" charset="-128"/>
              </a:rPr>
              <a:t>    until</a:t>
            </a:r>
            <a:r>
              <a:rPr lang="en-US" altLang="en-US" dirty="0">
                <a:ea typeface="MS PGothic" panose="020B0600070205080204" pitchFamily="34" charset="-128"/>
              </a:rPr>
              <a:t>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15207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7F8477BF-A00E-4926-BD0B-683BCBA00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BC4BBE-E990-4F52-8483-E23470A7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id="{DFC73E65-9AFD-4ECD-9AF3-77E9B19E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DE302D56-8B04-422C-8D1F-3315935AF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0625"/>
            <a:ext cx="7510508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 use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dirty="0">
                <a:ea typeface="MS PGothic" panose="020B0600070205080204" pitchFamily="34" charset="-128"/>
              </a:rPr>
              <a:t> buffer blocks per run</a:t>
            </a:r>
            <a:endParaRPr lang="en-US" altLang="en-US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merge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final pass, we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( 2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37F47688-C60A-4B93-A080-91044678D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0ABE10F-E8EA-413F-AB31-270B5A863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Cost of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5,000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100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131" y="1165225"/>
            <a:ext cx="756777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5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A8C7246-B5CA-4016-A4F1-92AB9F44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57C20A5-724E-4FAD-A218-59AA7A20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7636318" cy="4335777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Join with a conjunctive condition:</a:t>
            </a:r>
          </a:p>
          <a:p>
            <a:pPr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endParaRPr lang="en-US" altLang="en-US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5966-E590-4C44-8504-77CF8F2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6A2E-54CD-444E-87E1-0FB6426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dirty="0"/>
              <a:t>No simple sort order for spatial joins</a:t>
            </a:r>
          </a:p>
          <a:p>
            <a:r>
              <a:rPr lang="en-IN" dirty="0"/>
              <a:t>Indexed nested loops join with spatial indices</a:t>
            </a:r>
          </a:p>
          <a:p>
            <a:pPr lvl="1"/>
            <a:r>
              <a:rPr lang="en-IN" dirty="0"/>
              <a:t>R-trees, quad-trees, k-d-B-trees</a:t>
            </a:r>
          </a:p>
        </p:txBody>
      </p:sp>
    </p:spTree>
    <p:extLst>
      <p:ext uri="{BB962C8B-B14F-4D97-AF65-F5344CB8AC3E}">
        <p14:creationId xmlns:p14="http://schemas.microsoft.com/office/powerpoint/2010/main" val="398650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F9DEBEE7-80B5-46A7-AA65-8A28BCE0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2B0884B-0A2B-4136-9A5F-5EA2E378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dirty="0">
                <a:ea typeface="MS PGothic" panose="020B0600070205080204" pitchFamily="34" charset="-128"/>
              </a:rPr>
              <a:t>can be implemented via hashing or sorting.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Optimization: </a:t>
            </a:r>
            <a:r>
              <a:rPr lang="en-US" altLang="en-US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Hashing is similar – duplicates will come into the same bucket.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perform projection on each tuple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followed by duplicate elimination. 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2B4C0383-7AD0-4209-99D3-21904BE0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3F09A406-91F2-42A0-9BDA-1A19D3843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dirty="0">
                <a:ea typeface="MS PGothic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en-US" b="1" dirty="0">
                <a:ea typeface="MS PGothic" panose="020B0600070205080204" pitchFamily="34" charset="-128"/>
              </a:rPr>
              <a:t>Sorting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ea typeface="MS PGothic" panose="020B0600070205080204" pitchFamily="34" charset="-128"/>
              </a:rPr>
              <a:t>hashing</a:t>
            </a:r>
            <a:r>
              <a:rPr lang="en-US" altLang="en-US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Optimization</a:t>
            </a:r>
            <a:r>
              <a:rPr lang="en-US" altLang="en-US" i="1" dirty="0"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When combining partial aggregate for count, add up the partial aggregates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, keep sum and count, and divide sum by count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AB807669-EBD0-4AC5-BCFA-DBF3B62A4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E40900F-A6E6-4645-B453-267190B4D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Set operations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Partition both relations using the same hash function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follows.  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224056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96624044-35CC-40EB-823F-BAC44489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6EF4BE5-C57A-4CB8-A83E-7C7C1A09D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as before 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build a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95029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10A1-4CA4-4055-838A-69DE09ED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DBF9-4BCB-465F-8DFB-F4E603AA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dirty="0"/>
              <a:t>Indices mapping keywords to documents</a:t>
            </a:r>
          </a:p>
          <a:p>
            <a:pPr lvl="1"/>
            <a:r>
              <a:rPr lang="en-IN" dirty="0"/>
              <a:t>For each keyword, store sorted list of document IDs that contain the keyword</a:t>
            </a:r>
          </a:p>
          <a:p>
            <a:pPr lvl="2"/>
            <a:r>
              <a:rPr lang="en-IN" dirty="0"/>
              <a:t>Commonly referred to as a </a:t>
            </a:r>
            <a:r>
              <a:rPr lang="en-IN" b="1" dirty="0">
                <a:solidFill>
                  <a:srgbClr val="002060"/>
                </a:solidFill>
              </a:rPr>
              <a:t>inverted index</a:t>
            </a:r>
          </a:p>
          <a:p>
            <a:pPr lvl="2"/>
            <a:r>
              <a:rPr lang="en-IN" dirty="0"/>
              <a:t>E.g.,: database:  d1, d4, d11, d45, d77, d123</a:t>
            </a:r>
            <a:br>
              <a:rPr lang="en-IN" dirty="0"/>
            </a:br>
            <a:r>
              <a:rPr lang="en-IN" dirty="0"/>
              <a:t>         distributed:  d4, d8, d11, d56, d77, d121, d333</a:t>
            </a:r>
          </a:p>
          <a:p>
            <a:pPr lvl="1"/>
            <a:r>
              <a:rPr lang="en-IN" dirty="0"/>
              <a:t>To answer a query with several keywords, compute intersection of lists corresponding to those keywords</a:t>
            </a:r>
          </a:p>
          <a:p>
            <a:r>
              <a:rPr lang="en-IN" dirty="0"/>
              <a:t>To support ranking, inverted lists store extra information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Term frequency</a:t>
            </a:r>
            <a:r>
              <a:rPr lang="en-IN" dirty="0"/>
              <a:t>” of the keyword in the document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Inverse document frequency</a:t>
            </a:r>
            <a:r>
              <a:rPr lang="en-IN" dirty="0"/>
              <a:t>” of the keyword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Page rank </a:t>
            </a:r>
            <a:r>
              <a:rPr lang="en-IN" dirty="0"/>
              <a:t>of the document/web page</a:t>
            </a:r>
          </a:p>
        </p:txBody>
      </p:sp>
    </p:spTree>
    <p:extLst>
      <p:ext uri="{BB962C8B-B14F-4D97-AF65-F5344CB8AC3E}">
        <p14:creationId xmlns:p14="http://schemas.microsoft.com/office/powerpoint/2010/main" val="3510430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5A5D21-9288-4E36-ACF8-F7E86541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0B536A7-0B11-4D7E-AFE8-3B0B97F0A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dirty="0">
                <a:ea typeface="MS PGothic" panose="020B0600070205080204" pitchFamily="34" charset="-128"/>
              </a:rPr>
              <a:t>can be computed either as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 join followed by addition of null-padded non-participating tuples.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by modifying the join algorithms.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7D8769D6-EEA1-4DD7-8A0F-3FF60C99D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2" name="Equation" r:id="rId3" imgW="152334" imgH="291973" progId="">
                  <p:embed/>
                </p:oleObj>
              </mc:Choice>
              <mc:Fallback>
                <p:oleObj name="Equation" r:id="rId3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D30F5A5B-28A8-440F-A030-681D44B5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590D52A-9E7D-4BC6-A3EF-E27F1F66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2C329AFD-BD7B-4896-95F9-6BEA682B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6" name="Equation" r:id="rId4" imgW="152334" imgH="291973" progId="">
                  <p:embed/>
                </p:oleObj>
              </mc:Choice>
              <mc:Fallback>
                <p:oleObj name="Equation" r:id="rId4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en-US" altLang="en-US" b="1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i="1" dirty="0">
                <a:ea typeface="MS PGothic" panose="020B0600070205080204" pitchFamily="34" charset="-128"/>
              </a:rPr>
              <a:t>instructor, </a:t>
            </a:r>
            <a:r>
              <a:rPr lang="en-US" altLang="en-US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i="1" dirty="0">
                <a:ea typeface="MS PGothic" panose="020B0600070205080204" pitchFamily="34" charset="-128"/>
              </a:rPr>
              <a:t>name. </a:t>
            </a:r>
            <a:endParaRPr lang="en-US" altLang="en-US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id="{046F3984-63E5-43B3-97DD-A0384B4EA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86318"/>
              </p:ext>
            </p:extLst>
          </p:nvPr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3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>
            <a:extLst>
              <a:ext uri="{FF2B5EF4-FFF2-40B4-BE49-F238E27FC236}">
                <a16:creationId xmlns:a16="http://schemas.microsoft.com/office/drawing/2014/main" id="{B56C90A5-F0AE-475D-8135-EDB0B495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</a:t>
            </a:r>
            <a:br>
              <a:rPr lang="en-US" altLang="ja-JP" dirty="0">
                <a:ea typeface="MS PGothic" panose="020B0600070205080204" pitchFamily="34" charset="-128"/>
              </a:rPr>
            </a:b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1865"/>
              </p:ext>
            </p:extLst>
          </p:nvPr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7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4363"/>
            <a:ext cx="7537142" cy="496141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dirty="0">
                <a:ea typeface="MS PGothic" panose="020B0600070205080204" pitchFamily="34" charset="-128"/>
              </a:rPr>
              <a:t> pipelining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dirty="0">
                <a:ea typeface="MS PGothic" panose="020B0600070205080204" pitchFamily="34" charset="-128"/>
              </a:rPr>
              <a:t> models of pipelining</a:t>
            </a: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3EF99701-7A8B-4FEC-B522-3B9840E1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F533134-555E-43F5-B79B-23B670FAF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dirty="0">
                <a:ea typeface="MS PGothic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Blocking operations</a:t>
            </a:r>
            <a:r>
              <a:rPr lang="en-IN" dirty="0"/>
              <a:t>:  cannot generate any output until all input is consumed</a:t>
            </a:r>
          </a:p>
          <a:p>
            <a:pPr lvl="1"/>
            <a:r>
              <a:rPr lang="en-IN" dirty="0"/>
              <a:t>E.g., sorting, aggregation, …</a:t>
            </a:r>
          </a:p>
          <a:p>
            <a:r>
              <a:rPr lang="en-IN" dirty="0"/>
              <a:t>But can often consume inputs from a pipeline, or produce outputs to a pipeline</a:t>
            </a:r>
          </a:p>
          <a:p>
            <a:r>
              <a:rPr lang="en-IN" dirty="0"/>
              <a:t>Key idea: blocking operations often have two </a:t>
            </a:r>
            <a:r>
              <a:rPr lang="en-IN" dirty="0" err="1"/>
              <a:t>suboperations</a:t>
            </a:r>
            <a:endParaRPr lang="en-IN" dirty="0"/>
          </a:p>
          <a:p>
            <a:pPr lvl="1"/>
            <a:r>
              <a:rPr lang="en-IN" dirty="0"/>
              <a:t>E.g., for sort:  run generation and merge</a:t>
            </a:r>
          </a:p>
          <a:p>
            <a:pPr lvl="1"/>
            <a:r>
              <a:rPr lang="en-IN" dirty="0"/>
              <a:t>For hash join:  partitioning and build-probe </a:t>
            </a:r>
          </a:p>
          <a:p>
            <a:r>
              <a:rPr lang="en-IN" dirty="0"/>
              <a:t>Treat them as separate operations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1985" y="4376621"/>
            <a:ext cx="5480030" cy="1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7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stages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All operations in a stage run concurrently</a:t>
            </a:r>
          </a:p>
          <a:p>
            <a:pPr lvl="1"/>
            <a:r>
              <a:rPr lang="en-IN" dirty="0"/>
              <a:t>A stage can start only after preceding stages have completed execution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742" y="2683030"/>
            <a:ext cx="4863677" cy="1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3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D62DB0-FA7D-4320-942D-5D69C79A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2384CE1-2EEE-4754-BAF9-8380C7873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0" y="1182399"/>
            <a:ext cx="7372205" cy="47448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merge join, or hash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When a new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Symmetrically for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4B2D-71FF-4A45-8AA5-5331C99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3B42-5FCE-49D9-8621-E31C603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>
                <a:solidFill>
                  <a:srgbClr val="002060"/>
                </a:solidFill>
              </a:rPr>
              <a:t>streams</a:t>
            </a:r>
          </a:p>
          <a:p>
            <a:pPr lvl="1"/>
            <a:r>
              <a:rPr lang="en-IN" dirty="0"/>
              <a:t>Data entering database in a continuous manner</a:t>
            </a:r>
          </a:p>
          <a:p>
            <a:pPr lvl="1"/>
            <a:r>
              <a:rPr lang="en-IN" dirty="0"/>
              <a:t>E.g.,  Sensor networks, user clicks, …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</a:p>
          <a:p>
            <a:pPr lvl="1"/>
            <a:r>
              <a:rPr lang="en-IN" dirty="0"/>
              <a:t>Results get updated as streaming data enters the database</a:t>
            </a:r>
          </a:p>
          <a:p>
            <a:pPr lvl="1"/>
            <a:r>
              <a:rPr lang="en-IN" dirty="0"/>
              <a:t>Aggregation on windows is often used</a:t>
            </a:r>
          </a:p>
          <a:p>
            <a:pPr lvl="2"/>
            <a:r>
              <a:rPr lang="en-IN" dirty="0"/>
              <a:t>E.g., </a:t>
            </a:r>
            <a:r>
              <a:rPr lang="en-IN" b="1" dirty="0">
                <a:solidFill>
                  <a:srgbClr val="002060"/>
                </a:solidFill>
              </a:rPr>
              <a:t>tumbling windows </a:t>
            </a:r>
            <a:r>
              <a:rPr lang="en-IN" dirty="0"/>
              <a:t>divide time into units, e.g., hours, minutes</a:t>
            </a:r>
          </a:p>
          <a:p>
            <a:r>
              <a:rPr lang="en-IN" dirty="0"/>
              <a:t>Need to use pipelined processing algorithms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used to infer when all data for a window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2323847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50DE-CBAC-4B8E-BCD9-A3C4041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ABE4-6C89-421A-BAAE-1C989B0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dirty="0"/>
              <a:t>Query compilation to machine code</a:t>
            </a:r>
          </a:p>
          <a:p>
            <a:pPr lvl="1"/>
            <a:r>
              <a:rPr lang="en-IN" dirty="0"/>
              <a:t>Overheads of interpretation</a:t>
            </a:r>
          </a:p>
          <a:p>
            <a:pPr lvl="2"/>
            <a:r>
              <a:rPr lang="en-IN" dirty="0"/>
              <a:t>E.g., repeatedly finding attribute location within tuple, from metadata </a:t>
            </a:r>
          </a:p>
          <a:p>
            <a:pPr lvl="2"/>
            <a:r>
              <a:rPr lang="en-IN" dirty="0"/>
              <a:t>Overhead of expression evaluation</a:t>
            </a:r>
          </a:p>
          <a:p>
            <a:pPr lvl="1"/>
            <a:r>
              <a:rPr lang="en-IN" dirty="0"/>
              <a:t>Compilation can avoid many such overheads and speed up query processing</a:t>
            </a:r>
          </a:p>
          <a:p>
            <a:pPr lvl="1"/>
            <a:r>
              <a:rPr lang="en-IN" dirty="0"/>
              <a:t>Often via generation of Java byte code / LLVM, with just-in-time (JIT) compilation</a:t>
            </a:r>
          </a:p>
          <a:p>
            <a:r>
              <a:rPr lang="en-IN" dirty="0"/>
              <a:t>Column-oriented storage</a:t>
            </a:r>
          </a:p>
          <a:p>
            <a:pPr lvl="1"/>
            <a:r>
              <a:rPr lang="en-IN" dirty="0"/>
              <a:t>Allows vector operations (in conjunction with compilation)</a:t>
            </a:r>
          </a:p>
          <a:p>
            <a:r>
              <a:rPr lang="en-IN" dirty="0"/>
              <a:t>Cache conscious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2882072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25D2-5705-42BB-BF22-E8D0AFA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8705-5571-4565-8D33-7139B60F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</a:p>
          <a:p>
            <a:r>
              <a:rPr lang="en-IN" dirty="0"/>
              <a:t>For sorting:</a:t>
            </a:r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</a:p>
          <a:p>
            <a:pPr lvl="1"/>
            <a:r>
              <a:rPr lang="en-IN" dirty="0"/>
              <a:t>Then merge runs as usual in merge-sort</a:t>
            </a:r>
          </a:p>
          <a:p>
            <a:r>
              <a:rPr lang="en-IN" dirty="0"/>
              <a:t>For hash-join</a:t>
            </a:r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</a:p>
          <a:p>
            <a:pPr lvl="2"/>
            <a:r>
              <a:rPr lang="en-IN" dirty="0"/>
              <a:t>Speeds up probe phase significantly by avoiding cache misses</a:t>
            </a:r>
          </a:p>
          <a:p>
            <a:r>
              <a:rPr lang="en-IN" dirty="0"/>
              <a:t>Lay out attributes of tuples to maximize cache usage</a:t>
            </a:r>
          </a:p>
          <a:p>
            <a:pPr lvl="1"/>
            <a:r>
              <a:rPr lang="en-IN" dirty="0"/>
              <a:t>Attributes that are often accessed together should be stored adjacent to each other</a:t>
            </a:r>
          </a:p>
          <a:p>
            <a:r>
              <a:rPr lang="en-IN" dirty="0"/>
              <a:t>Use multiple threads for parallel query processing</a:t>
            </a:r>
          </a:p>
          <a:p>
            <a:pPr lvl="1"/>
            <a:r>
              <a:rPr lang="en-IN" dirty="0"/>
              <a:t>Cache misses leads to stall of one thread, but others can proceed</a:t>
            </a:r>
          </a:p>
        </p:txBody>
      </p:sp>
    </p:spTree>
    <p:extLst>
      <p:ext uri="{BB962C8B-B14F-4D97-AF65-F5344CB8AC3E}">
        <p14:creationId xmlns:p14="http://schemas.microsoft.com/office/powerpoint/2010/main" val="1032822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013" y="1138593"/>
            <a:ext cx="7663796" cy="472078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69248</TotalTime>
  <Words>4690</Words>
  <Application>Microsoft Office PowerPoint</Application>
  <PresentationFormat>On-screen Show (4:3)</PresentationFormat>
  <Paragraphs>577</Paragraphs>
  <Slides>63</Slides>
  <Notes>54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MS PGothic</vt:lpstr>
      <vt:lpstr>MS PGothic</vt:lpstr>
      <vt:lpstr>Arial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Equation</vt:lpstr>
      <vt:lpstr>Chapter 15: Query Processing</vt:lpstr>
      <vt:lpstr>Chapter 15: 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Paige, Judi</cp:lastModifiedBy>
  <cp:revision>585</cp:revision>
  <cp:lastPrinted>1999-06-28T19:27:31Z</cp:lastPrinted>
  <dcterms:created xsi:type="dcterms:W3CDTF">2000-02-23T18:58:38Z</dcterms:created>
  <dcterms:modified xsi:type="dcterms:W3CDTF">2019-07-23T18:19:11Z</dcterms:modified>
</cp:coreProperties>
</file>