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6"/>
  </p:notesMasterIdLst>
  <p:handoutMasterIdLst>
    <p:handoutMasterId r:id="rId47"/>
  </p:handoutMasterIdLst>
  <p:sldIdLst>
    <p:sldId id="304" r:id="rId2"/>
    <p:sldId id="533" r:id="rId3"/>
    <p:sldId id="547" r:id="rId4"/>
    <p:sldId id="535" r:id="rId5"/>
    <p:sldId id="560" r:id="rId6"/>
    <p:sldId id="561" r:id="rId7"/>
    <p:sldId id="536" r:id="rId8"/>
    <p:sldId id="537" r:id="rId9"/>
    <p:sldId id="538" r:id="rId10"/>
    <p:sldId id="540" r:id="rId11"/>
    <p:sldId id="541" r:id="rId12"/>
    <p:sldId id="542" r:id="rId13"/>
    <p:sldId id="566" r:id="rId14"/>
    <p:sldId id="543" r:id="rId15"/>
    <p:sldId id="427" r:id="rId16"/>
    <p:sldId id="567" r:id="rId17"/>
    <p:sldId id="545" r:id="rId18"/>
    <p:sldId id="549" r:id="rId19"/>
    <p:sldId id="568" r:id="rId20"/>
    <p:sldId id="569" r:id="rId21"/>
    <p:sldId id="570" r:id="rId22"/>
    <p:sldId id="334" r:id="rId23"/>
    <p:sldId id="562" r:id="rId24"/>
    <p:sldId id="571" r:id="rId25"/>
    <p:sldId id="550" r:id="rId26"/>
    <p:sldId id="563" r:id="rId27"/>
    <p:sldId id="572" r:id="rId28"/>
    <p:sldId id="383" r:id="rId29"/>
    <p:sldId id="580" r:id="rId30"/>
    <p:sldId id="384" r:id="rId31"/>
    <p:sldId id="386" r:id="rId32"/>
    <p:sldId id="554" r:id="rId33"/>
    <p:sldId id="471" r:id="rId34"/>
    <p:sldId id="556" r:id="rId35"/>
    <p:sldId id="557" r:id="rId36"/>
    <p:sldId id="573" r:id="rId37"/>
    <p:sldId id="396" r:id="rId38"/>
    <p:sldId id="559" r:id="rId39"/>
    <p:sldId id="574" r:id="rId40"/>
    <p:sldId id="575" r:id="rId41"/>
    <p:sldId id="576" r:id="rId42"/>
    <p:sldId id="577" r:id="rId43"/>
    <p:sldId id="578" r:id="rId44"/>
    <p:sldId id="469" r:id="rId45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98" autoAdjust="0"/>
    <p:restoredTop sz="94737" autoAdjust="0"/>
  </p:normalViewPr>
  <p:slideViewPr>
    <p:cSldViewPr snapToGrid="0">
      <p:cViewPr varScale="1">
        <p:scale>
          <a:sx n="86" d="100"/>
          <a:sy n="86" d="100"/>
        </p:scale>
        <p:origin x="168" y="67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3E73BA6-24E8-8145-9F5A-4ACCA0B06F99}" type="slidenum">
              <a:rPr lang="en-US" sz="1200">
                <a:latin typeface="Times New Roman" charset="0"/>
              </a:rPr>
              <a:pPr/>
              <a:t>1</a:t>
            </a:fld>
            <a:endParaRPr lang="en-US" sz="1200">
              <a:latin typeface="Times New Roman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D6A01E5-43EF-C643-98B7-6630534BD438}" type="slidenum">
              <a:rPr lang="en-US" sz="1200">
                <a:latin typeface="Times New Roman" charset="0"/>
              </a:rPr>
              <a:pPr/>
              <a:t>11</a:t>
            </a:fld>
            <a:endParaRPr lang="en-US" sz="1200">
              <a:latin typeface="Times New Roman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E14FB46-F0A7-6441-9CC0-BD84EFF7A4A5}" type="slidenum">
              <a:rPr lang="en-US" sz="1200">
                <a:latin typeface="Times New Roman" charset="0"/>
              </a:rPr>
              <a:pPr/>
              <a:t>12</a:t>
            </a:fld>
            <a:endParaRPr lang="en-US" sz="1200">
              <a:latin typeface="Times New Roman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E14FB46-F0A7-6441-9CC0-BD84EFF7A4A5}" type="slidenum">
              <a:rPr lang="en-US" sz="1200">
                <a:latin typeface="Times New Roman" charset="0"/>
              </a:rPr>
              <a:pPr/>
              <a:t>13</a:t>
            </a:fld>
            <a:endParaRPr lang="en-US" sz="1200">
              <a:latin typeface="Times New Roman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17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9D24AB6-2A92-2C47-9C3E-002F01C7FE81}" type="slidenum">
              <a:rPr lang="en-US" sz="1200">
                <a:latin typeface="Times New Roman" charset="0"/>
              </a:rPr>
              <a:pPr/>
              <a:t>14</a:t>
            </a:fld>
            <a:endParaRPr lang="en-US" sz="1200">
              <a:latin typeface="Times New Roman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1ECC75F1-FF96-44EB-9E57-7B4029AEEE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918ACC0-49F8-47AD-970F-E6ED5878580B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94DFE4F3-2356-4D53-BC8E-C847746CD5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57C376C0-3BE1-415B-9426-66FD918A0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B104A0C-F124-F840-B8CC-D6CFB7D1437A}" type="slidenum">
              <a:rPr lang="en-US" sz="1200">
                <a:latin typeface="Times New Roman" charset="0"/>
              </a:rPr>
              <a:pPr/>
              <a:t>17</a:t>
            </a:fld>
            <a:endParaRPr lang="en-US" sz="120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4AECD2C-B231-CF4B-9F01-9F3C10CF9D8B}" type="slidenum">
              <a:rPr lang="en-US" sz="1300">
                <a:latin typeface="Times New Roman" charset="0"/>
              </a:rPr>
              <a:pPr/>
              <a:t>22</a:t>
            </a:fld>
            <a:endParaRPr lang="en-US" sz="13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CEF5663-DAA9-CD41-94EC-84657270CB0B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2764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76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99770" y="4409758"/>
            <a:ext cx="5598160" cy="4177665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8C38F57-CAF3-AE4B-BD2C-F996B3FAD3BF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99770" y="4409758"/>
            <a:ext cx="5598160" cy="4177665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8"/>
              </a:spcBef>
              <a:defRPr/>
            </a:pPr>
            <a:r>
              <a:rPr lang="en-US">
                <a:latin typeface="Arial" charset="0"/>
                <a:cs typeface="Arial" charset="0"/>
              </a:rPr>
              <a:t>-&gt; http://horicky.blogspot.com/2009/11/nosql-patterns.html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1D77FF02-3555-47C0-A739-7773DB2495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9950C1B-400B-4121-9FED-A7A42814D2A9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DF4FB788-3F7E-4D41-B04A-400256640C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AA17D98E-B593-469A-9179-1066E959B5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376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BC2C1A0-E9D2-D942-9EAB-02E98FD82753}" type="slidenum">
              <a:rPr lang="en-US" sz="1200">
                <a:latin typeface="Times New Roman" charset="0"/>
              </a:rPr>
              <a:pPr/>
              <a:t>2</a:t>
            </a:fld>
            <a:endParaRPr lang="en-US" sz="1200">
              <a:latin typeface="Times New Roman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B6A3818-4A6C-5C48-BA1E-3EA5AEC95DFD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969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969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99770" y="4409758"/>
            <a:ext cx="5598160" cy="4177665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58"/>
              </a:spcBef>
              <a:defRPr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B14F49D-025A-EF4F-9747-B73B2404FBBC}" type="slidenum">
              <a:rPr lang="en-US" sz="1200">
                <a:latin typeface="Times New Roman" charset="0"/>
              </a:rPr>
              <a:pPr/>
              <a:t>4</a:t>
            </a:fld>
            <a:endParaRPr lang="en-US" sz="120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B14F49D-025A-EF4F-9747-B73B2404FBBC}" type="slidenum">
              <a:rPr lang="en-US" sz="1200">
                <a:latin typeface="Times New Roman" charset="0"/>
              </a:rPr>
              <a:pPr/>
              <a:t>5</a:t>
            </a:fld>
            <a:endParaRPr lang="en-US" sz="120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47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AF18F4B8-D85E-0341-A8C5-2B774E387782}" type="slidenum">
              <a:rPr lang="en-US" sz="1200">
                <a:latin typeface="Times New Roman" charset="0"/>
              </a:rPr>
              <a:pPr/>
              <a:t>7</a:t>
            </a:fld>
            <a:endParaRPr lang="en-US" sz="120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31385DD-736E-7F42-A208-E52BFAF2A560}" type="slidenum">
              <a:rPr lang="en-US" sz="1200">
                <a:latin typeface="Times New Roman" charset="0"/>
              </a:rPr>
              <a:pPr/>
              <a:t>8</a:t>
            </a:fld>
            <a:endParaRPr lang="en-US" sz="120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A237503-5445-CB40-AAF0-A63503A9052A}" type="slidenum">
              <a:rPr lang="en-US" sz="1200">
                <a:latin typeface="Times New Roman" charset="0"/>
              </a:rPr>
              <a:pPr/>
              <a:t>9</a:t>
            </a:fld>
            <a:endParaRPr lang="en-US" sz="120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B83596D-3F58-0349-81C3-D06FC5133AC9}" type="slidenum">
              <a:rPr lang="en-US" sz="1200">
                <a:latin typeface="Times New Roman" charset="0"/>
              </a:rPr>
              <a:pPr/>
              <a:t>10</a:t>
            </a:fld>
            <a:endParaRPr lang="en-US" sz="120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3859" y="1"/>
            <a:ext cx="736829" cy="941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43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90" y="-411163"/>
            <a:ext cx="807424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7780846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44718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21.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76898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5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D5DF75-4149-482D-A830-7958F8F75780}"/>
              </a:ext>
            </a:extLst>
          </p:cNvPr>
          <p:cNvCxnSpPr/>
          <p:nvPr userDrawn="1"/>
        </p:nvCxnSpPr>
        <p:spPr bwMode="auto">
          <a:xfrm>
            <a:off x="812732" y="801209"/>
            <a:ext cx="7707313" cy="0"/>
          </a:xfrm>
          <a:prstGeom prst="line">
            <a:avLst/>
          </a:prstGeom>
          <a:ln w="19050">
            <a:solidFill>
              <a:schemeClr val="bg1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.yale.cs.www/people/silberschatz.html" TargetMode="External"/><Relationship Id="rId2" Type="http://schemas.openxmlformats.org/officeDocument/2006/relationships/hyperlink" Target="http://www.cs.yale.edu/people/silberschatz.html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86000"/>
            <a:ext cx="9144000" cy="126841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Chapter 21: Parallel and Distributed Storage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70590" y="128726"/>
            <a:ext cx="8408126" cy="599244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latin typeface="Helvetica" charset="0"/>
              </a:rPr>
              <a:t>Comparison of Partitioning Techniques (Cont.)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056443"/>
            <a:ext cx="7741329" cy="5414026"/>
          </a:xfrm>
        </p:spPr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Range partitioning</a:t>
            </a:r>
            <a:r>
              <a:rPr lang="en-US" dirty="0">
                <a:latin typeface="Helvetica" charset="0"/>
              </a:rPr>
              <a:t>:</a:t>
            </a:r>
          </a:p>
          <a:p>
            <a:pPr>
              <a:defRPr/>
            </a:pPr>
            <a:r>
              <a:rPr lang="en-US" dirty="0">
                <a:latin typeface="Helvetica" charset="0"/>
              </a:rPr>
              <a:t>Provides data clustering by partitioning attribute value.</a:t>
            </a:r>
          </a:p>
          <a:p>
            <a:pPr lvl="1">
              <a:defRPr/>
            </a:pPr>
            <a:r>
              <a:rPr lang="en-US" dirty="0">
                <a:latin typeface="Helvetica" charset="0"/>
              </a:rPr>
              <a:t>Good for sequential access</a:t>
            </a:r>
          </a:p>
          <a:p>
            <a:pPr lvl="1">
              <a:defRPr/>
            </a:pPr>
            <a:r>
              <a:rPr lang="en-US" dirty="0">
                <a:latin typeface="Helvetica" charset="0"/>
              </a:rPr>
              <a:t>Good for point queries on partitioning attribute: only one node needs to be accessed.</a:t>
            </a:r>
          </a:p>
          <a:p>
            <a:pPr>
              <a:defRPr/>
            </a:pPr>
            <a:r>
              <a:rPr lang="en-US" dirty="0">
                <a:latin typeface="Helvetica" charset="0"/>
              </a:rPr>
              <a:t>For range queries on partitioning attribute, one to a few nodes may need to be accessed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Remaining nodes are available for other queries.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Good if result tuples are from one to a few blocks. 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But if many blocks are to be fetched, they are still fetched from one to a few nodes, and potential parallelism  in disk access is wasted</a:t>
            </a:r>
          </a:p>
          <a:p>
            <a:pPr lvl="2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Example of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execution skew</a:t>
            </a:r>
            <a:r>
              <a:rPr lang="en-US" dirty="0">
                <a:latin typeface="Helvetica" charset="0"/>
                <a:ea typeface="ＭＳ Ｐゴシック" charset="0"/>
              </a:rPr>
              <a:t>.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1885950" y="561975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94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Handling Small Relations</a:t>
            </a:r>
          </a:p>
        </p:txBody>
      </p:sp>
      <p:sp>
        <p:nvSpPr>
          <p:cNvPr id="35842" name="Rectangle 4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70307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Partitioning not useful for small relations which fit into a single disk block or a small number of disk blocks</a:t>
            </a:r>
          </a:p>
          <a:p>
            <a:pPr lvl="1"/>
            <a:r>
              <a:rPr lang="en-US" dirty="0">
                <a:latin typeface="Helvetica" charset="0"/>
              </a:rPr>
              <a:t>Instead, assign the relation to a single node, or</a:t>
            </a:r>
          </a:p>
          <a:p>
            <a:pPr lvl="1"/>
            <a:r>
              <a:rPr lang="en-US" dirty="0">
                <a:latin typeface="Helvetica" charset="0"/>
              </a:rPr>
              <a:t>Replicate relation at all nodes</a:t>
            </a:r>
          </a:p>
          <a:p>
            <a:r>
              <a:rPr lang="en-US" dirty="0">
                <a:latin typeface="Helvetica" charset="0"/>
              </a:rPr>
              <a:t>For medium sized relations, choose how many nodes to partition across based on size of relation</a:t>
            </a:r>
          </a:p>
          <a:p>
            <a:r>
              <a:rPr lang="en-US" dirty="0">
                <a:latin typeface="Helvetica" charset="0"/>
              </a:rPr>
              <a:t>Large relations typically partitioned across all available nodes.</a:t>
            </a: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116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Types of Skew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59083" cy="536797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Helvetica" charset="0"/>
              </a:rPr>
              <a:t>Data-distribution skew: </a:t>
            </a:r>
            <a:r>
              <a:rPr lang="en-US" dirty="0">
                <a:latin typeface="Helvetica" charset="0"/>
              </a:rPr>
              <a:t>some nodes have many tuples, while others may have fewer tuples.  Could occur due to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Attribute-value skew</a:t>
            </a:r>
            <a:r>
              <a:rPr lang="en-US" dirty="0">
                <a:latin typeface="Helvetica" charset="0"/>
                <a:ea typeface="ＭＳ Ｐゴシック" charset="0"/>
              </a:rPr>
              <a:t>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Some partitioning-attribute values appear in many tuples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All the tuples with the same value for the partitioning attribute end up in the same partition.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Can occur with range-partitioning and hash-partitioning.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Partition skew</a:t>
            </a:r>
            <a:r>
              <a:rPr lang="en-US" dirty="0">
                <a:latin typeface="Helvetica" charset="0"/>
                <a:ea typeface="ＭＳ Ｐゴシック" charset="0"/>
              </a:rPr>
              <a:t>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Imbalance, even without attribute –value skew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Badly chosen range-partition vector may assign too many tuples to some partitions and too few to others.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Less likely with hash-partitioning</a:t>
            </a:r>
          </a:p>
        </p:txBody>
      </p:sp>
    </p:spTree>
    <p:extLst>
      <p:ext uri="{BB962C8B-B14F-4D97-AF65-F5344CB8AC3E}">
        <p14:creationId xmlns:p14="http://schemas.microsoft.com/office/powerpoint/2010/main" val="2100123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Types of Skew (Cont.)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05818" cy="5367972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</a:rPr>
              <a:t>Note that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execution skew </a:t>
            </a:r>
            <a:r>
              <a:rPr lang="en-US" dirty="0">
                <a:latin typeface="Helvetica" charset="0"/>
                <a:ea typeface="ＭＳ Ｐゴシック" charset="0"/>
              </a:rPr>
              <a:t> can occur even without data distribution skew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E.g. relation range-partitioned on date, and most queries access tuples with recent dates</a:t>
            </a:r>
          </a:p>
          <a:p>
            <a:r>
              <a:rPr lang="en-US" dirty="0">
                <a:latin typeface="Helvetica" charset="0"/>
                <a:ea typeface="ＭＳ Ｐゴシック" charset="0"/>
              </a:rPr>
              <a:t>Data-distribution skew can be avoided with range-partitioning by creating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balanced range-partitioning vectors</a:t>
            </a:r>
          </a:p>
          <a:p>
            <a:r>
              <a:rPr lang="en-US" dirty="0">
                <a:latin typeface="Helvetica" charset="0"/>
                <a:ea typeface="ＭＳ Ｐゴシック" charset="0"/>
              </a:rPr>
              <a:t>We assume for now that partitioning is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static</a:t>
            </a:r>
            <a:r>
              <a:rPr lang="en-US" dirty="0">
                <a:latin typeface="Helvetica" charset="0"/>
                <a:ea typeface="ＭＳ Ｐゴシック" charset="0"/>
              </a:rPr>
              <a:t>, that is partitioning vector is created once and not changed</a:t>
            </a:r>
            <a:endParaRPr lang="en-US" dirty="0">
              <a:solidFill>
                <a:srgbClr val="002060"/>
              </a:solidFill>
              <a:latin typeface="Helvetica" charset="0"/>
              <a:ea typeface="ＭＳ Ｐゴシック" charset="0"/>
            </a:endParaRP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Any change requires </a:t>
            </a:r>
            <a:r>
              <a:rPr lang="en-US" b="1" dirty="0">
                <a:latin typeface="Helvetica" charset="0"/>
                <a:ea typeface="ＭＳ Ｐゴシック" charset="0"/>
              </a:rPr>
              <a:t>repartitioning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Dynamic partitioning </a:t>
            </a:r>
            <a:r>
              <a:rPr lang="en-US" dirty="0">
                <a:latin typeface="Helvetica" charset="0"/>
                <a:ea typeface="ＭＳ Ｐゴシック" charset="0"/>
              </a:rPr>
              <a:t>once allows partition vector to be changed in a continuous manner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More on this later</a:t>
            </a:r>
            <a:endParaRPr lang="en-US" b="1" dirty="0">
              <a:solidFill>
                <a:srgbClr val="002060"/>
              </a:solidFill>
              <a:latin typeface="Helvetica" charset="0"/>
              <a:ea typeface="ＭＳ Ｐゴシック" charset="0"/>
            </a:endParaRP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70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Handling Skew in Range-Partitioning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23573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To create a 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balanced partitioning vector</a:t>
            </a:r>
            <a:endParaRPr lang="en-US" dirty="0">
              <a:latin typeface="Helvetica" charset="0"/>
            </a:endParaRP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Sort the relation on the partitioning attribute.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Construct the partition vector by scanning the relation in sorted order as follows.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After every 1/</a:t>
            </a:r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i="1" baseline="30000" dirty="0">
                <a:latin typeface="Helvetica" charset="0"/>
                <a:ea typeface="ＭＳ Ｐゴシック" charset="0"/>
              </a:rPr>
              <a:t>th</a:t>
            </a:r>
            <a:r>
              <a:rPr lang="en-US" dirty="0">
                <a:latin typeface="Helvetica" charset="0"/>
                <a:ea typeface="ＭＳ Ｐゴシック" charset="0"/>
              </a:rPr>
              <a:t> of the relation has been read, the value of  the partitioning attribute of the next tuple is added to the partition   vector.</a:t>
            </a:r>
          </a:p>
          <a:p>
            <a:pPr lvl="1"/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 denotes the number of partitions to be constructed.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Imbalances can result if duplicates are present in partitioning attributes.</a:t>
            </a:r>
          </a:p>
          <a:p>
            <a:r>
              <a:rPr lang="en-US" dirty="0">
                <a:latin typeface="Helvetica" charset="0"/>
              </a:rPr>
              <a:t>To reduce cost</a:t>
            </a:r>
          </a:p>
          <a:p>
            <a:pPr lvl="1"/>
            <a:r>
              <a:rPr lang="en-US" dirty="0">
                <a:latin typeface="Helvetica" charset="0"/>
              </a:rPr>
              <a:t>Partitioning vector can be created using a random sample of tuples</a:t>
            </a:r>
          </a:p>
          <a:p>
            <a:pPr lvl="1"/>
            <a:r>
              <a:rPr lang="en-US" dirty="0">
                <a:latin typeface="Helvetica" charset="0"/>
              </a:rPr>
              <a:t>Alternatively histograms can be used to create the partitioning vector</a:t>
            </a:r>
          </a:p>
        </p:txBody>
      </p:sp>
    </p:spTree>
    <p:extLst>
      <p:ext uri="{BB962C8B-B14F-4D97-AF65-F5344CB8AC3E}">
        <p14:creationId xmlns:p14="http://schemas.microsoft.com/office/powerpoint/2010/main" val="244800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>
            <a:extLst>
              <a:ext uri="{FF2B5EF4-FFF2-40B4-BE49-F238E27FC236}">
                <a16:creationId xmlns:a16="http://schemas.microsoft.com/office/drawing/2014/main" id="{4CBB64EA-64A3-40D7-A007-B17EF0C9D1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Histograms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8BCD9F34-1091-43A5-8EC9-11FA490274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3582" y="958788"/>
            <a:ext cx="7741328" cy="5511681"/>
          </a:xfrm>
        </p:spPr>
        <p:txBody>
          <a:bodyPr/>
          <a:lstStyle/>
          <a:p>
            <a:r>
              <a:rPr lang="en-US" altLang="en-US" dirty="0"/>
              <a:t>Histogram on attribute </a:t>
            </a:r>
            <a:r>
              <a:rPr lang="en-US" altLang="en-US" i="1" dirty="0"/>
              <a:t>age</a:t>
            </a:r>
            <a:r>
              <a:rPr lang="en-US" altLang="en-US" dirty="0"/>
              <a:t> of relation </a:t>
            </a:r>
            <a:r>
              <a:rPr lang="en-US" altLang="en-US" i="1" dirty="0"/>
              <a:t>person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r>
              <a:rPr lang="en-US" altLang="en-US" b="1" dirty="0" err="1">
                <a:solidFill>
                  <a:srgbClr val="002060"/>
                </a:solidFill>
              </a:rPr>
              <a:t>Equi</a:t>
            </a:r>
            <a:r>
              <a:rPr lang="en-US" altLang="en-US" b="1" dirty="0">
                <a:solidFill>
                  <a:srgbClr val="002060"/>
                </a:solidFill>
              </a:rPr>
              <a:t>-width</a:t>
            </a:r>
            <a:r>
              <a:rPr lang="en-US" altLang="en-US" dirty="0"/>
              <a:t> histograms</a:t>
            </a:r>
          </a:p>
          <a:p>
            <a:r>
              <a:rPr lang="en-US" altLang="en-US" b="1" dirty="0" err="1">
                <a:solidFill>
                  <a:srgbClr val="002060"/>
                </a:solidFill>
              </a:rPr>
              <a:t>Equi</a:t>
            </a:r>
            <a:r>
              <a:rPr lang="en-US" altLang="en-US" b="1" dirty="0">
                <a:solidFill>
                  <a:srgbClr val="002060"/>
                </a:solidFill>
              </a:rPr>
              <a:t>-depth</a:t>
            </a:r>
            <a:r>
              <a:rPr lang="en-US" altLang="en-US" dirty="0"/>
              <a:t> histograms </a:t>
            </a:r>
          </a:p>
          <a:p>
            <a:pPr lvl="1"/>
            <a:r>
              <a:rPr lang="en-US" altLang="en-US" dirty="0"/>
              <a:t>break up range such that each range has (approximately) the same number of tuples</a:t>
            </a:r>
          </a:p>
          <a:p>
            <a:pPr lvl="1"/>
            <a:r>
              <a:rPr lang="en-US" altLang="en-US" dirty="0"/>
              <a:t>E.g. (4, 8, 14, 19) </a:t>
            </a:r>
          </a:p>
          <a:p>
            <a:r>
              <a:rPr lang="en-US" dirty="0"/>
              <a:t>Assume uniform distribution within each range of the histogram</a:t>
            </a:r>
            <a:endParaRPr lang="en-US" altLang="en-US" dirty="0"/>
          </a:p>
          <a:p>
            <a:r>
              <a:rPr lang="en-US" dirty="0"/>
              <a:t>Create partitioning vector for required number of partitions based on histogram</a:t>
            </a:r>
          </a:p>
          <a:p>
            <a:pPr lvl="1"/>
            <a:endParaRPr lang="en-US" altLang="en-US" dirty="0"/>
          </a:p>
        </p:txBody>
      </p:sp>
      <p:pic>
        <p:nvPicPr>
          <p:cNvPr id="73732" name="Picture 5">
            <a:extLst>
              <a:ext uri="{FF2B5EF4-FFF2-40B4-BE49-F238E27FC236}">
                <a16:creationId xmlns:a16="http://schemas.microsoft.com/office/drawing/2014/main" id="{A3C2BFE6-D0A1-4BB1-AFE8-7CD8B81A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132" y="1553593"/>
            <a:ext cx="4123007" cy="2905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5E1F-43A1-407F-B1F9-418AEA4F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Node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1D2B9-E209-459E-9392-D10F89BD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244" y="1022598"/>
            <a:ext cx="7508090" cy="5367972"/>
          </a:xfrm>
        </p:spPr>
        <p:txBody>
          <a:bodyPr/>
          <a:lstStyle/>
          <a:p>
            <a:r>
              <a:rPr lang="en-IN" dirty="0"/>
              <a:t>Key idea: pretend there are several times (10x to 20x) as many </a:t>
            </a:r>
            <a:r>
              <a:rPr lang="en-IN" b="1" dirty="0">
                <a:solidFill>
                  <a:srgbClr val="002060"/>
                </a:solidFill>
              </a:rPr>
              <a:t>virtual nodes</a:t>
            </a:r>
            <a:r>
              <a:rPr lang="en-IN" dirty="0"/>
              <a:t> as real nodes</a:t>
            </a:r>
          </a:p>
          <a:p>
            <a:pPr lvl="1"/>
            <a:r>
              <a:rPr lang="en-IN" dirty="0"/>
              <a:t>Virtual nodes are mapped to real nodes</a:t>
            </a:r>
          </a:p>
          <a:p>
            <a:pPr lvl="1"/>
            <a:r>
              <a:rPr lang="en-IN" dirty="0"/>
              <a:t>Tuples partitioned across virtual nodes using range-partitioning vector</a:t>
            </a:r>
          </a:p>
          <a:p>
            <a:pPr lvl="2"/>
            <a:r>
              <a:rPr lang="en-IN" dirty="0"/>
              <a:t>Hash partitioning is also possible</a:t>
            </a:r>
          </a:p>
          <a:p>
            <a:r>
              <a:rPr lang="en-IN" dirty="0"/>
              <a:t>Mapping of virtual nodes to real nodes</a:t>
            </a:r>
          </a:p>
          <a:p>
            <a:pPr lvl="1"/>
            <a:r>
              <a:rPr lang="en-IN" b="1" dirty="0"/>
              <a:t>Round-robin</a:t>
            </a:r>
            <a:r>
              <a:rPr lang="en-IN" dirty="0"/>
              <a:t>: virtual node </a:t>
            </a:r>
            <a:r>
              <a:rPr lang="en-IN" i="1" dirty="0" err="1"/>
              <a:t>i</a:t>
            </a:r>
            <a:r>
              <a:rPr lang="en-IN" dirty="0"/>
              <a:t> mapped to real node (</a:t>
            </a:r>
            <a:r>
              <a:rPr lang="en-IN" i="1" dirty="0" err="1"/>
              <a:t>i</a:t>
            </a:r>
            <a:r>
              <a:rPr lang="en-IN" dirty="0"/>
              <a:t> mod </a:t>
            </a:r>
            <a:r>
              <a:rPr lang="en-IN" i="1" dirty="0"/>
              <a:t>n</a:t>
            </a:r>
            <a:r>
              <a:rPr lang="en-IN" dirty="0"/>
              <a:t>)+1</a:t>
            </a:r>
          </a:p>
          <a:p>
            <a:pPr lvl="1"/>
            <a:r>
              <a:rPr lang="en-IN" b="1" dirty="0"/>
              <a:t>Mapping table</a:t>
            </a:r>
            <a:r>
              <a:rPr lang="en-IN" dirty="0"/>
              <a:t>: mapping table </a:t>
            </a:r>
            <a:r>
              <a:rPr lang="en-IN" i="1" dirty="0" err="1"/>
              <a:t>virtual_to_real_map</a:t>
            </a:r>
            <a:r>
              <a:rPr lang="en-IN" dirty="0"/>
              <a:t>[] tracks which virtual node is on which real node</a:t>
            </a:r>
          </a:p>
          <a:p>
            <a:pPr lvl="2"/>
            <a:r>
              <a:rPr lang="en-IN" dirty="0"/>
              <a:t>Allows skew to be handled by moving virtual nodes from more loaded nodes to less loaded nodes</a:t>
            </a:r>
          </a:p>
          <a:p>
            <a:pPr lvl="2"/>
            <a:r>
              <a:rPr lang="en-IN" dirty="0"/>
              <a:t>Both data distribution skew and execution skew can be handled </a:t>
            </a:r>
          </a:p>
        </p:txBody>
      </p:sp>
    </p:spTree>
    <p:extLst>
      <p:ext uri="{BB962C8B-B14F-4D97-AF65-F5344CB8AC3E}">
        <p14:creationId xmlns:p14="http://schemas.microsoft.com/office/powerpoint/2010/main" val="2334944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28249"/>
          </a:xfrm>
        </p:spPr>
        <p:txBody>
          <a:bodyPr/>
          <a:lstStyle/>
          <a:p>
            <a:r>
              <a:rPr lang="en-US" dirty="0"/>
              <a:t>Handling Skew Using Virtual Node Partitioning </a:t>
            </a:r>
          </a:p>
        </p:txBody>
      </p:sp>
      <p:sp>
        <p:nvSpPr>
          <p:cNvPr id="44034" name="Rectangle 1027"/>
          <p:cNvSpPr>
            <a:spLocks noGrp="1" noChangeArrowheads="1"/>
          </p:cNvSpPr>
          <p:nvPr>
            <p:ph idx="1"/>
          </p:nvPr>
        </p:nvSpPr>
        <p:spPr>
          <a:xfrm>
            <a:off x="692458" y="1074198"/>
            <a:ext cx="7812350" cy="5396271"/>
          </a:xfrm>
        </p:spPr>
        <p:txBody>
          <a:bodyPr/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If any normal partition would have been skewed, it is very likely the skew is spread over a number of virtual partitions</a:t>
            </a:r>
          </a:p>
          <a:p>
            <a:pPr lvl="1"/>
            <a:r>
              <a:rPr lang="en-US" dirty="0"/>
              <a:t>Skewed virtual partitions tend to get spread across a number of nodes, so work gets distributed evenly!</a:t>
            </a:r>
          </a:p>
          <a:p>
            <a:r>
              <a:rPr lang="en-IN" dirty="0"/>
              <a:t>Virtual node approach also allows </a:t>
            </a:r>
            <a:r>
              <a:rPr lang="en-IN" b="1" dirty="0">
                <a:solidFill>
                  <a:srgbClr val="002060"/>
                </a:solidFill>
              </a:rPr>
              <a:t>elasticity of storage</a:t>
            </a:r>
          </a:p>
          <a:p>
            <a:pPr lvl="1"/>
            <a:r>
              <a:rPr lang="en-IN" dirty="0"/>
              <a:t>If relation size grows, more nodes can be added and virtual nodes moved to new nodes </a:t>
            </a:r>
            <a:endParaRPr lang="en-IN" b="1" dirty="0">
              <a:solidFill>
                <a:srgbClr val="00206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26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Repartitioning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458" y="1102497"/>
            <a:ext cx="7705818" cy="5367972"/>
          </a:xfrm>
        </p:spPr>
        <p:txBody>
          <a:bodyPr/>
          <a:lstStyle/>
          <a:p>
            <a:r>
              <a:rPr lang="en-US" dirty="0"/>
              <a:t>Virtual node approach with a fixed partitioning vector cannot handle significant changes in data distribution over time</a:t>
            </a:r>
          </a:p>
          <a:p>
            <a:r>
              <a:rPr lang="en-US" dirty="0"/>
              <a:t>Complete repartitioning is expensive and intrusive</a:t>
            </a:r>
          </a:p>
          <a:p>
            <a:r>
              <a:rPr lang="en-US" b="1" dirty="0">
                <a:solidFill>
                  <a:srgbClr val="002060"/>
                </a:solidFill>
              </a:rPr>
              <a:t>Dynamic repartitioning </a:t>
            </a:r>
            <a:r>
              <a:rPr lang="en-US" dirty="0"/>
              <a:t>can be done incrementally using virtual node scheme </a:t>
            </a:r>
          </a:p>
          <a:p>
            <a:pPr lvl="1"/>
            <a:r>
              <a:rPr lang="en-US" dirty="0"/>
              <a:t>Virtual nodes that become too big can be split</a:t>
            </a:r>
          </a:p>
          <a:p>
            <a:pPr lvl="2"/>
            <a:r>
              <a:rPr lang="en-US" dirty="0"/>
              <a:t>Much like B+-tree node splits</a:t>
            </a:r>
          </a:p>
          <a:p>
            <a:pPr lvl="1"/>
            <a:r>
              <a:rPr lang="en-US" dirty="0"/>
              <a:t>Some virtual nodes can be moved from a heavily loaded node to a less loaded node</a:t>
            </a:r>
          </a:p>
          <a:p>
            <a:r>
              <a:rPr lang="en-US" dirty="0"/>
              <a:t>Virtual nodes in such a scheme are often called </a:t>
            </a:r>
            <a:r>
              <a:rPr lang="en-US" b="1" dirty="0">
                <a:solidFill>
                  <a:srgbClr val="002060"/>
                </a:solidFill>
              </a:rPr>
              <a:t>tablets</a:t>
            </a:r>
          </a:p>
        </p:txBody>
      </p:sp>
    </p:spTree>
    <p:extLst>
      <p:ext uri="{BB962C8B-B14F-4D97-AF65-F5344CB8AC3E}">
        <p14:creationId xmlns:p14="http://schemas.microsoft.com/office/powerpoint/2010/main" val="2444373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Repartitioning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825" y="924339"/>
            <a:ext cx="7785718" cy="5546130"/>
          </a:xfrm>
        </p:spPr>
        <p:txBody>
          <a:bodyPr/>
          <a:lstStyle/>
          <a:p>
            <a:r>
              <a:rPr lang="en-US" dirty="0"/>
              <a:t>Virtual nodes in such a scheme are often called </a:t>
            </a:r>
            <a:r>
              <a:rPr lang="en-US" b="1" dirty="0">
                <a:solidFill>
                  <a:srgbClr val="002060"/>
                </a:solidFill>
              </a:rPr>
              <a:t>tablets</a:t>
            </a:r>
          </a:p>
          <a:p>
            <a:r>
              <a:rPr lang="en-US" dirty="0"/>
              <a:t>Example of initial </a:t>
            </a:r>
            <a:r>
              <a:rPr lang="en-US" b="1" dirty="0">
                <a:solidFill>
                  <a:srgbClr val="002060"/>
                </a:solidFill>
              </a:rPr>
              <a:t>partition table</a:t>
            </a:r>
            <a:r>
              <a:rPr lang="en-US" dirty="0"/>
              <a:t> and partition table after a split of tablet 6 and move of tablet 1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13A907A2-8EE4-44F1-B99A-2419C1574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1905024" y="1938130"/>
            <a:ext cx="5102238" cy="23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1E0E28D-AB85-4FFE-A7D7-9EB3EB47F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5024" y="4143188"/>
            <a:ext cx="5102238" cy="252454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6A8D10-B0C4-4358-9D20-A3F6FA44FD8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331226" y="2842592"/>
            <a:ext cx="1371100" cy="829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E1989B-60C3-4FBA-81E1-B03B7B77B66B}"/>
              </a:ext>
            </a:extLst>
          </p:cNvPr>
          <p:cNvCxnSpPr>
            <a:cxnSpLocks/>
          </p:cNvCxnSpPr>
          <p:nvPr/>
        </p:nvCxnSpPr>
        <p:spPr bwMode="auto">
          <a:xfrm flipH="1">
            <a:off x="6331226" y="3697404"/>
            <a:ext cx="1371100" cy="12721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FD4E1F-55CF-4C77-9F09-CA804FFF0959}"/>
              </a:ext>
            </a:extLst>
          </p:cNvPr>
          <p:cNvCxnSpPr>
            <a:cxnSpLocks/>
          </p:cNvCxnSpPr>
          <p:nvPr/>
        </p:nvCxnSpPr>
        <p:spPr bwMode="auto">
          <a:xfrm flipH="1">
            <a:off x="6331226" y="5879988"/>
            <a:ext cx="1446006" cy="2771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BDF0B9-03F9-4E02-BD80-8DB9C279B9AD}"/>
              </a:ext>
            </a:extLst>
          </p:cNvPr>
          <p:cNvCxnSpPr>
            <a:cxnSpLocks/>
          </p:cNvCxnSpPr>
          <p:nvPr/>
        </p:nvCxnSpPr>
        <p:spPr bwMode="auto">
          <a:xfrm flipH="1">
            <a:off x="6331226" y="5879988"/>
            <a:ext cx="1446006" cy="5243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F7C522E-7334-4548-98A8-CC1D080517A9}"/>
              </a:ext>
            </a:extLst>
          </p:cNvPr>
          <p:cNvSpPr txBox="1"/>
          <p:nvPr/>
        </p:nvSpPr>
        <p:spPr>
          <a:xfrm>
            <a:off x="7702326" y="3503251"/>
            <a:ext cx="1341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Tablet move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F84995-884C-4B50-83B7-26CF65144CA0}"/>
              </a:ext>
            </a:extLst>
          </p:cNvPr>
          <p:cNvSpPr txBox="1"/>
          <p:nvPr/>
        </p:nvSpPr>
        <p:spPr>
          <a:xfrm>
            <a:off x="7702326" y="5682724"/>
            <a:ext cx="1341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Tablet split</a:t>
            </a:r>
          </a:p>
        </p:txBody>
      </p:sp>
    </p:spTree>
    <p:extLst>
      <p:ext uri="{BB962C8B-B14F-4D97-AF65-F5344CB8AC3E}">
        <p14:creationId xmlns:p14="http://schemas.microsoft.com/office/powerpoint/2010/main" val="276192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Introduction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59084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</a:rPr>
              <a:t>Parallel machines have become quite common and affordable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prices of microprocessors, memory and disks have dropped sharply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</a:rPr>
              <a:t>Data storage needs are growing increasingly large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user data at web-scale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100’s of millions of users, petabytes of data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transaction data are collected and stored for analysis.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multimedia objects like images/videos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</a:rPr>
              <a:t>Parallel storage system requirements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storing large volumes of data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processing time-consuming decision-support queries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providing high throughput for transaction processing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Very high demands on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scalability</a:t>
            </a:r>
            <a:r>
              <a:rPr lang="en-US" dirty="0">
                <a:latin typeface="Helvetica" charset="0"/>
                <a:ea typeface="ＭＳ Ｐゴシック" charset="0"/>
              </a:rPr>
              <a:t> and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availability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Helvetica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195031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F530-32C7-4853-978B-134F0250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of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15FC-5368-45CF-888E-92C2B320C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2" y="1102497"/>
            <a:ext cx="7590409" cy="5367972"/>
          </a:xfrm>
        </p:spPr>
        <p:txBody>
          <a:bodyPr/>
          <a:lstStyle/>
          <a:p>
            <a:r>
              <a:rPr lang="en-IN" dirty="0"/>
              <a:t>Partition table typically stored at a </a:t>
            </a:r>
            <a:r>
              <a:rPr lang="en-IN" b="1" dirty="0">
                <a:solidFill>
                  <a:srgbClr val="002060"/>
                </a:solidFill>
              </a:rPr>
              <a:t>master</a:t>
            </a:r>
            <a:r>
              <a:rPr lang="en-IN" dirty="0"/>
              <a:t> node, and at multiple routers</a:t>
            </a:r>
          </a:p>
          <a:p>
            <a:r>
              <a:rPr lang="en-IN" dirty="0"/>
              <a:t>Queries are sent first to </a:t>
            </a:r>
            <a:r>
              <a:rPr lang="en-IN" b="1" dirty="0">
                <a:solidFill>
                  <a:srgbClr val="002060"/>
                </a:solidFill>
              </a:rPr>
              <a:t>routers</a:t>
            </a:r>
            <a:r>
              <a:rPr lang="en-IN" dirty="0"/>
              <a:t>, which forward them to appropriate node</a:t>
            </a:r>
          </a:p>
          <a:p>
            <a:r>
              <a:rPr lang="en-IN" b="1" dirty="0">
                <a:solidFill>
                  <a:srgbClr val="002060"/>
                </a:solidFill>
              </a:rPr>
              <a:t>Consistent hashing </a:t>
            </a:r>
            <a:r>
              <a:rPr lang="en-IN" dirty="0"/>
              <a:t>is an alternative fully-distributed scheme </a:t>
            </a:r>
          </a:p>
          <a:p>
            <a:pPr lvl="1"/>
            <a:r>
              <a:rPr lang="en-IN" dirty="0"/>
              <a:t>without any master nodes, works in a completely peer-to-peer fashion</a:t>
            </a:r>
          </a:p>
          <a:p>
            <a:r>
              <a:rPr lang="en-IN" b="1" dirty="0">
                <a:solidFill>
                  <a:srgbClr val="002060"/>
                </a:solidFill>
              </a:rPr>
              <a:t>Distributed hash tables </a:t>
            </a:r>
            <a:r>
              <a:rPr lang="en-IN" dirty="0"/>
              <a:t>are based on consistent hashing</a:t>
            </a:r>
          </a:p>
          <a:p>
            <a:pPr lvl="1"/>
            <a:r>
              <a:rPr lang="en-IN" dirty="0"/>
              <a:t>work without master nodes or routers; each peer-node stores data and performs routing</a:t>
            </a:r>
          </a:p>
          <a:p>
            <a:pPr lvl="1"/>
            <a:r>
              <a:rPr lang="en-IN" dirty="0"/>
              <a:t>See book for details of consistent hashing and distributed hash tables</a:t>
            </a:r>
          </a:p>
        </p:txBody>
      </p:sp>
    </p:spTree>
    <p:extLst>
      <p:ext uri="{BB962C8B-B14F-4D97-AF65-F5344CB8AC3E}">
        <p14:creationId xmlns:p14="http://schemas.microsoft.com/office/powerpoint/2010/main" val="212816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9815-2B6B-43AD-961F-A68D5406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C3C65-0A9B-461F-B8D9-2748D55E1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6" y="1102497"/>
            <a:ext cx="8144214" cy="5367972"/>
          </a:xfrm>
        </p:spPr>
        <p:txBody>
          <a:bodyPr/>
          <a:lstStyle/>
          <a:p>
            <a:r>
              <a:rPr lang="en-IN" dirty="0"/>
              <a:t>Goal</a:t>
            </a:r>
            <a:r>
              <a:rPr lang="en-IN" dirty="0">
                <a:solidFill>
                  <a:srgbClr val="002060"/>
                </a:solidFill>
              </a:rPr>
              <a:t>: </a:t>
            </a:r>
            <a:r>
              <a:rPr lang="en-IN" b="1" dirty="0">
                <a:solidFill>
                  <a:srgbClr val="002060"/>
                </a:solidFill>
              </a:rPr>
              <a:t>availability</a:t>
            </a:r>
            <a:r>
              <a:rPr lang="en-IN" dirty="0"/>
              <a:t> despite failures</a:t>
            </a:r>
          </a:p>
          <a:p>
            <a:r>
              <a:rPr lang="en-IN" dirty="0"/>
              <a:t>Data replicated at 2, often 3 nodes</a:t>
            </a:r>
          </a:p>
          <a:p>
            <a:r>
              <a:rPr lang="en-IN" dirty="0"/>
              <a:t>Unit of replication typically a partition (tablet)</a:t>
            </a:r>
          </a:p>
          <a:p>
            <a:r>
              <a:rPr lang="en-IN" dirty="0"/>
              <a:t>Requests for data at failed node automatically routed to a replica</a:t>
            </a:r>
          </a:p>
          <a:p>
            <a:r>
              <a:rPr lang="en-IN" dirty="0"/>
              <a:t>Partition table with each tablet replicated at two nodes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71E60C2-5BA0-4977-98D9-679F2718A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140" y="2819400"/>
            <a:ext cx="4988042" cy="233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0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Basics: Data Replication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32450" cy="5367972"/>
          </a:xfrm>
        </p:spPr>
        <p:txBody>
          <a:bodyPr/>
          <a:lstStyle/>
          <a:p>
            <a:r>
              <a:rPr lang="en-US" dirty="0"/>
              <a:t>Location of replicas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Replication within a data center</a:t>
            </a:r>
          </a:p>
          <a:p>
            <a:pPr lvl="2"/>
            <a:r>
              <a:rPr lang="en-US" dirty="0"/>
              <a:t>Handles machine failures</a:t>
            </a:r>
            <a:endParaRPr lang="en-US" dirty="0">
              <a:solidFill>
                <a:srgbClr val="002060"/>
              </a:solidFill>
            </a:endParaRPr>
          </a:p>
          <a:p>
            <a:pPr lvl="2"/>
            <a:r>
              <a:rPr lang="en-US" dirty="0"/>
              <a:t>Reduces latency if copy available locally on a machine</a:t>
            </a:r>
          </a:p>
          <a:p>
            <a:pPr lvl="2"/>
            <a:r>
              <a:rPr lang="en-US" dirty="0"/>
              <a:t>Replication within/across racks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Replication across data centers</a:t>
            </a:r>
          </a:p>
          <a:p>
            <a:pPr lvl="2"/>
            <a:r>
              <a:rPr lang="en-US" dirty="0"/>
              <a:t>Handles data center failures (power, fire, earthquake, ..), and network partitioning of an entire data center</a:t>
            </a:r>
          </a:p>
          <a:p>
            <a:pPr lvl="2"/>
            <a:r>
              <a:rPr lang="en-US" dirty="0"/>
              <a:t>Provides lower latency for end users if copy is available on nearby data center</a:t>
            </a:r>
          </a:p>
        </p:txBody>
      </p:sp>
    </p:spTree>
    <p:extLst>
      <p:ext uri="{BB962C8B-B14F-4D97-AF65-F5344CB8AC3E}">
        <p14:creationId xmlns:p14="http://schemas.microsoft.com/office/powerpoint/2010/main" val="55910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8197-BD78-4C54-939F-4B416EB1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Updates and Consistency of Replicas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5EF2364-F81B-4F92-A257-77F434983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25" y="1102497"/>
            <a:ext cx="7661430" cy="5367972"/>
          </a:xfrm>
        </p:spPr>
        <p:txBody>
          <a:bodyPr/>
          <a:lstStyle/>
          <a:p>
            <a:r>
              <a:rPr lang="en-US" dirty="0"/>
              <a:t>Replicas must be kept consistent on update</a:t>
            </a:r>
          </a:p>
          <a:p>
            <a:pPr lvl="1"/>
            <a:r>
              <a:rPr lang="en-US" dirty="0"/>
              <a:t>Despite failures resulting in different replicas having different values (temporarily), reads must get the latest value.</a:t>
            </a:r>
          </a:p>
          <a:p>
            <a:pPr lvl="1"/>
            <a:r>
              <a:rPr lang="en-US" dirty="0"/>
              <a:t>Special concurrency control and atomic commit mechanisms to ensure consistency</a:t>
            </a:r>
          </a:p>
          <a:p>
            <a:r>
              <a:rPr lang="en-IN" b="1" dirty="0">
                <a:solidFill>
                  <a:srgbClr val="002060"/>
                </a:solidFill>
              </a:rPr>
              <a:t>Master replica </a:t>
            </a:r>
            <a:r>
              <a:rPr lang="en-IN" dirty="0"/>
              <a:t>(</a:t>
            </a:r>
            <a:r>
              <a:rPr lang="en-IN" b="1" dirty="0">
                <a:solidFill>
                  <a:srgbClr val="002060"/>
                </a:solidFill>
              </a:rPr>
              <a:t>primary copy</a:t>
            </a:r>
            <a:r>
              <a:rPr lang="en-IN" dirty="0"/>
              <a:t>) scheme</a:t>
            </a:r>
          </a:p>
          <a:p>
            <a:pPr lvl="1"/>
            <a:r>
              <a:rPr lang="en-IN" dirty="0"/>
              <a:t>All updates are sent to master, and then replicated to other nodes</a:t>
            </a:r>
          </a:p>
          <a:p>
            <a:pPr lvl="1"/>
            <a:r>
              <a:rPr lang="en-IN" dirty="0"/>
              <a:t>Reads are performed at master</a:t>
            </a:r>
          </a:p>
          <a:p>
            <a:pPr lvl="1"/>
            <a:r>
              <a:rPr lang="en-IN" dirty="0"/>
              <a:t>But what if master fails? Who takes over?  How do other nodes know who is the new master?</a:t>
            </a:r>
          </a:p>
          <a:p>
            <a:pPr lvl="1"/>
            <a:r>
              <a:rPr lang="en-IN" dirty="0"/>
              <a:t>Details in Chapter 23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39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6009-C7FD-4454-8459-D8720AEB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Protocols to Update Replicas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9BFA1-0CC6-4B9A-A518-6E36FBA77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7723573" cy="5367972"/>
          </a:xfrm>
        </p:spPr>
        <p:txBody>
          <a:bodyPr/>
          <a:lstStyle/>
          <a:p>
            <a:r>
              <a:rPr lang="en-IN" i="1" dirty="0"/>
              <a:t>Two-phase commit </a:t>
            </a:r>
          </a:p>
          <a:p>
            <a:pPr lvl="1"/>
            <a:r>
              <a:rPr lang="en-IN" dirty="0"/>
              <a:t>Coming up in Chapter 23</a:t>
            </a:r>
          </a:p>
          <a:p>
            <a:pPr lvl="1"/>
            <a:r>
              <a:rPr lang="en-IN" dirty="0"/>
              <a:t>Assumes all replicas are available</a:t>
            </a:r>
          </a:p>
          <a:p>
            <a:r>
              <a:rPr lang="en-IN" i="1" dirty="0"/>
              <a:t>Persistent messaging</a:t>
            </a:r>
          </a:p>
          <a:p>
            <a:pPr lvl="1"/>
            <a:r>
              <a:rPr lang="en-IN" dirty="0"/>
              <a:t>Updates are sent as messages with guaranteed delivery</a:t>
            </a:r>
          </a:p>
          <a:p>
            <a:pPr lvl="1"/>
            <a:r>
              <a:rPr lang="en-IN" dirty="0"/>
              <a:t>Replicas are updated asynchronously (after original transaction commits)</a:t>
            </a:r>
          </a:p>
          <a:p>
            <a:pPr lvl="2"/>
            <a:r>
              <a:rPr lang="en-IN" b="1" dirty="0">
                <a:solidFill>
                  <a:srgbClr val="002060"/>
                </a:solidFill>
              </a:rPr>
              <a:t>Eventual consistency</a:t>
            </a:r>
          </a:p>
          <a:p>
            <a:pPr lvl="1"/>
            <a:r>
              <a:rPr lang="en-IN" dirty="0"/>
              <a:t>Can lead to inconsistency on reads from replicas</a:t>
            </a:r>
          </a:p>
          <a:p>
            <a:r>
              <a:rPr lang="en-IN" i="1" dirty="0"/>
              <a:t>Consensus protocols</a:t>
            </a:r>
          </a:p>
          <a:p>
            <a:pPr lvl="1"/>
            <a:r>
              <a:rPr lang="en-IN" dirty="0"/>
              <a:t>Protocol followed by a set of replicas to agree on what updates to perform in what order</a:t>
            </a:r>
          </a:p>
          <a:p>
            <a:pPr lvl="1"/>
            <a:r>
              <a:rPr lang="en-IN" dirty="0"/>
              <a:t>Can work even without a designated master</a:t>
            </a:r>
          </a:p>
        </p:txBody>
      </p:sp>
    </p:spTree>
    <p:extLst>
      <p:ext uri="{BB962C8B-B14F-4D97-AF65-F5344CB8AC3E}">
        <p14:creationId xmlns:p14="http://schemas.microsoft.com/office/powerpoint/2010/main" val="2376656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458" y="1102497"/>
            <a:ext cx="8153092" cy="536797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Local index</a:t>
            </a:r>
          </a:p>
          <a:p>
            <a:pPr lvl="1"/>
            <a:r>
              <a:rPr lang="en-US" dirty="0"/>
              <a:t>Index built only on local data</a:t>
            </a:r>
          </a:p>
          <a:p>
            <a:r>
              <a:rPr lang="en-US" b="1" dirty="0">
                <a:solidFill>
                  <a:srgbClr val="002060"/>
                </a:solidFill>
              </a:rPr>
              <a:t>Global index</a:t>
            </a:r>
            <a:endParaRPr lang="en-US" dirty="0"/>
          </a:p>
          <a:p>
            <a:pPr lvl="1"/>
            <a:r>
              <a:rPr lang="en-US" dirty="0"/>
              <a:t>Index built on all data, regardless of where it is stored</a:t>
            </a:r>
          </a:p>
          <a:p>
            <a:pPr lvl="1"/>
            <a:r>
              <a:rPr lang="en-US" dirty="0"/>
              <a:t>Index itself is usually partitioned across nodes</a:t>
            </a:r>
          </a:p>
          <a:p>
            <a:r>
              <a:rPr lang="en-US" b="1" dirty="0">
                <a:solidFill>
                  <a:srgbClr val="002060"/>
                </a:solidFill>
              </a:rPr>
              <a:t>Global primary index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Data partitioned on the index attribute</a:t>
            </a:r>
          </a:p>
          <a:p>
            <a:r>
              <a:rPr lang="en-US" b="1" dirty="0">
                <a:solidFill>
                  <a:srgbClr val="002060"/>
                </a:solidFill>
              </a:rPr>
              <a:t>Global secondary index</a:t>
            </a:r>
          </a:p>
          <a:p>
            <a:pPr lvl="1"/>
            <a:r>
              <a:rPr lang="en-US" dirty="0"/>
              <a:t>Data partitioned on the attribute other than the index attribute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64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8987-3ACD-49AC-A7CB-8233F8D2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Global Primary and Secondary Indices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9987CE-8575-4E32-A115-93BBF44D5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023" y="1381624"/>
            <a:ext cx="8363183" cy="4544481"/>
          </a:xfrm>
        </p:spPr>
      </p:pic>
    </p:spTree>
    <p:extLst>
      <p:ext uri="{BB962C8B-B14F-4D97-AF65-F5344CB8AC3E}">
        <p14:creationId xmlns:p14="http://schemas.microsoft.com/office/powerpoint/2010/main" val="4116584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6797-158B-478A-9362-C4B79BBF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Global Secondary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8B79F-C34B-46E8-8E7E-F7186DDED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81" y="1102497"/>
            <a:ext cx="7652552" cy="5367972"/>
          </a:xfrm>
        </p:spPr>
        <p:txBody>
          <a:bodyPr/>
          <a:lstStyle/>
          <a:p>
            <a:r>
              <a:rPr lang="en-IN" dirty="0"/>
              <a:t>Given relation </a:t>
            </a:r>
            <a:r>
              <a:rPr lang="en-IN" i="1" dirty="0"/>
              <a:t>r </a:t>
            </a:r>
            <a:r>
              <a:rPr lang="en-IN" dirty="0"/>
              <a:t>which is partitioned on </a:t>
            </a:r>
            <a:r>
              <a:rPr lang="en-IN" i="1" dirty="0" err="1"/>
              <a:t>K</a:t>
            </a:r>
            <a:r>
              <a:rPr lang="en-IN" sz="2400" i="1" baseline="-25000" dirty="0" err="1"/>
              <a:t>p</a:t>
            </a:r>
            <a:r>
              <a:rPr lang="en-IN" dirty="0"/>
              <a:t>, to create global secondary index on attributes </a:t>
            </a:r>
            <a:r>
              <a:rPr lang="en-IN" i="1" dirty="0"/>
              <a:t>K</a:t>
            </a:r>
            <a:r>
              <a:rPr lang="en-IN" sz="2400" i="1" baseline="-25000" dirty="0"/>
              <a:t>i</a:t>
            </a:r>
            <a:r>
              <a:rPr lang="en-IN" dirty="0"/>
              <a:t>, </a:t>
            </a:r>
          </a:p>
          <a:p>
            <a:pPr lvl="1"/>
            <a:r>
              <a:rPr lang="en-IN" dirty="0"/>
              <a:t>create a relation 	</a:t>
            </a:r>
          </a:p>
          <a:p>
            <a:pPr lvl="2"/>
            <a:r>
              <a:rPr lang="en-IN" i="1" dirty="0" err="1"/>
              <a:t>r</a:t>
            </a:r>
            <a:r>
              <a:rPr lang="en-IN" sz="2000" i="1" baseline="-25000" dirty="0" err="1"/>
              <a:t>i</a:t>
            </a:r>
            <a:r>
              <a:rPr lang="en-IN" i="1" baseline="30000" dirty="0" err="1"/>
              <a:t>s</a:t>
            </a:r>
            <a:r>
              <a:rPr lang="en-IN" i="1" baseline="30000" dirty="0"/>
              <a:t> </a:t>
            </a:r>
            <a:r>
              <a:rPr lang="en-IN" dirty="0"/>
              <a:t>(</a:t>
            </a:r>
            <a:r>
              <a:rPr lang="en-IN" i="1" dirty="0"/>
              <a:t>K</a:t>
            </a:r>
            <a:r>
              <a:rPr lang="en-IN" sz="2000" i="1" baseline="-25000" dirty="0"/>
              <a:t>i</a:t>
            </a:r>
            <a:r>
              <a:rPr lang="en-IN" i="1" dirty="0"/>
              <a:t>, </a:t>
            </a:r>
            <a:r>
              <a:rPr lang="en-IN" i="1" dirty="0" err="1"/>
              <a:t>K</a:t>
            </a:r>
            <a:r>
              <a:rPr lang="en-IN" sz="2000" i="1" baseline="-25000" dirty="0" err="1"/>
              <a:t>p</a:t>
            </a:r>
            <a:r>
              <a:rPr lang="en-IN" dirty="0"/>
              <a:t>) if </a:t>
            </a:r>
            <a:r>
              <a:rPr lang="en-IN" i="1" dirty="0" err="1"/>
              <a:t>K</a:t>
            </a:r>
            <a:r>
              <a:rPr lang="en-IN" sz="2000" i="1" baseline="-25000" dirty="0" err="1"/>
              <a:t>p</a:t>
            </a:r>
            <a:r>
              <a:rPr lang="en-IN" dirty="0"/>
              <a:t> is unique, otherwise</a:t>
            </a:r>
          </a:p>
          <a:p>
            <a:pPr lvl="2"/>
            <a:r>
              <a:rPr lang="en-IN" i="1" dirty="0" err="1"/>
              <a:t>r</a:t>
            </a:r>
            <a:r>
              <a:rPr lang="en-IN" i="1" baseline="-25000" dirty="0" err="1"/>
              <a:t>i</a:t>
            </a:r>
            <a:r>
              <a:rPr lang="en-IN" i="1" baseline="30000" dirty="0" err="1"/>
              <a:t>s</a:t>
            </a:r>
            <a:r>
              <a:rPr lang="en-IN" dirty="0"/>
              <a:t>(</a:t>
            </a:r>
            <a:r>
              <a:rPr lang="en-IN" i="1" dirty="0"/>
              <a:t>K</a:t>
            </a:r>
            <a:r>
              <a:rPr lang="en-IN" sz="2000" i="1" baseline="-25000" dirty="0"/>
              <a:t>i</a:t>
            </a:r>
            <a:r>
              <a:rPr lang="en-IN" dirty="0"/>
              <a:t>, </a:t>
            </a:r>
            <a:r>
              <a:rPr lang="en-IN" i="1" dirty="0" err="1"/>
              <a:t>K</a:t>
            </a:r>
            <a:r>
              <a:rPr lang="en-IN" sz="2000" i="1" baseline="-25000" dirty="0" err="1"/>
              <a:t>p</a:t>
            </a:r>
            <a:r>
              <a:rPr lang="en-IN" dirty="0"/>
              <a:t>, </a:t>
            </a:r>
            <a:r>
              <a:rPr lang="en-IN" i="1" dirty="0"/>
              <a:t>K</a:t>
            </a:r>
            <a:r>
              <a:rPr lang="en-IN" sz="2000" i="1" baseline="-25000" dirty="0"/>
              <a:t>u</a:t>
            </a:r>
            <a:r>
              <a:rPr lang="en-IN" dirty="0"/>
              <a:t>) where (</a:t>
            </a:r>
            <a:r>
              <a:rPr lang="en-IN" i="1" dirty="0" err="1"/>
              <a:t>K</a:t>
            </a:r>
            <a:r>
              <a:rPr lang="en-IN" sz="2000" i="1" baseline="-25000" dirty="0" err="1"/>
              <a:t>p</a:t>
            </a:r>
            <a:r>
              <a:rPr lang="en-IN" dirty="0"/>
              <a:t>, </a:t>
            </a:r>
            <a:r>
              <a:rPr lang="en-IN" i="1" dirty="0"/>
              <a:t>K</a:t>
            </a:r>
            <a:r>
              <a:rPr lang="en-IN" sz="2000" i="1" baseline="-25000" dirty="0"/>
              <a:t>u</a:t>
            </a:r>
            <a:r>
              <a:rPr lang="en-IN" dirty="0"/>
              <a:t>) is a key for </a:t>
            </a:r>
            <a:r>
              <a:rPr lang="en-IN" i="1" dirty="0"/>
              <a:t>r </a:t>
            </a:r>
            <a:endParaRPr lang="en-IN" dirty="0"/>
          </a:p>
          <a:p>
            <a:pPr lvl="1"/>
            <a:r>
              <a:rPr lang="en-IN" dirty="0"/>
              <a:t>Partition </a:t>
            </a:r>
            <a:r>
              <a:rPr lang="en-IN" i="1" dirty="0" err="1"/>
              <a:t>r</a:t>
            </a:r>
            <a:r>
              <a:rPr lang="en-IN" i="1" baseline="-25000" dirty="0" err="1"/>
              <a:t>i</a:t>
            </a:r>
            <a:r>
              <a:rPr lang="en-IN" i="1" baseline="30000" dirty="0" err="1"/>
              <a:t>s</a:t>
            </a:r>
            <a:r>
              <a:rPr lang="en-IN" i="1" baseline="30000" dirty="0"/>
              <a:t> </a:t>
            </a:r>
            <a:r>
              <a:rPr lang="en-IN" dirty="0"/>
              <a:t>on </a:t>
            </a:r>
            <a:r>
              <a:rPr lang="en-IN" i="1" dirty="0"/>
              <a:t>K</a:t>
            </a:r>
            <a:r>
              <a:rPr lang="en-IN" sz="2200" i="1" baseline="-25000" dirty="0"/>
              <a:t>i</a:t>
            </a:r>
            <a:endParaRPr lang="en-IN" dirty="0"/>
          </a:p>
          <a:p>
            <a:pPr lvl="1"/>
            <a:r>
              <a:rPr lang="en-IN" dirty="0"/>
              <a:t>At each node containing a partition of </a:t>
            </a:r>
            <a:r>
              <a:rPr lang="en-IN" i="1" dirty="0"/>
              <a:t>r</a:t>
            </a:r>
            <a:r>
              <a:rPr lang="en-IN" dirty="0"/>
              <a:t>,  create index on (</a:t>
            </a:r>
            <a:r>
              <a:rPr lang="en-IN" i="1" dirty="0" err="1"/>
              <a:t>K</a:t>
            </a:r>
            <a:r>
              <a:rPr lang="en-IN" sz="2200" i="1" baseline="-25000" dirty="0" err="1"/>
              <a:t>p</a:t>
            </a:r>
            <a:r>
              <a:rPr lang="en-IN" dirty="0"/>
              <a:t>) if </a:t>
            </a:r>
            <a:r>
              <a:rPr lang="en-IN" i="1" dirty="0" err="1"/>
              <a:t>K</a:t>
            </a:r>
            <a:r>
              <a:rPr lang="en-IN" sz="2200" i="1" baseline="-25000" dirty="0" err="1"/>
              <a:t>p</a:t>
            </a:r>
            <a:r>
              <a:rPr lang="en-IN" dirty="0"/>
              <a:t> is a key, otherwise create index on (</a:t>
            </a:r>
            <a:r>
              <a:rPr lang="en-IN" i="1" dirty="0" err="1"/>
              <a:t>K</a:t>
            </a:r>
            <a:r>
              <a:rPr lang="en-IN" sz="2200" i="1" baseline="-25000" dirty="0" err="1"/>
              <a:t>p</a:t>
            </a:r>
            <a:r>
              <a:rPr lang="en-IN" dirty="0"/>
              <a:t>, </a:t>
            </a:r>
            <a:r>
              <a:rPr lang="en-IN" i="1" dirty="0"/>
              <a:t>K</a:t>
            </a:r>
            <a:r>
              <a:rPr lang="en-IN" sz="2200" i="1" baseline="-25000" dirty="0"/>
              <a:t>u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Update the relation </a:t>
            </a:r>
            <a:r>
              <a:rPr lang="en-IN" i="1" dirty="0" err="1"/>
              <a:t>r</a:t>
            </a:r>
            <a:r>
              <a:rPr lang="en-IN" i="1" baseline="-25000" dirty="0" err="1"/>
              <a:t>i</a:t>
            </a:r>
            <a:r>
              <a:rPr lang="en-IN" i="1" baseline="30000" dirty="0" err="1"/>
              <a:t>s</a:t>
            </a:r>
            <a:r>
              <a:rPr lang="en-IN" i="1" baseline="30000" dirty="0"/>
              <a:t> </a:t>
            </a:r>
            <a:r>
              <a:rPr lang="en-IN" dirty="0"/>
              <a:t>on any updates to r on attributes  in </a:t>
            </a:r>
            <a:r>
              <a:rPr lang="en-IN" i="1" dirty="0" err="1"/>
              <a:t>r</a:t>
            </a:r>
            <a:r>
              <a:rPr lang="en-IN" i="1" baseline="-25000" dirty="0" err="1"/>
              <a:t>i</a:t>
            </a:r>
            <a:r>
              <a:rPr lang="en-IN" i="1" baseline="30000" dirty="0" err="1"/>
              <a:t>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666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825" y="1102497"/>
            <a:ext cx="7661430" cy="5367972"/>
          </a:xfrm>
        </p:spPr>
        <p:txBody>
          <a:bodyPr/>
          <a:lstStyle/>
          <a:p>
            <a:r>
              <a:rPr lang="en-US" dirty="0"/>
              <a:t>Google File System (GFS)</a:t>
            </a:r>
          </a:p>
          <a:p>
            <a:r>
              <a:rPr lang="en-US" dirty="0"/>
              <a:t>Hadoop File System (HDFS)</a:t>
            </a:r>
          </a:p>
          <a:p>
            <a:r>
              <a:rPr lang="en-US" dirty="0"/>
              <a:t>And older ones like CODA</a:t>
            </a:r>
          </a:p>
          <a:p>
            <a:r>
              <a:rPr lang="en-US" dirty="0"/>
              <a:t>And more recent ones such as Google Colossus</a:t>
            </a:r>
          </a:p>
          <a:p>
            <a:r>
              <a:rPr lang="en-US" dirty="0"/>
              <a:t>Basic architecture:</a:t>
            </a:r>
          </a:p>
          <a:p>
            <a:pPr lvl="1"/>
            <a:r>
              <a:rPr lang="en-US" dirty="0"/>
              <a:t>Master: responsible for metadata</a:t>
            </a:r>
          </a:p>
          <a:p>
            <a:pPr lvl="1"/>
            <a:r>
              <a:rPr lang="en-US" dirty="0"/>
              <a:t>Chunk servers: responsible for reading and writing large chunks of data</a:t>
            </a:r>
          </a:p>
          <a:p>
            <a:pPr lvl="1"/>
            <a:r>
              <a:rPr lang="en-US" dirty="0"/>
              <a:t>Chunks replicated on 3 machines, master responsible for managing replicas</a:t>
            </a:r>
          </a:p>
          <a:p>
            <a:pPr lvl="1"/>
            <a:r>
              <a:rPr lang="en-US" dirty="0"/>
              <a:t>Replication is in GFS/HDFS is within a single data center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25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A5DC-5536-4A54-B520-734CF47B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Hadoop File System (HDFS)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F0F57A-AB3F-472C-A677-D0841C5EB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2877" y="727075"/>
            <a:ext cx="4523699" cy="573138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3F9800-8F6F-4CE7-9859-258AEDBD9290}"/>
              </a:ext>
            </a:extLst>
          </p:cNvPr>
          <p:cNvSpPr txBox="1">
            <a:spLocks/>
          </p:cNvSpPr>
          <p:nvPr/>
        </p:nvSpPr>
        <p:spPr bwMode="auto">
          <a:xfrm>
            <a:off x="437424" y="1102497"/>
            <a:ext cx="3538228" cy="5367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1pPr>
            <a:lvl2pPr marL="7429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2pPr>
            <a:lvl3pPr marL="1085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14287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17716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2228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kern="0"/>
              <a:t>Client:  sends filename to NameNode</a:t>
            </a:r>
          </a:p>
          <a:p>
            <a:r>
              <a:rPr lang="en-US" kern="0"/>
              <a:t>NameNode</a:t>
            </a:r>
          </a:p>
          <a:p>
            <a:pPr lvl="1"/>
            <a:r>
              <a:rPr lang="en-US" sz="1800" kern="0"/>
              <a:t>Maps a filename to list of Block IDs</a:t>
            </a:r>
          </a:p>
          <a:p>
            <a:pPr lvl="1"/>
            <a:r>
              <a:rPr lang="en-US" sz="1800" kern="0"/>
              <a:t>Maps each Block ID to DataNodes containing a replica of the block</a:t>
            </a:r>
          </a:p>
          <a:p>
            <a:pPr lvl="1"/>
            <a:r>
              <a:rPr lang="en-US" sz="1800" kern="0"/>
              <a:t>Returns list of BlockIDs along with locations of their replicas </a:t>
            </a:r>
          </a:p>
          <a:p>
            <a:r>
              <a:rPr lang="en-US" kern="0"/>
              <a:t>DataNode: </a:t>
            </a:r>
          </a:p>
          <a:p>
            <a:pPr lvl="1"/>
            <a:r>
              <a:rPr lang="en-US" sz="1800" kern="0"/>
              <a:t>Maps a Block ID to a physical location on disk</a:t>
            </a:r>
          </a:p>
          <a:p>
            <a:pPr lvl="1"/>
            <a:r>
              <a:rPr lang="en-US" sz="1800" kern="0"/>
              <a:t>Sends data back to client</a:t>
            </a:r>
            <a:endParaRPr lang="en-IN" sz="1800" kern="0" dirty="0"/>
          </a:p>
        </p:txBody>
      </p:sp>
    </p:spTree>
    <p:extLst>
      <p:ext uri="{BB962C8B-B14F-4D97-AF65-F5344CB8AC3E}">
        <p14:creationId xmlns:p14="http://schemas.microsoft.com/office/powerpoint/2010/main" val="176979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Parallel/Distributed Data Storage History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8144214" cy="5367972"/>
          </a:xfrm>
        </p:spPr>
        <p:txBody>
          <a:bodyPr/>
          <a:lstStyle/>
          <a:p>
            <a:r>
              <a:rPr lang="en-US" dirty="0"/>
              <a:t>1980/1990s</a:t>
            </a:r>
          </a:p>
          <a:p>
            <a:pPr lvl="1"/>
            <a:r>
              <a:rPr lang="en-US" dirty="0"/>
              <a:t>Distributed database systems with tens of nodes</a:t>
            </a:r>
          </a:p>
          <a:p>
            <a:r>
              <a:rPr lang="en-US" dirty="0"/>
              <a:t>2000s: </a:t>
            </a:r>
          </a:p>
          <a:p>
            <a:pPr lvl="1"/>
            <a:r>
              <a:rPr lang="en-US" dirty="0"/>
              <a:t>Distributed file systems with 1000s of nodes</a:t>
            </a:r>
          </a:p>
          <a:p>
            <a:pPr lvl="2"/>
            <a:r>
              <a:rPr lang="en-US" dirty="0"/>
              <a:t>Millions of Large objects (100’s of megabytes)</a:t>
            </a:r>
          </a:p>
          <a:p>
            <a:pPr lvl="2"/>
            <a:r>
              <a:rPr lang="en-US" dirty="0"/>
              <a:t>Web logs, images, videos, …</a:t>
            </a:r>
          </a:p>
          <a:p>
            <a:pPr lvl="2"/>
            <a:r>
              <a:rPr lang="en-US" dirty="0"/>
              <a:t>Typically create/append only</a:t>
            </a:r>
          </a:p>
          <a:p>
            <a:pPr lvl="1"/>
            <a:r>
              <a:rPr lang="en-US" dirty="0"/>
              <a:t>Distributed data storage systems with 1000s of nodes</a:t>
            </a:r>
          </a:p>
          <a:p>
            <a:pPr lvl="2"/>
            <a:r>
              <a:rPr lang="en-US" dirty="0"/>
              <a:t>Billions to trillions of smaller (kilobyte to megabyte) objects</a:t>
            </a:r>
          </a:p>
          <a:p>
            <a:pPr lvl="2"/>
            <a:r>
              <a:rPr lang="en-US" dirty="0"/>
              <a:t>Social media posts, email, online purchases, …</a:t>
            </a:r>
          </a:p>
          <a:p>
            <a:pPr lvl="2"/>
            <a:r>
              <a:rPr lang="en-US" dirty="0"/>
              <a:t>Inserts, updates, deletes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Key-value stores</a:t>
            </a:r>
          </a:p>
          <a:p>
            <a:r>
              <a:rPr lang="en-US" dirty="0"/>
              <a:t>2010s: Distributed database systems with 1000s of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98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Distributed File System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161969" cy="53679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Hadoop Distributed File System (HDFS)</a:t>
            </a:r>
          </a:p>
          <a:p>
            <a:r>
              <a:rPr lang="en-US" dirty="0"/>
              <a:t>Modeled after Google File System (GFS)</a:t>
            </a:r>
          </a:p>
          <a:p>
            <a:r>
              <a:rPr lang="en-US" dirty="0"/>
              <a:t>Single Namespace for entire cluster</a:t>
            </a:r>
          </a:p>
          <a:p>
            <a:r>
              <a:rPr lang="en-US" dirty="0"/>
              <a:t>Data Coherency</a:t>
            </a:r>
          </a:p>
          <a:p>
            <a:pPr lvl="1"/>
            <a:r>
              <a:rPr lang="en-US" dirty="0"/>
              <a:t>Write-once-read-many access model</a:t>
            </a:r>
          </a:p>
          <a:p>
            <a:pPr lvl="1"/>
            <a:r>
              <a:rPr lang="en-US" dirty="0"/>
              <a:t>Client can only append to existing files </a:t>
            </a:r>
          </a:p>
          <a:p>
            <a:r>
              <a:rPr lang="en-US" dirty="0"/>
              <a:t>Files are broken up into blocks</a:t>
            </a:r>
          </a:p>
          <a:p>
            <a:pPr lvl="1"/>
            <a:r>
              <a:rPr lang="en-US" dirty="0"/>
              <a:t>Typically 64 MB block size</a:t>
            </a:r>
          </a:p>
          <a:p>
            <a:pPr lvl="1"/>
            <a:r>
              <a:rPr lang="en-US" dirty="0"/>
              <a:t>Each block replicated on multiple (e.g., 3) </a:t>
            </a:r>
            <a:r>
              <a:rPr lang="en-US" dirty="0" err="1"/>
              <a:t>DataNodes</a:t>
            </a:r>
            <a:endParaRPr lang="en-US" dirty="0"/>
          </a:p>
          <a:p>
            <a:r>
              <a:rPr lang="en-US" dirty="0"/>
              <a:t>Client</a:t>
            </a:r>
          </a:p>
          <a:p>
            <a:pPr lvl="1"/>
            <a:r>
              <a:rPr lang="en-US" dirty="0"/>
              <a:t>Finds location of blocks from </a:t>
            </a:r>
            <a:r>
              <a:rPr lang="en-US" dirty="0" err="1"/>
              <a:t>NameNode</a:t>
            </a:r>
            <a:endParaRPr lang="en-US" dirty="0"/>
          </a:p>
          <a:p>
            <a:pPr lvl="1"/>
            <a:r>
              <a:rPr lang="en-US" dirty="0"/>
              <a:t>Accesses data directly from </a:t>
            </a:r>
            <a:r>
              <a:rPr lang="en-US" dirty="0" err="1"/>
              <a:t>DataNode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09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of GFS/HDFS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702" y="1102497"/>
            <a:ext cx="8170847" cy="5367972"/>
          </a:xfrm>
        </p:spPr>
        <p:txBody>
          <a:bodyPr/>
          <a:lstStyle/>
          <a:p>
            <a:r>
              <a:rPr lang="en-US" dirty="0"/>
              <a:t>Central master becomes bottleneck</a:t>
            </a:r>
          </a:p>
          <a:p>
            <a:pPr lvl="1"/>
            <a:r>
              <a:rPr lang="en-US" dirty="0"/>
              <a:t>Keep directory/</a:t>
            </a:r>
            <a:r>
              <a:rPr lang="en-US" dirty="0" err="1"/>
              <a:t>inode</a:t>
            </a:r>
            <a:r>
              <a:rPr lang="en-US" dirty="0"/>
              <a:t> information in memory to avoid IO</a:t>
            </a:r>
          </a:p>
          <a:p>
            <a:pPr lvl="1"/>
            <a:r>
              <a:rPr lang="en-US" dirty="0"/>
              <a:t>Memory size limits number of files</a:t>
            </a:r>
          </a:p>
          <a:p>
            <a:pPr lvl="1"/>
            <a:r>
              <a:rPr lang="en-US" dirty="0"/>
              <a:t>Colossus file system supports distributed master</a:t>
            </a:r>
          </a:p>
          <a:p>
            <a:pPr lvl="2"/>
            <a:r>
              <a:rPr lang="en-US" dirty="0"/>
              <a:t>With smaller (1MB) block size</a:t>
            </a:r>
          </a:p>
          <a:p>
            <a:r>
              <a:rPr lang="en-US" dirty="0"/>
              <a:t>File system directory overheads per file</a:t>
            </a:r>
          </a:p>
          <a:p>
            <a:pPr lvl="1"/>
            <a:r>
              <a:rPr lang="en-US" dirty="0"/>
              <a:t>Not appropriate for storing very large number of objects</a:t>
            </a:r>
          </a:p>
          <a:p>
            <a:r>
              <a:rPr lang="en-US" dirty="0"/>
              <a:t>File systems do not provide consistency guarantees</a:t>
            </a:r>
          </a:p>
          <a:p>
            <a:pPr lvl="1"/>
            <a:r>
              <a:rPr lang="en-US" dirty="0"/>
              <a:t>File systems cache blocks locally</a:t>
            </a:r>
          </a:p>
          <a:p>
            <a:pPr lvl="1"/>
            <a:r>
              <a:rPr lang="en-US" dirty="0"/>
              <a:t>Ideal for write-once and </a:t>
            </a:r>
            <a:r>
              <a:rPr lang="en-US" dirty="0" err="1"/>
              <a:t>and</a:t>
            </a:r>
            <a:r>
              <a:rPr lang="en-US" dirty="0"/>
              <a:t> append only data</a:t>
            </a:r>
          </a:p>
          <a:p>
            <a:pPr lvl="1"/>
            <a:r>
              <a:rPr lang="en-US" dirty="0"/>
              <a:t>Can be used as underlying storage for a data storage system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BigTable</a:t>
            </a:r>
            <a:r>
              <a:rPr lang="en-US" dirty="0"/>
              <a:t> uses GFS underneath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325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8350" y="117476"/>
            <a:ext cx="8077200" cy="566106"/>
          </a:xfrm>
        </p:spPr>
        <p:txBody>
          <a:bodyPr/>
          <a:lstStyle/>
          <a:p>
            <a:r>
              <a:rPr lang="en-US" dirty="0" err="1"/>
              <a:t>Sharding</a:t>
            </a:r>
            <a:endParaRPr lang="en-US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659366" y="994299"/>
            <a:ext cx="7676766" cy="539627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Sharding</a:t>
            </a:r>
            <a:r>
              <a:rPr lang="en-US" dirty="0"/>
              <a:t> (recall from Chapter 10) </a:t>
            </a:r>
          </a:p>
          <a:p>
            <a:r>
              <a:rPr lang="en-US" dirty="0"/>
              <a:t>Divide data amongst many cheap databases (MySQL/PostgreSQL)</a:t>
            </a:r>
          </a:p>
          <a:p>
            <a:r>
              <a:rPr lang="en-US" dirty="0"/>
              <a:t>Manage parallel access in the application</a:t>
            </a:r>
          </a:p>
          <a:p>
            <a:pPr lvl="1"/>
            <a:r>
              <a:rPr lang="en-US" dirty="0"/>
              <a:t>Partition tables map keys to nodes</a:t>
            </a:r>
          </a:p>
          <a:p>
            <a:pPr lvl="1"/>
            <a:r>
              <a:rPr lang="en-US" dirty="0"/>
              <a:t>Application decides where to route storage or lookup requests</a:t>
            </a:r>
          </a:p>
          <a:p>
            <a:r>
              <a:rPr lang="en-US" dirty="0"/>
              <a:t>Scales well for both reads and writes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Not transparent</a:t>
            </a:r>
          </a:p>
          <a:p>
            <a:pPr lvl="2"/>
            <a:r>
              <a:rPr lang="en-US" dirty="0"/>
              <a:t>application needs to be partition-aware</a:t>
            </a:r>
          </a:p>
          <a:p>
            <a:pPr lvl="2"/>
            <a:r>
              <a:rPr lang="en-US" dirty="0"/>
              <a:t>AND application needs to deal with replication</a:t>
            </a:r>
          </a:p>
          <a:p>
            <a:pPr lvl="1"/>
            <a:r>
              <a:rPr lang="en-US" dirty="0"/>
              <a:t>(Not a true parallel database, since parallel queries and transactions spanning nodes are not supported)</a:t>
            </a:r>
          </a:p>
        </p:txBody>
      </p:sp>
    </p:spTree>
    <p:extLst>
      <p:ext uri="{BB962C8B-B14F-4D97-AF65-F5344CB8AC3E}">
        <p14:creationId xmlns:p14="http://schemas.microsoft.com/office/powerpoint/2010/main" val="23708685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C1E588B7-25D0-4E17-AEF4-E162C96A2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Key Value Storage Systems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D07E5EAC-81F9-41A5-8809-4EE1DD13D7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892248" cy="536797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Recall from Chapter 10</a:t>
            </a:r>
          </a:p>
          <a:p>
            <a:r>
              <a:rPr lang="en-US" altLang="en-US" dirty="0"/>
              <a:t>Key-value stores may store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uninterpreted bytes</a:t>
            </a:r>
            <a:r>
              <a:rPr lang="en-US" altLang="en-US" dirty="0"/>
              <a:t>, with an associated key</a:t>
            </a:r>
          </a:p>
          <a:p>
            <a:pPr lvl="2"/>
            <a:r>
              <a:rPr lang="en-US" altLang="en-US" dirty="0"/>
              <a:t>E.g., Amazon S3, Amazon Dynamo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Wide-column stores</a:t>
            </a:r>
            <a:r>
              <a:rPr lang="en-US" altLang="en-US" dirty="0"/>
              <a:t> (can have arbitrarily many attribute names) with associated key</a:t>
            </a:r>
          </a:p>
          <a:p>
            <a:pPr lvl="3"/>
            <a:r>
              <a:rPr lang="en-US" altLang="en-US" dirty="0"/>
              <a:t>Google </a:t>
            </a:r>
            <a:r>
              <a:rPr lang="en-US" altLang="en-US" dirty="0" err="1"/>
              <a:t>BigTable</a:t>
            </a:r>
            <a:r>
              <a:rPr lang="en-US" altLang="en-US" dirty="0"/>
              <a:t>, Apache Cassandra, Apache HBase, Amazon DynamoDB, Microsoft Azure Cloud store</a:t>
            </a:r>
          </a:p>
          <a:p>
            <a:pPr lvl="3"/>
            <a:r>
              <a:rPr lang="en-US" altLang="en-US" dirty="0"/>
              <a:t>Allows some operations (e.g., filtering) to execute on storage node</a:t>
            </a:r>
          </a:p>
          <a:p>
            <a:pPr lvl="3"/>
            <a:r>
              <a:rPr lang="en-US" altLang="en-US" dirty="0"/>
              <a:t>Google </a:t>
            </a:r>
            <a:r>
              <a:rPr lang="en-US" altLang="en-US" dirty="0" err="1"/>
              <a:t>MegaStore</a:t>
            </a:r>
            <a:r>
              <a:rPr lang="en-US" altLang="en-US" dirty="0"/>
              <a:t> and Spanner and Yahoo! PNUTS/Sherpa support relational schema</a:t>
            </a:r>
          </a:p>
          <a:p>
            <a:pPr lvl="1"/>
            <a:r>
              <a:rPr lang="en-US" altLang="en-US" dirty="0"/>
              <a:t>JSON</a:t>
            </a:r>
          </a:p>
          <a:p>
            <a:pPr lvl="2"/>
            <a:r>
              <a:rPr lang="en-US" altLang="en-US" dirty="0"/>
              <a:t>MongoDB, CouchDB (document model)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Document stores </a:t>
            </a:r>
            <a:r>
              <a:rPr lang="en-US" altLang="en-US" dirty="0"/>
              <a:t>store semi-structured data, typically JSON</a:t>
            </a:r>
          </a:p>
          <a:p>
            <a:pPr marL="457200" lvl="1" indent="0">
              <a:buNone/>
            </a:pPr>
            <a:endParaRPr lang="en-US" altLang="en-US" b="1" dirty="0">
              <a:solidFill>
                <a:srgbClr val="002060"/>
              </a:solidFill>
            </a:endParaRP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81704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Data Storage Access API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23573" cy="5367972"/>
          </a:xfrm>
        </p:spPr>
        <p:txBody>
          <a:bodyPr/>
          <a:lstStyle/>
          <a:p>
            <a:r>
              <a:rPr lang="en-US" dirty="0"/>
              <a:t>Basic API access:</a:t>
            </a:r>
          </a:p>
          <a:p>
            <a:pPr lvl="1"/>
            <a:r>
              <a:rPr lang="en-US" dirty="0"/>
              <a:t>get(key) -- Extract the value given a key</a:t>
            </a:r>
          </a:p>
          <a:p>
            <a:pPr lvl="1"/>
            <a:r>
              <a:rPr lang="en-US" dirty="0"/>
              <a:t>put(key, value) -- Create or update the value given its key</a:t>
            </a:r>
          </a:p>
          <a:p>
            <a:pPr lvl="1"/>
            <a:r>
              <a:rPr lang="en-US" dirty="0"/>
              <a:t>delete(key) -- Remove the key and its associated value</a:t>
            </a:r>
          </a:p>
          <a:p>
            <a:pPr lvl="1"/>
            <a:r>
              <a:rPr lang="en-US" dirty="0"/>
              <a:t>execute(key, operation, parameters) -- Invoke an operation to the value (given its key) which is a special data structure (e.g., List, Set, Map .... Etc.)</a:t>
            </a:r>
          </a:p>
          <a:p>
            <a:r>
              <a:rPr lang="en-US" dirty="0"/>
              <a:t>Extensions to add range queries, version numbering, etc.</a:t>
            </a:r>
          </a:p>
        </p:txBody>
      </p:sp>
    </p:spTree>
    <p:extLst>
      <p:ext uri="{BB962C8B-B14F-4D97-AF65-F5344CB8AC3E}">
        <p14:creationId xmlns:p14="http://schemas.microsoft.com/office/powerpoint/2010/main" val="31747586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Systems vs.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81" y="1102497"/>
            <a:ext cx="7696940" cy="53679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Distributed data storage implementations:</a:t>
            </a:r>
          </a:p>
          <a:p>
            <a:r>
              <a:rPr lang="en-US" dirty="0"/>
              <a:t>May have limited support for relational model (no schema, or flexible schema)</a:t>
            </a:r>
          </a:p>
          <a:p>
            <a:r>
              <a:rPr lang="en-US" dirty="0"/>
              <a:t>But usually do provide flexible schema and other features</a:t>
            </a:r>
          </a:p>
          <a:p>
            <a:pPr lvl="1"/>
            <a:r>
              <a:rPr lang="en-US" dirty="0"/>
              <a:t>Structured objects e.g. using JSON</a:t>
            </a:r>
          </a:p>
          <a:p>
            <a:pPr lvl="1"/>
            <a:r>
              <a:rPr lang="en-US" dirty="0"/>
              <a:t>Multiple versions of data items </a:t>
            </a:r>
          </a:p>
          <a:p>
            <a:r>
              <a:rPr lang="en-US" dirty="0"/>
              <a:t>Often do not support referential integrity constraints</a:t>
            </a:r>
          </a:p>
          <a:p>
            <a:r>
              <a:rPr lang="en-US" dirty="0"/>
              <a:t>Often provide no support or limited support for transactions</a:t>
            </a:r>
          </a:p>
          <a:p>
            <a:pPr lvl="1"/>
            <a:r>
              <a:rPr lang="en-US" dirty="0"/>
              <a:t>But some do!</a:t>
            </a:r>
          </a:p>
          <a:p>
            <a:r>
              <a:rPr lang="en-US" dirty="0"/>
              <a:t>Provide only lowest layer of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537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B9419-32E4-4AE5-846F-AFCCCC6F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6E5A-CF9F-47DA-98A4-021DEA893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6" y="1102497"/>
            <a:ext cx="7794594" cy="5367972"/>
          </a:xfrm>
        </p:spPr>
        <p:txBody>
          <a:bodyPr/>
          <a:lstStyle/>
          <a:p>
            <a:r>
              <a:rPr lang="en-IN" dirty="0"/>
              <a:t>In wide-column stores like </a:t>
            </a:r>
            <a:r>
              <a:rPr lang="en-IN" dirty="0" err="1"/>
              <a:t>BigTable</a:t>
            </a:r>
            <a:r>
              <a:rPr lang="en-IN" dirty="0"/>
              <a:t>, records may be vertically partitioned by attribute (</a:t>
            </a:r>
            <a:r>
              <a:rPr lang="en-IN" i="1" dirty="0"/>
              <a:t>columnar storage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(record-identifier, attribute-name) forms a key</a:t>
            </a:r>
          </a:p>
          <a:p>
            <a:r>
              <a:rPr lang="en-IN" dirty="0"/>
              <a:t>Multiple attributes may be stored in one file (</a:t>
            </a:r>
            <a:r>
              <a:rPr lang="en-IN" b="1" dirty="0">
                <a:solidFill>
                  <a:srgbClr val="002060"/>
                </a:solidFill>
              </a:rPr>
              <a:t>column family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In </a:t>
            </a:r>
            <a:r>
              <a:rPr lang="en-IN" dirty="0" err="1"/>
              <a:t>BigTable</a:t>
            </a:r>
            <a:r>
              <a:rPr lang="en-IN" dirty="0"/>
              <a:t> records are sorted by key, ensuring all attributes of a logical record in that file are contiguous</a:t>
            </a:r>
          </a:p>
          <a:p>
            <a:pPr lvl="2"/>
            <a:r>
              <a:rPr lang="en-IN" dirty="0"/>
              <a:t>Attributes can be fetched by a prefix/range query</a:t>
            </a:r>
          </a:p>
          <a:p>
            <a:pPr lvl="1"/>
            <a:r>
              <a:rPr lang="en-IN" dirty="0"/>
              <a:t>Record-identifiers can be structured hierarchically to exploit sorting</a:t>
            </a:r>
          </a:p>
          <a:p>
            <a:pPr lvl="2"/>
            <a:r>
              <a:rPr lang="en-IN" dirty="0"/>
              <a:t>E.g., url:  </a:t>
            </a:r>
            <a:r>
              <a:rPr lang="en-IN" dirty="0">
                <a:hlinkClick r:id="rId2"/>
              </a:rPr>
              <a:t>www.cs.yale.edu/people/silberschatz.html</a:t>
            </a:r>
            <a:br>
              <a:rPr lang="en-IN" dirty="0"/>
            </a:br>
            <a:r>
              <a:rPr lang="en-IN" dirty="0"/>
              <a:t>can be mapped to  record identifier   </a:t>
            </a:r>
            <a:br>
              <a:rPr lang="en-IN" dirty="0"/>
            </a:br>
            <a:r>
              <a:rPr lang="en-IN" dirty="0"/>
              <a:t>   </a:t>
            </a:r>
            <a:r>
              <a:rPr lang="en-IN" dirty="0" err="1">
                <a:hlinkClick r:id="rId3"/>
              </a:rPr>
              <a:t>edu.yale.cs.www</a:t>
            </a:r>
            <a:r>
              <a:rPr lang="en-IN" dirty="0">
                <a:hlinkClick r:id="rId3"/>
              </a:rPr>
              <a:t>/people/silberschatz.html</a:t>
            </a:r>
            <a:r>
              <a:rPr lang="en-IN" dirty="0"/>
              <a:t> </a:t>
            </a:r>
          </a:p>
          <a:p>
            <a:pPr lvl="2"/>
            <a:r>
              <a:rPr lang="en-IN" dirty="0"/>
              <a:t>Now all records for cs.yale.edu would be contiguous, as would all records for yale.edu</a:t>
            </a:r>
          </a:p>
        </p:txBody>
      </p:sp>
    </p:spTree>
    <p:extLst>
      <p:ext uri="{BB962C8B-B14F-4D97-AF65-F5344CB8AC3E}">
        <p14:creationId xmlns:p14="http://schemas.microsoft.com/office/powerpoint/2010/main" val="1440074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Data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732450" cy="53679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Architecture of </a:t>
            </a:r>
            <a:r>
              <a:rPr lang="en-US" dirty="0" err="1"/>
              <a:t>BigTable</a:t>
            </a:r>
            <a:r>
              <a:rPr lang="en-US" dirty="0"/>
              <a:t> key-value store</a:t>
            </a:r>
          </a:p>
          <a:p>
            <a:r>
              <a:rPr lang="en-US" dirty="0"/>
              <a:t>Table split into multiple tablets</a:t>
            </a:r>
          </a:p>
          <a:p>
            <a:r>
              <a:rPr lang="en-US" dirty="0"/>
              <a:t>Tablet servers manage tablets, multiple tablets per server. Each tablet is 100-200 MB</a:t>
            </a:r>
          </a:p>
          <a:p>
            <a:pPr lvl="1"/>
            <a:r>
              <a:rPr lang="en-US" dirty="0"/>
              <a:t>Each tablet controlled by only one server</a:t>
            </a:r>
          </a:p>
          <a:p>
            <a:pPr lvl="1"/>
            <a:r>
              <a:rPr lang="en-US" dirty="0"/>
              <a:t>Tablet server splits tablets that get too big</a:t>
            </a:r>
          </a:p>
          <a:p>
            <a:r>
              <a:rPr lang="en-US" dirty="0"/>
              <a:t>Master responsible for load balancing and fault tolerance</a:t>
            </a:r>
          </a:p>
          <a:p>
            <a:r>
              <a:rPr lang="en-US" dirty="0"/>
              <a:t>All data and logs stored in GFS</a:t>
            </a:r>
          </a:p>
          <a:p>
            <a:pPr lvl="1"/>
            <a:r>
              <a:rPr lang="en-US" dirty="0"/>
              <a:t>Leverage GFS replication/fault tolerance</a:t>
            </a:r>
          </a:p>
          <a:p>
            <a:pPr lvl="1"/>
            <a:r>
              <a:rPr lang="en-US" dirty="0"/>
              <a:t>Data can be accessed if required from any node to aid in recovery</a:t>
            </a:r>
          </a:p>
        </p:txBody>
      </p:sp>
    </p:spTree>
    <p:extLst>
      <p:ext uri="{BB962C8B-B14F-4D97-AF65-F5344CB8AC3E}">
        <p14:creationId xmlns:p14="http://schemas.microsoft.com/office/powerpoint/2010/main" val="33426254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1B49-41C7-4274-A8C9-BC457196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117474"/>
            <a:ext cx="8077200" cy="955951"/>
          </a:xfrm>
        </p:spPr>
        <p:txBody>
          <a:bodyPr/>
          <a:lstStyle/>
          <a:p>
            <a:r>
              <a:rPr lang="en-IN" dirty="0"/>
              <a:t>Architecture of Key-Value Store</a:t>
            </a:r>
            <a:br>
              <a:rPr lang="en-IN" dirty="0"/>
            </a:br>
            <a:r>
              <a:rPr lang="en-IN" dirty="0"/>
              <a:t>(modelled after Yahoo! PNUTS)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005932-D361-48B4-AC20-DBF6EF7E6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1264" y="1546756"/>
            <a:ext cx="6537488" cy="4216206"/>
          </a:xfrm>
        </p:spPr>
      </p:pic>
    </p:spTree>
    <p:extLst>
      <p:ext uri="{BB962C8B-B14F-4D97-AF65-F5344CB8AC3E}">
        <p14:creationId xmlns:p14="http://schemas.microsoft.com/office/powerpoint/2010/main" val="36122518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5E28-4991-49BA-A3B8-55F88EBD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Geographically Distributed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D6DEB-1B66-44DC-8F1D-68307DFF4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26" y="1102497"/>
            <a:ext cx="7741328" cy="5367972"/>
          </a:xfrm>
        </p:spPr>
        <p:txBody>
          <a:bodyPr/>
          <a:lstStyle/>
          <a:p>
            <a:r>
              <a:rPr lang="en-IN" dirty="0"/>
              <a:t>Many storage systems today support geographical distribution of storage</a:t>
            </a:r>
          </a:p>
          <a:p>
            <a:pPr lvl="1"/>
            <a:r>
              <a:rPr lang="en-IN" dirty="0"/>
              <a:t>Motivations: Fault tolerance, latency (close to user), governmental regulations</a:t>
            </a:r>
          </a:p>
          <a:p>
            <a:r>
              <a:rPr lang="en-IN" dirty="0"/>
              <a:t>Latency of replication across geographically distributed data centers much higher than within data center</a:t>
            </a:r>
          </a:p>
          <a:p>
            <a:pPr lvl="1"/>
            <a:r>
              <a:rPr lang="en-IN" dirty="0"/>
              <a:t>Some key-value stores support </a:t>
            </a:r>
            <a:r>
              <a:rPr lang="en-IN" b="1" dirty="0">
                <a:solidFill>
                  <a:srgbClr val="002060"/>
                </a:solidFill>
              </a:rPr>
              <a:t>synchronous replication</a:t>
            </a:r>
          </a:p>
          <a:p>
            <a:pPr lvl="2"/>
            <a:r>
              <a:rPr lang="en-IN" dirty="0"/>
              <a:t> Must wait for replicas to be updated before committing an update</a:t>
            </a:r>
          </a:p>
          <a:p>
            <a:pPr lvl="1"/>
            <a:r>
              <a:rPr lang="en-IN" dirty="0"/>
              <a:t>Others support </a:t>
            </a:r>
            <a:r>
              <a:rPr lang="en-IN" b="1" dirty="0">
                <a:solidFill>
                  <a:srgbClr val="002060"/>
                </a:solidFill>
              </a:rPr>
              <a:t>asynchronous replication</a:t>
            </a:r>
          </a:p>
          <a:p>
            <a:pPr lvl="2"/>
            <a:r>
              <a:rPr lang="en-IN" dirty="0"/>
              <a:t>update is committed in one data center, but sent subsequently (in a fault-tolerant way) to remote data centers</a:t>
            </a:r>
          </a:p>
          <a:p>
            <a:pPr lvl="2"/>
            <a:r>
              <a:rPr lang="en-IN" dirty="0"/>
              <a:t>Must deal with small risk of data loss if data center fails.</a:t>
            </a:r>
          </a:p>
        </p:txBody>
      </p:sp>
    </p:spTree>
    <p:extLst>
      <p:ext uri="{BB962C8B-B14F-4D97-AF65-F5344CB8AC3E}">
        <p14:creationId xmlns:p14="http://schemas.microsoft.com/office/powerpoint/2010/main" val="73773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I/O Parallelism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88062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Reduce the time required to retrieve relations from disk by partitioning the relations on </a:t>
            </a:r>
            <a:r>
              <a:rPr lang="en-US" i="1" dirty="0">
                <a:latin typeface="Helvetica" charset="0"/>
              </a:rPr>
              <a:t>multiple disks</a:t>
            </a:r>
            <a:r>
              <a:rPr lang="en-US" dirty="0">
                <a:latin typeface="Helvetica" charset="0"/>
              </a:rPr>
              <a:t>, on </a:t>
            </a:r>
            <a:r>
              <a:rPr lang="en-US" i="1" dirty="0">
                <a:latin typeface="Helvetica" charset="0"/>
              </a:rPr>
              <a:t>multiple </a:t>
            </a:r>
            <a:r>
              <a:rPr lang="en-US" b="1" i="1" dirty="0">
                <a:solidFill>
                  <a:srgbClr val="002060"/>
                </a:solidFill>
                <a:latin typeface="Helvetica" charset="0"/>
              </a:rPr>
              <a:t>nodes</a:t>
            </a:r>
            <a:r>
              <a:rPr lang="en-US" dirty="0">
                <a:latin typeface="Helvetica" charset="0"/>
              </a:rPr>
              <a:t> (computers)</a:t>
            </a:r>
          </a:p>
          <a:p>
            <a:pPr lvl="1"/>
            <a:r>
              <a:rPr lang="en-US" dirty="0">
                <a:latin typeface="Helvetica" charset="0"/>
              </a:rPr>
              <a:t>Our description focuses on parallelism across nodes</a:t>
            </a:r>
          </a:p>
          <a:p>
            <a:pPr lvl="1"/>
            <a:r>
              <a:rPr lang="en-US" dirty="0">
                <a:latin typeface="Helvetica" charset="0"/>
              </a:rPr>
              <a:t>Same techniques can be used across disks on a node</a:t>
            </a:r>
          </a:p>
          <a:p>
            <a:r>
              <a:rPr lang="en-US" b="1" dirty="0">
                <a:solidFill>
                  <a:srgbClr val="002060"/>
                </a:solidFill>
                <a:latin typeface="Helvetica" charset="0"/>
              </a:rPr>
              <a:t>Horizontal partitioning </a:t>
            </a:r>
            <a:r>
              <a:rPr lang="en-US" dirty="0">
                <a:latin typeface="Helvetica" charset="0"/>
              </a:rPr>
              <a:t>– tuples of a relation are divided among many nodes such that some subset of tuple resides on each node.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Contrast with </a:t>
            </a:r>
            <a:r>
              <a:rPr lang="en-US" b="1" dirty="0">
                <a:latin typeface="Helvetica" charset="0"/>
                <a:ea typeface="ＭＳ Ｐゴシック" charset="0"/>
              </a:rPr>
              <a:t>vertical partitioning</a:t>
            </a:r>
            <a:r>
              <a:rPr lang="en-US" dirty="0">
                <a:latin typeface="Helvetica" charset="0"/>
                <a:ea typeface="ＭＳ Ｐゴシック" charset="0"/>
              </a:rPr>
              <a:t>, e.g. </a:t>
            </a:r>
            <a:r>
              <a:rPr lang="en-US" i="1" dirty="0">
                <a:latin typeface="Helvetica" charset="0"/>
                <a:ea typeface="ＭＳ Ｐゴシック" charset="0"/>
              </a:rPr>
              <a:t>r</a:t>
            </a:r>
            <a:r>
              <a:rPr lang="en-US" dirty="0">
                <a:latin typeface="Helvetica" charset="0"/>
                <a:ea typeface="ＭＳ Ｐゴシック" charset="0"/>
              </a:rPr>
              <a:t>(</a:t>
            </a:r>
            <a:r>
              <a:rPr lang="en-US" i="1" dirty="0">
                <a:latin typeface="Helvetica" charset="0"/>
                <a:ea typeface="ＭＳ Ｐゴシック" charset="0"/>
              </a:rPr>
              <a:t>A,B,C,D</a:t>
            </a:r>
            <a:r>
              <a:rPr lang="en-US" dirty="0">
                <a:latin typeface="Helvetica" charset="0"/>
                <a:ea typeface="ＭＳ Ｐゴシック" charset="0"/>
              </a:rPr>
              <a:t>) with primary key </a:t>
            </a:r>
            <a:r>
              <a:rPr lang="en-US" i="1" dirty="0">
                <a:latin typeface="Helvetica" charset="0"/>
                <a:ea typeface="ＭＳ Ｐゴシック" charset="0"/>
              </a:rPr>
              <a:t>A</a:t>
            </a:r>
            <a:r>
              <a:rPr lang="en-US" dirty="0">
                <a:latin typeface="Helvetica" charset="0"/>
                <a:ea typeface="ＭＳ Ｐゴシック" charset="0"/>
              </a:rPr>
              <a:t> into r1(</a:t>
            </a:r>
            <a:r>
              <a:rPr lang="en-US" i="1" dirty="0">
                <a:latin typeface="Helvetica" charset="0"/>
                <a:ea typeface="ＭＳ Ｐゴシック" charset="0"/>
              </a:rPr>
              <a:t>A,B</a:t>
            </a:r>
            <a:r>
              <a:rPr lang="en-US" dirty="0">
                <a:latin typeface="Helvetica" charset="0"/>
                <a:ea typeface="ＭＳ Ｐゴシック" charset="0"/>
              </a:rPr>
              <a:t>) and r2(</a:t>
            </a:r>
            <a:r>
              <a:rPr lang="en-US" i="1" dirty="0">
                <a:latin typeface="Helvetica" charset="0"/>
                <a:ea typeface="ＭＳ Ｐゴシック" charset="0"/>
              </a:rPr>
              <a:t>A,C,D</a:t>
            </a:r>
            <a:r>
              <a:rPr lang="en-US" dirty="0">
                <a:latin typeface="Helvetica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Helvetica" charset="0"/>
              </a:rPr>
              <a:t>By default, the word partitioning refers to horizontal partitioning</a:t>
            </a: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3622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4080-FF0C-4B4A-96F6-93C698D4E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 Structures in Key-Value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326A6-2470-4312-B71B-97E0962AF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6" y="1102497"/>
            <a:ext cx="7608163" cy="5367972"/>
          </a:xfrm>
        </p:spPr>
        <p:txBody>
          <a:bodyPr/>
          <a:lstStyle/>
          <a:p>
            <a:r>
              <a:rPr lang="en-IN" dirty="0"/>
              <a:t>Storing data in each tablet in clustered on key benefits range queries</a:t>
            </a:r>
          </a:p>
          <a:p>
            <a:r>
              <a:rPr lang="en-IN" dirty="0"/>
              <a:t>B</a:t>
            </a:r>
            <a:r>
              <a:rPr lang="en-IN" baseline="30000" dirty="0"/>
              <a:t>+</a:t>
            </a:r>
            <a:r>
              <a:rPr lang="en-IN" dirty="0"/>
              <a:t>-tree file organization works well for range queries</a:t>
            </a:r>
          </a:p>
          <a:p>
            <a:r>
              <a:rPr lang="en-IN" dirty="0"/>
              <a:t>Write optimized trees, especially LSM trees (Section 24.2) work well for updates as well as for range queries</a:t>
            </a:r>
          </a:p>
          <a:p>
            <a:pPr lvl="1"/>
            <a:r>
              <a:rPr lang="en-IN" dirty="0"/>
              <a:t>Used in </a:t>
            </a:r>
            <a:r>
              <a:rPr lang="en-IN" dirty="0" err="1"/>
              <a:t>BigTable</a:t>
            </a:r>
            <a:r>
              <a:rPr lang="en-IN" dirty="0"/>
              <a:t>, HBase and many other key-value stores</a:t>
            </a:r>
          </a:p>
          <a:p>
            <a:r>
              <a:rPr lang="en-IN" dirty="0"/>
              <a:t>Some key-value stores organize records on each node by hashing, or just build a hash index on the records</a:t>
            </a:r>
          </a:p>
        </p:txBody>
      </p:sp>
    </p:spTree>
    <p:extLst>
      <p:ext uri="{BB962C8B-B14F-4D97-AF65-F5344CB8AC3E}">
        <p14:creationId xmlns:p14="http://schemas.microsoft.com/office/powerpoint/2010/main" val="1428578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00C4-44A2-46D7-BBE7-8CF15B7F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Transactions in Key-Value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02A9-4007-465D-ADF7-C12ACFB2C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81" y="1102497"/>
            <a:ext cx="7705818" cy="5367972"/>
          </a:xfrm>
        </p:spPr>
        <p:txBody>
          <a:bodyPr/>
          <a:lstStyle/>
          <a:p>
            <a:r>
              <a:rPr lang="en-IN" dirty="0"/>
              <a:t>Most key-value stores don’t support full-fledged transactions</a:t>
            </a:r>
          </a:p>
          <a:p>
            <a:pPr lvl="1"/>
            <a:r>
              <a:rPr lang="en-IN" dirty="0"/>
              <a:t>But treat each update as a transaction, to ensure integrity of internal data structure</a:t>
            </a:r>
          </a:p>
          <a:p>
            <a:r>
              <a:rPr lang="en-IN" dirty="0"/>
              <a:t>Some key-value stores allow multiple updates to one data item to be committed as a single transaction</a:t>
            </a:r>
          </a:p>
          <a:p>
            <a:r>
              <a:rPr lang="en-IN" dirty="0"/>
              <a:t>Without support for transactions, secondary indices cannot be maintained consistently</a:t>
            </a:r>
          </a:p>
          <a:p>
            <a:pPr lvl="1"/>
            <a:r>
              <a:rPr lang="en-IN" dirty="0"/>
              <a:t>Some key-value stores do not support secondary indices at all</a:t>
            </a:r>
          </a:p>
          <a:p>
            <a:pPr lvl="1"/>
            <a:r>
              <a:rPr lang="en-IN" dirty="0"/>
              <a:t>Some key-value stores support asynchronous maintenance of secondary indices</a:t>
            </a:r>
          </a:p>
          <a:p>
            <a:r>
              <a:rPr lang="en-IN" dirty="0"/>
              <a:t>Some key-value stores support ACID transactions across multiple data items along with two-phase commit across nodes</a:t>
            </a:r>
          </a:p>
          <a:p>
            <a:pPr lvl="1"/>
            <a:r>
              <a:rPr lang="en-IN" dirty="0"/>
              <a:t>Google </a:t>
            </a:r>
            <a:r>
              <a:rPr lang="en-IN" dirty="0" err="1"/>
              <a:t>MegaStore</a:t>
            </a:r>
            <a:r>
              <a:rPr lang="en-IN" dirty="0"/>
              <a:t> and Spanner</a:t>
            </a:r>
          </a:p>
          <a:p>
            <a:r>
              <a:rPr lang="en-IN" dirty="0"/>
              <a:t>More details in Chapter 23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07296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00C4-44A2-46D7-BBE7-8CF15B7F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Transactions in Key-Value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02A9-4007-465D-ADF7-C12ACFB2C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3" y="1102497"/>
            <a:ext cx="7767962" cy="5367972"/>
          </a:xfrm>
        </p:spPr>
        <p:txBody>
          <a:bodyPr/>
          <a:lstStyle/>
          <a:p>
            <a:r>
              <a:rPr lang="en-IN" dirty="0"/>
              <a:t>Some key-value stores support concurrency control via locking and snapshots</a:t>
            </a:r>
          </a:p>
          <a:p>
            <a:r>
              <a:rPr lang="en-IN" dirty="0"/>
              <a:t>Some support </a:t>
            </a:r>
            <a:r>
              <a:rPr lang="en-IN" i="1" dirty="0"/>
              <a:t>atomic test-and-set </a:t>
            </a:r>
            <a:r>
              <a:rPr lang="en-IN" dirty="0"/>
              <a:t>and </a:t>
            </a:r>
            <a:r>
              <a:rPr lang="en-IN" i="1" dirty="0"/>
              <a:t>increment</a:t>
            </a:r>
            <a:r>
              <a:rPr lang="en-IN" dirty="0"/>
              <a:t> on data items </a:t>
            </a:r>
          </a:p>
          <a:p>
            <a:pPr lvl="1"/>
            <a:r>
              <a:rPr lang="en-IN" dirty="0"/>
              <a:t>Others do not support concurrency control</a:t>
            </a:r>
          </a:p>
          <a:p>
            <a:r>
              <a:rPr lang="en-IN" dirty="0"/>
              <a:t>Key-value stores implement recovery protocols based on logging to ensure durability</a:t>
            </a:r>
          </a:p>
          <a:p>
            <a:pPr lvl="1"/>
            <a:r>
              <a:rPr lang="en-IN" dirty="0"/>
              <a:t>Log must be replicated, to ensure availability in spite of failures</a:t>
            </a:r>
          </a:p>
          <a:p>
            <a:r>
              <a:rPr lang="en-IN" dirty="0"/>
              <a:t>Distributed file systems are used to store log and data files in some key-value stores such as </a:t>
            </a:r>
            <a:r>
              <a:rPr lang="en-IN" dirty="0" err="1"/>
              <a:t>BigTable</a:t>
            </a:r>
            <a:r>
              <a:rPr lang="en-IN" dirty="0"/>
              <a:t>, HBase</a:t>
            </a:r>
          </a:p>
          <a:p>
            <a:pPr lvl="1"/>
            <a:r>
              <a:rPr lang="en-IN" dirty="0"/>
              <a:t>But distributed file systems do not support (atomic) updates of files except for appends</a:t>
            </a:r>
          </a:p>
          <a:p>
            <a:pPr lvl="1"/>
            <a:r>
              <a:rPr lang="en-IN" dirty="0"/>
              <a:t>LSM trees provide a nice way to index data without requiring updates of files</a:t>
            </a:r>
          </a:p>
          <a:p>
            <a:r>
              <a:rPr lang="en-IN" dirty="0"/>
              <a:t>Some systems use persistent messaging to manage logs</a:t>
            </a:r>
          </a:p>
          <a:p>
            <a:r>
              <a:rPr lang="en-IN" dirty="0"/>
              <a:t>Details in Chapter 23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539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E1CD-CA55-4F78-961A-181543E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117475"/>
            <a:ext cx="8216624" cy="609600"/>
          </a:xfrm>
        </p:spPr>
        <p:txBody>
          <a:bodyPr/>
          <a:lstStyle/>
          <a:p>
            <a:r>
              <a:rPr lang="en-IN" dirty="0"/>
              <a:t>Querying and Performance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80D93-FDFE-482D-8B76-1B20957DC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26" y="1102497"/>
            <a:ext cx="7911392" cy="5367972"/>
          </a:xfrm>
        </p:spPr>
        <p:txBody>
          <a:bodyPr/>
          <a:lstStyle/>
          <a:p>
            <a:r>
              <a:rPr lang="en-IN" dirty="0"/>
              <a:t>Many key-value stores do not provide a declarative query language </a:t>
            </a:r>
          </a:p>
          <a:p>
            <a:r>
              <a:rPr lang="en-IN" dirty="0"/>
              <a:t>Applications must manage joins, aggregates, etc on their own</a:t>
            </a:r>
          </a:p>
          <a:p>
            <a:r>
              <a:rPr lang="en-IN" dirty="0"/>
              <a:t>Some applications avoid computing joins at run-time by creating (what is in effect) materialized views</a:t>
            </a:r>
          </a:p>
          <a:p>
            <a:pPr lvl="1"/>
            <a:r>
              <a:rPr lang="en-IN" dirty="0"/>
              <a:t>Application code maintains materialized views</a:t>
            </a:r>
          </a:p>
          <a:p>
            <a:pPr lvl="1"/>
            <a:r>
              <a:rPr lang="en-IN" dirty="0"/>
              <a:t>E.g., If a user makes a post, the application may add a summary of the post to the data items representing all the friends of the user</a:t>
            </a:r>
          </a:p>
          <a:p>
            <a:r>
              <a:rPr lang="en-IN" dirty="0"/>
              <a:t>Many key-value stores allow related data items to be stored together</a:t>
            </a:r>
          </a:p>
          <a:p>
            <a:pPr lvl="1"/>
            <a:r>
              <a:rPr lang="en-IN" dirty="0"/>
              <a:t>Related data items form an </a:t>
            </a:r>
            <a:r>
              <a:rPr lang="en-IN" b="1" dirty="0">
                <a:solidFill>
                  <a:srgbClr val="002060"/>
                </a:solidFill>
              </a:rPr>
              <a:t>entity-group</a:t>
            </a:r>
          </a:p>
          <a:p>
            <a:pPr lvl="1"/>
            <a:r>
              <a:rPr lang="en-IN" dirty="0"/>
              <a:t>e.g., user data item along with all posts of that user </a:t>
            </a:r>
          </a:p>
          <a:p>
            <a:pPr lvl="1"/>
            <a:r>
              <a:rPr lang="en-IN" dirty="0"/>
              <a:t>Makes joining the related tuples very cheap</a:t>
            </a:r>
          </a:p>
          <a:p>
            <a:r>
              <a:rPr lang="en-IN" dirty="0"/>
              <a:t>Other functionality includes</a:t>
            </a:r>
          </a:p>
          <a:p>
            <a:pPr lvl="1"/>
            <a:r>
              <a:rPr lang="en-IN" dirty="0"/>
              <a:t>Stored procedures executed at the nodes storing the data</a:t>
            </a:r>
          </a:p>
          <a:p>
            <a:pPr lvl="1"/>
            <a:r>
              <a:rPr lang="en-IN" dirty="0"/>
              <a:t>Versioning of data, along with automated deletion of old versions</a:t>
            </a:r>
          </a:p>
        </p:txBody>
      </p:sp>
    </p:spTree>
    <p:extLst>
      <p:ext uri="{BB962C8B-B14F-4D97-AF65-F5344CB8AC3E}">
        <p14:creationId xmlns:p14="http://schemas.microsoft.com/office/powerpoint/2010/main" val="1665475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>
            <a:extLst>
              <a:ext uri="{FF2B5EF4-FFF2-40B4-BE49-F238E27FC236}">
                <a16:creationId xmlns:a16="http://schemas.microsoft.com/office/drawing/2014/main" id="{D4F88ED0-9ED9-4BC3-8A98-213849EED21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End of Chapter 21</a:t>
            </a:r>
          </a:p>
        </p:txBody>
      </p:sp>
    </p:spTree>
    <p:extLst>
      <p:ext uri="{BB962C8B-B14F-4D97-AF65-F5344CB8AC3E}">
        <p14:creationId xmlns:p14="http://schemas.microsoft.com/office/powerpoint/2010/main" val="294294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I/O Parallelism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874494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Partitioning techniques (number of nodes = </a:t>
            </a:r>
            <a:r>
              <a:rPr lang="en-US" i="1" dirty="0">
                <a:latin typeface="Helvetica" charset="0"/>
              </a:rPr>
              <a:t>n</a:t>
            </a:r>
            <a:r>
              <a:rPr lang="en-US" dirty="0">
                <a:latin typeface="Helvetica" charset="0"/>
              </a:rPr>
              <a:t>):</a:t>
            </a:r>
          </a:p>
          <a:p>
            <a:pPr lvl="1">
              <a:buFont typeface="Monotype Sorts" charset="0"/>
              <a:buNone/>
            </a:pP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Round-robin</a:t>
            </a:r>
            <a:r>
              <a:rPr lang="en-US" dirty="0">
                <a:latin typeface="Helvetica" charset="0"/>
                <a:ea typeface="ＭＳ Ｐゴシック" charset="0"/>
              </a:rPr>
              <a:t>: </a:t>
            </a:r>
          </a:p>
          <a:p>
            <a:pPr lvl="2">
              <a:buFont typeface="Webdings" charset="0"/>
              <a:buNone/>
            </a:pPr>
            <a:r>
              <a:rPr lang="en-US" dirty="0">
                <a:latin typeface="Helvetica" charset="0"/>
                <a:ea typeface="ＭＳ Ｐゴシック" charset="0"/>
              </a:rPr>
              <a:t>Send the</a:t>
            </a:r>
            <a:r>
              <a:rPr lang="en-US" i="1" dirty="0">
                <a:latin typeface="Helvetica" charset="0"/>
                <a:ea typeface="ＭＳ Ｐゴシック" charset="0"/>
              </a:rPr>
              <a:t> </a:t>
            </a:r>
            <a:r>
              <a:rPr lang="en-US" i="1" dirty="0" err="1">
                <a:latin typeface="Helvetica" charset="0"/>
                <a:ea typeface="ＭＳ Ｐゴシック" charset="0"/>
              </a:rPr>
              <a:t>i</a:t>
            </a:r>
            <a:r>
              <a:rPr lang="en-US" baseline="30000" dirty="0" err="1">
                <a:latin typeface="Helvetica" charset="0"/>
                <a:ea typeface="ＭＳ Ｐゴシック" charset="0"/>
              </a:rPr>
              <a:t>th</a:t>
            </a:r>
            <a:r>
              <a:rPr lang="en-US" dirty="0">
                <a:latin typeface="Helvetica" charset="0"/>
                <a:ea typeface="ＭＳ Ｐゴシック" charset="0"/>
              </a:rPr>
              <a:t> tuple inserted in the relation to node </a:t>
            </a:r>
            <a:r>
              <a:rPr lang="en-US" i="1" dirty="0" err="1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 mod </a:t>
            </a:r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.  </a:t>
            </a:r>
          </a:p>
          <a:p>
            <a:pPr lvl="1">
              <a:buFont typeface="Monotype Sorts" charset="0"/>
              <a:buNone/>
            </a:pP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Hash partitioning</a:t>
            </a:r>
            <a:r>
              <a:rPr lang="en-US" dirty="0">
                <a:latin typeface="Helvetica" charset="0"/>
                <a:ea typeface="ＭＳ Ｐゴシック" charset="0"/>
              </a:rPr>
              <a:t>: 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Choose one or more attributes as the partitioning attributes.  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Choose hash function </a:t>
            </a:r>
            <a:r>
              <a:rPr lang="en-US" i="1" dirty="0">
                <a:latin typeface="Helvetica" charset="0"/>
                <a:ea typeface="ＭＳ Ｐゴシック" charset="0"/>
              </a:rPr>
              <a:t>h</a:t>
            </a:r>
            <a:r>
              <a:rPr lang="en-US" dirty="0">
                <a:latin typeface="Helvetica" charset="0"/>
                <a:ea typeface="ＭＳ Ｐゴシック" charset="0"/>
              </a:rPr>
              <a:t> with range 0…</a:t>
            </a:r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 - 1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Let </a:t>
            </a:r>
            <a:r>
              <a:rPr lang="en-US" i="1" dirty="0" err="1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 denote result of hash function </a:t>
            </a:r>
            <a:r>
              <a:rPr lang="en-US" i="1" dirty="0">
                <a:latin typeface="Helvetica" charset="0"/>
                <a:ea typeface="ＭＳ Ｐゴシック" charset="0"/>
              </a:rPr>
              <a:t>h</a:t>
            </a:r>
            <a:r>
              <a:rPr lang="en-US" dirty="0">
                <a:latin typeface="Helvetica" charset="0"/>
                <a:ea typeface="ＭＳ Ｐゴシック" charset="0"/>
              </a:rPr>
              <a:t> applied to the partitioning attribute value of a tuple. Send tuple to node </a:t>
            </a:r>
            <a:r>
              <a:rPr lang="en-US" i="1" dirty="0" err="1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.</a:t>
            </a: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5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5F0E-BE94-488B-876C-103EA1EA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 Partitioning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99E77E-BD34-474A-A95D-E34EB83AB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5376" y="1424574"/>
            <a:ext cx="6032060" cy="3932667"/>
          </a:xfrm>
        </p:spPr>
      </p:pic>
    </p:spTree>
    <p:extLst>
      <p:ext uri="{BB962C8B-B14F-4D97-AF65-F5344CB8AC3E}">
        <p14:creationId xmlns:p14="http://schemas.microsoft.com/office/powerpoint/2010/main" val="3388696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I/O Parallelism (Cont.)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785717" cy="5367972"/>
          </a:xfrm>
        </p:spPr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dirty="0">
                <a:latin typeface="Helvetica" charset="0"/>
              </a:rPr>
              <a:t>Partitioning techniques (cont.):</a:t>
            </a: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Range partitioning</a:t>
            </a:r>
            <a:r>
              <a:rPr lang="en-US" dirty="0">
                <a:latin typeface="Helvetica" charset="0"/>
              </a:rPr>
              <a:t>:</a:t>
            </a:r>
            <a:r>
              <a:rPr lang="en-US" b="1" dirty="0">
                <a:latin typeface="Helvetica" charset="0"/>
              </a:rPr>
              <a:t> </a:t>
            </a:r>
            <a:endParaRPr lang="en-US" dirty="0">
              <a:latin typeface="Helvetica" charset="0"/>
            </a:endParaRP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Choose an attribute as the partitioning attribute.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 partitioning vector [</a:t>
            </a:r>
            <a:r>
              <a:rPr lang="en-US" i="1" dirty="0" err="1">
                <a:latin typeface="Helvetica" charset="0"/>
                <a:ea typeface="ＭＳ Ｐゴシック" charset="0"/>
              </a:rPr>
              <a:t>v</a:t>
            </a:r>
            <a:r>
              <a:rPr lang="en-US" baseline="-25000" dirty="0" err="1">
                <a:latin typeface="Helvetica" charset="0"/>
                <a:ea typeface="ＭＳ Ｐゴシック" charset="0"/>
              </a:rPr>
              <a:t>o</a:t>
            </a:r>
            <a:r>
              <a:rPr lang="en-US" dirty="0">
                <a:latin typeface="Helvetica" charset="0"/>
                <a:ea typeface="ＭＳ Ｐゴシック" charset="0"/>
              </a:rPr>
              <a:t>, </a:t>
            </a:r>
            <a:r>
              <a:rPr lang="en-US" i="1" dirty="0">
                <a:latin typeface="Helvetica" charset="0"/>
                <a:ea typeface="ＭＳ Ｐゴシック" charset="0"/>
              </a:rPr>
              <a:t>v</a:t>
            </a:r>
            <a:r>
              <a:rPr lang="en-US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dirty="0">
                <a:latin typeface="Helvetica" charset="0"/>
                <a:ea typeface="ＭＳ Ｐゴシック" charset="0"/>
              </a:rPr>
              <a:t>, ..., </a:t>
            </a:r>
            <a:r>
              <a:rPr lang="en-US" i="1" dirty="0">
                <a:latin typeface="Helvetica" charset="0"/>
                <a:ea typeface="ＭＳ Ｐゴシック" charset="0"/>
              </a:rPr>
              <a:t>v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-2</a:t>
            </a:r>
            <a:r>
              <a:rPr lang="en-US" dirty="0">
                <a:latin typeface="Helvetica" charset="0"/>
                <a:ea typeface="ＭＳ Ｐゴシック" charset="0"/>
              </a:rPr>
              <a:t>]  is chosen.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Let </a:t>
            </a:r>
            <a:r>
              <a:rPr lang="en-US" i="1" dirty="0">
                <a:latin typeface="Helvetica" charset="0"/>
                <a:ea typeface="ＭＳ Ｐゴシック" charset="0"/>
              </a:rPr>
              <a:t>v</a:t>
            </a:r>
            <a:r>
              <a:rPr lang="en-US" dirty="0">
                <a:latin typeface="Helvetica" charset="0"/>
                <a:ea typeface="ＭＳ Ｐゴシック" charset="0"/>
              </a:rPr>
              <a:t> be the partitioning attribute value of a tuple. Tuples such that </a:t>
            </a:r>
            <a:r>
              <a:rPr lang="en-US" i="1" dirty="0">
                <a:latin typeface="Helvetica" charset="0"/>
                <a:ea typeface="ＭＳ Ｐゴシック" charset="0"/>
              </a:rPr>
              <a:t>v</a:t>
            </a:r>
            <a:r>
              <a:rPr lang="en-US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sym typeface="Symbol" charset="0"/>
              </a:rPr>
              <a:t>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i="1" dirty="0">
                <a:latin typeface="Helvetica" charset="0"/>
                <a:ea typeface="ＭＳ Ｐゴシック" charset="0"/>
              </a:rPr>
              <a:t>v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baseline="-25000" dirty="0">
                <a:latin typeface="Helvetica" charset="0"/>
                <a:ea typeface="ＭＳ Ｐゴシック" charset="0"/>
              </a:rPr>
              <a:t>+1</a:t>
            </a:r>
            <a:r>
              <a:rPr lang="en-US" dirty="0">
                <a:latin typeface="Helvetica" charset="0"/>
                <a:ea typeface="ＭＳ Ｐゴシック" charset="0"/>
              </a:rPr>
              <a:t> go to node </a:t>
            </a:r>
            <a:r>
              <a:rPr lang="en-US" i="1" dirty="0">
                <a:latin typeface="Helvetica" charset="0"/>
                <a:ea typeface="ＭＳ Ｐゴシック" charset="0"/>
              </a:rPr>
              <a:t>I </a:t>
            </a:r>
            <a:r>
              <a:rPr lang="en-US" dirty="0">
                <a:latin typeface="Helvetica" charset="0"/>
                <a:ea typeface="ＭＳ Ｐゴシック" charset="0"/>
              </a:rPr>
              <a:t>+ 1. Tuples with </a:t>
            </a:r>
            <a:r>
              <a:rPr lang="en-US" i="1" dirty="0">
                <a:latin typeface="Helvetica" charset="0"/>
                <a:ea typeface="ＭＳ Ｐゴシック" charset="0"/>
              </a:rPr>
              <a:t>v</a:t>
            </a:r>
            <a:r>
              <a:rPr lang="en-US" dirty="0">
                <a:latin typeface="Helvetica" charset="0"/>
                <a:ea typeface="ＭＳ Ｐゴシック" charset="0"/>
              </a:rPr>
              <a:t> &lt; </a:t>
            </a:r>
            <a:r>
              <a:rPr lang="en-US" i="1" dirty="0">
                <a:latin typeface="Helvetica" charset="0"/>
                <a:ea typeface="ＭＳ Ｐゴシック" charset="0"/>
              </a:rPr>
              <a:t>v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0</a:t>
            </a:r>
            <a:r>
              <a:rPr lang="en-US" dirty="0">
                <a:latin typeface="Helvetica" charset="0"/>
                <a:ea typeface="ＭＳ Ｐゴシック" charset="0"/>
              </a:rPr>
              <a:t> go to node 0 and tuples with </a:t>
            </a:r>
            <a:r>
              <a:rPr lang="en-US" i="1" dirty="0">
                <a:latin typeface="Helvetica" charset="0"/>
                <a:ea typeface="ＭＳ Ｐゴシック" charset="0"/>
              </a:rPr>
              <a:t>v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sym typeface="Symbol" charset="0"/>
              </a:rPr>
              <a:t> </a:t>
            </a:r>
            <a:r>
              <a:rPr lang="en-US" i="1" dirty="0">
                <a:latin typeface="Helvetica" charset="0"/>
                <a:ea typeface="ＭＳ Ｐゴシック" charset="0"/>
              </a:rPr>
              <a:t>v</a:t>
            </a:r>
            <a:r>
              <a:rPr lang="en-US" baseline="-25000" dirty="0">
                <a:latin typeface="Helvetica" charset="0"/>
                <a:ea typeface="ＭＳ Ｐゴシック" charset="0"/>
              </a:rPr>
              <a:t>n-2</a:t>
            </a:r>
            <a:r>
              <a:rPr lang="en-US" dirty="0">
                <a:latin typeface="Helvetica" charset="0"/>
                <a:ea typeface="ＭＳ Ｐゴシック" charset="0"/>
              </a:rPr>
              <a:t> go to node </a:t>
            </a:r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-1.</a:t>
            </a:r>
          </a:p>
          <a:p>
            <a:pPr lvl="1">
              <a:buFont typeface="Monotype Sorts" charset="0"/>
              <a:buNone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E.g., with a partitioning vector [5,11]</a:t>
            </a:r>
          </a:p>
          <a:p>
            <a:pPr lvl="2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 tuple with partitioning attribute value of 2 will go to node 0,</a:t>
            </a:r>
          </a:p>
          <a:p>
            <a:pPr lvl="2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 tuple with value 8 will go to node 1, while </a:t>
            </a:r>
          </a:p>
          <a:p>
            <a:pPr lvl="2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  tuple with value 20 will go to node2.</a:t>
            </a:r>
          </a:p>
          <a:p>
            <a:pPr>
              <a:defRPr/>
            </a:pPr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39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Comparison of Partitioning Techniques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7741329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Evaluate how well partitioning techniques support the following types of data access:</a:t>
            </a:r>
          </a:p>
          <a:p>
            <a:pPr marL="400050" lvl="1" indent="0">
              <a:buClr>
                <a:srgbClr val="FF9933"/>
              </a:buClr>
              <a:buNone/>
            </a:pPr>
            <a:r>
              <a:rPr lang="en-US" dirty="0">
                <a:solidFill>
                  <a:srgbClr val="FF9933"/>
                </a:solidFill>
                <a:latin typeface="Helvetica" charset="0"/>
              </a:rPr>
              <a:t>1.   </a:t>
            </a:r>
            <a:r>
              <a:rPr lang="en-US" dirty="0">
                <a:latin typeface="Helvetica" charset="0"/>
              </a:rPr>
              <a:t>Scanning the entire relation.</a:t>
            </a:r>
          </a:p>
          <a:p>
            <a:pPr marL="400050" lvl="1" indent="0">
              <a:buClr>
                <a:srgbClr val="FF9933"/>
              </a:buClr>
              <a:buNone/>
            </a:pPr>
            <a:r>
              <a:rPr lang="en-US" dirty="0">
                <a:solidFill>
                  <a:srgbClr val="FF9933"/>
                </a:solidFill>
                <a:latin typeface="Helvetica" charset="0"/>
              </a:rPr>
              <a:t>2.   </a:t>
            </a:r>
            <a:r>
              <a:rPr lang="en-US" dirty="0">
                <a:latin typeface="Helvetica" charset="0"/>
              </a:rPr>
              <a:t>Locating a tuple associatively –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point queries</a:t>
            </a:r>
            <a:r>
              <a:rPr lang="en-US" dirty="0">
                <a:latin typeface="Helvetica" charset="0"/>
              </a:rPr>
              <a:t>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E.g., </a:t>
            </a:r>
            <a:r>
              <a:rPr lang="en-US" i="1" dirty="0" err="1">
                <a:latin typeface="Helvetica" charset="0"/>
                <a:ea typeface="ＭＳ Ｐゴシック" charset="0"/>
              </a:rPr>
              <a:t>r.A</a:t>
            </a:r>
            <a:r>
              <a:rPr lang="en-US" dirty="0">
                <a:latin typeface="Helvetica" charset="0"/>
                <a:ea typeface="ＭＳ Ｐゴシック" charset="0"/>
              </a:rPr>
              <a:t> = 25.</a:t>
            </a:r>
          </a:p>
          <a:p>
            <a:pPr lvl="2"/>
            <a:endParaRPr lang="en-US" sz="400" dirty="0">
              <a:latin typeface="Helvetica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Clr>
                <a:srgbClr val="FF9933"/>
              </a:buClr>
              <a:buSzPct val="90000"/>
              <a:buNone/>
            </a:pPr>
            <a:r>
              <a:rPr lang="en-US" dirty="0">
                <a:latin typeface="Helvetica" charset="0"/>
              </a:rPr>
              <a:t>       </a:t>
            </a:r>
            <a:r>
              <a:rPr lang="en-US" dirty="0">
                <a:solidFill>
                  <a:srgbClr val="FF9933"/>
                </a:solidFill>
                <a:latin typeface="Helvetica" charset="0"/>
              </a:rPr>
              <a:t>3.    </a:t>
            </a:r>
            <a:r>
              <a:rPr lang="en-US" dirty="0">
                <a:latin typeface="Helvetica" charset="0"/>
              </a:rPr>
              <a:t>Locating all tuples such that the value of a given attribute </a:t>
            </a:r>
          </a:p>
          <a:p>
            <a:pPr marL="0" indent="0">
              <a:spcBef>
                <a:spcPts val="0"/>
              </a:spcBef>
              <a:buClr>
                <a:srgbClr val="FF9933"/>
              </a:buClr>
              <a:buSzPct val="90000"/>
              <a:buNone/>
            </a:pPr>
            <a:r>
              <a:rPr lang="en-US" dirty="0">
                <a:latin typeface="Helvetica" charset="0"/>
              </a:rPr>
              <a:t>              lies  within a specified range –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range queries</a:t>
            </a:r>
            <a:r>
              <a:rPr lang="en-US" dirty="0">
                <a:latin typeface="Helvetica" charset="0"/>
              </a:rPr>
              <a:t>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E.g.,  10 </a:t>
            </a:r>
            <a:r>
              <a:rPr lang="en-US" dirty="0">
                <a:latin typeface="Helvetica" charset="0"/>
                <a:ea typeface="ＭＳ Ｐゴシック" charset="0"/>
                <a:sym typeface="Symbol" charset="0"/>
              </a:rPr>
              <a:t>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i="1" dirty="0" err="1">
                <a:latin typeface="Helvetica" charset="0"/>
                <a:ea typeface="ＭＳ Ｐゴシック" charset="0"/>
              </a:rPr>
              <a:t>r.A</a:t>
            </a:r>
            <a:r>
              <a:rPr lang="en-US" dirty="0">
                <a:latin typeface="Helvetica" charset="0"/>
                <a:ea typeface="ＭＳ Ｐゴシック" charset="0"/>
              </a:rPr>
              <a:t> &lt; 25.</a:t>
            </a:r>
          </a:p>
          <a:p>
            <a:r>
              <a:rPr lang="en-US" dirty="0">
                <a:latin typeface="Helvetica" charset="0"/>
                <a:ea typeface="ＭＳ Ｐゴシック" charset="0"/>
              </a:rPr>
              <a:t>Do above evaluation for each of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Round robin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Hash partitioning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Range partitioning</a:t>
            </a: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995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80" y="117475"/>
            <a:ext cx="8161970" cy="619372"/>
          </a:xfrm>
        </p:spPr>
        <p:txBody>
          <a:bodyPr/>
          <a:lstStyle/>
          <a:p>
            <a:r>
              <a:rPr lang="en-US" dirty="0"/>
              <a:t>Comparison of Partitioning Techniques (Cont.)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091953"/>
            <a:ext cx="7741329" cy="5378516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Round robin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:</a:t>
            </a:r>
          </a:p>
          <a:p>
            <a:r>
              <a:rPr lang="en-US" dirty="0">
                <a:latin typeface="Helvetica" charset="0"/>
                <a:ea typeface="ＭＳ Ｐゴシック" charset="0"/>
              </a:rPr>
              <a:t>Best suited for sequential scan of entire relation on each query.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All nodes have almost an equal number of tuples; retrieval work is thus well balanced between nodes.</a:t>
            </a:r>
          </a:p>
          <a:p>
            <a:r>
              <a:rPr lang="en-US" dirty="0">
                <a:latin typeface="Helvetica" charset="0"/>
              </a:rPr>
              <a:t>All queries must be processed at all nodes</a:t>
            </a:r>
          </a:p>
          <a:p>
            <a:pPr>
              <a:buFont typeface="Monotype Sorts" charset="0"/>
              <a:buNone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Hash partitioning</a:t>
            </a:r>
            <a:r>
              <a:rPr lang="en-US" dirty="0">
                <a:latin typeface="Helvetica" charset="0"/>
              </a:rPr>
              <a:t>:</a:t>
            </a:r>
          </a:p>
          <a:p>
            <a:r>
              <a:rPr lang="en-US" dirty="0">
                <a:latin typeface="Helvetica" charset="0"/>
              </a:rPr>
              <a:t> Good for sequential access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Assuming hash function is good, and partitioning attributes form a key, tuples will be equally distributed between nodes</a:t>
            </a:r>
          </a:p>
          <a:p>
            <a:r>
              <a:rPr lang="en-US" dirty="0">
                <a:latin typeface="Helvetica" charset="0"/>
              </a:rPr>
              <a:t>Good for point queries on partitioning attribute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Can lookup single node, leaving others available for answering other queries. </a:t>
            </a:r>
          </a:p>
          <a:p>
            <a:r>
              <a:rPr lang="en-US" dirty="0">
                <a:latin typeface="Helvetica" charset="0"/>
              </a:rPr>
              <a:t>Range queries inefficient, must be processed at all nodes</a:t>
            </a:r>
          </a:p>
          <a:p>
            <a:pPr marL="0" indent="0">
              <a:buNone/>
            </a:pPr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563735"/>
      </p:ext>
    </p:extLst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104195</TotalTime>
  <Words>3478</Words>
  <Application>Microsoft Office PowerPoint</Application>
  <PresentationFormat>On-screen Show (4:3)</PresentationFormat>
  <Paragraphs>402</Paragraphs>
  <Slides>44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  <vt:variant>
        <vt:lpstr>Custom Shows</vt:lpstr>
      </vt:variant>
      <vt:variant>
        <vt:i4>1</vt:i4>
      </vt:variant>
    </vt:vector>
  </HeadingPairs>
  <TitlesOfParts>
    <vt:vector size="52" baseType="lpstr">
      <vt:lpstr>Arial</vt:lpstr>
      <vt:lpstr>Helvetica</vt:lpstr>
      <vt:lpstr>Monotype Sorts</vt:lpstr>
      <vt:lpstr>Times New Roman</vt:lpstr>
      <vt:lpstr>Webdings</vt:lpstr>
      <vt:lpstr>Wingdings</vt:lpstr>
      <vt:lpstr>2_db-5-grey</vt:lpstr>
      <vt:lpstr>Chapter 21: Parallel and Distributed Storage</vt:lpstr>
      <vt:lpstr>Introduction</vt:lpstr>
      <vt:lpstr>Parallel/Distributed Data Storage History</vt:lpstr>
      <vt:lpstr>I/O Parallelism</vt:lpstr>
      <vt:lpstr>I/O Parallelism</vt:lpstr>
      <vt:lpstr>Range Partitioning</vt:lpstr>
      <vt:lpstr>I/O Parallelism (Cont.)</vt:lpstr>
      <vt:lpstr>Comparison of Partitioning Techniques</vt:lpstr>
      <vt:lpstr>Comparison of Partitioning Techniques (Cont.)</vt:lpstr>
      <vt:lpstr>Comparison of Partitioning Techniques (Cont.)</vt:lpstr>
      <vt:lpstr>Handling Small Relations</vt:lpstr>
      <vt:lpstr>Types of Skew</vt:lpstr>
      <vt:lpstr>Types of Skew (Cont.)</vt:lpstr>
      <vt:lpstr>Handling Skew in Range-Partitioning</vt:lpstr>
      <vt:lpstr>Histograms</vt:lpstr>
      <vt:lpstr>Virtual Node Partitioning</vt:lpstr>
      <vt:lpstr>Handling Skew Using Virtual Node Partitioning </vt:lpstr>
      <vt:lpstr>Dynamic Repartitioning</vt:lpstr>
      <vt:lpstr>Dynamic Repartitioning</vt:lpstr>
      <vt:lpstr>Routing of Queries</vt:lpstr>
      <vt:lpstr>Replication</vt:lpstr>
      <vt:lpstr>Basics: Data Replication</vt:lpstr>
      <vt:lpstr>Updates and Consistency of Replicas</vt:lpstr>
      <vt:lpstr>Protocols to Update Replicas</vt:lpstr>
      <vt:lpstr>Parallel Indexing</vt:lpstr>
      <vt:lpstr>Global Primary and Secondary Indices</vt:lpstr>
      <vt:lpstr>Global Secondary Index</vt:lpstr>
      <vt:lpstr>Distributed File Systems</vt:lpstr>
      <vt:lpstr>Hadoop File System (HDFS)</vt:lpstr>
      <vt:lpstr>Hadoop Distributed File System</vt:lpstr>
      <vt:lpstr>Limitations of GFS/HDFS</vt:lpstr>
      <vt:lpstr>Sharding</vt:lpstr>
      <vt:lpstr>Key Value Storage Systems</vt:lpstr>
      <vt:lpstr>Typical Data Storage Access API</vt:lpstr>
      <vt:lpstr>Data Storage Systems vs. Databases</vt:lpstr>
      <vt:lpstr>Data Representation</vt:lpstr>
      <vt:lpstr>Storing and Retrieving Data</vt:lpstr>
      <vt:lpstr>Architecture of Key-Value Store (modelled after Yahoo! PNUTS)</vt:lpstr>
      <vt:lpstr>Geographically Distributed Storage</vt:lpstr>
      <vt:lpstr>Index Structures in Key-Value Stores</vt:lpstr>
      <vt:lpstr>Transactions in Key-Value Stores</vt:lpstr>
      <vt:lpstr>Transactions in Key-Value Stores</vt:lpstr>
      <vt:lpstr>Querying and Performance Optimizations</vt:lpstr>
      <vt:lpstr>End of Chapter 21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Silberschatz, Avi</cp:lastModifiedBy>
  <cp:revision>560</cp:revision>
  <cp:lastPrinted>1999-06-28T19:27:31Z</cp:lastPrinted>
  <dcterms:created xsi:type="dcterms:W3CDTF">2009-12-21T15:40:22Z</dcterms:created>
  <dcterms:modified xsi:type="dcterms:W3CDTF">2023-11-28T23:16:53Z</dcterms:modified>
</cp:coreProperties>
</file>