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2"/>
  </p:notesMasterIdLst>
  <p:handoutMasterIdLst>
    <p:handoutMasterId r:id="rId73"/>
  </p:handoutMasterIdLst>
  <p:sldIdLst>
    <p:sldId id="303" r:id="rId2"/>
    <p:sldId id="256" r:id="rId3"/>
    <p:sldId id="258" r:id="rId4"/>
    <p:sldId id="270" r:id="rId5"/>
    <p:sldId id="271" r:id="rId6"/>
    <p:sldId id="475" r:id="rId7"/>
    <p:sldId id="392" r:id="rId8"/>
    <p:sldId id="393" r:id="rId9"/>
    <p:sldId id="310" r:id="rId10"/>
    <p:sldId id="272" r:id="rId11"/>
    <p:sldId id="273" r:id="rId12"/>
    <p:sldId id="276" r:id="rId13"/>
    <p:sldId id="275" r:id="rId14"/>
    <p:sldId id="311" r:id="rId15"/>
    <p:sldId id="278" r:id="rId16"/>
    <p:sldId id="277" r:id="rId17"/>
    <p:sldId id="280" r:id="rId18"/>
    <p:sldId id="314" r:id="rId19"/>
    <p:sldId id="292" r:id="rId20"/>
    <p:sldId id="293" r:id="rId21"/>
    <p:sldId id="309" r:id="rId22"/>
    <p:sldId id="315" r:id="rId23"/>
    <p:sldId id="316" r:id="rId24"/>
    <p:sldId id="476" r:id="rId25"/>
    <p:sldId id="296" r:id="rId26"/>
    <p:sldId id="318" r:id="rId27"/>
    <p:sldId id="297" r:id="rId28"/>
    <p:sldId id="298" r:id="rId29"/>
    <p:sldId id="376" r:id="rId30"/>
    <p:sldId id="320" r:id="rId31"/>
    <p:sldId id="321" r:id="rId32"/>
    <p:sldId id="319" r:id="rId33"/>
    <p:sldId id="322" r:id="rId34"/>
    <p:sldId id="323" r:id="rId35"/>
    <p:sldId id="324" r:id="rId36"/>
    <p:sldId id="326" r:id="rId37"/>
    <p:sldId id="325" r:id="rId38"/>
    <p:sldId id="377" r:id="rId39"/>
    <p:sldId id="327" r:id="rId40"/>
    <p:sldId id="328" r:id="rId41"/>
    <p:sldId id="378" r:id="rId42"/>
    <p:sldId id="379" r:id="rId43"/>
    <p:sldId id="477" r:id="rId44"/>
    <p:sldId id="299" r:id="rId45"/>
    <p:sldId id="380" r:id="rId46"/>
    <p:sldId id="332" r:id="rId47"/>
    <p:sldId id="381" r:id="rId48"/>
    <p:sldId id="300" r:id="rId49"/>
    <p:sldId id="333" r:id="rId50"/>
    <p:sldId id="478" r:id="rId51"/>
    <p:sldId id="334" r:id="rId52"/>
    <p:sldId id="331" r:id="rId53"/>
    <p:sldId id="335" r:id="rId54"/>
    <p:sldId id="382" r:id="rId55"/>
    <p:sldId id="336" r:id="rId56"/>
    <p:sldId id="479" r:id="rId57"/>
    <p:sldId id="353" r:id="rId58"/>
    <p:sldId id="383" r:id="rId59"/>
    <p:sldId id="368" r:id="rId60"/>
    <p:sldId id="369" r:id="rId61"/>
    <p:sldId id="355" r:id="rId62"/>
    <p:sldId id="384" r:id="rId63"/>
    <p:sldId id="356" r:id="rId64"/>
    <p:sldId id="363" r:id="rId65"/>
    <p:sldId id="364" r:id="rId66"/>
    <p:sldId id="365" r:id="rId67"/>
    <p:sldId id="366" r:id="rId68"/>
    <p:sldId id="371" r:id="rId69"/>
    <p:sldId id="385" r:id="rId70"/>
    <p:sldId id="373" r:id="rId71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8" autoAdjust="0"/>
    <p:restoredTop sz="94737" autoAdjust="0"/>
  </p:normalViewPr>
  <p:slideViewPr>
    <p:cSldViewPr snapToGrid="0">
      <p:cViewPr varScale="1">
        <p:scale>
          <a:sx n="86" d="100"/>
          <a:sy n="86" d="100"/>
        </p:scale>
        <p:origin x="168" y="67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EEFAC9F-FF2A-044A-B5FC-E4928EBB96D6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4F285C7-1779-AF4C-8AA1-72ACF6DD08AE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28CA6F4-A2C8-5B49-93C4-690C5AFC0EF7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err="1"/>
              <a:t>s_k</a:t>
            </a:r>
            <a:r>
              <a:rPr lang="en-US" baseline="0" dirty="0"/>
              <a:t> instead of </a:t>
            </a:r>
            <a:r>
              <a:rPr lang="en-US" baseline="0" dirty="0" err="1"/>
              <a:t>s_n</a:t>
            </a:r>
            <a:r>
              <a:rPr lang="en-US" baseline="0" dirty="0"/>
              <a:t>?  Move ahead in chapter 23….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7B325AC-DD7B-E441-84F9-12AB59F0B1AE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D93BE2E-6273-E640-B7D7-C0AA1CD6A3BB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78F4E15-6446-964D-BAF4-54D8EFC43283}" type="slidenum">
              <a:rPr lang="en-US" sz="1200">
                <a:latin typeface="Times New Roman" charset="0"/>
              </a:rPr>
              <a:pPr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9547F92-3C57-8246-A2B8-86FF19E4275C}" type="slidenum">
              <a:rPr lang="en-US" sz="1200">
                <a:latin typeface="Times New Roman" charset="0"/>
              </a:rPr>
              <a:pPr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F3BD66F-585B-4842-8548-9BC431D94820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77379-43CE-E84C-B8B0-1FAC8AEB78F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26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83357EF-A150-C74B-8E03-FBC3A0CDF617}" type="slidenum">
              <a:rPr lang="en-US" sz="1200">
                <a:latin typeface="Times New Roman" charset="0"/>
              </a:rPr>
              <a:pPr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  <a:p>
            <a:r>
              <a:rPr lang="en-US"/>
              <a:t>----- Meeting Notes (10/01/17 12:42) -----</a:t>
            </a:r>
          </a:p>
          <a:p>
            <a:r>
              <a:rPr lang="en-US"/>
              <a:t>also consider in or OR queries.  And global index as an option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DAAC5A6-2810-7643-8900-EC8DF9936880}" type="slidenum">
              <a:rPr lang="en-US" sz="1200">
                <a:latin typeface="Times New Roman" charset="0"/>
              </a:rPr>
              <a:pPr/>
              <a:t>20</a:t>
            </a:fld>
            <a:endParaRPr lang="en-US" sz="120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C716684-949F-164D-8EAA-2197BA8F6E31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5A8C7B3-8570-1E42-AA69-20E6D6510852}" type="slidenum">
              <a:rPr lang="en-US" sz="1200">
                <a:latin typeface="Times New Roman" charset="0"/>
              </a:rPr>
              <a:pPr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118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E843A2F-EA76-A642-8A96-A433B7B73ACD}" type="slidenum">
              <a:rPr lang="en-US" sz="1200">
                <a:latin typeface="Times New Roman" charset="0"/>
              </a:rPr>
              <a:pPr/>
              <a:t>25</a:t>
            </a:fld>
            <a:endParaRPr lang="en-US" sz="12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659ACDF-2ED5-7647-A3CF-DC97FE289A0F}" type="slidenum">
              <a:rPr lang="en-US" sz="1200">
                <a:latin typeface="Times New Roman" charset="0"/>
              </a:rPr>
              <a:pPr/>
              <a:t>27</a:t>
            </a:fld>
            <a:endParaRPr lang="en-US" sz="120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1AB7EE5-131D-7B43-8E64-F32673248B17}" type="slidenum">
              <a:rPr lang="en-US" sz="1200">
                <a:latin typeface="Times New Roman" charset="0"/>
              </a:rPr>
              <a:pPr/>
              <a:t>28</a:t>
            </a:fld>
            <a:endParaRPr lang="en-US" sz="1200"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537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4E226AA-9C9B-1443-9F8D-5E1A37756082}" type="slidenum">
              <a:rPr lang="en-US" sz="1200">
                <a:latin typeface="Times New Roman" charset="0"/>
              </a:rPr>
              <a:pPr/>
              <a:t>44</a:t>
            </a:fld>
            <a:endParaRPr lang="en-US" sz="120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4E226AA-9C9B-1443-9F8D-5E1A37756082}" type="slidenum">
              <a:rPr lang="en-US" sz="1200">
                <a:latin typeface="Times New Roman" charset="0"/>
              </a:rPr>
              <a:pPr/>
              <a:t>45</a:t>
            </a:fld>
            <a:endParaRPr lang="en-US" sz="120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68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in text: T =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max (T</a:t>
            </a:r>
            <a:r>
              <a:rPr lang="en-US" sz="2400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, T</a:t>
            </a:r>
            <a:r>
              <a:rPr lang="en-US" sz="2400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, …,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sz="2400" baseline="-25000" dirty="0" err="1">
                <a:latin typeface="Helvetica" charset="0"/>
                <a:ea typeface="MS Mincho" charset="0"/>
                <a:cs typeface="MS Mincho" charset="0"/>
              </a:rPr>
              <a:t>n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77379-43CE-E84C-B8B0-1FAC8AEB78F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75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in text: T =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max (T</a:t>
            </a:r>
            <a:r>
              <a:rPr lang="en-US" sz="2400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, T</a:t>
            </a:r>
            <a:r>
              <a:rPr lang="en-US" sz="2400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, …,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sz="2400" baseline="-25000" dirty="0" err="1">
                <a:latin typeface="Helvetica" charset="0"/>
                <a:ea typeface="MS Mincho" charset="0"/>
                <a:cs typeface="MS Mincho" charset="0"/>
              </a:rPr>
              <a:t>n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77379-43CE-E84C-B8B0-1FAC8AEB78F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8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62AB682-6BDD-2B47-AED9-6BF901D2221D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FF1F8C4-E18E-E44E-9616-C5EFE320659A}" type="slidenum">
              <a:rPr lang="en-US" sz="1200">
                <a:latin typeface="Times New Roman" charset="0"/>
              </a:rPr>
              <a:pPr/>
              <a:t>48</a:t>
            </a:fld>
            <a:endParaRPr lang="en-US" sz="1200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Update text to reflect above organization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205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785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F13DE53-FC67-8B4A-854C-CE4A42CF11D3}" type="slidenum">
              <a:rPr lang="en-US" sz="1300">
                <a:latin typeface="Times New Roman" charset="0"/>
              </a:rPr>
              <a:pPr/>
              <a:t>57</a:t>
            </a:fld>
            <a:endParaRPr lang="en-US" sz="130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F13DE53-FC67-8B4A-854C-CE4A42CF11D3}" type="slidenum">
              <a:rPr lang="en-US" sz="1300">
                <a:latin typeface="Times New Roman" charset="0"/>
              </a:rPr>
              <a:pPr/>
              <a:t>58</a:t>
            </a:fld>
            <a:endParaRPr lang="en-US" sz="130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97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ABE3B49-71BF-4C4A-9EE0-1B3EE99FDB82}" type="slidenum">
              <a:rPr lang="en-US" sz="1300">
                <a:latin typeface="Times New Roman" charset="0"/>
              </a:rPr>
              <a:pPr/>
              <a:t>61</a:t>
            </a:fld>
            <a:endParaRPr lang="en-US" sz="130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ABE3B49-71BF-4C4A-9EE0-1B3EE99FDB82}" type="slidenum">
              <a:rPr lang="en-US" sz="1300">
                <a:latin typeface="Times New Roman" charset="0"/>
              </a:rPr>
              <a:pPr/>
              <a:t>62</a:t>
            </a:fld>
            <a:endParaRPr lang="en-US" sz="130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83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41F8D2D-FBE8-2F4B-9015-2BFC0A3F3079}" type="slidenum">
              <a:rPr lang="en-US" sz="1300">
                <a:latin typeface="Times New Roman" charset="0"/>
              </a:rPr>
              <a:pPr/>
              <a:t>63</a:t>
            </a:fld>
            <a:endParaRPr lang="en-US" sz="1300"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235F06C-D0B9-8E45-B3E6-BA6BF49CC028}" type="slidenum">
              <a:rPr lang="en-US" sz="1300">
                <a:latin typeface="Times New Roman" charset="0"/>
              </a:rPr>
              <a:pPr/>
              <a:t>64</a:t>
            </a:fld>
            <a:endParaRPr lang="en-US" sz="1300">
              <a:latin typeface="Times New Roman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A207A61-0F0A-4B49-9854-BA7BA6BBB6B2}" type="slidenum">
              <a:rPr lang="en-US" sz="1300">
                <a:latin typeface="Times New Roman" charset="0"/>
              </a:rPr>
              <a:pPr/>
              <a:t>65</a:t>
            </a:fld>
            <a:endParaRPr lang="en-US" sz="130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0D83B3-4760-B047-AC31-F4539A91B50B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68B2218-DCB0-064D-91E8-4C5F16969406}" type="slidenum">
              <a:rPr lang="en-US" sz="1300">
                <a:latin typeface="Times New Roman" charset="0"/>
              </a:rPr>
              <a:pPr/>
              <a:t>66</a:t>
            </a:fld>
            <a:endParaRPr lang="en-US" sz="1300">
              <a:latin typeface="Times New Roman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BC9621-A72B-2D46-A91F-9C81659FE45A}" type="slidenum">
              <a:rPr lang="en-US" sz="1300">
                <a:latin typeface="Times New Roman" charset="0"/>
              </a:rPr>
              <a:pPr/>
              <a:t>67</a:t>
            </a:fld>
            <a:endParaRPr lang="en-US" sz="130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70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DA4B4BE-AFFC-224F-8A8F-D1272B5C6490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447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DA4B4BE-AFFC-224F-8A8F-D1272B5C6490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2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DA4B4BE-AFFC-224F-8A8F-D1272B5C6490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6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B22C9F-A07D-F74F-81DE-D139F7560553}" type="slidenum">
              <a:rPr lang="en-US" sz="1200">
                <a:latin typeface="Times New Roman" charset="0"/>
              </a:rPr>
              <a:pPr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9" y="1"/>
            <a:ext cx="736829" cy="94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43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90" y="-411163"/>
            <a:ext cx="807424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778084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4718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7689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D5DF75-4149-482D-A830-7958F8F75780}"/>
              </a:ext>
            </a:extLst>
          </p:cNvPr>
          <p:cNvCxnSpPr/>
          <p:nvPr userDrawn="1"/>
        </p:nvCxnSpPr>
        <p:spPr bwMode="auto">
          <a:xfrm>
            <a:off x="812732" y="801209"/>
            <a:ext cx="7707313" cy="0"/>
          </a:xfrm>
          <a:prstGeom prst="line">
            <a:avLst/>
          </a:prstGeom>
          <a:ln w="19050">
            <a:solidFill>
              <a:schemeClr val="bg1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names.or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Chapter 22: </a:t>
            </a:r>
            <a:r>
              <a:rPr lang="en-US" dirty="0">
                <a:latin typeface="Helvetica" charset="0"/>
              </a:rPr>
              <a:t>Parallel and Distributed Query Processing</a:t>
            </a: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754188" y="-5603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Sort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62586" cy="536797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latin typeface="Helvetica" charset="0"/>
              </a:rPr>
              <a:t>Range-Partitioning Sort</a:t>
            </a:r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Choose nodes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, ..., </a:t>
            </a:r>
            <a:r>
              <a:rPr lang="en-US" i="1" dirty="0">
                <a:latin typeface="Helvetica" charset="0"/>
              </a:rPr>
              <a:t>N</a:t>
            </a:r>
            <a:r>
              <a:rPr lang="en-US" i="1" baseline="-25000" dirty="0">
                <a:latin typeface="Helvetica" charset="0"/>
              </a:rPr>
              <a:t>m</a:t>
            </a:r>
            <a:r>
              <a:rPr lang="en-US" dirty="0">
                <a:latin typeface="Helvetica" charset="0"/>
              </a:rPr>
              <a:t>, where </a:t>
            </a:r>
            <a:r>
              <a:rPr lang="en-US" i="1" dirty="0">
                <a:latin typeface="Helvetica" charset="0"/>
              </a:rPr>
              <a:t>m</a:t>
            </a:r>
            <a:r>
              <a:rPr lang="en-US" dirty="0">
                <a:latin typeface="Helvetica" charset="0"/>
              </a:rPr>
              <a:t> </a:t>
            </a:r>
            <a:r>
              <a:rPr lang="en-US" dirty="0">
                <a:latin typeface="Helvetica" charset="0"/>
                <a:sym typeface="Symbol" charset="0"/>
              </a:rPr>
              <a:t></a:t>
            </a:r>
            <a:r>
              <a:rPr lang="en-US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 -1 to do sorting.</a:t>
            </a:r>
          </a:p>
          <a:p>
            <a:r>
              <a:rPr lang="en-US" dirty="0">
                <a:latin typeface="Helvetica" charset="0"/>
              </a:rPr>
              <a:t>Create range-partition vector with m-1 entries, on the sorting attributes</a:t>
            </a:r>
          </a:p>
          <a:p>
            <a:r>
              <a:rPr lang="en-US" dirty="0">
                <a:latin typeface="Helvetica" charset="0"/>
              </a:rPr>
              <a:t>Redistribute the relation using range partitioning</a:t>
            </a:r>
          </a:p>
          <a:p>
            <a:r>
              <a:rPr lang="en-US" dirty="0">
                <a:latin typeface="Helvetica" charset="0"/>
              </a:rPr>
              <a:t>Each node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sorts its partition of the relation locally.</a:t>
            </a:r>
          </a:p>
          <a:p>
            <a:pPr lvl="1"/>
            <a:r>
              <a:rPr lang="en-US" dirty="0">
                <a:latin typeface="Helvetica" charset="0"/>
              </a:rPr>
              <a:t>Example of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 parallelism: e</a:t>
            </a:r>
            <a:r>
              <a:rPr lang="en-US" dirty="0">
                <a:latin typeface="Helvetica" charset="0"/>
              </a:rPr>
              <a:t>ach node executes same operation in parallel with other nodes, without any interaction with the others.</a:t>
            </a:r>
          </a:p>
          <a:p>
            <a:r>
              <a:rPr lang="en-US" dirty="0">
                <a:latin typeface="Helvetica" charset="0"/>
              </a:rPr>
              <a:t>Final merge operation is trivial: range-partitioning ensures that, 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 if </a:t>
            </a:r>
            <a:r>
              <a:rPr lang="en-US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&lt; </a:t>
            </a:r>
            <a:r>
              <a:rPr lang="en-US" i="1" dirty="0">
                <a:latin typeface="Helvetica" charset="0"/>
              </a:rPr>
              <a:t>j</a:t>
            </a:r>
            <a:r>
              <a:rPr lang="en-US" dirty="0">
                <a:latin typeface="Helvetica" charset="0"/>
              </a:rPr>
              <a:t>, all key values in node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i </a:t>
            </a:r>
            <a:r>
              <a:rPr lang="en-US" dirty="0">
                <a:latin typeface="Helvetica" charset="0"/>
              </a:rPr>
              <a:t>are all less than all key values in </a:t>
            </a:r>
            <a:r>
              <a:rPr lang="en-US" i="1" dirty="0" err="1">
                <a:latin typeface="Helvetica" charset="0"/>
              </a:rPr>
              <a:t>N</a:t>
            </a:r>
            <a:r>
              <a:rPr lang="en-US" i="1" baseline="-25000" dirty="0" err="1">
                <a:latin typeface="Helvetica" charset="0"/>
              </a:rPr>
              <a:t>j</a:t>
            </a:r>
            <a:r>
              <a:rPr lang="en-US" i="1" dirty="0">
                <a:latin typeface="Helvetica" charset="0"/>
              </a:rPr>
              <a:t>.</a:t>
            </a:r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Sort (Cont.)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6859366" cy="529830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Parallel External Sort-Merge</a:t>
            </a:r>
          </a:p>
          <a:p>
            <a:r>
              <a:rPr lang="en-US" dirty="0"/>
              <a:t>Assume the relation has already been partitioned among nodes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/>
              <a:t>, ..., </a:t>
            </a:r>
            <a:r>
              <a:rPr lang="en-US" i="1" dirty="0" err="1">
                <a:latin typeface="Helvetica" charset="0"/>
              </a:rPr>
              <a:t>N</a:t>
            </a:r>
            <a:r>
              <a:rPr lang="en-US" i="1" baseline="-25000" dirty="0" err="1">
                <a:latin typeface="Helvetica" charset="0"/>
              </a:rPr>
              <a:t>n</a:t>
            </a:r>
            <a:r>
              <a:rPr lang="en-US" i="1" baseline="-25000" dirty="0">
                <a:latin typeface="Helvetica" charset="0"/>
              </a:rPr>
              <a:t>  </a:t>
            </a:r>
            <a:r>
              <a:rPr lang="en-US" dirty="0"/>
              <a:t>(in whatever manner).</a:t>
            </a:r>
          </a:p>
          <a:p>
            <a:r>
              <a:rPr lang="en-US" dirty="0"/>
              <a:t>Each node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i  </a:t>
            </a:r>
            <a:r>
              <a:rPr lang="en-US" dirty="0"/>
              <a:t>locally sorts the data (using local disk as required)</a:t>
            </a:r>
          </a:p>
          <a:p>
            <a:r>
              <a:rPr lang="en-US" dirty="0"/>
              <a:t>The sorted runs on each node are then merged in parallel:</a:t>
            </a:r>
          </a:p>
          <a:p>
            <a:pPr lvl="1"/>
            <a:r>
              <a:rPr lang="en-US" dirty="0"/>
              <a:t>The sorted partitions at each node Ni are range-partitioned across the processors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/>
              <a:t>, ..., </a:t>
            </a:r>
            <a:r>
              <a:rPr lang="en-US" i="1" dirty="0" err="1">
                <a:latin typeface="Helvetica" charset="0"/>
              </a:rPr>
              <a:t>N</a:t>
            </a:r>
            <a:r>
              <a:rPr lang="en-US" i="1" baseline="-25000" dirty="0" err="1">
                <a:latin typeface="Helvetica" charset="0"/>
              </a:rPr>
              <a:t>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node Ni performs a merge on the streams as they are received, to get a single sorted run.</a:t>
            </a:r>
          </a:p>
          <a:p>
            <a:pPr lvl="1"/>
            <a:r>
              <a:rPr lang="en-US" dirty="0"/>
              <a:t>The sorted runs on nodes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/>
              <a:t>, ..., </a:t>
            </a:r>
            <a:r>
              <a:rPr lang="en-US" i="1" dirty="0" err="1">
                <a:latin typeface="Helvetica" charset="0"/>
              </a:rPr>
              <a:t>N</a:t>
            </a:r>
            <a:r>
              <a:rPr lang="en-US" i="1" baseline="-25000" dirty="0" err="1">
                <a:latin typeface="Helvetica" charset="0"/>
              </a:rPr>
              <a:t>n</a:t>
            </a:r>
            <a:r>
              <a:rPr lang="en-US" i="1" baseline="-25000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/>
              <a:t>are concatenated to get the final result.</a:t>
            </a:r>
          </a:p>
          <a:p>
            <a:r>
              <a:rPr lang="en-US" dirty="0"/>
              <a:t>Algorithm as described vulnerable to execution skew</a:t>
            </a:r>
          </a:p>
          <a:p>
            <a:pPr lvl="1"/>
            <a:r>
              <a:rPr lang="en-US" dirty="0"/>
              <a:t>all nodes send to node 1, then all nodes send data to node 2, …</a:t>
            </a:r>
          </a:p>
          <a:p>
            <a:pPr lvl="1"/>
            <a:r>
              <a:rPr lang="en-US" dirty="0"/>
              <a:t>Can be modified so each node sends data to all other nodes in parallel (block at a time)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Partitioned Parallel Join</a:t>
            </a:r>
          </a:p>
        </p:txBody>
      </p:sp>
      <p:sp>
        <p:nvSpPr>
          <p:cNvPr id="62467" name="TextBox 1"/>
          <p:cNvSpPr txBox="1">
            <a:spLocks noChangeArrowheads="1"/>
          </p:cNvSpPr>
          <p:nvPr/>
        </p:nvSpPr>
        <p:spPr bwMode="auto">
          <a:xfrm>
            <a:off x="942154" y="1329898"/>
            <a:ext cx="58368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700" dirty="0"/>
              <a:t>Partition using range or hash partitioning, on join attributes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8CF61F-B4FE-4CBE-A27C-D6225EAFD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5482" y="1902365"/>
            <a:ext cx="4457949" cy="35104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Partitioned Parallel Join (Cont.)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578698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For </a:t>
            </a:r>
            <a:r>
              <a:rPr lang="en-US" dirty="0" err="1">
                <a:latin typeface="Helvetica" charset="0"/>
              </a:rPr>
              <a:t>equi</a:t>
            </a:r>
            <a:r>
              <a:rPr lang="en-US" dirty="0">
                <a:latin typeface="Helvetica" charset="0"/>
              </a:rPr>
              <a:t>-joins and natural joins, it is possible to </a:t>
            </a:r>
            <a:r>
              <a:rPr lang="en-US" i="1" dirty="0">
                <a:latin typeface="Helvetica" charset="0"/>
              </a:rPr>
              <a:t>partition</a:t>
            </a:r>
            <a:r>
              <a:rPr lang="en-US" dirty="0">
                <a:latin typeface="Helvetica" charset="0"/>
              </a:rPr>
              <a:t> the two input relations across the processors, and compute the join locally at each processor.</a:t>
            </a:r>
          </a:p>
          <a:p>
            <a:r>
              <a:rPr lang="en-US" dirty="0">
                <a:latin typeface="Helvetica" charset="0"/>
              </a:rPr>
              <a:t>Can use either </a:t>
            </a:r>
            <a:r>
              <a:rPr lang="en-US" i="1" dirty="0">
                <a:latin typeface="Helvetica" charset="0"/>
              </a:rPr>
              <a:t>range partitioning</a:t>
            </a:r>
            <a:r>
              <a:rPr lang="en-US" dirty="0">
                <a:latin typeface="Helvetica" charset="0"/>
              </a:rPr>
              <a:t> or </a:t>
            </a:r>
            <a:r>
              <a:rPr lang="en-US" i="1" dirty="0">
                <a:latin typeface="Helvetica" charset="0"/>
              </a:rPr>
              <a:t>hash partitioning</a:t>
            </a:r>
            <a:r>
              <a:rPr lang="en-US" dirty="0">
                <a:latin typeface="Helvetica" charset="0"/>
              </a:rPr>
              <a:t>.</a:t>
            </a:r>
          </a:p>
          <a:p>
            <a:r>
              <a:rPr lang="en-US" i="1" dirty="0">
                <a:latin typeface="Helvetica" charset="0"/>
              </a:rPr>
              <a:t>r</a:t>
            </a:r>
            <a:r>
              <a:rPr lang="en-US" dirty="0">
                <a:latin typeface="Helvetica" charset="0"/>
              </a:rPr>
              <a:t> and </a:t>
            </a:r>
            <a:r>
              <a:rPr lang="en-US" i="1" dirty="0">
                <a:latin typeface="Helvetica" charset="0"/>
              </a:rPr>
              <a:t>s</a:t>
            </a:r>
            <a:r>
              <a:rPr lang="en-US" dirty="0">
                <a:latin typeface="Helvetica" charset="0"/>
              </a:rPr>
              <a:t> must be partitioned on their join attributes </a:t>
            </a:r>
            <a:r>
              <a:rPr lang="en-US" i="1" dirty="0" err="1">
                <a:latin typeface="Helvetica" charset="0"/>
              </a:rPr>
              <a:t>r</a:t>
            </a:r>
            <a:r>
              <a:rPr lang="en-US" dirty="0" err="1">
                <a:latin typeface="Helvetica" charset="0"/>
              </a:rPr>
              <a:t>.A</a:t>
            </a:r>
            <a:r>
              <a:rPr lang="en-US" dirty="0">
                <a:latin typeface="Helvetica" charset="0"/>
              </a:rPr>
              <a:t> and </a:t>
            </a:r>
            <a:r>
              <a:rPr lang="en-US" i="1" dirty="0" err="1">
                <a:latin typeface="Helvetica" charset="0"/>
              </a:rPr>
              <a:t>s</a:t>
            </a:r>
            <a:r>
              <a:rPr lang="en-US" dirty="0" err="1">
                <a:latin typeface="Helvetica" charset="0"/>
              </a:rPr>
              <a:t>.B</a:t>
            </a:r>
            <a:r>
              <a:rPr lang="en-US" dirty="0">
                <a:latin typeface="Helvetica" charset="0"/>
              </a:rPr>
              <a:t>), using the same range-partitioning vector or hash function.</a:t>
            </a:r>
          </a:p>
          <a:p>
            <a:r>
              <a:rPr lang="en-US" dirty="0">
                <a:latin typeface="Helvetica" charset="0"/>
              </a:rPr>
              <a:t>Join can be computed at each site using any of</a:t>
            </a:r>
          </a:p>
          <a:p>
            <a:pPr lvl="1"/>
            <a:r>
              <a:rPr lang="en-US" dirty="0">
                <a:latin typeface="Helvetica" charset="0"/>
              </a:rPr>
              <a:t>Hash join, leading to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partitioned parallel hash join</a:t>
            </a:r>
          </a:p>
          <a:p>
            <a:pPr lvl="1"/>
            <a:r>
              <a:rPr lang="en-US" dirty="0">
                <a:latin typeface="Helvetica" charset="0"/>
              </a:rPr>
              <a:t>Merge join, leading to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partitioned parallel merge join</a:t>
            </a:r>
          </a:p>
          <a:p>
            <a:pPr lvl="1"/>
            <a:r>
              <a:rPr lang="en-US" dirty="0">
                <a:latin typeface="Helvetica" charset="0"/>
              </a:rPr>
              <a:t>Nested loops join, leading to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partitioned parallel nested-loops join </a:t>
            </a:r>
            <a:r>
              <a:rPr lang="en-US" dirty="0">
                <a:latin typeface="Helvetica" charset="0"/>
              </a:rPr>
              <a:t>or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partitioned parallel index nested-loops join</a:t>
            </a:r>
          </a:p>
          <a:p>
            <a:pPr lvl="1"/>
            <a:endParaRPr lang="en-US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Partitioned Parallel Hash-Join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654199" cy="536797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</a:rPr>
              <a:t>Parallelizing partitioned hash join:</a:t>
            </a:r>
          </a:p>
          <a:p>
            <a:r>
              <a:rPr lang="en-US" dirty="0">
                <a:latin typeface="Helvetica" charset="0"/>
              </a:rPr>
              <a:t>A hash function </a:t>
            </a:r>
            <a:r>
              <a:rPr lang="en-US" i="1" dirty="0">
                <a:latin typeface="Helvetica" charset="0"/>
              </a:rPr>
              <a:t>h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takes the join attribute value of each tuple in </a:t>
            </a:r>
            <a:r>
              <a:rPr lang="en-US" i="1" dirty="0">
                <a:latin typeface="Helvetica" charset="0"/>
              </a:rPr>
              <a:t>s</a:t>
            </a:r>
            <a:r>
              <a:rPr lang="en-US" dirty="0">
                <a:latin typeface="Helvetica" charset="0"/>
              </a:rPr>
              <a:t> and maps this tuple to one of the </a:t>
            </a:r>
            <a:r>
              <a:rPr lang="en-US" i="1" dirty="0"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 nodes.</a:t>
            </a:r>
          </a:p>
          <a:p>
            <a:r>
              <a:rPr lang="en-US" dirty="0">
                <a:latin typeface="Helvetica" charset="0"/>
              </a:rPr>
              <a:t>As tuples of relation </a:t>
            </a:r>
            <a:r>
              <a:rPr lang="en-US" i="1" dirty="0">
                <a:latin typeface="Helvetica" charset="0"/>
              </a:rPr>
              <a:t>s</a:t>
            </a:r>
            <a:r>
              <a:rPr lang="en-US" dirty="0">
                <a:latin typeface="Helvetica" charset="0"/>
              </a:rPr>
              <a:t> are received at the destination nodes, they are partitioned further using another hash function, </a:t>
            </a:r>
            <a:r>
              <a:rPr lang="en-US" i="1" dirty="0">
                <a:latin typeface="Helvetica" charset="0"/>
              </a:rPr>
              <a:t>h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, which is used to compute the hash-join locally.</a:t>
            </a:r>
          </a:p>
          <a:p>
            <a:r>
              <a:rPr lang="en-US" dirty="0">
                <a:latin typeface="Helvetica" charset="0"/>
              </a:rPr>
              <a:t>Repeat above for each tuple in </a:t>
            </a:r>
            <a:r>
              <a:rPr lang="en-US" i="1" dirty="0">
                <a:latin typeface="Helvetica" charset="0"/>
              </a:rPr>
              <a:t>r</a:t>
            </a:r>
            <a:r>
              <a:rPr lang="en-US" dirty="0">
                <a:latin typeface="Helvetica" charset="0"/>
              </a:rPr>
              <a:t>.</a:t>
            </a:r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</a:rPr>
              <a:t>Each node </a:t>
            </a:r>
            <a:r>
              <a:rPr lang="en-US" i="1" dirty="0">
                <a:latin typeface="Helvetica" charset="0"/>
              </a:rPr>
              <a:t>N</a:t>
            </a:r>
            <a:r>
              <a:rPr lang="en-US" i="1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executes the build and probe phases of the hash-join algorithm on the local partitions </a:t>
            </a:r>
            <a:r>
              <a:rPr lang="en-US" i="1" dirty="0" err="1">
                <a:latin typeface="Helvetica" charset="0"/>
              </a:rPr>
              <a:t>r</a:t>
            </a:r>
            <a:r>
              <a:rPr lang="en-US" i="1" baseline="-25000" dirty="0" err="1">
                <a:latin typeface="Helvetica" charset="0"/>
              </a:rPr>
              <a:t>i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  <a:r>
              <a:rPr lang="en-US" i="1" dirty="0" err="1">
                <a:latin typeface="Helvetica" charset="0"/>
              </a:rPr>
              <a:t>s</a:t>
            </a:r>
            <a:r>
              <a:rPr lang="en-US" i="1" baseline="-25000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of  </a:t>
            </a:r>
            <a:r>
              <a:rPr lang="en-US" i="1" dirty="0">
                <a:latin typeface="Helvetica" charset="0"/>
              </a:rPr>
              <a:t>r</a:t>
            </a:r>
            <a:r>
              <a:rPr lang="en-US" dirty="0">
                <a:latin typeface="Helvetica" charset="0"/>
              </a:rPr>
              <a:t> and </a:t>
            </a:r>
            <a:r>
              <a:rPr lang="en-US" i="1" dirty="0">
                <a:latin typeface="Helvetica" charset="0"/>
              </a:rPr>
              <a:t>s</a:t>
            </a:r>
            <a:r>
              <a:rPr lang="en-US" dirty="0">
                <a:latin typeface="Helvetica" charset="0"/>
              </a:rPr>
              <a:t> to produce a partition of the final result of the hash-join.</a:t>
            </a:r>
          </a:p>
          <a:p>
            <a:r>
              <a:rPr lang="en-US" dirty="0">
                <a:latin typeface="Helvetica" charset="0"/>
              </a:rPr>
              <a:t>Note: Hash-join optimizations can be applied to the parallel case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 e.g., the hybrid hash-join algorithm can be used to cache some of the incoming tuples in memory and avoid the cost of writing them and reading them back in.</a:t>
            </a:r>
          </a:p>
          <a:p>
            <a:endParaRPr lang="en-US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latin typeface="Helvetica" charset="0"/>
              </a:rPr>
              <a:t>Fragment-and-Replicate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E69C-3470-4CBF-ABE8-B3412BAB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069" y="1249800"/>
            <a:ext cx="7621048" cy="53561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Asymmetric  and  Symmetric Fragment-and-Replicate Joins</a:t>
            </a:r>
          </a:p>
        </p:txBody>
      </p:sp>
      <p:pic>
        <p:nvPicPr>
          <p:cNvPr id="2" name="Picture 1" descr="23_0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" b="10114"/>
          <a:stretch/>
        </p:blipFill>
        <p:spPr>
          <a:xfrm>
            <a:off x="2280209" y="1713051"/>
            <a:ext cx="5427319" cy="39880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Fragment-and-Replicate Join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067711" cy="3897766"/>
          </a:xfrm>
        </p:spPr>
        <p:txBody>
          <a:bodyPr/>
          <a:lstStyle/>
          <a:p>
            <a:r>
              <a:rPr lang="en-US" dirty="0"/>
              <a:t>Partitioning not possible for some join conditions </a:t>
            </a:r>
          </a:p>
          <a:p>
            <a:pPr lvl="1"/>
            <a:r>
              <a:rPr lang="en-US" dirty="0"/>
              <a:t>E.g., non-equijoin conditions, such as </a:t>
            </a:r>
            <a:r>
              <a:rPr lang="en-US" dirty="0" err="1"/>
              <a:t>r.A</a:t>
            </a:r>
            <a:r>
              <a:rPr lang="en-US" dirty="0"/>
              <a:t> &gt; </a:t>
            </a:r>
            <a:r>
              <a:rPr lang="en-US" dirty="0" err="1"/>
              <a:t>s.B</a:t>
            </a:r>
            <a:r>
              <a:rPr lang="en-US" dirty="0"/>
              <a:t>.</a:t>
            </a:r>
          </a:p>
          <a:p>
            <a:r>
              <a:rPr lang="en-US" dirty="0"/>
              <a:t>For joins were partitioning is not applicable, parallelization  can be accomplished by </a:t>
            </a:r>
            <a:r>
              <a:rPr lang="en-US" b="1" dirty="0">
                <a:solidFill>
                  <a:srgbClr val="002060"/>
                </a:solidFill>
              </a:rPr>
              <a:t>fragment and replicate technique</a:t>
            </a:r>
          </a:p>
          <a:p>
            <a:r>
              <a:rPr lang="en-US" dirty="0"/>
              <a:t>Special case – </a:t>
            </a:r>
            <a:r>
              <a:rPr lang="en-US" b="1" dirty="0">
                <a:solidFill>
                  <a:srgbClr val="002060"/>
                </a:solidFill>
              </a:rPr>
              <a:t>asymmetric fragment-and-replicate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One of the relations, say r, is partitioned; any partitioning technique can be used.</a:t>
            </a:r>
          </a:p>
          <a:p>
            <a:pPr lvl="1"/>
            <a:r>
              <a:rPr lang="en-US" dirty="0"/>
              <a:t>The other relation, s, is replicated across all the processors.</a:t>
            </a:r>
          </a:p>
          <a:p>
            <a:pPr lvl="1"/>
            <a:r>
              <a:rPr lang="en-US" dirty="0"/>
              <a:t>Node Ni then locally computes the join of </a:t>
            </a:r>
            <a:r>
              <a:rPr lang="en-US" dirty="0" err="1"/>
              <a:t>ri</a:t>
            </a:r>
            <a:r>
              <a:rPr lang="en-US" dirty="0"/>
              <a:t> with all of s using any join technique.</a:t>
            </a:r>
          </a:p>
          <a:p>
            <a:pPr lvl="1"/>
            <a:r>
              <a:rPr lang="en-US" dirty="0"/>
              <a:t>Also referred to as </a:t>
            </a:r>
            <a:r>
              <a:rPr lang="en-US" b="1" dirty="0">
                <a:solidFill>
                  <a:srgbClr val="002060"/>
                </a:solidFill>
              </a:rPr>
              <a:t>broadcast join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Fragment-and-Replicate Join (Cont.)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241331" cy="4661695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Both versions of fragment-and-replicate work with any join condition, since every tuple in</a:t>
            </a:r>
            <a:r>
              <a:rPr lang="en-US" i="1" dirty="0">
                <a:latin typeface="Helvetica" charset="0"/>
              </a:rPr>
              <a:t> r</a:t>
            </a:r>
            <a:r>
              <a:rPr lang="en-US" dirty="0">
                <a:latin typeface="Helvetica" charset="0"/>
              </a:rPr>
              <a:t> can be tested with every tuple in </a:t>
            </a:r>
            <a:r>
              <a:rPr lang="en-US" i="1" dirty="0">
                <a:latin typeface="Helvetica" charset="0"/>
              </a:rPr>
              <a:t>s</a:t>
            </a:r>
            <a:r>
              <a:rPr lang="en-US" dirty="0">
                <a:latin typeface="Helvetica" charset="0"/>
              </a:rPr>
              <a:t>.</a:t>
            </a:r>
          </a:p>
          <a:p>
            <a:r>
              <a:rPr lang="en-US" dirty="0">
                <a:latin typeface="Helvetica" charset="0"/>
              </a:rPr>
              <a:t>Usually has a higher cost than partitioning, since one of the relations (for asymmetric fragment-and-replicate) or both relations (for general fragment-and-replicate) have to be replicated.</a:t>
            </a:r>
          </a:p>
          <a:p>
            <a:r>
              <a:rPr lang="en-US" dirty="0">
                <a:latin typeface="Helvetica" charset="0"/>
              </a:rPr>
              <a:t>Sometimes asymmetric fragment-and-replicate is preferable even though partitioning could be used.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E.g., if </a:t>
            </a:r>
            <a:r>
              <a:rPr lang="en-US" i="1" dirty="0">
                <a:latin typeface="Helvetica" charset="0"/>
                <a:ea typeface="ＭＳ Ｐゴシック" charset="0"/>
              </a:rPr>
              <a:t>s</a:t>
            </a:r>
            <a:r>
              <a:rPr lang="en-US" dirty="0">
                <a:latin typeface="Helvetica" charset="0"/>
                <a:ea typeface="ＭＳ Ｐゴシック" charset="0"/>
              </a:rPr>
              <a:t> is small and </a:t>
            </a:r>
            <a:r>
              <a:rPr lang="en-US" i="1" dirty="0">
                <a:latin typeface="Helvetica" charset="0"/>
                <a:ea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</a:rPr>
              <a:t> is large, and </a:t>
            </a:r>
            <a:r>
              <a:rPr lang="en-US" i="1" dirty="0">
                <a:latin typeface="Helvetica" charset="0"/>
                <a:ea typeface="ＭＳ Ｐゴシック" charset="0"/>
              </a:rPr>
              <a:t>r </a:t>
            </a:r>
            <a:r>
              <a:rPr lang="en-US" dirty="0">
                <a:latin typeface="Helvetica" charset="0"/>
                <a:ea typeface="ＭＳ Ｐゴシック" charset="0"/>
              </a:rPr>
              <a:t>is already partitioned, it may be cheaper to replicate </a:t>
            </a:r>
            <a:r>
              <a:rPr lang="en-US" i="1" dirty="0">
                <a:latin typeface="Helvetica" charset="0"/>
                <a:ea typeface="ＭＳ Ｐゴシック" charset="0"/>
              </a:rPr>
              <a:t>s</a:t>
            </a:r>
            <a:r>
              <a:rPr lang="en-US" dirty="0">
                <a:latin typeface="Helvetica" charset="0"/>
                <a:ea typeface="ＭＳ Ｐゴシック" charset="0"/>
              </a:rPr>
              <a:t> across all nodes, rather than repartition </a:t>
            </a:r>
            <a:r>
              <a:rPr lang="en-US" i="1" dirty="0">
                <a:latin typeface="Helvetica" charset="0"/>
                <a:ea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</a:rPr>
              <a:t> and </a:t>
            </a:r>
            <a:r>
              <a:rPr lang="en-US" i="1" dirty="0">
                <a:latin typeface="Helvetica" charset="0"/>
                <a:ea typeface="ＭＳ Ｐゴシック" charset="0"/>
              </a:rPr>
              <a:t>s</a:t>
            </a:r>
            <a:r>
              <a:rPr lang="en-US" dirty="0">
                <a:latin typeface="Helvetica" charset="0"/>
                <a:ea typeface="ＭＳ Ｐゴシック" charset="0"/>
              </a:rPr>
              <a:t> on the join attributes.</a:t>
            </a:r>
          </a:p>
          <a:p>
            <a:r>
              <a:rPr lang="en-US" dirty="0"/>
              <a:t>Question: how do you implement left outer join using above join techniques?</a:t>
            </a:r>
          </a:p>
          <a:p>
            <a:endParaRPr lang="en-US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Skew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595476" cy="5367972"/>
          </a:xfrm>
        </p:spPr>
        <p:txBody>
          <a:bodyPr/>
          <a:lstStyle/>
          <a:p>
            <a:r>
              <a:rPr lang="en-US" dirty="0"/>
              <a:t>Skew can significantly slow down parallel join</a:t>
            </a:r>
          </a:p>
          <a:p>
            <a:r>
              <a:rPr lang="en-US" b="1" dirty="0">
                <a:solidFill>
                  <a:srgbClr val="002060"/>
                </a:solidFill>
              </a:rPr>
              <a:t>Join skew avoidance</a:t>
            </a:r>
          </a:p>
          <a:p>
            <a:pPr lvl="1"/>
            <a:r>
              <a:rPr lang="en-US" dirty="0"/>
              <a:t>Balanced partitioning vector</a:t>
            </a:r>
          </a:p>
          <a:p>
            <a:pPr lvl="1"/>
            <a:r>
              <a:rPr lang="en-US" dirty="0"/>
              <a:t>Virtual node partitioning</a:t>
            </a:r>
          </a:p>
          <a:p>
            <a:r>
              <a:rPr lang="en-US" b="1" dirty="0">
                <a:solidFill>
                  <a:srgbClr val="002060"/>
                </a:solidFill>
              </a:rPr>
              <a:t>Dynamic handling of join skew</a:t>
            </a:r>
          </a:p>
          <a:p>
            <a:pPr lvl="1"/>
            <a:r>
              <a:rPr lang="en-US" dirty="0"/>
              <a:t>Detect overloaded physical nodes</a:t>
            </a:r>
          </a:p>
          <a:p>
            <a:pPr lvl="1"/>
            <a:r>
              <a:rPr lang="en-US" dirty="0"/>
              <a:t>If a physical node has no remaining work, take on a waiting task (virtual node) currently assigned to a different physical node that is overloaded</a:t>
            </a:r>
          </a:p>
          <a:p>
            <a:pPr lvl="1"/>
            <a:r>
              <a:rPr lang="en-US" dirty="0"/>
              <a:t>Example of </a:t>
            </a:r>
            <a:r>
              <a:rPr lang="en-US" b="1" dirty="0">
                <a:solidFill>
                  <a:srgbClr val="002060"/>
                </a:solidFill>
              </a:rPr>
              <a:t>work stealing</a:t>
            </a:r>
          </a:p>
          <a:p>
            <a:pPr lvl="2"/>
            <a:r>
              <a:rPr lang="en-US" dirty="0"/>
              <a:t>Cheaper to implement in shared memory system, but can be used even in shared nothing/shared disk system</a:t>
            </a:r>
          </a:p>
        </p:txBody>
      </p:sp>
    </p:spTree>
    <p:extLst>
      <p:ext uri="{BB962C8B-B14F-4D97-AF65-F5344CB8AC3E}">
        <p14:creationId xmlns:p14="http://schemas.microsoft.com/office/powerpoint/2010/main" val="347840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MS Mincho" charset="0"/>
                <a:cs typeface="MS Mincho" charset="0"/>
              </a:rPr>
              <a:t>Other Relational Operations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45140" cy="536797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Selection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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(r)</a:t>
            </a: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If 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is of the form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= v, where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is an attribute and v a value.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If r is partitioned on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the selection is performed at a single node.</a:t>
            </a:r>
          </a:p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If 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is of the form l &lt;=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&lt;= u  (i.e., 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is a range selection) and the relation has been range-partitioned on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Selection is performed at each node whose partition overlaps with the specified range of values.</a:t>
            </a:r>
          </a:p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In all other cases: the selection is performed in parallel at all the nodes.</a:t>
            </a:r>
            <a:br>
              <a:rPr lang="en-US" dirty="0">
                <a:latin typeface="Helvetica" charset="0"/>
                <a:ea typeface="MS Mincho" charset="0"/>
                <a:cs typeface="MS Mincho" charset="0"/>
              </a:rPr>
            </a:b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6646"/>
            <a:ext cx="8302914" cy="477981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Helvetica" charset="0"/>
              </a:rPr>
              <a:t>Chapter 22: Parallel And Distributed Query Processing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289510"/>
            <a:ext cx="6026735" cy="5087439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Overview</a:t>
            </a:r>
          </a:p>
          <a:p>
            <a:r>
              <a:rPr lang="en-US" dirty="0">
                <a:latin typeface="Helvetica" charset="0"/>
              </a:rPr>
              <a:t>Parallel Sort</a:t>
            </a:r>
          </a:p>
          <a:p>
            <a:r>
              <a:rPr lang="en-US" dirty="0">
                <a:latin typeface="Helvetica" charset="0"/>
              </a:rPr>
              <a:t>Parallel Join</a:t>
            </a:r>
          </a:p>
          <a:p>
            <a:r>
              <a:rPr lang="en-US" dirty="0">
                <a:latin typeface="Helvetica" charset="0"/>
              </a:rPr>
              <a:t>Other Operations</a:t>
            </a:r>
          </a:p>
          <a:p>
            <a:r>
              <a:rPr lang="en-US" dirty="0">
                <a:latin typeface="Helvetica" charset="0"/>
              </a:rPr>
              <a:t>Parallel Evaluation of Query Plans</a:t>
            </a:r>
          </a:p>
          <a:p>
            <a:r>
              <a:rPr lang="en-US" dirty="0">
                <a:latin typeface="Helvetica" charset="0"/>
              </a:rPr>
              <a:t>Query Processing on Shared Memory</a:t>
            </a:r>
          </a:p>
          <a:p>
            <a:r>
              <a:rPr lang="en-US" dirty="0">
                <a:latin typeface="Helvetica" charset="0"/>
              </a:rPr>
              <a:t>Query Optimization</a:t>
            </a:r>
          </a:p>
          <a:p>
            <a:r>
              <a:rPr lang="en-US" dirty="0">
                <a:latin typeface="Helvetica" charset="0"/>
              </a:rPr>
              <a:t>Distributed Query Processing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MS Mincho" charset="0"/>
                <a:cs typeface="MS Mincho" charset="0"/>
              </a:rPr>
              <a:t>Other Relational Operations (Cont.)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612254" cy="5367972"/>
          </a:xfrm>
        </p:spPr>
        <p:txBody>
          <a:bodyPr/>
          <a:lstStyle/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Duplicate elimination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Perform by using either of the parallel sort techniques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eliminate duplicates as soon as they are found during sorting.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Can also partition the tuples (using either range- or hash- partitioning) and perform duplicate elimination locally at each node.</a:t>
            </a:r>
          </a:p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Projection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Projection without duplicate elimination can be performed as tuples are read from disk, in parallel.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If duplicate elimination is required, any of the above duplicate elimination techniques can be used.</a:t>
            </a:r>
            <a:br>
              <a:rPr lang="en-US" dirty="0">
                <a:latin typeface="Helvetica" charset="0"/>
                <a:ea typeface="MS Mincho" charset="0"/>
                <a:cs typeface="MS Mincho" charset="0"/>
              </a:rPr>
            </a:b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endParaRPr lang="en-US" dirty="0">
              <a:latin typeface="Helvetica" charset="0"/>
              <a:ea typeface="MS Mincho" charset="0"/>
              <a:cs typeface="MS Mincho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Grouping/Aggregation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587087" cy="5367972"/>
          </a:xfrm>
        </p:spPr>
        <p:txBody>
          <a:bodyPr/>
          <a:lstStyle/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Step 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: Partition the relation on the grouping attributes </a:t>
            </a:r>
          </a:p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Step 2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: Compute the aggregate values locally at each node.</a:t>
            </a:r>
          </a:p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Optimization: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Can reduce cost of transferring tuples during partitioning by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MS Mincho" charset="0"/>
                <a:cs typeface="MS Mincho" charset="0"/>
              </a:rPr>
              <a:t>partial aggregation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before partitioning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For distributive aggregate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Can be done as part of run generation 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Consider the </a:t>
            </a:r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sum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aggregation operation: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Perform aggregation operation at each node N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on those tuples stored its local disk</a:t>
            </a:r>
          </a:p>
          <a:p>
            <a:pPr lvl="3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results in tuples with partial sums at each node.</a:t>
            </a:r>
            <a:endParaRPr lang="en-US" dirty="0">
              <a:latin typeface="Helvetica" charset="0"/>
              <a:ea typeface="ＭＳ Ｐゴシック" charset="0"/>
              <a:cs typeface="Times New Roman" charset="0"/>
            </a:endParaRP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Result of the local aggregation is partitioned on the grouping attributes, and the aggregation performed again at each node N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to get the final result.</a:t>
            </a:r>
            <a:endParaRPr lang="en-US" dirty="0">
              <a:latin typeface="Helvetica" charset="0"/>
              <a:ea typeface="ＭＳ Ｐゴシック" charset="0"/>
              <a:cs typeface="Times New Roman" charset="0"/>
            </a:endParaRP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Fewer tuples need to be sent to other nodes during partitioning.</a:t>
            </a:r>
            <a:endParaRPr lang="en-US" dirty="0">
              <a:latin typeface="Helvetica" charset="0"/>
              <a:ea typeface="ＭＳ Ｐゴシック" charset="0"/>
              <a:cs typeface="Times New Roman" charset="0"/>
            </a:endParaRPr>
          </a:p>
          <a:p>
            <a:endParaRPr lang="en-US" dirty="0">
              <a:latin typeface="Helvetica" charset="0"/>
              <a:ea typeface="Times New Roman" charset="0"/>
              <a:cs typeface="Times New Roman" charset="0"/>
            </a:endParaRPr>
          </a:p>
          <a:p>
            <a:endParaRPr lang="en-US" baseline="-25000" dirty="0">
              <a:latin typeface="Helvetica" charset="0"/>
              <a:ea typeface="MS Mincho" charset="0"/>
              <a:cs typeface="MS Mincho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Reduce Operations</a:t>
            </a:r>
          </a:p>
        </p:txBody>
      </p:sp>
      <p:pic>
        <p:nvPicPr>
          <p:cNvPr id="5" name="Picture 4" descr="map-reduce-schema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08" y="1311922"/>
            <a:ext cx="6733005" cy="40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69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Reduce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754865" cy="5367972"/>
          </a:xfrm>
        </p:spPr>
        <p:txBody>
          <a:bodyPr/>
          <a:lstStyle/>
          <a:p>
            <a:r>
              <a:rPr lang="en-US" dirty="0"/>
              <a:t>Map and reduce </a:t>
            </a:r>
            <a:r>
              <a:rPr lang="en-US" b="1" dirty="0">
                <a:solidFill>
                  <a:srgbClr val="002060"/>
                </a:solidFill>
              </a:rPr>
              <a:t>workers</a:t>
            </a:r>
          </a:p>
          <a:p>
            <a:pPr lvl="1"/>
            <a:r>
              <a:rPr lang="en-US" dirty="0"/>
              <a:t>Threads/processes that execute map and reduce functions</a:t>
            </a:r>
          </a:p>
          <a:p>
            <a:r>
              <a:rPr lang="en-US" dirty="0"/>
              <a:t>Map and reduce </a:t>
            </a:r>
            <a:r>
              <a:rPr lang="en-US" b="1" dirty="0">
                <a:solidFill>
                  <a:srgbClr val="002060"/>
                </a:solidFill>
              </a:rPr>
              <a:t>tasks</a:t>
            </a:r>
          </a:p>
          <a:p>
            <a:pPr lvl="1"/>
            <a:r>
              <a:rPr lang="en-US" dirty="0"/>
              <a:t>Units of map and reduce work</a:t>
            </a:r>
          </a:p>
          <a:p>
            <a:pPr lvl="1"/>
            <a:r>
              <a:rPr lang="en-US" dirty="0"/>
              <a:t>Many more tasks than workers</a:t>
            </a:r>
          </a:p>
          <a:p>
            <a:pPr lvl="2"/>
            <a:r>
              <a:rPr lang="en-US" dirty="0"/>
              <a:t> Similar to virtual node partitioning</a:t>
            </a:r>
          </a:p>
          <a:p>
            <a:r>
              <a:rPr lang="en-US" dirty="0"/>
              <a:t>Skew handling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Straggler</a:t>
            </a:r>
            <a:r>
              <a:rPr lang="en-US" b="1" dirty="0"/>
              <a:t> </a:t>
            </a:r>
            <a:r>
              <a:rPr lang="en-US" b="1" dirty="0">
                <a:solidFill>
                  <a:srgbClr val="002060"/>
                </a:solidFill>
              </a:rPr>
              <a:t>tasks</a:t>
            </a:r>
            <a:r>
              <a:rPr lang="en-US" b="1" dirty="0"/>
              <a:t> </a:t>
            </a:r>
          </a:p>
          <a:p>
            <a:pPr lvl="2"/>
            <a:r>
              <a:rPr lang="en-US" dirty="0"/>
              <a:t>Can be handled by initiating an extra copy of the task at another node</a:t>
            </a:r>
          </a:p>
          <a:p>
            <a:pPr lvl="1"/>
            <a:r>
              <a:rPr lang="en-US" dirty="0"/>
              <a:t>Partial aggregation (combiners) helps reduce skew at reduce nodes</a:t>
            </a:r>
          </a:p>
        </p:txBody>
      </p:sp>
    </p:spTree>
    <p:extLst>
      <p:ext uri="{BB962C8B-B14F-4D97-AF65-F5344CB8AC3E}">
        <p14:creationId xmlns:p14="http://schemas.microsoft.com/office/powerpoint/2010/main" val="2884737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280303"/>
            <a:ext cx="7772400" cy="1143000"/>
          </a:xfrm>
        </p:spPr>
        <p:txBody>
          <a:bodyPr/>
          <a:lstStyle/>
          <a:p>
            <a: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Parallel Evaluation of Query Plans</a:t>
            </a: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2041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Interoperator Parallelism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87753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Pipelined parallelism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Consider a join of four relations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4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Set up a pipeline that computes the three joins in parallel</a:t>
            </a:r>
          </a:p>
          <a:p>
            <a:pPr marL="457200" lvl="1" indent="0">
              <a:buNone/>
            </a:pPr>
            <a:br>
              <a:rPr lang="en-US" dirty="0">
                <a:latin typeface="Helvetica" charset="0"/>
                <a:ea typeface="ＭＳ Ｐゴシック" charset="0"/>
              </a:rPr>
            </a:br>
            <a:br>
              <a:rPr lang="en-US" dirty="0">
                <a:latin typeface="Helvetica" charset="0"/>
                <a:ea typeface="ＭＳ Ｐゴシック" charset="0"/>
              </a:rPr>
            </a:br>
            <a:br>
              <a:rPr lang="en-US" dirty="0">
                <a:latin typeface="Helvetica" charset="0"/>
                <a:ea typeface="ＭＳ Ｐゴシック" charset="0"/>
              </a:rPr>
            </a:br>
            <a:br>
              <a:rPr lang="en-US" dirty="0">
                <a:latin typeface="Helvetica" charset="0"/>
                <a:ea typeface="ＭＳ Ｐゴシック" charset="0"/>
              </a:rPr>
            </a:br>
            <a:br>
              <a:rPr lang="en-US" dirty="0">
                <a:latin typeface="Helvetica" charset="0"/>
                <a:ea typeface="ＭＳ Ｐゴシック" charset="0"/>
              </a:rPr>
            </a:br>
            <a:br>
              <a:rPr lang="en-US" dirty="0">
                <a:latin typeface="Helvetica" charset="0"/>
                <a:ea typeface="ＭＳ Ｐゴシック" charset="0"/>
              </a:rPr>
            </a:br>
            <a:br>
              <a:rPr lang="en-US" dirty="0">
                <a:latin typeface="Helvetica" charset="0"/>
                <a:ea typeface="ＭＳ Ｐゴシック" charset="0"/>
              </a:rPr>
            </a:br>
            <a:r>
              <a:rPr lang="en-US" dirty="0">
                <a:latin typeface="Helvetica" charset="0"/>
                <a:ea typeface="ＭＳ Ｐゴシック" charset="0"/>
              </a:rPr>
              <a:t>Each of these operations can execute in parallel, sending result tuples it computes to the next operation even as it is computing further results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Provided a </a:t>
            </a:r>
            <a:r>
              <a:rPr lang="en-US" dirty="0" err="1">
                <a:latin typeface="Helvetica" charset="0"/>
                <a:ea typeface="ＭＳ Ｐゴシック" charset="0"/>
              </a:rPr>
              <a:t>pipelineable</a:t>
            </a:r>
            <a:r>
              <a:rPr lang="en-US" dirty="0">
                <a:latin typeface="Helvetica" charset="0"/>
                <a:ea typeface="ＭＳ Ｐゴシック" charset="0"/>
              </a:rPr>
              <a:t> join evaluation algorithm (e.g. indexed nested loops join) is used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8FD5C5-1BFB-4B2C-880B-54C666B4DB97}"/>
              </a:ext>
            </a:extLst>
          </p:cNvPr>
          <p:cNvGrpSpPr/>
          <p:nvPr/>
        </p:nvGrpSpPr>
        <p:grpSpPr>
          <a:xfrm>
            <a:off x="3181350" y="2585972"/>
            <a:ext cx="2393950" cy="1546225"/>
            <a:chOff x="3181350" y="2555875"/>
            <a:chExt cx="2393950" cy="1546225"/>
          </a:xfrm>
        </p:grpSpPr>
        <p:grpSp>
          <p:nvGrpSpPr>
            <p:cNvPr id="87046" name="Group 19"/>
            <p:cNvGrpSpPr>
              <a:grpSpLocks/>
            </p:cNvGrpSpPr>
            <p:nvPr/>
          </p:nvGrpSpPr>
          <p:grpSpPr bwMode="auto">
            <a:xfrm>
              <a:off x="3675063" y="3462338"/>
              <a:ext cx="190500" cy="165100"/>
              <a:chOff x="3808" y="3648"/>
              <a:chExt cx="144" cy="144"/>
            </a:xfrm>
          </p:grpSpPr>
          <p:sp>
            <p:nvSpPr>
              <p:cNvPr id="87067" name="Line 20"/>
              <p:cNvSpPr>
                <a:spLocks noChangeShapeType="1"/>
              </p:cNvSpPr>
              <p:nvPr/>
            </p:nvSpPr>
            <p:spPr bwMode="auto">
              <a:xfrm>
                <a:off x="3808" y="364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8" name="Line 21"/>
              <p:cNvSpPr>
                <a:spLocks noChangeShapeType="1"/>
              </p:cNvSpPr>
              <p:nvPr/>
            </p:nvSpPr>
            <p:spPr bwMode="auto">
              <a:xfrm flipV="1">
                <a:off x="3808" y="364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9" name="Line 22"/>
              <p:cNvSpPr>
                <a:spLocks noChangeShapeType="1"/>
              </p:cNvSpPr>
              <p:nvPr/>
            </p:nvSpPr>
            <p:spPr bwMode="auto">
              <a:xfrm>
                <a:off x="3808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0" name="Line 23"/>
              <p:cNvSpPr>
                <a:spLocks noChangeShapeType="1"/>
              </p:cNvSpPr>
              <p:nvPr/>
            </p:nvSpPr>
            <p:spPr bwMode="auto">
              <a:xfrm>
                <a:off x="3952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7047" name="Group 24"/>
            <p:cNvGrpSpPr>
              <a:grpSpLocks/>
            </p:cNvGrpSpPr>
            <p:nvPr/>
          </p:nvGrpSpPr>
          <p:grpSpPr bwMode="auto">
            <a:xfrm>
              <a:off x="4152900" y="3009900"/>
              <a:ext cx="190500" cy="165100"/>
              <a:chOff x="3808" y="3648"/>
              <a:chExt cx="144" cy="144"/>
            </a:xfrm>
          </p:grpSpPr>
          <p:sp>
            <p:nvSpPr>
              <p:cNvPr id="87063" name="Line 25"/>
              <p:cNvSpPr>
                <a:spLocks noChangeShapeType="1"/>
              </p:cNvSpPr>
              <p:nvPr/>
            </p:nvSpPr>
            <p:spPr bwMode="auto">
              <a:xfrm>
                <a:off x="3808" y="364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4" name="Line 26"/>
              <p:cNvSpPr>
                <a:spLocks noChangeShapeType="1"/>
              </p:cNvSpPr>
              <p:nvPr/>
            </p:nvSpPr>
            <p:spPr bwMode="auto">
              <a:xfrm flipV="1">
                <a:off x="3808" y="364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5" name="Line 27"/>
              <p:cNvSpPr>
                <a:spLocks noChangeShapeType="1"/>
              </p:cNvSpPr>
              <p:nvPr/>
            </p:nvSpPr>
            <p:spPr bwMode="auto">
              <a:xfrm>
                <a:off x="3808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6" name="Line 28"/>
              <p:cNvSpPr>
                <a:spLocks noChangeShapeType="1"/>
              </p:cNvSpPr>
              <p:nvPr/>
            </p:nvSpPr>
            <p:spPr bwMode="auto">
              <a:xfrm>
                <a:off x="3952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7048" name="Group 29"/>
            <p:cNvGrpSpPr>
              <a:grpSpLocks/>
            </p:cNvGrpSpPr>
            <p:nvPr/>
          </p:nvGrpSpPr>
          <p:grpSpPr bwMode="auto">
            <a:xfrm>
              <a:off x="4757738" y="2555875"/>
              <a:ext cx="190500" cy="165100"/>
              <a:chOff x="3808" y="3648"/>
              <a:chExt cx="144" cy="144"/>
            </a:xfrm>
          </p:grpSpPr>
          <p:sp>
            <p:nvSpPr>
              <p:cNvPr id="87059" name="Line 30"/>
              <p:cNvSpPr>
                <a:spLocks noChangeShapeType="1"/>
              </p:cNvSpPr>
              <p:nvPr/>
            </p:nvSpPr>
            <p:spPr bwMode="auto">
              <a:xfrm>
                <a:off x="3808" y="364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0" name="Line 31"/>
              <p:cNvSpPr>
                <a:spLocks noChangeShapeType="1"/>
              </p:cNvSpPr>
              <p:nvPr/>
            </p:nvSpPr>
            <p:spPr bwMode="auto">
              <a:xfrm flipV="1">
                <a:off x="3808" y="364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1" name="Line 32"/>
              <p:cNvSpPr>
                <a:spLocks noChangeShapeType="1"/>
              </p:cNvSpPr>
              <p:nvPr/>
            </p:nvSpPr>
            <p:spPr bwMode="auto">
              <a:xfrm>
                <a:off x="3808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2" name="Line 33"/>
              <p:cNvSpPr>
                <a:spLocks noChangeShapeType="1"/>
              </p:cNvSpPr>
              <p:nvPr/>
            </p:nvSpPr>
            <p:spPr bwMode="auto">
              <a:xfrm>
                <a:off x="3952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049" name="TextBox 1"/>
            <p:cNvSpPr txBox="1">
              <a:spLocks noChangeArrowheads="1"/>
            </p:cNvSpPr>
            <p:nvPr/>
          </p:nvSpPr>
          <p:spPr bwMode="auto">
            <a:xfrm>
              <a:off x="3181350" y="3700463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/>
                <a:t>r</a:t>
              </a:r>
              <a:r>
                <a:rPr lang="en-US" sz="2800" baseline="-25000"/>
                <a:t>1</a:t>
              </a:r>
              <a:endParaRPr lang="en-US" sz="2000"/>
            </a:p>
          </p:txBody>
        </p:sp>
        <p:sp>
          <p:nvSpPr>
            <p:cNvPr id="87050" name="TextBox 34"/>
            <p:cNvSpPr txBox="1">
              <a:spLocks noChangeArrowheads="1"/>
            </p:cNvSpPr>
            <p:nvPr/>
          </p:nvSpPr>
          <p:spPr bwMode="auto">
            <a:xfrm>
              <a:off x="3935413" y="3702050"/>
              <a:ext cx="5318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/>
                <a:t>r</a:t>
              </a:r>
              <a:r>
                <a:rPr lang="en-US" sz="2800" baseline="-25000"/>
                <a:t>2</a:t>
              </a:r>
              <a:endParaRPr lang="en-US" sz="2000"/>
            </a:p>
          </p:txBody>
        </p:sp>
        <p:sp>
          <p:nvSpPr>
            <p:cNvPr id="87051" name="TextBox 35"/>
            <p:cNvSpPr txBox="1">
              <a:spLocks noChangeArrowheads="1"/>
            </p:cNvSpPr>
            <p:nvPr/>
          </p:nvSpPr>
          <p:spPr bwMode="auto">
            <a:xfrm>
              <a:off x="4413250" y="3333750"/>
              <a:ext cx="5318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/>
                <a:t>r</a:t>
              </a:r>
              <a:r>
                <a:rPr lang="en-US" sz="2800" baseline="-25000"/>
                <a:t>3</a:t>
              </a:r>
              <a:endParaRPr lang="en-US" sz="2000"/>
            </a:p>
          </p:txBody>
        </p:sp>
        <p:sp>
          <p:nvSpPr>
            <p:cNvPr id="87052" name="TextBox 36"/>
            <p:cNvSpPr txBox="1">
              <a:spLocks noChangeArrowheads="1"/>
            </p:cNvSpPr>
            <p:nvPr/>
          </p:nvSpPr>
          <p:spPr bwMode="auto">
            <a:xfrm>
              <a:off x="5043488" y="2844800"/>
              <a:ext cx="5318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/>
                <a:t>r</a:t>
              </a:r>
              <a:r>
                <a:rPr lang="en-US" sz="2800" baseline="-25000"/>
                <a:t>4</a:t>
              </a:r>
              <a:endParaRPr lang="en-US" sz="2000"/>
            </a:p>
          </p:txBody>
        </p:sp>
        <p:cxnSp>
          <p:nvCxnSpPr>
            <p:cNvPr id="87053" name="Straight Connector 6"/>
            <p:cNvCxnSpPr>
              <a:cxnSpLocks noChangeShapeType="1"/>
            </p:cNvCxnSpPr>
            <p:nvPr/>
          </p:nvCxnSpPr>
          <p:spPr bwMode="auto">
            <a:xfrm flipV="1">
              <a:off x="3454400" y="3673475"/>
              <a:ext cx="163513" cy="149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7054" name="Straight Connector 8"/>
            <p:cNvCxnSpPr>
              <a:cxnSpLocks noChangeShapeType="1"/>
            </p:cNvCxnSpPr>
            <p:nvPr/>
          </p:nvCxnSpPr>
          <p:spPr bwMode="auto">
            <a:xfrm>
              <a:off x="3919538" y="3659188"/>
              <a:ext cx="217487" cy="16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7055" name="Straight Connector 50"/>
            <p:cNvCxnSpPr>
              <a:cxnSpLocks noChangeShapeType="1"/>
            </p:cNvCxnSpPr>
            <p:nvPr/>
          </p:nvCxnSpPr>
          <p:spPr bwMode="auto">
            <a:xfrm>
              <a:off x="4357688" y="3265488"/>
              <a:ext cx="219075" cy="16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7056" name="Straight Connector 51"/>
            <p:cNvCxnSpPr>
              <a:cxnSpLocks noChangeShapeType="1"/>
            </p:cNvCxnSpPr>
            <p:nvPr/>
          </p:nvCxnSpPr>
          <p:spPr bwMode="auto">
            <a:xfrm>
              <a:off x="5002213" y="2776538"/>
              <a:ext cx="219075" cy="16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7057" name="Straight Connector 52"/>
            <p:cNvCxnSpPr>
              <a:cxnSpLocks noChangeShapeType="1"/>
            </p:cNvCxnSpPr>
            <p:nvPr/>
          </p:nvCxnSpPr>
          <p:spPr bwMode="auto">
            <a:xfrm flipV="1">
              <a:off x="3921125" y="3224213"/>
              <a:ext cx="163513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7058" name="Straight Connector 53"/>
            <p:cNvCxnSpPr>
              <a:cxnSpLocks noChangeShapeType="1"/>
            </p:cNvCxnSpPr>
            <p:nvPr/>
          </p:nvCxnSpPr>
          <p:spPr bwMode="auto">
            <a:xfrm flipV="1">
              <a:off x="4441825" y="2762250"/>
              <a:ext cx="165100" cy="150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11284"/>
            <a:ext cx="2623916" cy="5367972"/>
          </a:xfrm>
        </p:spPr>
        <p:txBody>
          <a:bodyPr/>
          <a:lstStyle/>
          <a:p>
            <a:r>
              <a:rPr lang="en-US" dirty="0"/>
              <a:t>Push model of computation appropriate for pipelining in parallel databases</a:t>
            </a:r>
          </a:p>
          <a:p>
            <a:r>
              <a:rPr lang="en-US" dirty="0"/>
              <a:t>Buffer between consumer and producer</a:t>
            </a:r>
          </a:p>
          <a:p>
            <a:r>
              <a:rPr lang="en-US" dirty="0"/>
              <a:t>Can batch tuples before sending to next operator</a:t>
            </a:r>
          </a:p>
          <a:p>
            <a:pPr lvl="1"/>
            <a:r>
              <a:rPr lang="en-US" dirty="0"/>
              <a:t>Reduce number of messages, </a:t>
            </a:r>
          </a:p>
          <a:p>
            <a:pPr lvl="1"/>
            <a:r>
              <a:rPr lang="en-US" dirty="0"/>
              <a:t>reduce contention on shared buffers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64175E-A8E0-4171-BF98-411BD6EA3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2266" y="1211284"/>
            <a:ext cx="5609761" cy="50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11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cs typeface="Times New Roman" charset="0"/>
              </a:rPr>
              <a:t>Utility of Pipeline Parallelism</a:t>
            </a:r>
            <a:r>
              <a:rPr lang="en-US" dirty="0">
                <a:latin typeface="Helvetica" charset="0"/>
              </a:rPr>
              <a:t> 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578698" cy="5367972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Limitations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Does not provide a high degree of parallelism since pipeline chains are not very long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Cannot pipeline operators which do not produce output until all inputs have been accessed (e.g. aggregate and sort) 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Little speedup is obtained for the frequent cases of skew in which one operator's execution cost is much higher than the others.</a:t>
            </a:r>
          </a:p>
          <a:p>
            <a:r>
              <a:rPr lang="en-US" dirty="0">
                <a:latin typeface="Helvetica" charset="0"/>
              </a:rPr>
              <a:t>But pipeline parallelism is still very useful since it avoids writing intermediate results to disk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Independent Parallelism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696144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Independent parallelism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Consider a join of four relations </a:t>
            </a:r>
          </a:p>
          <a:p>
            <a:pPr marL="857250" lvl="2" indent="0"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      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4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Let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be assigned the computation of </a:t>
            </a:r>
            <a:br>
              <a:rPr lang="en-US" dirty="0">
                <a:latin typeface="Helvetica" charset="0"/>
                <a:ea typeface="ＭＳ Ｐゴシック" charset="0"/>
              </a:rPr>
            </a:br>
            <a:r>
              <a:rPr lang="en-US" dirty="0">
                <a:latin typeface="Helvetica" charset="0"/>
                <a:ea typeface="ＭＳ Ｐゴシック" charset="0"/>
              </a:rPr>
              <a:t>	temp1 =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be assigned the computation of temp2 =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 </a:t>
            </a:r>
            <a:r>
              <a:rPr lang="en-IN" dirty="0"/>
              <a:t>⨝ </a:t>
            </a:r>
            <a:r>
              <a:rPr lang="en-US" dirty="0">
                <a:latin typeface="Helvetica" charset="0"/>
                <a:ea typeface="ＭＳ Ｐゴシック" charset="0"/>
              </a:rPr>
              <a:t>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4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 be assigned the computation of temp1 </a:t>
            </a:r>
            <a:r>
              <a:rPr lang="en-IN" dirty="0"/>
              <a:t>⨝ </a:t>
            </a:r>
            <a:r>
              <a:rPr lang="en-US" dirty="0">
                <a:latin typeface="Helvetica" charset="0"/>
                <a:ea typeface="ＭＳ Ｐゴシック" charset="0"/>
              </a:rPr>
              <a:t>temp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can work </a:t>
            </a:r>
            <a:r>
              <a:rPr lang="en-US" b="1" dirty="0">
                <a:latin typeface="Helvetica" charset="0"/>
                <a:ea typeface="ＭＳ Ｐゴシック" charset="0"/>
              </a:rPr>
              <a:t>independently in parallel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 has to wait for input from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Can pipeline output of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to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, combining independent parallelism and pipelined parallelism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Does not provide a high degree of parallelism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useful with a lower degree of parallelism.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less useful in a highly parallel system, 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65C7-04C3-498F-A777-ED6A9189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Exchange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09B0-AE0D-4B4D-A772-DBDD792F3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8" y="1102497"/>
            <a:ext cx="8077201" cy="856932"/>
          </a:xfrm>
        </p:spPr>
        <p:txBody>
          <a:bodyPr/>
          <a:lstStyle/>
          <a:p>
            <a:r>
              <a:rPr lang="en-IN" dirty="0"/>
              <a:t>Repartitioning implemented using the </a:t>
            </a:r>
            <a:r>
              <a:rPr lang="en-IN" b="1" dirty="0">
                <a:solidFill>
                  <a:srgbClr val="002060"/>
                </a:solidFill>
              </a:rPr>
              <a:t>exchange operator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Partition</a:t>
            </a:r>
            <a:r>
              <a:rPr lang="en-IN" dirty="0"/>
              <a:t> and </a:t>
            </a:r>
            <a:r>
              <a:rPr lang="en-IN" b="1" dirty="0">
                <a:solidFill>
                  <a:srgbClr val="002060"/>
                </a:solidFill>
              </a:rPr>
              <a:t>merge</a:t>
            </a:r>
            <a:r>
              <a:rPr lang="en-IN" dirty="0"/>
              <a:t> steps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41EFDB-195F-4857-83D0-4460B326A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3441" y="1930744"/>
            <a:ext cx="4866818" cy="26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5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Query Processing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670977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Different queries/transactions can be run in parallel with each other.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</a:rPr>
              <a:t>Interquery parallelism</a:t>
            </a:r>
          </a:p>
          <a:p>
            <a:pPr lvl="1"/>
            <a:r>
              <a:rPr lang="en-US" dirty="0">
                <a:latin typeface="Helvetica" charset="0"/>
              </a:rPr>
              <a:t>Concurrency control takes care of conflicts in case of updates</a:t>
            </a:r>
          </a:p>
          <a:p>
            <a:pPr lvl="1"/>
            <a:r>
              <a:rPr lang="en-US" dirty="0">
                <a:latin typeface="Helvetica" charset="0"/>
              </a:rPr>
              <a:t>More on parallel transaction processing in Chapter 23 </a:t>
            </a:r>
          </a:p>
          <a:p>
            <a:pPr lvl="1"/>
            <a:r>
              <a:rPr lang="en-US" dirty="0">
                <a:latin typeface="Helvetica" charset="0"/>
              </a:rPr>
              <a:t>Focus in this chapter is on read-only queries</a:t>
            </a:r>
          </a:p>
          <a:p>
            <a:r>
              <a:rPr lang="en-US" dirty="0">
                <a:latin typeface="Helvetica" charset="0"/>
              </a:rPr>
              <a:t>Individual relational operations (e.g., sort, join, aggregation) can be executed in parallel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data can be partitioned and each processor can work independently on its own partition.</a:t>
            </a:r>
          </a:p>
          <a:p>
            <a:r>
              <a:rPr lang="en-US" dirty="0">
                <a:latin typeface="Helvetica" charset="0"/>
              </a:rPr>
              <a:t>Queries are expressed in high level language (SQL, translated to relational algebra)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makes parallelization easier.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Operator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102497"/>
            <a:ext cx="7620643" cy="5367972"/>
          </a:xfrm>
        </p:spPr>
        <p:txBody>
          <a:bodyPr/>
          <a:lstStyle/>
          <a:p>
            <a:r>
              <a:rPr lang="en-US" dirty="0"/>
              <a:t>Movement of data encapsulated in </a:t>
            </a:r>
            <a:r>
              <a:rPr lang="en-US" b="1" dirty="0">
                <a:solidFill>
                  <a:srgbClr val="002060"/>
                </a:solidFill>
              </a:rPr>
              <a:t>exchange operator</a:t>
            </a:r>
          </a:p>
          <a:p>
            <a:r>
              <a:rPr lang="en-US" dirty="0"/>
              <a:t>Partitioning of data can be done by</a:t>
            </a:r>
          </a:p>
          <a:p>
            <a:pPr lvl="1"/>
            <a:r>
              <a:rPr lang="en-US" dirty="0"/>
              <a:t>Hash partitioning</a:t>
            </a:r>
          </a:p>
          <a:p>
            <a:pPr lvl="1"/>
            <a:r>
              <a:rPr lang="en-US" dirty="0"/>
              <a:t>Range partitioning</a:t>
            </a:r>
          </a:p>
          <a:p>
            <a:pPr lvl="1"/>
            <a:r>
              <a:rPr lang="en-US" dirty="0"/>
              <a:t>Replicating data to all nodes (called </a:t>
            </a:r>
            <a:r>
              <a:rPr lang="en-US" b="1" dirty="0">
                <a:solidFill>
                  <a:srgbClr val="002060"/>
                </a:solidFill>
              </a:rPr>
              <a:t>broadcasting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Sending all data to a single node</a:t>
            </a:r>
          </a:p>
          <a:p>
            <a:r>
              <a:rPr lang="en-US" dirty="0"/>
              <a:t>Destination nodes can receive data from multiple source nodes.  Incoming data can be merged by: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Random merge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Ordered merge</a:t>
            </a:r>
          </a:p>
          <a:p>
            <a:r>
              <a:rPr lang="en-US" dirty="0"/>
              <a:t>Other operators in a plan can be unaware of parallelism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Data parallelism</a:t>
            </a:r>
            <a:r>
              <a:rPr lang="en-US" dirty="0"/>
              <a:t>: each operator works purely on local data</a:t>
            </a:r>
          </a:p>
          <a:p>
            <a:pPr lvl="1"/>
            <a:r>
              <a:rPr lang="en-US" dirty="0"/>
              <a:t>Not always best way, but works well in most cases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55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Plans Using Exchange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662588" cy="5367972"/>
          </a:xfrm>
        </p:spPr>
        <p:txBody>
          <a:bodyPr/>
          <a:lstStyle/>
          <a:p>
            <a:r>
              <a:rPr lang="en-US" dirty="0"/>
              <a:t>Range partitioning sort: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Exchange operator using range partitioning, followed by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Local sort</a:t>
            </a:r>
          </a:p>
          <a:p>
            <a:r>
              <a:rPr lang="en-US" dirty="0"/>
              <a:t>Parallel external sort merge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Local sort followed by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Exchange operator with ordered merge</a:t>
            </a:r>
          </a:p>
          <a:p>
            <a:r>
              <a:rPr lang="en-US" dirty="0"/>
              <a:t>Partitioned join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Exchange operator with hash or range partitioning, followed by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Local join</a:t>
            </a:r>
          </a:p>
          <a:p>
            <a:r>
              <a:rPr lang="en-US" dirty="0"/>
              <a:t>Asymmetric fragment and replicate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Exchange operator using broadcast replication, followed by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Local join</a:t>
            </a:r>
          </a:p>
          <a:p>
            <a:pPr marL="400050"/>
            <a:r>
              <a:rPr lang="en-US" dirty="0"/>
              <a:t>Exchange operator can also implement push model, with batching</a:t>
            </a:r>
          </a:p>
        </p:txBody>
      </p:sp>
    </p:spTree>
    <p:extLst>
      <p:ext uri="{BB962C8B-B14F-4D97-AF65-F5344CB8AC3E}">
        <p14:creationId xmlns:p14="http://schemas.microsoft.com/office/powerpoint/2010/main" val="1502375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Plans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3033" y="5595852"/>
            <a:ext cx="441980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/>
              <a:t>Dashed boxes denote pipelined segment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55EC0D-7643-406B-85E9-316AA8D7E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6827"/>
          <a:stretch/>
        </p:blipFill>
        <p:spPr>
          <a:xfrm>
            <a:off x="1779995" y="1203762"/>
            <a:ext cx="6963096" cy="4355688"/>
          </a:xfrm>
        </p:spPr>
      </p:pic>
    </p:spTree>
    <p:extLst>
      <p:ext uri="{BB962C8B-B14F-4D97-AF65-F5344CB8AC3E}">
        <p14:creationId xmlns:p14="http://schemas.microsoft.com/office/powerpoint/2010/main" val="1945466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Plans (Cont.)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72CEF0-7380-46BC-AFED-8B7F22B5E5D3}"/>
              </a:ext>
            </a:extLst>
          </p:cNvPr>
          <p:cNvGrpSpPr/>
          <p:nvPr/>
        </p:nvGrpSpPr>
        <p:grpSpPr>
          <a:xfrm>
            <a:off x="1724626" y="1504703"/>
            <a:ext cx="7136005" cy="4387108"/>
            <a:chOff x="706968" y="940829"/>
            <a:chExt cx="8199964" cy="5529722"/>
          </a:xfrm>
        </p:grpSpPr>
        <p:pic>
          <p:nvPicPr>
            <p:cNvPr id="5" name="Content Placeholder 7">
              <a:extLst>
                <a:ext uri="{FF2B5EF4-FFF2-40B4-BE49-F238E27FC236}">
                  <a16:creationId xmlns:a16="http://schemas.microsoft.com/office/drawing/2014/main" id="{3AAF67AC-3B9C-460F-9040-D01EFB502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8865" b="7391"/>
            <a:stretch/>
          </p:blipFill>
          <p:spPr bwMode="auto">
            <a:xfrm>
              <a:off x="706968" y="940829"/>
              <a:ext cx="8199964" cy="5175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0ACC72-03C9-48BC-BE54-76493CFB0A85}"/>
                </a:ext>
              </a:extLst>
            </p:cNvPr>
            <p:cNvSpPr txBox="1"/>
            <p:nvPr/>
          </p:nvSpPr>
          <p:spPr>
            <a:xfrm>
              <a:off x="3396342" y="3428691"/>
              <a:ext cx="3028208" cy="35394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1700" dirty="0"/>
                <a:t>(c) Parallel Plan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6B01EF-3ABD-4184-AA88-97350A232555}"/>
                </a:ext>
              </a:extLst>
            </p:cNvPr>
            <p:cNvSpPr txBox="1"/>
            <p:nvPr/>
          </p:nvSpPr>
          <p:spPr>
            <a:xfrm>
              <a:off x="2468087" y="6116608"/>
              <a:ext cx="4870863" cy="35394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1700" dirty="0"/>
                <a:t>(c) Parallel Plan with Partial Aggregation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719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 Tolerance in Query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595474" cy="5367972"/>
          </a:xfrm>
        </p:spPr>
        <p:txBody>
          <a:bodyPr/>
          <a:lstStyle/>
          <a:p>
            <a:r>
              <a:rPr lang="en-US" b="1" dirty="0"/>
              <a:t>Alternative 1: Re-execute the query on failure</a:t>
            </a:r>
          </a:p>
          <a:p>
            <a:pPr lvl="1"/>
            <a:r>
              <a:rPr lang="en-US" dirty="0"/>
              <a:t>Works well if mean time to failure &gt;&gt; query execution time</a:t>
            </a:r>
          </a:p>
          <a:p>
            <a:pPr lvl="2"/>
            <a:r>
              <a:rPr lang="en-US" dirty="0"/>
              <a:t>Good for medium scale parallelism with 100’s of machines</a:t>
            </a:r>
          </a:p>
          <a:p>
            <a:pPr lvl="1"/>
            <a:r>
              <a:rPr lang="en-US" dirty="0"/>
              <a:t>Works badly on massively parallel execution of long queries</a:t>
            </a:r>
          </a:p>
          <a:p>
            <a:pPr lvl="2"/>
            <a:r>
              <a:rPr lang="en-US" dirty="0"/>
              <a:t>Where probability of some node failing during execution of a single query is high</a:t>
            </a:r>
          </a:p>
        </p:txBody>
      </p:sp>
    </p:spTree>
    <p:extLst>
      <p:ext uri="{BB962C8B-B14F-4D97-AF65-F5344CB8AC3E}">
        <p14:creationId xmlns:p14="http://schemas.microsoft.com/office/powerpoint/2010/main" val="572609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 Tolerance in Query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102497"/>
            <a:ext cx="7771645" cy="5367972"/>
          </a:xfrm>
        </p:spPr>
        <p:txBody>
          <a:bodyPr/>
          <a:lstStyle/>
          <a:p>
            <a:r>
              <a:rPr lang="en-US" b="1" dirty="0"/>
              <a:t>Alternative 2: Re-execute work of only failed nodes</a:t>
            </a:r>
          </a:p>
          <a:p>
            <a:pPr lvl="1"/>
            <a:r>
              <a:rPr lang="en-US" dirty="0"/>
              <a:t>Works well if consumers process data only after it is completely generated</a:t>
            </a:r>
          </a:p>
          <a:p>
            <a:pPr lvl="2"/>
            <a:r>
              <a:rPr lang="en-US" dirty="0"/>
              <a:t>Just discard partial data</a:t>
            </a:r>
          </a:p>
          <a:p>
            <a:pPr lvl="2"/>
            <a:r>
              <a:rPr lang="en-US" dirty="0"/>
              <a:t>Used in map-reduce implementations</a:t>
            </a:r>
          </a:p>
          <a:p>
            <a:pPr lvl="1"/>
            <a:r>
              <a:rPr lang="en-US" dirty="0"/>
              <a:t>Problems arise if consumers process data as it is generated (pipelined execution)</a:t>
            </a:r>
          </a:p>
          <a:p>
            <a:pPr lvl="2"/>
            <a:r>
              <a:rPr lang="en-US" dirty="0"/>
              <a:t>Only new tuples must be consumed from re-execution</a:t>
            </a:r>
          </a:p>
          <a:p>
            <a:pPr lvl="2"/>
            <a:r>
              <a:rPr lang="en-US" dirty="0"/>
              <a:t>Re-execution must generate tuples in exactly same order to efficiently determine which tuples are new</a:t>
            </a:r>
          </a:p>
          <a:p>
            <a:r>
              <a:rPr lang="en-US" b="1" dirty="0">
                <a:solidFill>
                  <a:srgbClr val="002060"/>
                </a:solidFill>
              </a:rPr>
              <a:t>Straggler nodes</a:t>
            </a:r>
            <a:r>
              <a:rPr lang="en-US" dirty="0"/>
              <a:t> (nodes that are running slow) can be treated similar to failed nodes</a:t>
            </a:r>
          </a:p>
        </p:txBody>
      </p:sp>
    </p:spTree>
    <p:extLst>
      <p:ext uri="{BB962C8B-B14F-4D97-AF65-F5344CB8AC3E}">
        <p14:creationId xmlns:p14="http://schemas.microsoft.com/office/powerpoint/2010/main" val="1178295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 in Map-Reduce</a:t>
            </a:r>
          </a:p>
        </p:txBody>
      </p:sp>
      <p:pic>
        <p:nvPicPr>
          <p:cNvPr id="8" name="Picture 7" descr="map-reduce-schema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31" y="1375099"/>
            <a:ext cx="6895974" cy="41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08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874" y="-176140"/>
            <a:ext cx="8408126" cy="900620"/>
          </a:xfrm>
        </p:spPr>
        <p:txBody>
          <a:bodyPr/>
          <a:lstStyle/>
          <a:p>
            <a:r>
              <a:rPr lang="en-US" dirty="0"/>
              <a:t>Fault Tolerance in Map Reduce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874" y="1102497"/>
            <a:ext cx="7795730" cy="5367972"/>
          </a:xfrm>
        </p:spPr>
        <p:txBody>
          <a:bodyPr/>
          <a:lstStyle/>
          <a:p>
            <a:r>
              <a:rPr lang="en-US" dirty="0"/>
              <a:t>Map workers writes data to local disk</a:t>
            </a:r>
          </a:p>
          <a:p>
            <a:pPr lvl="1"/>
            <a:r>
              <a:rPr lang="en-US" dirty="0"/>
              <a:t>Cheaper than writing to distributed file system</a:t>
            </a:r>
          </a:p>
          <a:p>
            <a:r>
              <a:rPr lang="en-US" dirty="0"/>
              <a:t>When task is complete, data is sent to reducers</a:t>
            </a:r>
          </a:p>
          <a:p>
            <a:r>
              <a:rPr lang="en-US" dirty="0"/>
              <a:t>Reducers use data only after it is fully received</a:t>
            </a:r>
          </a:p>
          <a:p>
            <a:r>
              <a:rPr lang="en-US" dirty="0"/>
              <a:t>On map worker failure:</a:t>
            </a:r>
          </a:p>
          <a:p>
            <a:pPr lvl="1"/>
            <a:r>
              <a:rPr lang="en-US" dirty="0" err="1"/>
              <a:t>Reexecute</a:t>
            </a:r>
            <a:r>
              <a:rPr lang="en-US" dirty="0"/>
              <a:t> map tasks on a new node</a:t>
            </a:r>
          </a:p>
          <a:p>
            <a:pPr lvl="1"/>
            <a:r>
              <a:rPr lang="en-US" dirty="0"/>
              <a:t>Reducers get data from new node, discarding partially received data (if any) from failed node</a:t>
            </a:r>
          </a:p>
          <a:p>
            <a:r>
              <a:rPr lang="en-US" dirty="0"/>
              <a:t>On reduce worker failure</a:t>
            </a:r>
          </a:p>
          <a:p>
            <a:pPr lvl="1"/>
            <a:r>
              <a:rPr lang="en-US" dirty="0" err="1"/>
              <a:t>Reexecute</a:t>
            </a:r>
            <a:r>
              <a:rPr lang="en-US" dirty="0"/>
              <a:t> reduce task on new node</a:t>
            </a:r>
          </a:p>
          <a:p>
            <a:pPr lvl="1"/>
            <a:r>
              <a:rPr lang="en-US" dirty="0"/>
              <a:t>Re-fetch data from map nodes</a:t>
            </a:r>
          </a:p>
          <a:p>
            <a:r>
              <a:rPr lang="en-US" dirty="0"/>
              <a:t>On completion of a map-reduce phase, result is written to distributed file system</a:t>
            </a:r>
          </a:p>
          <a:p>
            <a:pPr lvl="1"/>
            <a:r>
              <a:rPr lang="en-US" dirty="0"/>
              <a:t>Replication ensures result is safe from failures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51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556E-980B-4A8B-AC44-968A2BED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Fault Tolerant Query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6DA5-2DA9-4267-93E2-B58792705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8077200" cy="5367972"/>
          </a:xfrm>
        </p:spPr>
        <p:txBody>
          <a:bodyPr/>
          <a:lstStyle/>
          <a:p>
            <a:r>
              <a:rPr lang="en-IN" dirty="0"/>
              <a:t>Overheads of fault-tolerant query execution </a:t>
            </a:r>
          </a:p>
          <a:p>
            <a:pPr lvl="1"/>
            <a:r>
              <a:rPr lang="en-IN" dirty="0"/>
              <a:t>Materialization cost</a:t>
            </a:r>
          </a:p>
          <a:p>
            <a:pPr lvl="1"/>
            <a:r>
              <a:rPr lang="en-IN" dirty="0"/>
              <a:t>Each step has to wait till the previous step finishes</a:t>
            </a:r>
          </a:p>
          <a:p>
            <a:pPr lvl="2"/>
            <a:r>
              <a:rPr lang="en-IN" dirty="0"/>
              <a:t>Stragglers can cause significant delays</a:t>
            </a:r>
          </a:p>
          <a:p>
            <a:r>
              <a:rPr lang="en-IN" dirty="0"/>
              <a:t>Pipelined execution can avoid these costs</a:t>
            </a:r>
          </a:p>
          <a:p>
            <a:pPr lvl="1"/>
            <a:r>
              <a:rPr lang="en-IN" dirty="0"/>
              <a:t>But harder to make pipelined execution fault-tolerant </a:t>
            </a:r>
          </a:p>
          <a:p>
            <a:pPr lvl="2"/>
            <a:r>
              <a:rPr lang="en-IN" dirty="0"/>
              <a:t>E.g. duplication of tuples when failed task is </a:t>
            </a:r>
            <a:r>
              <a:rPr lang="en-IN" dirty="0" err="1"/>
              <a:t>reexecuted</a:t>
            </a:r>
            <a:endParaRPr lang="en-IN" dirty="0"/>
          </a:p>
          <a:p>
            <a:r>
              <a:rPr lang="en-IN" dirty="0"/>
              <a:t>Apache Spark uses concept of Resilient Distributed Datasets (RDDs)</a:t>
            </a:r>
          </a:p>
          <a:p>
            <a:pPr lvl="1"/>
            <a:r>
              <a:rPr lang="en-IN" dirty="0"/>
              <a:t>Data can be replicated in memory/on disk</a:t>
            </a:r>
          </a:p>
          <a:p>
            <a:pPr lvl="1"/>
            <a:r>
              <a:rPr lang="en-IN" dirty="0"/>
              <a:t>But intermediate results are not materialized</a:t>
            </a:r>
          </a:p>
          <a:p>
            <a:pPr lvl="2"/>
            <a:r>
              <a:rPr lang="en-IN" dirty="0"/>
              <a:t>Query nodes can be </a:t>
            </a:r>
            <a:r>
              <a:rPr lang="en-IN" dirty="0" err="1"/>
              <a:t>reexecuted</a:t>
            </a:r>
            <a:r>
              <a:rPr lang="en-IN" dirty="0"/>
              <a:t> to regenerate results</a:t>
            </a:r>
          </a:p>
        </p:txBody>
      </p:sp>
    </p:spTree>
    <p:extLst>
      <p:ext uri="{BB962C8B-B14F-4D97-AF65-F5344CB8AC3E}">
        <p14:creationId xmlns:p14="http://schemas.microsoft.com/office/powerpoint/2010/main" val="2223413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4"/>
            <a:ext cx="8077200" cy="654313"/>
          </a:xfrm>
        </p:spPr>
        <p:txBody>
          <a:bodyPr/>
          <a:lstStyle/>
          <a:p>
            <a:r>
              <a:rPr lang="en-US" dirty="0"/>
              <a:t>Query Processing in Shared Memory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91471"/>
            <a:ext cx="7612252" cy="5178997"/>
          </a:xfrm>
        </p:spPr>
        <p:txBody>
          <a:bodyPr/>
          <a:lstStyle/>
          <a:p>
            <a:r>
              <a:rPr lang="en-US" dirty="0"/>
              <a:t>Parallel query processing techniques discussed so far can be optimized if data is in shared memory</a:t>
            </a:r>
          </a:p>
          <a:p>
            <a:r>
              <a:rPr lang="en-US" dirty="0"/>
              <a:t>Shared memory parallel processing usually based on </a:t>
            </a:r>
            <a:r>
              <a:rPr lang="en-US" b="1" dirty="0">
                <a:solidFill>
                  <a:srgbClr val="002060"/>
                </a:solidFill>
              </a:rPr>
              <a:t>threads</a:t>
            </a:r>
            <a:r>
              <a:rPr lang="en-US" dirty="0"/>
              <a:t>, instead of processes</a:t>
            </a:r>
          </a:p>
          <a:p>
            <a:pPr lvl="1"/>
            <a:r>
              <a:rPr lang="en-US" dirty="0"/>
              <a:t>Usually number of threads = number of cores * number off hardware threads per core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1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Intraquery Parallelism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654199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Intraquery parallelism</a:t>
            </a:r>
            <a:r>
              <a:rPr lang="en-US" dirty="0">
                <a:latin typeface="Helvetica" charset="0"/>
              </a:rPr>
              <a:t>: execution of a single query in parallel on multiple processors/disks; important for speeding up long-running queries.</a:t>
            </a:r>
          </a:p>
          <a:p>
            <a:r>
              <a:rPr lang="en-US" dirty="0">
                <a:latin typeface="Helvetica" charset="0"/>
              </a:rPr>
              <a:t>Two complementary forms of intraquery parallelism: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Intraoperation Parallelism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– parallelize the execution of each individual operation in the query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Supports high degree of parallelism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Interoperation Parallelism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– execute the different operations in a query expression in parallel.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Limited degree of parallelism</a:t>
            </a:r>
            <a:endParaRPr lang="en-US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62701"/>
          </a:xfrm>
        </p:spPr>
        <p:txBody>
          <a:bodyPr/>
          <a:lstStyle/>
          <a:p>
            <a:r>
              <a:rPr lang="en-US" dirty="0"/>
              <a:t>Query Processing in Shared Memory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338605"/>
            <a:ext cx="7670977" cy="5131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Optimized algorithms for shared memory</a:t>
            </a:r>
          </a:p>
          <a:p>
            <a:r>
              <a:rPr lang="en-US" dirty="0"/>
              <a:t>With asymmetric fragment-and-replicate join, the smaller relation can be in shared memory, instead of being replicated for each thread</a:t>
            </a:r>
          </a:p>
          <a:p>
            <a:r>
              <a:rPr lang="en-US" dirty="0"/>
              <a:t>Hash join can be done by</a:t>
            </a:r>
          </a:p>
          <a:p>
            <a:pPr lvl="1"/>
            <a:r>
              <a:rPr lang="en-US" dirty="0"/>
              <a:t>Partitioning build relation to each thread, OR</a:t>
            </a:r>
          </a:p>
          <a:p>
            <a:pPr lvl="1"/>
            <a:r>
              <a:rPr lang="en-US" b="1" dirty="0"/>
              <a:t>Shared build relation </a:t>
            </a:r>
            <a:r>
              <a:rPr lang="en-US" dirty="0"/>
              <a:t>with singe index, in shared memory</a:t>
            </a:r>
          </a:p>
          <a:p>
            <a:pPr lvl="2"/>
            <a:r>
              <a:rPr lang="en-US" dirty="0"/>
              <a:t>Probe relation can be partitioned into small pieces (a.k.a. morsels)</a:t>
            </a:r>
          </a:p>
          <a:p>
            <a:pPr lvl="2"/>
            <a:r>
              <a:rPr lang="en-US" dirty="0"/>
              <a:t>Each thread processes one piece of the probe at a time, in parallel with other threads </a:t>
            </a:r>
          </a:p>
          <a:p>
            <a:pPr lvl="2"/>
            <a:r>
              <a:rPr lang="en-US" dirty="0"/>
              <a:t>Shared index construction can be parallelized, but carefully</a:t>
            </a:r>
          </a:p>
          <a:p>
            <a:pPr lvl="3"/>
            <a:r>
              <a:rPr lang="en-US" dirty="0"/>
              <a:t>Multiple threads may try to write to same location in shared memory</a:t>
            </a:r>
          </a:p>
          <a:p>
            <a:pPr lvl="3"/>
            <a:r>
              <a:rPr lang="en-US" dirty="0"/>
              <a:t>Atomic instruction (test-and-set/compare-and-swap) can be used to add entries to hash table list</a:t>
            </a:r>
          </a:p>
        </p:txBody>
      </p:sp>
    </p:spTree>
    <p:extLst>
      <p:ext uri="{BB962C8B-B14F-4D97-AF65-F5344CB8AC3E}">
        <p14:creationId xmlns:p14="http://schemas.microsoft.com/office/powerpoint/2010/main" val="236122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07" y="117475"/>
            <a:ext cx="8539993" cy="671090"/>
          </a:xfrm>
        </p:spPr>
        <p:txBody>
          <a:bodyPr/>
          <a:lstStyle/>
          <a:p>
            <a:r>
              <a:rPr lang="en-US" dirty="0"/>
              <a:t>Query Processing in Shared Memory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78380"/>
            <a:ext cx="7763254" cy="5199809"/>
          </a:xfrm>
        </p:spPr>
        <p:txBody>
          <a:bodyPr/>
          <a:lstStyle/>
          <a:p>
            <a:r>
              <a:rPr lang="en-US" dirty="0"/>
              <a:t>Skew can be handled by </a:t>
            </a:r>
            <a:r>
              <a:rPr lang="en-US" b="1" dirty="0">
                <a:solidFill>
                  <a:srgbClr val="002060"/>
                </a:solidFill>
              </a:rPr>
              <a:t>work stealing </a:t>
            </a:r>
          </a:p>
          <a:p>
            <a:pPr lvl="1"/>
            <a:r>
              <a:rPr lang="en-US" dirty="0"/>
              <a:t>Idle processors can take up tasks allocated to other processors</a:t>
            </a:r>
          </a:p>
          <a:p>
            <a:pPr lvl="1"/>
            <a:r>
              <a:rPr lang="en-US" dirty="0"/>
              <a:t>Virtual node partitioning allows tasks to be broken into small pieces</a:t>
            </a:r>
          </a:p>
          <a:p>
            <a:pPr lvl="2"/>
            <a:r>
              <a:rPr lang="en-US" dirty="0"/>
              <a:t>Cost of reallocating a partition is low in shared memory</a:t>
            </a:r>
          </a:p>
          <a:p>
            <a:pPr lvl="2"/>
            <a:r>
              <a:rPr lang="en-US" dirty="0"/>
              <a:t>Even simpler if shared build relation is used</a:t>
            </a:r>
          </a:p>
          <a:p>
            <a:pPr lvl="3"/>
            <a:r>
              <a:rPr lang="en-US" dirty="0"/>
              <a:t>only probe relation partitioned need to be reassigned</a:t>
            </a:r>
          </a:p>
          <a:p>
            <a:r>
              <a:rPr lang="en-US" dirty="0"/>
              <a:t>Query processing algorithms should be are of NUMA: Non-uniform memory access</a:t>
            </a:r>
          </a:p>
          <a:p>
            <a:pPr lvl="1"/>
            <a:r>
              <a:rPr lang="en-US" dirty="0"/>
              <a:t>Each thread scheduled as far as possible on same core every time it runs</a:t>
            </a:r>
          </a:p>
          <a:p>
            <a:pPr lvl="1"/>
            <a:r>
              <a:rPr lang="en-US" dirty="0"/>
              <a:t>Data structures used by only 1 thread allocated in memory local to the core on which the thread is running</a:t>
            </a:r>
          </a:p>
        </p:txBody>
      </p:sp>
    </p:spTree>
    <p:extLst>
      <p:ext uri="{BB962C8B-B14F-4D97-AF65-F5344CB8AC3E}">
        <p14:creationId xmlns:p14="http://schemas.microsoft.com/office/powerpoint/2010/main" val="4137187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375650" cy="679479"/>
          </a:xfrm>
        </p:spPr>
        <p:txBody>
          <a:bodyPr/>
          <a:lstStyle/>
          <a:p>
            <a:r>
              <a:rPr lang="en-US" dirty="0"/>
              <a:t>Query Processing in Shared Memory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70659"/>
            <a:ext cx="7561918" cy="5199809"/>
          </a:xfrm>
        </p:spPr>
        <p:txBody>
          <a:bodyPr/>
          <a:lstStyle/>
          <a:p>
            <a:r>
              <a:rPr lang="en-US" dirty="0"/>
              <a:t>Cache-conscious algorithms used in main-memory centralized query processing should also be used in shared-memory systems</a:t>
            </a:r>
          </a:p>
          <a:p>
            <a:r>
              <a:rPr lang="en-US" b="1" dirty="0">
                <a:solidFill>
                  <a:srgbClr val="002060"/>
                </a:solidFill>
              </a:rPr>
              <a:t>Single Instruction Multiple Data</a:t>
            </a:r>
            <a:r>
              <a:rPr lang="en-US" dirty="0"/>
              <a:t> (</a:t>
            </a:r>
            <a:r>
              <a:rPr lang="en-US" b="1" dirty="0">
                <a:solidFill>
                  <a:srgbClr val="002060"/>
                </a:solidFill>
              </a:rPr>
              <a:t>SIMD</a:t>
            </a:r>
            <a:r>
              <a:rPr lang="en-US" dirty="0"/>
              <a:t>) parallelism is increasingly used</a:t>
            </a:r>
          </a:p>
          <a:p>
            <a:pPr lvl="1"/>
            <a:r>
              <a:rPr lang="en-US" dirty="0"/>
              <a:t>In GPUs as well as Intel Xeon Phi co-processors</a:t>
            </a:r>
          </a:p>
          <a:p>
            <a:pPr lvl="1"/>
            <a:r>
              <a:rPr lang="en-US" i="1" dirty="0"/>
              <a:t>Vector processing</a:t>
            </a:r>
          </a:p>
          <a:p>
            <a:r>
              <a:rPr lang="en-US" dirty="0"/>
              <a:t>Vector processing can be used for relational operations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11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14806"/>
            <a:ext cx="77724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Query Optimization for Parallel Query Execution</a:t>
            </a: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5307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7109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Query Optimization For Parallel Execution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8077201" cy="5367972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Query optimization in parallel databases is significantly more complex than query optimization in sequential databases.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Different options for partitioning inputs and intermediate results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Cost models are more complicated, since we must take into account partitioning costs and issues such as skew and resource contention.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90047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Query Plan Space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45808" cy="536797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A parallel query plan must specify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How to parallelize  each operation, including which algorithm to use, and how to partition inputs and intermediate results (using exchange operators)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How the plan is to be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MS Mincho" charset="0"/>
                <a:cs typeface="MS Mincho" charset="0"/>
              </a:rPr>
              <a:t>scheduled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How many nodes to use for each operation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What operations to pipeline within same node or different nodes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What operations to execute independently in parallel, and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What operations to execute sequentially, one after the other. 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E.g.,  In query 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r.A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 </a:t>
            </a:r>
            <a:r>
              <a:rPr lang="en-IN" dirty="0"/>
              <a:t>𝛾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sum(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s.C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)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(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r </a:t>
            </a:r>
            <a:r>
              <a:rPr lang="en-IN" dirty="0"/>
              <a:t>⋈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 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r.A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=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s.A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  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r.B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=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s.B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 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s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Partitioning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r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and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s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on (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A,B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 for join will require repartitioning for aggregation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But partitioning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r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and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s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on (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 for join will allow aggregation with no further repartitioning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Query optimizer has to choose best plan taking above issues into account</a:t>
            </a:r>
          </a:p>
        </p:txBody>
      </p:sp>
    </p:spTree>
    <p:extLst>
      <p:ext uri="{BB962C8B-B14F-4D97-AF65-F5344CB8AC3E}">
        <p14:creationId xmlns:p14="http://schemas.microsoft.com/office/powerpoint/2010/main" val="952715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Parallel Query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102497"/>
            <a:ext cx="7519975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Resource consumption cost model </a:t>
            </a:r>
          </a:p>
          <a:p>
            <a:pPr lvl="1"/>
            <a:r>
              <a:rPr lang="en-US" dirty="0"/>
              <a:t>used for centralized databases</a:t>
            </a:r>
          </a:p>
          <a:p>
            <a:r>
              <a:rPr lang="en-US" b="1" dirty="0">
                <a:solidFill>
                  <a:srgbClr val="002060"/>
                </a:solidFill>
              </a:rPr>
              <a:t>Response time cost model</a:t>
            </a:r>
          </a:p>
          <a:p>
            <a:pPr lvl="1"/>
            <a:r>
              <a:rPr lang="en-US" dirty="0"/>
              <a:t>attempts to better estimate the time to completion of a query</a:t>
            </a:r>
          </a:p>
          <a:p>
            <a:pPr lvl="1"/>
            <a:r>
              <a:rPr lang="en-US" dirty="0"/>
              <a:t>E.g., If an operation performs I/O operations in parallel with CPU execution, the response time 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max</a:t>
            </a:r>
            <a:r>
              <a:rPr lang="en-US" dirty="0"/>
              <a:t>(CPU cost, I/O cost)</a:t>
            </a:r>
          </a:p>
          <a:p>
            <a:pPr lvl="2"/>
            <a:r>
              <a:rPr lang="en-US" dirty="0"/>
              <a:t>Resource consumption cost model uses (CPU cost + I/O cost).</a:t>
            </a:r>
          </a:p>
          <a:p>
            <a:pPr lvl="1"/>
            <a:r>
              <a:rPr lang="en-US" dirty="0"/>
              <a:t>E.g., if two operations o</a:t>
            </a:r>
            <a:r>
              <a:rPr lang="en-US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 dirty="0"/>
              <a:t> and o</a:t>
            </a:r>
            <a:r>
              <a:rPr lang="en-US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2 </a:t>
            </a:r>
            <a:r>
              <a:rPr lang="en-US" dirty="0"/>
              <a:t>are in a pipeline, with CPU and I/O costs </a:t>
            </a:r>
            <a:r>
              <a:rPr lang="en-US" i="1" dirty="0"/>
              <a:t>c</a:t>
            </a:r>
            <a:r>
              <a:rPr lang="en-US" i="1" baseline="-25000" dirty="0"/>
              <a:t>1</a:t>
            </a:r>
            <a:r>
              <a:rPr lang="en-US" i="1" dirty="0"/>
              <a:t>; io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i="1" dirty="0"/>
              <a:t>; io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cs typeface="ＭＳ Ｐゴシック" charset="0"/>
              </a:rPr>
              <a:t> </a:t>
            </a:r>
            <a:r>
              <a:rPr lang="en-US" dirty="0"/>
              <a:t> respectively, then response time 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max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 i="1" dirty="0"/>
              <a:t> + c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i="1" dirty="0"/>
              <a:t>, io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 i="1" dirty="0"/>
              <a:t> + io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Operators in parallel: 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max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(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, T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, …, </a:t>
            </a:r>
            <a:r>
              <a:rPr lang="en-US" i="1" dirty="0" err="1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n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Skew is an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98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Parallel Query Execution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712922" cy="5367972"/>
          </a:xfrm>
        </p:spPr>
        <p:txBody>
          <a:bodyPr/>
          <a:lstStyle/>
          <a:p>
            <a:r>
              <a:rPr lang="en-US" dirty="0"/>
              <a:t>Response time cost model would have to take into account</a:t>
            </a:r>
          </a:p>
          <a:p>
            <a:pPr lvl="1"/>
            <a:r>
              <a:rPr lang="en-US" b="1" dirty="0"/>
              <a:t>Start-up costs</a:t>
            </a:r>
            <a:r>
              <a:rPr lang="en-US" dirty="0"/>
              <a:t> for initiating an operation on multiple nodes</a:t>
            </a:r>
          </a:p>
          <a:p>
            <a:pPr lvl="1"/>
            <a:r>
              <a:rPr lang="en-US" b="1" dirty="0"/>
              <a:t>Skew</a:t>
            </a:r>
            <a:r>
              <a:rPr lang="en-US" dirty="0"/>
              <a:t> in distribution of work</a:t>
            </a:r>
          </a:p>
          <a:p>
            <a:r>
              <a:rPr lang="en-US" dirty="0"/>
              <a:t>Response time cost model better suited for parallel databases</a:t>
            </a:r>
          </a:p>
          <a:p>
            <a:pPr lvl="1"/>
            <a:r>
              <a:rPr lang="en-US" dirty="0"/>
              <a:t>But not used much since it increases cost of query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1991918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Choosing Query Plans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29030" cy="5367972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The number of parallel evaluation plans from which to choose from is much larger than the number of sequential evaluation plans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Many alternative partitioning options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Choosing a good physical organization (partitioning technique) is important to speed up queries.</a:t>
            </a:r>
          </a:p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Two alternatives often used for choosing parallel plans: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First choose most efficient sequential plan and then choose how best to parallelize the operations in that plan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Heuristic, since best sequential plan may not lead to best parallel plan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Parallelize every operation across all nodes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Use exchange operator to perform (re)partitioning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Use standard query optimizer with extended cost model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102497"/>
            <a:ext cx="7587087" cy="5367972"/>
          </a:xfrm>
        </p:spPr>
        <p:txBody>
          <a:bodyPr/>
          <a:lstStyle/>
          <a:p>
            <a:r>
              <a:rPr lang="en-US" dirty="0"/>
              <a:t>Partitioning scheme important for queries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Colocate</a:t>
            </a:r>
            <a:r>
              <a:rPr lang="en-US" b="1" dirty="0">
                <a:solidFill>
                  <a:srgbClr val="002060"/>
                </a:solidFill>
              </a:rPr>
              <a:t> data </a:t>
            </a:r>
            <a:r>
              <a:rPr lang="en-US" dirty="0"/>
              <a:t>that is accessed together</a:t>
            </a:r>
          </a:p>
          <a:p>
            <a:pPr lvl="1"/>
            <a:r>
              <a:rPr lang="en-US" dirty="0"/>
              <a:t>E.g., all records for a particular user</a:t>
            </a:r>
          </a:p>
          <a:p>
            <a:pPr lvl="1"/>
            <a:r>
              <a:rPr lang="en-US" dirty="0"/>
              <a:t>E.g., </a:t>
            </a:r>
            <a:r>
              <a:rPr lang="en-US" i="1" dirty="0"/>
              <a:t>student</a:t>
            </a:r>
            <a:r>
              <a:rPr lang="en-US" dirty="0"/>
              <a:t> record with all </a:t>
            </a:r>
            <a:r>
              <a:rPr lang="en-US" i="1" dirty="0"/>
              <a:t>takes</a:t>
            </a:r>
            <a:r>
              <a:rPr lang="en-US" dirty="0"/>
              <a:t> records of the student</a:t>
            </a:r>
          </a:p>
          <a:p>
            <a:r>
              <a:rPr lang="en-US" dirty="0"/>
              <a:t>Store multiple copies of a relation, partitioned on different attributes</a:t>
            </a:r>
          </a:p>
          <a:p>
            <a:pPr lvl="1"/>
            <a:r>
              <a:rPr lang="en-US" dirty="0"/>
              <a:t>E.g., extra copy of  </a:t>
            </a:r>
            <a:r>
              <a:rPr lang="en-US" i="1" dirty="0"/>
              <a:t>takes</a:t>
            </a:r>
            <a:r>
              <a:rPr lang="en-US" dirty="0"/>
              <a:t> partitioned on </a:t>
            </a:r>
            <a:r>
              <a:rPr lang="en-US" i="1" dirty="0"/>
              <a:t>(course id, year, semester, sec id) </a:t>
            </a:r>
            <a:r>
              <a:rPr lang="en-US" dirty="0"/>
              <a:t>for colocation with </a:t>
            </a:r>
            <a:r>
              <a:rPr lang="en-US" i="1" dirty="0"/>
              <a:t>section</a:t>
            </a:r>
            <a:r>
              <a:rPr lang="en-US" dirty="0"/>
              <a:t> record</a:t>
            </a:r>
          </a:p>
          <a:p>
            <a:r>
              <a:rPr lang="en-US" dirty="0"/>
              <a:t>Materialized views to avoid joins at query time</a:t>
            </a:r>
          </a:p>
          <a:p>
            <a:pPr lvl="1"/>
            <a:r>
              <a:rPr lang="en-US" dirty="0"/>
              <a:t>Materialized view itself is stored partitioned across nodes</a:t>
            </a:r>
          </a:p>
          <a:p>
            <a:pPr lvl="1"/>
            <a:r>
              <a:rPr lang="en-US" dirty="0"/>
              <a:t>Speeds up queries, but extra cost for updates</a:t>
            </a:r>
          </a:p>
          <a:p>
            <a:pPr lvl="1"/>
            <a:r>
              <a:rPr lang="en-US" dirty="0"/>
              <a:t>Extra copy of materialized view may be stored partitioned on different attributes</a:t>
            </a:r>
          </a:p>
          <a:p>
            <a:r>
              <a:rPr lang="en-US" i="1" dirty="0"/>
              <a:t>See book for details of parallel maintenance of 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117827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latin typeface="Helvetica" charset="0"/>
              </a:rPr>
              <a:t>Parallel Processing of Relational Operations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595476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Our discussion of parallel algorithms assumes:</a:t>
            </a:r>
          </a:p>
          <a:p>
            <a:pPr lvl="1"/>
            <a:r>
              <a:rPr lang="en-US" i="1" dirty="0">
                <a:latin typeface="Helvetica" charset="0"/>
                <a:ea typeface="ＭＳ Ｐゴシック" charset="0"/>
              </a:rPr>
              <a:t>read-only</a:t>
            </a:r>
            <a:r>
              <a:rPr lang="en-US" dirty="0">
                <a:latin typeface="Helvetica" charset="0"/>
                <a:ea typeface="ＭＳ Ｐゴシック" charset="0"/>
              </a:rPr>
              <a:t> queries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shared-nothing architecture</a:t>
            </a:r>
          </a:p>
          <a:p>
            <a:pPr lvl="1"/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nodes,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, ..., </a:t>
            </a:r>
            <a:r>
              <a:rPr lang="en-US" i="1" dirty="0" err="1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 err="1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	</a:t>
            </a:r>
          </a:p>
          <a:p>
            <a:pPr lvl="2"/>
            <a:r>
              <a:rPr lang="en-US" i="1" dirty="0">
                <a:latin typeface="Helvetica" charset="0"/>
                <a:ea typeface="ＭＳ Ｐゴシック" charset="0"/>
              </a:rPr>
              <a:t>Each assumed to have disks and processors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lvl="1"/>
            <a:r>
              <a:rPr lang="en-US" dirty="0">
                <a:latin typeface="Helvetica" charset="0"/>
              </a:rPr>
              <a:t>Initial focus on parallelization to a shared-nothing node</a:t>
            </a:r>
          </a:p>
          <a:p>
            <a:pPr lvl="2"/>
            <a:r>
              <a:rPr lang="en-US" dirty="0">
                <a:latin typeface="Helvetica" charset="0"/>
              </a:rPr>
              <a:t>Parallel processing within a shared memory/shared disk node discussed later</a:t>
            </a:r>
          </a:p>
          <a:p>
            <a:pPr lvl="1"/>
            <a:r>
              <a:rPr lang="en-US" dirty="0">
                <a:latin typeface="Helvetica" charset="0"/>
              </a:rPr>
              <a:t>Shared-nothing architectures can be efficiently simulated on shared-memory and shared-disk systems.  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Algorithms for shared-nothing systems can thus be run on shared-memory and shared-disk systems. 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However, some optimizations may be possible.</a:t>
            </a: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14806"/>
            <a:ext cx="77724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Streaming Data</a:t>
            </a: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6984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102497"/>
            <a:ext cx="7637421" cy="5367972"/>
          </a:xfrm>
        </p:spPr>
        <p:txBody>
          <a:bodyPr/>
          <a:lstStyle/>
          <a:p>
            <a:r>
              <a:rPr lang="en-US" dirty="0"/>
              <a:t>Real-time analytics is increasingly important</a:t>
            </a:r>
          </a:p>
          <a:p>
            <a:r>
              <a:rPr lang="en-US" dirty="0"/>
              <a:t>Online processing of incoming data</a:t>
            </a:r>
          </a:p>
          <a:p>
            <a:r>
              <a:rPr lang="en-US" dirty="0"/>
              <a:t>But data must also be stored for later processing</a:t>
            </a:r>
          </a:p>
          <a:p>
            <a:r>
              <a:rPr lang="en-US" dirty="0"/>
              <a:t>Architecture alternatives: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Lambda architecture</a:t>
            </a:r>
            <a:r>
              <a:rPr lang="en-US" dirty="0"/>
              <a:t>: sends a copy of data to real time stream analytics system, and another copy to data storage system</a:t>
            </a:r>
          </a:p>
          <a:p>
            <a:pPr lvl="1"/>
            <a:r>
              <a:rPr lang="en-US" dirty="0"/>
              <a:t>Increasingly, same system provides storage and real time 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1768173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Routing of Streams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B3DAFBA-F646-4E72-9B37-4F96B631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498" y="1340879"/>
            <a:ext cx="6140611" cy="24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48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 of Streaming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679366" cy="5367972"/>
          </a:xfrm>
        </p:spPr>
        <p:txBody>
          <a:bodyPr/>
          <a:lstStyle/>
          <a:p>
            <a:r>
              <a:rPr lang="en-US" dirty="0"/>
              <a:t>Logical routing of tuples is done by creating a Directed Acyclic Graph (DAG)</a:t>
            </a:r>
          </a:p>
          <a:p>
            <a:pPr lvl="1"/>
            <a:r>
              <a:rPr lang="en-US" dirty="0"/>
              <a:t>Can be done by creating a configuration file</a:t>
            </a:r>
          </a:p>
          <a:p>
            <a:pPr lvl="2"/>
            <a:r>
              <a:rPr lang="en-US" dirty="0"/>
              <a:t>Called a </a:t>
            </a:r>
            <a:r>
              <a:rPr lang="en-US" i="1" dirty="0"/>
              <a:t>topology</a:t>
            </a:r>
            <a:r>
              <a:rPr lang="en-US" dirty="0"/>
              <a:t> in the Apache Storm system</a:t>
            </a:r>
          </a:p>
          <a:p>
            <a:pPr lvl="1"/>
            <a:r>
              <a:rPr lang="en-US" dirty="0"/>
              <a:t>OR, can be done dynamically by using publish-subscribe system</a:t>
            </a:r>
          </a:p>
          <a:p>
            <a:pPr lvl="2"/>
            <a:r>
              <a:rPr lang="en-US" dirty="0"/>
              <a:t>E.g., Apache Kafka</a:t>
            </a:r>
          </a:p>
          <a:p>
            <a:pPr lvl="2"/>
            <a:r>
              <a:rPr lang="en-US" dirty="0"/>
              <a:t>Producers </a:t>
            </a:r>
            <a:r>
              <a:rPr lang="en-US" b="1" i="1" dirty="0">
                <a:solidFill>
                  <a:srgbClr val="002060"/>
                </a:solidFill>
              </a:rPr>
              <a:t>publish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topic/stream</a:t>
            </a:r>
            <a:r>
              <a:rPr lang="en-US" dirty="0"/>
              <a:t>, consumers </a:t>
            </a:r>
            <a:r>
              <a:rPr lang="en-US" b="1" i="1" dirty="0">
                <a:solidFill>
                  <a:srgbClr val="002060"/>
                </a:solidFill>
              </a:rPr>
              <a:t>subscribe</a:t>
            </a:r>
            <a:r>
              <a:rPr lang="en-US" dirty="0"/>
              <a:t> to topic/streams</a:t>
            </a:r>
          </a:p>
        </p:txBody>
      </p:sp>
    </p:spTree>
    <p:extLst>
      <p:ext uri="{BB962C8B-B14F-4D97-AF65-F5344CB8AC3E}">
        <p14:creationId xmlns:p14="http://schemas.microsoft.com/office/powerpoint/2010/main" val="1142881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 of Streaming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729700" cy="5367972"/>
          </a:xfrm>
        </p:spPr>
        <p:txBody>
          <a:bodyPr/>
          <a:lstStyle/>
          <a:p>
            <a:r>
              <a:rPr lang="en-US" dirty="0"/>
              <a:t>Physical DAG reflects parallel execution of operator instances</a:t>
            </a:r>
          </a:p>
          <a:p>
            <a:r>
              <a:rPr lang="en-US" dirty="0"/>
              <a:t>Parallel implementation of publish-subscribe system</a:t>
            </a:r>
          </a:p>
          <a:p>
            <a:pPr lvl="1"/>
            <a:r>
              <a:rPr lang="en-US" dirty="0"/>
              <a:t>Each topic/stream is partitioned (</a:t>
            </a:r>
            <a:r>
              <a:rPr lang="en-US" b="1" dirty="0">
                <a:solidFill>
                  <a:srgbClr val="002060"/>
                </a:solidFill>
              </a:rPr>
              <a:t>topic-partition</a:t>
            </a:r>
            <a:r>
              <a:rPr lang="en-US" dirty="0"/>
              <a:t>)</a:t>
            </a:r>
          </a:p>
          <a:p>
            <a:r>
              <a:rPr lang="en-US" dirty="0"/>
              <a:t>Multiple instances of each operator, running in parallel</a:t>
            </a:r>
          </a:p>
          <a:p>
            <a:pPr lvl="1"/>
            <a:r>
              <a:rPr lang="en-US" dirty="0"/>
              <a:t>Each subscribes to one or more partitions of a topic</a:t>
            </a:r>
          </a:p>
          <a:p>
            <a:r>
              <a:rPr lang="en-US" dirty="0"/>
              <a:t>In Kafka, multiple instances of an operator register with an associated </a:t>
            </a:r>
            <a:r>
              <a:rPr lang="en-US" b="1" dirty="0">
                <a:solidFill>
                  <a:srgbClr val="002060"/>
                </a:solidFill>
              </a:rPr>
              <a:t>consumer group</a:t>
            </a:r>
          </a:p>
          <a:p>
            <a:pPr lvl="1"/>
            <a:r>
              <a:rPr lang="en-US" dirty="0"/>
              <a:t>Each topic-partition sent to a single consumer from the consumer group</a:t>
            </a:r>
          </a:p>
          <a:p>
            <a:r>
              <a:rPr lang="en-US" dirty="0"/>
              <a:t>Streaming operators often need to store state</a:t>
            </a:r>
          </a:p>
          <a:p>
            <a:pPr lvl="1"/>
            <a:r>
              <a:rPr lang="en-US" dirty="0"/>
              <a:t>Can be stored locally (cheaper) or in a parallel data-store (better for fault tolerance) </a:t>
            </a:r>
          </a:p>
        </p:txBody>
      </p:sp>
    </p:spTree>
    <p:extLst>
      <p:ext uri="{BB962C8B-B14F-4D97-AF65-F5344CB8AC3E}">
        <p14:creationId xmlns:p14="http://schemas.microsoft.com/office/powerpoint/2010/main" val="24301397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729700" cy="5367972"/>
          </a:xfrm>
        </p:spPr>
        <p:txBody>
          <a:bodyPr/>
          <a:lstStyle/>
          <a:p>
            <a:r>
              <a:rPr lang="en-US" dirty="0"/>
              <a:t>Possible semantics when dealing with failures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At-least once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At-most once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Exactly once</a:t>
            </a:r>
          </a:p>
          <a:p>
            <a:r>
              <a:rPr lang="en-US" dirty="0"/>
              <a:t>Can be implemented in the publish-subscribe/routing system</a:t>
            </a:r>
          </a:p>
          <a:p>
            <a:pPr lvl="1"/>
            <a:r>
              <a:rPr lang="en-US" dirty="0"/>
              <a:t>Need to store tuples, including intermediate results, persistently</a:t>
            </a:r>
          </a:p>
          <a:p>
            <a:pPr lvl="1"/>
            <a:r>
              <a:rPr lang="en-US" dirty="0"/>
              <a:t>Can lower overhead by </a:t>
            </a:r>
            <a:r>
              <a:rPr lang="en-US" b="1" dirty="0">
                <a:solidFill>
                  <a:srgbClr val="002060"/>
                </a:solidFill>
              </a:rPr>
              <a:t>checkpointing</a:t>
            </a:r>
            <a:r>
              <a:rPr lang="en-US" dirty="0"/>
              <a:t> operator state, and replaying operator from checkpoint, instead of persisting operator output</a:t>
            </a:r>
          </a:p>
          <a:p>
            <a:pPr lvl="2"/>
            <a:r>
              <a:rPr lang="en-US" dirty="0"/>
              <a:t>But need to ensure duplicates are removed</a:t>
            </a:r>
          </a:p>
          <a:p>
            <a:r>
              <a:rPr lang="en-US" dirty="0"/>
              <a:t>Replication of operators: Copy of operator running concurrently with original</a:t>
            </a:r>
          </a:p>
          <a:p>
            <a:pPr lvl="1"/>
            <a:r>
              <a:rPr lang="en-US" dirty="0"/>
              <a:t>Similar to hot-spare </a:t>
            </a:r>
          </a:p>
          <a:p>
            <a:pPr lvl="1"/>
            <a:r>
              <a:rPr lang="en-US" dirty="0"/>
              <a:t>Allows instant recovery from failure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469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14806"/>
            <a:ext cx="77724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Distributed Query Processing      </a:t>
            </a: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3939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Data Integration From Multiple Sources</a:t>
            </a:r>
          </a:p>
        </p:txBody>
      </p:sp>
      <p:sp>
        <p:nvSpPr>
          <p:cNvPr id="163842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553531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Many database applications require data from multiple databases</a:t>
            </a:r>
          </a:p>
          <a:p>
            <a:r>
              <a:rPr lang="en-US" dirty="0">
                <a:latin typeface="Helvetica" charset="0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federated database system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is a software layer on top of existing database systems, which is designed to manipulate information in heterogeneous databases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Creates an illusion of logical database integration without any physical database integration</a:t>
            </a:r>
          </a:p>
          <a:p>
            <a:pPr lvl="1"/>
            <a:r>
              <a:rPr lang="en-US" dirty="0">
                <a:latin typeface="Helvetica" charset="0"/>
              </a:rPr>
              <a:t>Each database has its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local schema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</a:rPr>
              <a:t>Global schema </a:t>
            </a:r>
            <a:r>
              <a:rPr lang="en-US" dirty="0">
                <a:latin typeface="Helvetica" charset="0"/>
              </a:rPr>
              <a:t>integrates all the local schema</a:t>
            </a:r>
          </a:p>
          <a:p>
            <a:pPr lvl="2"/>
            <a:r>
              <a:rPr lang="en-US" b="1" dirty="0">
                <a:solidFill>
                  <a:srgbClr val="002060"/>
                </a:solidFill>
                <a:latin typeface="Helvetica" charset="0"/>
              </a:rPr>
              <a:t>Schema integration</a:t>
            </a:r>
          </a:p>
          <a:p>
            <a:pPr lvl="1"/>
            <a:r>
              <a:rPr lang="en-US" dirty="0">
                <a:latin typeface="Helvetica" charset="0"/>
              </a:rPr>
              <a:t>Queries can be issued against global schema, and translated to queries on local schemas</a:t>
            </a:r>
            <a:endParaRPr lang="en-US" b="1" dirty="0">
              <a:solidFill>
                <a:srgbClr val="002060"/>
              </a:solidFill>
              <a:latin typeface="Helvetica" charset="0"/>
            </a:endParaRPr>
          </a:p>
          <a:p>
            <a:pPr lvl="2"/>
            <a:r>
              <a:rPr lang="en-US" dirty="0">
                <a:latin typeface="Helvetica" charset="0"/>
              </a:rPr>
              <a:t>Databases that support common schema and queries, but not updates, are referred to as </a:t>
            </a:r>
            <a:r>
              <a:rPr lang="en-US" b="1" dirty="0">
                <a:latin typeface="Helvetica" charset="0"/>
              </a:rPr>
              <a:t>mediator</a:t>
            </a:r>
            <a:r>
              <a:rPr lang="en-US" dirty="0">
                <a:latin typeface="Helvetica" charset="0"/>
              </a:rPr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3373395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Data Integration From Multiple Sources</a:t>
            </a:r>
          </a:p>
        </p:txBody>
      </p:sp>
      <p:sp>
        <p:nvSpPr>
          <p:cNvPr id="163842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729700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 virtualization</a:t>
            </a:r>
          </a:p>
          <a:p>
            <a:pPr lvl="1"/>
            <a:r>
              <a:rPr lang="en-US" dirty="0">
                <a:latin typeface="Helvetica" charset="0"/>
              </a:rPr>
              <a:t>Allows data access from multiple databases, but without a common schema</a:t>
            </a:r>
          </a:p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External data </a:t>
            </a:r>
            <a:r>
              <a:rPr lang="en-US" dirty="0">
                <a:latin typeface="Helvetica" charset="0"/>
              </a:rPr>
              <a:t>approach: allows database to treat external data as a database relation (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foreign tables</a:t>
            </a:r>
            <a:r>
              <a:rPr lang="en-US" dirty="0">
                <a:latin typeface="Helvetica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</a:rPr>
              <a:t>Many databases today allow a local table to be defined as a view on external data</a:t>
            </a:r>
          </a:p>
          <a:p>
            <a:pPr lvl="1"/>
            <a:r>
              <a:rPr lang="en-US" dirty="0">
                <a:latin typeface="Helvetica" charset="0"/>
              </a:rPr>
              <a:t>SQL Management of External Data (SQL MED) standard</a:t>
            </a:r>
          </a:p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Wrapper</a:t>
            </a:r>
            <a:r>
              <a:rPr lang="en-US" dirty="0">
                <a:latin typeface="Helvetica" charset="0"/>
              </a:rPr>
              <a:t> for a data source is a view that translates data from local to a global schema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Wrappers must also translate updates on global schema to updates on local schema</a:t>
            </a:r>
          </a:p>
          <a:p>
            <a:endParaRPr lang="en-US" dirty="0">
              <a:latin typeface="Helvetica" charset="0"/>
            </a:endParaRPr>
          </a:p>
          <a:p>
            <a:pPr lvl="1"/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181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Warehouses and Data Lakes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729700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 warehouse </a:t>
            </a:r>
            <a:r>
              <a:rPr lang="en-US" dirty="0">
                <a:latin typeface="Helvetica" charset="0"/>
              </a:rPr>
              <a:t>is an alternative to data integration </a:t>
            </a:r>
          </a:p>
          <a:p>
            <a:pPr lvl="1"/>
            <a:r>
              <a:rPr lang="en-US" dirty="0">
                <a:latin typeface="Helvetica" charset="0"/>
              </a:rPr>
              <a:t>Migrates data to a common schema, avoiding run-time overhead</a:t>
            </a:r>
          </a:p>
          <a:p>
            <a:pPr lvl="1"/>
            <a:r>
              <a:rPr lang="en-US" dirty="0">
                <a:latin typeface="Helvetica" charset="0"/>
              </a:rPr>
              <a:t>Cost of translating schema/data to a common warehouse schema can be significant</a:t>
            </a:r>
          </a:p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 lake</a:t>
            </a:r>
            <a:r>
              <a:rPr lang="en-US" dirty="0">
                <a:latin typeface="Helvetica" charset="0"/>
              </a:rPr>
              <a:t>: architecture where data is stored in multiple data storage systems, in different storage formats, but which can be queried from a single system.</a:t>
            </a:r>
          </a:p>
        </p:txBody>
      </p:sp>
    </p:spTree>
    <p:extLst>
      <p:ext uri="{BB962C8B-B14F-4D97-AF65-F5344CB8AC3E}">
        <p14:creationId xmlns:p14="http://schemas.microsoft.com/office/powerpoint/2010/main" val="378029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29888"/>
            <a:ext cx="7772400" cy="1143000"/>
          </a:xfrm>
        </p:spPr>
        <p:txBody>
          <a:bodyPr/>
          <a:lstStyle/>
          <a:p>
            <a: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Intraoperation Parallelism</a:t>
            </a:r>
            <a:b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88189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and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679366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Schema integration</a:t>
            </a:r>
            <a:r>
              <a:rPr lang="en-US" dirty="0"/>
              <a:t>: creating a unified conceptual schema</a:t>
            </a:r>
          </a:p>
          <a:p>
            <a:pPr lvl="1"/>
            <a:r>
              <a:rPr lang="en-US" dirty="0"/>
              <a:t>Requires creation of </a:t>
            </a:r>
            <a:r>
              <a:rPr lang="en-US" b="1" dirty="0">
                <a:solidFill>
                  <a:srgbClr val="002060"/>
                </a:solidFill>
              </a:rPr>
              <a:t>global schema</a:t>
            </a:r>
            <a:r>
              <a:rPr lang="en-US" dirty="0"/>
              <a:t>, integrating a number of </a:t>
            </a:r>
            <a:r>
              <a:rPr lang="en-US" b="1" dirty="0">
                <a:solidFill>
                  <a:srgbClr val="002060"/>
                </a:solidFill>
              </a:rPr>
              <a:t>local schema</a:t>
            </a:r>
          </a:p>
          <a:p>
            <a:r>
              <a:rPr lang="en-US" b="1" dirty="0">
                <a:solidFill>
                  <a:srgbClr val="002060"/>
                </a:solidFill>
              </a:rPr>
              <a:t>Global-as-view approach</a:t>
            </a:r>
          </a:p>
          <a:p>
            <a:pPr lvl="1"/>
            <a:r>
              <a:rPr lang="en-US" dirty="0"/>
              <a:t>At each site, create a view of local data, mapping it to the global schema</a:t>
            </a:r>
          </a:p>
          <a:p>
            <a:pPr lvl="1"/>
            <a:r>
              <a:rPr lang="en-US" dirty="0"/>
              <a:t>Union of local views is the global view</a:t>
            </a:r>
          </a:p>
          <a:p>
            <a:pPr lvl="1"/>
            <a:r>
              <a:rPr lang="en-US" dirty="0"/>
              <a:t>Good for queries, but not for updates</a:t>
            </a:r>
          </a:p>
          <a:p>
            <a:pPr lvl="2"/>
            <a:r>
              <a:rPr lang="en-US" dirty="0"/>
              <a:t>E.g., which local database should an insert go to?</a:t>
            </a:r>
          </a:p>
          <a:p>
            <a:r>
              <a:rPr lang="en-US" b="1" dirty="0">
                <a:solidFill>
                  <a:srgbClr val="002060"/>
                </a:solidFill>
              </a:rPr>
              <a:t>Local-as-view approach</a:t>
            </a:r>
          </a:p>
          <a:p>
            <a:pPr lvl="1"/>
            <a:r>
              <a:rPr lang="en-US" dirty="0"/>
              <a:t>Create a view defining contents of local data as a view of global data</a:t>
            </a:r>
          </a:p>
          <a:p>
            <a:pPr lvl="2"/>
            <a:r>
              <a:rPr lang="en-US" dirty="0"/>
              <a:t>Site stores local data as before, the view is for update processing</a:t>
            </a:r>
          </a:p>
          <a:p>
            <a:pPr lvl="1"/>
            <a:r>
              <a:rPr lang="en-US" dirty="0"/>
              <a:t>Updates on global schema are mapped to updates to the local views</a:t>
            </a:r>
          </a:p>
          <a:p>
            <a:r>
              <a:rPr lang="en-US" i="1" dirty="0"/>
              <a:t>See book for more details with an example</a:t>
            </a:r>
          </a:p>
          <a:p>
            <a:pPr lvl="1"/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651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Unified View of Data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8077201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Agreement on a common data model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Typically the relational model</a:t>
            </a:r>
          </a:p>
          <a:p>
            <a:r>
              <a:rPr lang="en-US" dirty="0">
                <a:latin typeface="Helvetica" charset="0"/>
              </a:rPr>
              <a:t>Agreement on a common conceptual schema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Different names for same relation/attribute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Same relation/attribute name means different things</a:t>
            </a:r>
          </a:p>
          <a:p>
            <a:r>
              <a:rPr lang="en-US" dirty="0">
                <a:latin typeface="Helvetica" charset="0"/>
              </a:rPr>
              <a:t>Agreement on a single representation of shared data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E.g., data types, precision,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Character sets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ASCII vs EBCDIC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Sort order variations</a:t>
            </a:r>
          </a:p>
          <a:p>
            <a:r>
              <a:rPr lang="en-US" dirty="0">
                <a:latin typeface="Helvetica" charset="0"/>
              </a:rPr>
              <a:t>Agreement on units of measure </a:t>
            </a:r>
          </a:p>
        </p:txBody>
      </p:sp>
    </p:spTree>
    <p:extLst>
      <p:ext uri="{BB962C8B-B14F-4D97-AF65-F5344CB8AC3E}">
        <p14:creationId xmlns:p14="http://schemas.microsoft.com/office/powerpoint/2010/main" val="35493807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View of Data (Cont.)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729700" cy="5367972"/>
          </a:xfrm>
        </p:spPr>
        <p:txBody>
          <a:bodyPr/>
          <a:lstStyle/>
          <a:p>
            <a:r>
              <a:rPr lang="en-US" dirty="0"/>
              <a:t>Variations in names</a:t>
            </a:r>
          </a:p>
          <a:p>
            <a:pPr lvl="1"/>
            <a:r>
              <a:rPr lang="en-US" dirty="0"/>
              <a:t>E.g., Köln vs Cologne, Mumbai vs Bombay</a:t>
            </a:r>
          </a:p>
          <a:p>
            <a:r>
              <a:rPr lang="en-US" dirty="0"/>
              <a:t>One approach: globally unique naming system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GeoNames</a:t>
            </a:r>
            <a:r>
              <a:rPr lang="en-US" dirty="0"/>
              <a:t> database (</a:t>
            </a:r>
            <a:r>
              <a:rPr lang="en-US" dirty="0">
                <a:hlinkClick r:id="rId3"/>
              </a:rPr>
              <a:t>www.geonames.org</a:t>
            </a:r>
            <a:r>
              <a:rPr lang="en-US" dirty="0"/>
              <a:t>)</a:t>
            </a:r>
          </a:p>
          <a:p>
            <a:r>
              <a:rPr lang="en-US" dirty="0"/>
              <a:t>Another approach:  specification of name equivalences</a:t>
            </a:r>
          </a:p>
          <a:p>
            <a:pPr lvl="1"/>
            <a:r>
              <a:rPr lang="en-US" dirty="0"/>
              <a:t>E.g., used in the Linked Data project supporting integration of a large number of databases storing data in RDF data</a:t>
            </a:r>
          </a:p>
        </p:txBody>
      </p:sp>
    </p:spTree>
    <p:extLst>
      <p:ext uri="{BB962C8B-B14F-4D97-AF65-F5344CB8AC3E}">
        <p14:creationId xmlns:p14="http://schemas.microsoft.com/office/powerpoint/2010/main" val="2110456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Query Processing Across Data Sources</a:t>
            </a:r>
          </a:p>
        </p:txBody>
      </p:sp>
      <p:sp>
        <p:nvSpPr>
          <p:cNvPr id="1699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8077200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Several issues in query processing across multiple sources</a:t>
            </a:r>
          </a:p>
          <a:p>
            <a:r>
              <a:rPr lang="en-US" dirty="0">
                <a:latin typeface="Helvetica" charset="0"/>
              </a:rPr>
              <a:t>Limited query capabilities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Some data sources allow only restricted forms of selections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web forms, flat file data sources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Queries have to be broken up and processed partly at the source and partly at a different site</a:t>
            </a:r>
          </a:p>
          <a:p>
            <a:r>
              <a:rPr lang="en-US" dirty="0">
                <a:latin typeface="Helvetica" charset="0"/>
              </a:rPr>
              <a:t>Removal of duplicate information when sites have overlapping information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Decide which sites to execute query</a:t>
            </a:r>
          </a:p>
          <a:p>
            <a:r>
              <a:rPr lang="en-US" dirty="0">
                <a:latin typeface="Helvetica" charset="0"/>
              </a:rPr>
              <a:t>Global query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3159893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Join Locations and Join Ordering</a:t>
            </a:r>
          </a:p>
        </p:txBody>
      </p:sp>
      <p:sp>
        <p:nvSpPr>
          <p:cNvPr id="153602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612254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Consider the following relational algebra expression in which the three relations are neither replicated nor fragmented</a:t>
            </a:r>
          </a:p>
          <a:p>
            <a:pPr>
              <a:buFont typeface="Monotype Sorts" charset="0"/>
              <a:buNone/>
            </a:pPr>
            <a:r>
              <a:rPr lang="en-US" i="1" dirty="0">
                <a:latin typeface="Helvetica" charset="0"/>
              </a:rPr>
              <a:t>	r1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 </a:t>
            </a:r>
            <a:r>
              <a:rPr lang="en-US" i="1" dirty="0">
                <a:latin typeface="Helvetica" charset="0"/>
              </a:rPr>
              <a:t>r2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</a:rPr>
              <a:t> r3	</a:t>
            </a:r>
          </a:p>
          <a:p>
            <a:r>
              <a:rPr lang="en-US" i="1" dirty="0">
                <a:latin typeface="Helvetica" charset="0"/>
              </a:rPr>
              <a:t>r1 </a:t>
            </a:r>
            <a:r>
              <a:rPr lang="en-US" dirty="0">
                <a:latin typeface="Helvetica" charset="0"/>
              </a:rPr>
              <a:t>is stored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1</a:t>
            </a:r>
            <a:endParaRPr lang="en-US" i="1" dirty="0">
              <a:latin typeface="Helvetica" charset="0"/>
            </a:endParaRPr>
          </a:p>
          <a:p>
            <a:r>
              <a:rPr lang="en-US" i="1" dirty="0">
                <a:latin typeface="Helvetica" charset="0"/>
              </a:rPr>
              <a:t>r2 </a:t>
            </a:r>
            <a:r>
              <a:rPr lang="en-US" dirty="0">
                <a:latin typeface="Helvetica" charset="0"/>
              </a:rPr>
              <a:t>at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2</a:t>
            </a:r>
            <a:endParaRPr lang="en-US" dirty="0">
              <a:latin typeface="Helvetica" charset="0"/>
            </a:endParaRPr>
          </a:p>
          <a:p>
            <a:r>
              <a:rPr lang="en-US" i="1" dirty="0">
                <a:latin typeface="Helvetica" charset="0"/>
              </a:rPr>
              <a:t>r3 </a:t>
            </a:r>
            <a:r>
              <a:rPr lang="en-US" dirty="0">
                <a:latin typeface="Helvetica" charset="0"/>
              </a:rPr>
              <a:t>at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3</a:t>
            </a:r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For a query issued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, the system needs to produce the result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I 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689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Possible Query Processing Strategies</a:t>
            </a:r>
          </a:p>
        </p:txBody>
      </p:sp>
      <p:sp>
        <p:nvSpPr>
          <p:cNvPr id="1556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545142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Ship copies of all three relations to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I </a:t>
            </a:r>
            <a:r>
              <a:rPr lang="en-US" dirty="0">
                <a:latin typeface="Helvetica" charset="0"/>
              </a:rPr>
              <a:t> and choose a strategy for processing the entire locally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I.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Ship a copy of the </a:t>
            </a:r>
            <a:r>
              <a:rPr lang="en-US" i="1" dirty="0">
                <a:latin typeface="Helvetica" charset="0"/>
              </a:rPr>
              <a:t>r1</a:t>
            </a:r>
            <a:r>
              <a:rPr lang="en-US" dirty="0">
                <a:latin typeface="Helvetica" charset="0"/>
              </a:rPr>
              <a:t> relation to site S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and compute 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 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i="1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= </a:t>
            </a:r>
            <a:r>
              <a:rPr lang="en-US" i="1" dirty="0">
                <a:latin typeface="Helvetica" charset="0"/>
              </a:rPr>
              <a:t>r1 </a:t>
            </a:r>
            <a:r>
              <a:rPr lang="en-IN" dirty="0"/>
              <a:t>⨝</a:t>
            </a:r>
            <a:r>
              <a:rPr lang="en-US" i="1" dirty="0">
                <a:latin typeface="Helvetica" charset="0"/>
              </a:rPr>
              <a:t> r2 at </a:t>
            </a:r>
            <a:r>
              <a:rPr lang="en-US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. </a:t>
            </a:r>
          </a:p>
          <a:p>
            <a:pPr lvl="1"/>
            <a:r>
              <a:rPr lang="en-US" dirty="0">
                <a:latin typeface="Helvetica" charset="0"/>
              </a:rPr>
              <a:t>Ship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i="1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from S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to S</a:t>
            </a:r>
            <a:r>
              <a:rPr lang="en-US" baseline="-25000" dirty="0">
                <a:latin typeface="Helvetica" charset="0"/>
              </a:rPr>
              <a:t>3</a:t>
            </a:r>
            <a:r>
              <a:rPr lang="en-US" dirty="0">
                <a:latin typeface="Helvetica" charset="0"/>
              </a:rPr>
              <a:t>, and compute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i="1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=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i="1" baseline="-25000" dirty="0">
                <a:latin typeface="Helvetica" charset="0"/>
              </a:rPr>
              <a:t>1</a:t>
            </a:r>
            <a:r>
              <a:rPr lang="en-US" i="1" dirty="0">
                <a:latin typeface="Helvetica" charset="0"/>
              </a:rPr>
              <a:t> </a:t>
            </a:r>
            <a:r>
              <a:rPr lang="en-IN" dirty="0"/>
              <a:t>⨝</a:t>
            </a:r>
            <a:r>
              <a:rPr lang="en-US" i="1" dirty="0">
                <a:latin typeface="Helvetica" charset="0"/>
              </a:rPr>
              <a:t> r3 </a:t>
            </a:r>
            <a:r>
              <a:rPr lang="en-US" dirty="0">
                <a:latin typeface="Helvetica" charset="0"/>
              </a:rPr>
              <a:t>at S</a:t>
            </a:r>
            <a:r>
              <a:rPr lang="en-US" baseline="-25000" dirty="0">
                <a:latin typeface="Helvetica" charset="0"/>
              </a:rPr>
              <a:t>3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Ship the result</a:t>
            </a:r>
            <a:r>
              <a:rPr lang="en-US" i="1" dirty="0">
                <a:latin typeface="Helvetica" charset="0"/>
              </a:rPr>
              <a:t> temp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to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.</a:t>
            </a:r>
          </a:p>
          <a:p>
            <a:r>
              <a:rPr lang="en-US" dirty="0">
                <a:latin typeface="Helvetica" charset="0"/>
              </a:rPr>
              <a:t>Devise similar strategies, exchanging the roles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,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,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3</a:t>
            </a:r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Must consider following factors: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amount of data being shipped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cost of transmitting a data block between sites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relative processing speed at each site </a:t>
            </a:r>
          </a:p>
        </p:txBody>
      </p:sp>
    </p:spTree>
    <p:extLst>
      <p:ext uri="{BB962C8B-B14F-4D97-AF65-F5344CB8AC3E}">
        <p14:creationId xmlns:p14="http://schemas.microsoft.com/office/powerpoint/2010/main" val="20621156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Semijoin Strategy</a:t>
            </a:r>
          </a:p>
        </p:txBody>
      </p:sp>
      <p:sp>
        <p:nvSpPr>
          <p:cNvPr id="157698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637421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Let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be a relation with schema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stores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1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</a:rPr>
              <a:t>	Let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be a relation with schema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stores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Evaluate the expression </a:t>
            </a:r>
            <a:r>
              <a:rPr kumimoji="0"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 </a:t>
            </a:r>
            <a:r>
              <a:rPr lang="en-IN" dirty="0"/>
              <a:t>⨝</a:t>
            </a:r>
            <a:r>
              <a:rPr lang="en-US" baseline="-25000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2 </a:t>
            </a:r>
            <a:r>
              <a:rPr lang="en-US" dirty="0">
                <a:latin typeface="Helvetica" charset="0"/>
              </a:rPr>
              <a:t>and obtain the result at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.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latin typeface="Helvetica" charset="0"/>
              </a:rPr>
              <a:t>Compute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baseline="-25000" dirty="0">
                <a:latin typeface="Helvetica" charset="0"/>
              </a:rPr>
              <a:t>1 </a:t>
            </a:r>
            <a:r>
              <a:rPr lang="en-US" dirty="0">
                <a:latin typeface="Helvetica" charset="0"/>
                <a:sym typeface="Symbol" charset="0"/>
              </a:rPr>
              <a:t> </a:t>
            </a:r>
            <a:r>
              <a:rPr lang="en-US" i="1" baseline="-25000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1  </a:t>
            </a:r>
            <a:r>
              <a:rPr lang="en-US" i="1" baseline="-25000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 (r1)</a:t>
            </a:r>
            <a:r>
              <a:rPr lang="en-US" baseline="-25000" dirty="0">
                <a:latin typeface="Helvetica" charset="0"/>
                <a:sym typeface="Symbol" charset="0"/>
              </a:rPr>
              <a:t>  </a:t>
            </a:r>
            <a:r>
              <a:rPr lang="en-US" dirty="0">
                <a:latin typeface="Helvetica" charset="0"/>
                <a:sym typeface="Symbol" charset="0"/>
              </a:rPr>
              <a:t>at </a:t>
            </a:r>
            <a:r>
              <a:rPr lang="en-US" i="1" dirty="0">
                <a:latin typeface="Helvetica" charset="0"/>
                <a:sym typeface="Symbol" charset="0"/>
              </a:rPr>
              <a:t>S</a:t>
            </a:r>
            <a:r>
              <a:rPr lang="en-US" dirty="0">
                <a:latin typeface="Helvetica" charset="0"/>
                <a:sym typeface="Symbol" charset="0"/>
              </a:rPr>
              <a:t>1.</a:t>
            </a:r>
          </a:p>
          <a:p>
            <a:pPr marL="85725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dirty="0">
                <a:latin typeface="Helvetica" charset="0"/>
                <a:sym typeface="Symbol" charset="0"/>
              </a:rPr>
              <a:t>Ship  </a:t>
            </a:r>
            <a:r>
              <a:rPr lang="en-US" i="1" dirty="0">
                <a:latin typeface="Helvetica" charset="0"/>
                <a:sym typeface="Symbol" charset="0"/>
              </a:rPr>
              <a:t>temp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 from </a:t>
            </a:r>
            <a:r>
              <a:rPr lang="en-US" i="1" dirty="0">
                <a:latin typeface="Helvetica" charset="0"/>
                <a:sym typeface="Symbol" charset="0"/>
              </a:rPr>
              <a:t>S</a:t>
            </a:r>
            <a:r>
              <a:rPr lang="en-US" baseline="-25000" dirty="0">
                <a:latin typeface="Helvetica" charset="0"/>
                <a:sym typeface="Symbol" charset="0"/>
              </a:rPr>
              <a:t>1 </a:t>
            </a:r>
            <a:r>
              <a:rPr lang="en-US" dirty="0">
                <a:latin typeface="Helvetica" charset="0"/>
                <a:sym typeface="Symbol" charset="0"/>
              </a:rPr>
              <a:t>to </a:t>
            </a:r>
            <a:r>
              <a:rPr lang="en-US" i="1" dirty="0">
                <a:latin typeface="Helvetica" charset="0"/>
                <a:sym typeface="Symbol" charset="0"/>
              </a:rPr>
              <a:t>S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.</a:t>
            </a:r>
            <a:endParaRPr lang="en-US" baseline="-25000" dirty="0">
              <a:latin typeface="Helvetica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Helvetica" charset="0"/>
              </a:rPr>
              <a:t>Compute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</a:t>
            </a:r>
            <a:r>
              <a:rPr lang="en-US" dirty="0">
                <a:latin typeface="Helvetica" charset="0"/>
                <a:sym typeface="Symbol" charset="0"/>
              </a:rPr>
              <a:t>  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sym typeface="Symbol" charset="0"/>
              </a:rPr>
              <a:t> temp1 at </a:t>
            </a:r>
            <a:r>
              <a:rPr lang="en-US" i="1" dirty="0">
                <a:latin typeface="Helvetica" charset="0"/>
                <a:sym typeface="Symbol" charset="0"/>
              </a:rPr>
              <a:t>S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Helvetica" charset="0"/>
                <a:sym typeface="Symbol" charset="0"/>
              </a:rPr>
              <a:t>Ship </a:t>
            </a:r>
            <a:r>
              <a:rPr lang="en-US" i="1" dirty="0">
                <a:latin typeface="Helvetica" charset="0"/>
                <a:sym typeface="Symbol" charset="0"/>
              </a:rPr>
              <a:t>temp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 from S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 to S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Helvetica" charset="0"/>
                <a:sym typeface="Symbol" charset="0"/>
              </a:rPr>
              <a:t>Compute 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US" i="1" dirty="0">
                <a:latin typeface="Helvetica" charset="0"/>
                <a:sym typeface="Symbol" charset="0"/>
              </a:rPr>
              <a:t>temp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 at </a:t>
            </a:r>
            <a:r>
              <a:rPr lang="en-US" i="1" dirty="0">
                <a:latin typeface="Helvetica" charset="0"/>
                <a:sym typeface="Symbol" charset="0"/>
              </a:rPr>
              <a:t>S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. This is the same as 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IN" dirty="0"/>
              <a:t> ⨝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. 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837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Helvetica" charset="0"/>
              </a:rPr>
              <a:t>Semijoin</a:t>
            </a:r>
            <a:r>
              <a:rPr lang="en-US" dirty="0">
                <a:latin typeface="Helvetica" charset="0"/>
              </a:rPr>
              <a:t> Reduction</a:t>
            </a:r>
          </a:p>
        </p:txBody>
      </p:sp>
      <p:sp>
        <p:nvSpPr>
          <p:cNvPr id="159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679366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The </a:t>
            </a:r>
            <a:r>
              <a:rPr lang="en-US" b="1" dirty="0" err="1">
                <a:solidFill>
                  <a:srgbClr val="002060"/>
                </a:solidFill>
                <a:latin typeface="Helvetica" charset="0"/>
              </a:rPr>
              <a:t>semijoin</a:t>
            </a:r>
            <a:r>
              <a:rPr lang="en-US" dirty="0">
                <a:latin typeface="Helvetica" charset="0"/>
              </a:rPr>
              <a:t> of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with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, is denoted by:</a:t>
            </a:r>
          </a:p>
          <a:p>
            <a:pPr>
              <a:buNone/>
            </a:pPr>
            <a:r>
              <a:rPr lang="en-US" dirty="0">
                <a:latin typeface="Helvetica" charset="0"/>
              </a:rPr>
              <a:t>				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IN" dirty="0"/>
              <a:t> ⋉</a:t>
            </a:r>
            <a:r>
              <a:rPr lang="en-US" dirty="0">
                <a:latin typeface="Helvetica" charset="0"/>
                <a:sym typeface="MT Extra" charset="0"/>
              </a:rPr>
              <a:t> 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2</a:t>
            </a:r>
            <a:r>
              <a:rPr lang="en-US" dirty="0">
                <a:latin typeface="Helvetica" charset="0"/>
                <a:sym typeface="MT Extra" charset="0"/>
              </a:rPr>
              <a:t>  </a:t>
            </a:r>
            <a:r>
              <a:rPr lang="en-US" dirty="0">
                <a:latin typeface="Helvetica" charset="0"/>
                <a:sym typeface="Symbol" charset="0"/>
              </a:rPr>
              <a:t>   </a:t>
            </a:r>
            <a:r>
              <a:rPr lang="en-US" i="1" baseline="-25000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 (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IN" dirty="0"/>
              <a:t> ⨝ 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) </a:t>
            </a:r>
          </a:p>
          <a:p>
            <a:r>
              <a:rPr lang="en-US" dirty="0">
                <a:latin typeface="Helvetica" charset="0"/>
                <a:sym typeface="Symbol" charset="0"/>
              </a:rPr>
              <a:t>Thus, r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IN" dirty="0"/>
              <a:t>⋉</a:t>
            </a:r>
            <a:r>
              <a:rPr lang="en-US" dirty="0">
                <a:latin typeface="Helvetica" charset="0"/>
                <a:sym typeface="MT Extra" charset="0"/>
              </a:rPr>
              <a:t> r</a:t>
            </a:r>
            <a:r>
              <a:rPr lang="en-US" baseline="-25000" dirty="0">
                <a:latin typeface="Helvetica" charset="0"/>
                <a:sym typeface="MT Extra" charset="0"/>
              </a:rPr>
              <a:t>2</a:t>
            </a:r>
            <a:r>
              <a:rPr lang="en-US" dirty="0">
                <a:latin typeface="Helvetica" charset="0"/>
                <a:sym typeface="MT Extra" charset="0"/>
              </a:rPr>
              <a:t> selects those tuples of r</a:t>
            </a:r>
            <a:r>
              <a:rPr lang="en-US" baseline="-25000" dirty="0">
                <a:latin typeface="Helvetica" charset="0"/>
                <a:sym typeface="MT Extra" charset="0"/>
              </a:rPr>
              <a:t>1</a:t>
            </a:r>
            <a:r>
              <a:rPr lang="en-US" dirty="0">
                <a:latin typeface="Helvetica" charset="0"/>
                <a:sym typeface="MT Extra" charset="0"/>
              </a:rPr>
              <a:t> that contributed to 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1</a:t>
            </a:r>
            <a:r>
              <a:rPr lang="en-US" dirty="0">
                <a:latin typeface="Helvetica" charset="0"/>
                <a:sym typeface="MT Extra" charset="0"/>
              </a:rPr>
              <a:t> </a:t>
            </a:r>
            <a:r>
              <a:rPr lang="en-IN" dirty="0"/>
              <a:t>⨝ 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2</a:t>
            </a:r>
            <a:r>
              <a:rPr lang="en-US" dirty="0">
                <a:latin typeface="Helvetica" charset="0"/>
                <a:sym typeface="MT Extra" charset="0"/>
              </a:rPr>
              <a:t>.</a:t>
            </a:r>
          </a:p>
          <a:p>
            <a:r>
              <a:rPr lang="en-US" dirty="0">
                <a:latin typeface="Helvetica" charset="0"/>
                <a:sym typeface="MT Extra" charset="0"/>
              </a:rPr>
              <a:t>In step 3 above, </a:t>
            </a:r>
            <a:r>
              <a:rPr lang="en-US" i="1" dirty="0">
                <a:latin typeface="Helvetica" charset="0"/>
                <a:sym typeface="MT Extra" charset="0"/>
              </a:rPr>
              <a:t>temp</a:t>
            </a:r>
            <a:r>
              <a:rPr lang="en-US" baseline="-25000" dirty="0">
                <a:latin typeface="Helvetica" charset="0"/>
                <a:sym typeface="MT Extra" charset="0"/>
              </a:rPr>
              <a:t>2</a:t>
            </a:r>
            <a:r>
              <a:rPr lang="en-US" dirty="0">
                <a:latin typeface="Helvetica" charset="0"/>
                <a:sym typeface="MT Extra" charset="0"/>
              </a:rPr>
              <a:t>=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2</a:t>
            </a:r>
            <a:r>
              <a:rPr lang="en-US" dirty="0">
                <a:latin typeface="Helvetica" charset="0"/>
                <a:sym typeface="MT Extra" charset="0"/>
              </a:rPr>
              <a:t> </a:t>
            </a:r>
            <a:r>
              <a:rPr lang="en-IN" dirty="0"/>
              <a:t>⋉</a:t>
            </a:r>
            <a:r>
              <a:rPr lang="en-US" dirty="0">
                <a:latin typeface="Helvetica" charset="0"/>
                <a:sym typeface="MT Extra" charset="0"/>
              </a:rPr>
              <a:t> 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1</a:t>
            </a:r>
            <a:r>
              <a:rPr lang="en-US" dirty="0">
                <a:latin typeface="Helvetica" charset="0"/>
                <a:sym typeface="MT Extra" charset="0"/>
              </a:rPr>
              <a:t>.</a:t>
            </a:r>
          </a:p>
          <a:p>
            <a:r>
              <a:rPr lang="en-US" dirty="0">
                <a:latin typeface="Helvetica" charset="0"/>
                <a:sym typeface="MT Extra" charset="0"/>
              </a:rPr>
              <a:t>For joins of several relations, the above strategy can be extended to a series of </a:t>
            </a:r>
            <a:r>
              <a:rPr lang="en-US" dirty="0" err="1">
                <a:latin typeface="Helvetica" charset="0"/>
                <a:sym typeface="MT Extra" charset="0"/>
              </a:rPr>
              <a:t>semijoin</a:t>
            </a:r>
            <a:r>
              <a:rPr lang="en-US" dirty="0">
                <a:latin typeface="Helvetica" charset="0"/>
                <a:sym typeface="MT Extra" charset="0"/>
              </a:rPr>
              <a:t> steps.</a:t>
            </a:r>
          </a:p>
          <a:p>
            <a:r>
              <a:rPr lang="en-US" dirty="0" err="1">
                <a:latin typeface="Helvetica" charset="0"/>
                <a:sym typeface="MT Extra" charset="0"/>
              </a:rPr>
              <a:t>Semijoin</a:t>
            </a:r>
            <a:r>
              <a:rPr lang="en-US" dirty="0">
                <a:latin typeface="Helvetica" charset="0"/>
                <a:sym typeface="MT Extra" charset="0"/>
              </a:rPr>
              <a:t> can be computed approximately by using a Bloom filter</a:t>
            </a:r>
          </a:p>
          <a:p>
            <a:pPr lvl="1"/>
            <a:r>
              <a:rPr lang="en-US" dirty="0">
                <a:latin typeface="Helvetica" charset="0"/>
                <a:sym typeface="MT Extra" charset="0"/>
              </a:rPr>
              <a:t>For each tuple of 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2 </a:t>
            </a:r>
            <a:r>
              <a:rPr lang="en-US" dirty="0">
                <a:latin typeface="Helvetica" charset="0"/>
                <a:sym typeface="MT Extra" charset="0"/>
              </a:rPr>
              <a:t> compute hash value on join attribute; if hash value is </a:t>
            </a:r>
            <a:r>
              <a:rPr lang="en-US" i="1" dirty="0" err="1">
                <a:latin typeface="Helvetica" charset="0"/>
                <a:sym typeface="MT Extra" charset="0"/>
              </a:rPr>
              <a:t>i</a:t>
            </a:r>
            <a:r>
              <a:rPr lang="en-US" dirty="0">
                <a:latin typeface="Helvetica" charset="0"/>
                <a:sym typeface="MT Extra" charset="0"/>
              </a:rPr>
              <a:t>, and set bit </a:t>
            </a:r>
            <a:r>
              <a:rPr lang="en-US" i="1" dirty="0" err="1">
                <a:latin typeface="Helvetica" charset="0"/>
                <a:sym typeface="MT Extra" charset="0"/>
              </a:rPr>
              <a:t>i</a:t>
            </a:r>
            <a:r>
              <a:rPr lang="en-US" dirty="0">
                <a:latin typeface="Helvetica" charset="0"/>
                <a:sym typeface="MT Extra" charset="0"/>
              </a:rPr>
              <a:t>  of the bitmap</a:t>
            </a:r>
          </a:p>
          <a:p>
            <a:pPr lvl="1"/>
            <a:r>
              <a:rPr lang="en-US" dirty="0">
                <a:latin typeface="Helvetica" charset="0"/>
                <a:sym typeface="MT Extra" charset="0"/>
              </a:rPr>
              <a:t>Send bitmap to site containing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endParaRPr lang="en-US" dirty="0">
              <a:latin typeface="Helvetica" charset="0"/>
              <a:sym typeface="MT Extra" charset="0"/>
            </a:endParaRPr>
          </a:p>
          <a:p>
            <a:pPr lvl="1"/>
            <a:r>
              <a:rPr lang="en-US" dirty="0">
                <a:latin typeface="Helvetica" charset="0"/>
                <a:sym typeface="MT Extra" charset="0"/>
              </a:rPr>
              <a:t>Fetch only tuples of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  <a:sym typeface="MT Extra" charset="0"/>
              </a:rPr>
              <a:t> whose join attribute value hashes to a bit that is set to 1 in the bitmap</a:t>
            </a:r>
          </a:p>
          <a:p>
            <a:pPr lvl="1"/>
            <a:r>
              <a:rPr lang="en-US" dirty="0">
                <a:latin typeface="Helvetica" charset="0"/>
                <a:sym typeface="MT Extra" charset="0"/>
              </a:rPr>
              <a:t>Bloom filter is an optimized bitmap filter structure (Section 24.1)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000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763256" cy="5367972"/>
          </a:xfrm>
        </p:spPr>
        <p:txBody>
          <a:bodyPr/>
          <a:lstStyle/>
          <a:p>
            <a:r>
              <a:rPr lang="en-US" dirty="0"/>
              <a:t>New physical property for each relation: location of data</a:t>
            </a:r>
          </a:p>
          <a:p>
            <a:r>
              <a:rPr lang="en-US" dirty="0"/>
              <a:t>Operators also need to be annotated with the site where they are executed</a:t>
            </a:r>
          </a:p>
          <a:p>
            <a:pPr lvl="1"/>
            <a:r>
              <a:rPr lang="en-US" dirty="0"/>
              <a:t>Operators typically operate only on local data</a:t>
            </a:r>
          </a:p>
          <a:p>
            <a:pPr lvl="1"/>
            <a:r>
              <a:rPr lang="en-US" dirty="0"/>
              <a:t>Remote data is typically fetched locally before operator is executed</a:t>
            </a:r>
          </a:p>
          <a:p>
            <a:r>
              <a:rPr lang="en-US" dirty="0"/>
              <a:t>Optimizer needs to find best plan taking data location and operator execution location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421448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AA86-AB83-493F-8C9A-15E43B67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Directory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5FA9-D9E7-497E-8DDD-619E06937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79364" cy="5367972"/>
          </a:xfrm>
        </p:spPr>
        <p:txBody>
          <a:bodyPr/>
          <a:lstStyle/>
          <a:p>
            <a:r>
              <a:rPr lang="en-IN" dirty="0"/>
              <a:t>Distributed directory systems are widely used</a:t>
            </a:r>
          </a:p>
          <a:p>
            <a:pPr lvl="1"/>
            <a:r>
              <a:rPr lang="en-IN" dirty="0"/>
              <a:t>Internet Domain Name Service (</a:t>
            </a:r>
            <a:r>
              <a:rPr lang="en-IN" b="1" dirty="0">
                <a:solidFill>
                  <a:srgbClr val="002060"/>
                </a:solidFill>
              </a:rPr>
              <a:t>DNS</a:t>
            </a:r>
            <a:r>
              <a:rPr lang="en-IN" dirty="0"/>
              <a:t>)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Lightweight Directory Access Protocol</a:t>
            </a:r>
            <a:r>
              <a:rPr lang="en-IN" dirty="0"/>
              <a:t> (</a:t>
            </a:r>
            <a:r>
              <a:rPr lang="en-IN" b="1" dirty="0">
                <a:solidFill>
                  <a:srgbClr val="002060"/>
                </a:solidFill>
              </a:rPr>
              <a:t>LDAP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Widely used to store organizational data, especially user profiles</a:t>
            </a:r>
          </a:p>
          <a:p>
            <a:r>
              <a:rPr lang="en-IN" dirty="0"/>
              <a:t>Data in a distributed directory system are stored and controlled in a distributed hierarchical manner</a:t>
            </a:r>
          </a:p>
          <a:p>
            <a:pPr lvl="1"/>
            <a:r>
              <a:rPr lang="en-IN" dirty="0"/>
              <a:t>E.g., data about yale.edu is provided by a Yale, and about IIT Bombay by an IIT Bombay server</a:t>
            </a:r>
          </a:p>
          <a:p>
            <a:pPr lvl="1"/>
            <a:r>
              <a:rPr lang="en-IN" dirty="0"/>
              <a:t>Data can be queries in a uniform manner regardless of where it is stored</a:t>
            </a:r>
          </a:p>
          <a:p>
            <a:pPr lvl="2"/>
            <a:r>
              <a:rPr lang="en-IN" dirty="0"/>
              <a:t>Queries get forwarded to the site where the information is stored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84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Range Partitioning</a:t>
            </a:r>
            <a:endParaRPr lang="en-US" sz="2800" dirty="0">
              <a:latin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24" y="1261636"/>
            <a:ext cx="7498163" cy="280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916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30397" y="208343"/>
            <a:ext cx="8077200" cy="544010"/>
          </a:xfrm>
        </p:spPr>
        <p:txBody>
          <a:bodyPr/>
          <a:lstStyle/>
          <a:p>
            <a:pPr>
              <a:defRPr/>
            </a:pPr>
            <a:r>
              <a:rPr lang="en-US" dirty="0"/>
              <a:t>Range-Partitioning Parallel Sort</a:t>
            </a:r>
            <a:endParaRPr lang="en-US" sz="2800" dirty="0">
              <a:latin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71" y="1423684"/>
            <a:ext cx="7359611" cy="323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9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4"/>
            <a:ext cx="8077200" cy="729813"/>
          </a:xfrm>
        </p:spPr>
        <p:txBody>
          <a:bodyPr/>
          <a:lstStyle/>
          <a:p>
            <a:r>
              <a:rPr lang="en-US" dirty="0"/>
              <a:t>Parallel Sort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22A2657-92A0-465F-A163-274B0515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228" y="1203767"/>
            <a:ext cx="7419613" cy="27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92562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104208</TotalTime>
  <Words>4944</Words>
  <Application>Microsoft Office PowerPoint</Application>
  <PresentationFormat>On-screen Show (4:3)</PresentationFormat>
  <Paragraphs>547</Paragraphs>
  <Slides>70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  <vt:variant>
        <vt:lpstr>Custom Shows</vt:lpstr>
      </vt:variant>
      <vt:variant>
        <vt:i4>1</vt:i4>
      </vt:variant>
    </vt:vector>
  </HeadingPairs>
  <TitlesOfParts>
    <vt:vector size="78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22: Parallel and Distributed Query Processing</vt:lpstr>
      <vt:lpstr>Chapter 22: Parallel And Distributed Query Processing</vt:lpstr>
      <vt:lpstr>Parallel Query Processing</vt:lpstr>
      <vt:lpstr>Intraquery Parallelism</vt:lpstr>
      <vt:lpstr>Parallel Processing of Relational Operations</vt:lpstr>
      <vt:lpstr>Intraoperation Parallelism </vt:lpstr>
      <vt:lpstr>Range Partitioning</vt:lpstr>
      <vt:lpstr>Range-Partitioning Parallel Sort</vt:lpstr>
      <vt:lpstr>Parallel Sort</vt:lpstr>
      <vt:lpstr>Parallel Sort</vt:lpstr>
      <vt:lpstr>Parallel Sort (Cont.)</vt:lpstr>
      <vt:lpstr>Partitioned Parallel Join</vt:lpstr>
      <vt:lpstr>Partitioned Parallel Join (Cont.)</vt:lpstr>
      <vt:lpstr>Partitioned Parallel Hash-Join</vt:lpstr>
      <vt:lpstr>Fragment-and-Replicate Joins</vt:lpstr>
      <vt:lpstr>Fragment-and-Replicate Join</vt:lpstr>
      <vt:lpstr>Fragment-and-Replicate Join (Cont.)</vt:lpstr>
      <vt:lpstr>Handling Skew</vt:lpstr>
      <vt:lpstr>Other Relational Operations</vt:lpstr>
      <vt:lpstr>Other Relational Operations (Cont.)</vt:lpstr>
      <vt:lpstr>Grouping/Aggregation</vt:lpstr>
      <vt:lpstr>Map and Reduce Operations</vt:lpstr>
      <vt:lpstr>Map and Reduce Operations</vt:lpstr>
      <vt:lpstr>Parallel Evaluation of Query Plans  </vt:lpstr>
      <vt:lpstr>Interoperator Parallelism</vt:lpstr>
      <vt:lpstr>Pipelined Parallelism</vt:lpstr>
      <vt:lpstr>Utility of Pipeline Parallelism </vt:lpstr>
      <vt:lpstr>Independent Parallelism</vt:lpstr>
      <vt:lpstr>Exchange Operator</vt:lpstr>
      <vt:lpstr>Exchange Operator Model</vt:lpstr>
      <vt:lpstr>Parallel Plans Using Exchange Operator</vt:lpstr>
      <vt:lpstr>Parallel Plans</vt:lpstr>
      <vt:lpstr>Parallel Plans (Cont.)</vt:lpstr>
      <vt:lpstr>Fault Tolerance in Query Plans</vt:lpstr>
      <vt:lpstr>Fault Tolerance in Query Plans</vt:lpstr>
      <vt:lpstr>Fault Tolerance in Map-Reduce</vt:lpstr>
      <vt:lpstr>Fault Tolerance in Map Reduce Implementation </vt:lpstr>
      <vt:lpstr>Fault Tolerant Query Execution</vt:lpstr>
      <vt:lpstr>Query Processing in Shared Memory Systems</vt:lpstr>
      <vt:lpstr>Query Processing in Shared Memory Systems</vt:lpstr>
      <vt:lpstr>Query Processing in Shared Memory Systems</vt:lpstr>
      <vt:lpstr>Query Processing in Shared Memory Systems</vt:lpstr>
      <vt:lpstr>Query Optimization for Parallel Query Execution   </vt:lpstr>
      <vt:lpstr>Query Optimization For Parallel Execution</vt:lpstr>
      <vt:lpstr>Parallel Query Plan Space</vt:lpstr>
      <vt:lpstr>Cost of Parallel Query Execution</vt:lpstr>
      <vt:lpstr>Cost of Parallel Query Execution (Cont.)</vt:lpstr>
      <vt:lpstr>Choosing Query Plans</vt:lpstr>
      <vt:lpstr>Physical Schema</vt:lpstr>
      <vt:lpstr>Streaming Data    </vt:lpstr>
      <vt:lpstr>Streaming Data</vt:lpstr>
      <vt:lpstr>Logical Routing of Streams</vt:lpstr>
      <vt:lpstr>Parallel Processing of Streaming Data</vt:lpstr>
      <vt:lpstr>Parallel Processing of Streaming Data</vt:lpstr>
      <vt:lpstr>Fault Tolerance</vt:lpstr>
      <vt:lpstr>Distributed Query Processing          </vt:lpstr>
      <vt:lpstr>Data Integration From Multiple Sources</vt:lpstr>
      <vt:lpstr>Data Integration From Multiple Sources</vt:lpstr>
      <vt:lpstr>Data Warehouses and Data Lakes</vt:lpstr>
      <vt:lpstr>Schema and Data Integration</vt:lpstr>
      <vt:lpstr>Unified View of Data</vt:lpstr>
      <vt:lpstr>Unified View of Data (Cont.)</vt:lpstr>
      <vt:lpstr>Query Processing Across Data Sources</vt:lpstr>
      <vt:lpstr>Join Locations and Join Ordering</vt:lpstr>
      <vt:lpstr>Possible Query Processing Strategies</vt:lpstr>
      <vt:lpstr>Semijoin Strategy</vt:lpstr>
      <vt:lpstr>Semijoin Reduction</vt:lpstr>
      <vt:lpstr>Distributed Query Optimization</vt:lpstr>
      <vt:lpstr>Distributed Directory Systems</vt:lpstr>
      <vt:lpstr>End of Chapter 22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560</cp:revision>
  <cp:lastPrinted>1999-06-28T19:27:31Z</cp:lastPrinted>
  <dcterms:created xsi:type="dcterms:W3CDTF">2009-12-21T15:40:22Z</dcterms:created>
  <dcterms:modified xsi:type="dcterms:W3CDTF">2023-11-28T23:17:56Z</dcterms:modified>
</cp:coreProperties>
</file>