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9"/>
  </p:notesMasterIdLst>
  <p:handoutMasterIdLst>
    <p:handoutMasterId r:id="rId130"/>
  </p:handoutMasterIdLst>
  <p:sldIdLst>
    <p:sldId id="304" r:id="rId2"/>
    <p:sldId id="612" r:id="rId3"/>
    <p:sldId id="345" r:id="rId4"/>
    <p:sldId id="611" r:id="rId5"/>
    <p:sldId id="347" r:id="rId6"/>
    <p:sldId id="348" r:id="rId7"/>
    <p:sldId id="513" r:id="rId8"/>
    <p:sldId id="514" r:id="rId9"/>
    <p:sldId id="515" r:id="rId10"/>
    <p:sldId id="533" r:id="rId11"/>
    <p:sldId id="516" r:id="rId12"/>
    <p:sldId id="517" r:id="rId13"/>
    <p:sldId id="518" r:id="rId14"/>
    <p:sldId id="519" r:id="rId15"/>
    <p:sldId id="613" r:id="rId16"/>
    <p:sldId id="521" r:id="rId17"/>
    <p:sldId id="353" r:id="rId18"/>
    <p:sldId id="354" r:id="rId19"/>
    <p:sldId id="355" r:id="rId20"/>
    <p:sldId id="614" r:id="rId21"/>
    <p:sldId id="356" r:id="rId22"/>
    <p:sldId id="690" r:id="rId23"/>
    <p:sldId id="526" r:id="rId24"/>
    <p:sldId id="528" r:id="rId25"/>
    <p:sldId id="529" r:id="rId26"/>
    <p:sldId id="686" r:id="rId27"/>
    <p:sldId id="606" r:id="rId28"/>
    <p:sldId id="607" r:id="rId29"/>
    <p:sldId id="608" r:id="rId30"/>
    <p:sldId id="609" r:id="rId31"/>
    <p:sldId id="610" r:id="rId32"/>
    <p:sldId id="615" r:id="rId33"/>
    <p:sldId id="616" r:id="rId34"/>
    <p:sldId id="510" r:id="rId35"/>
    <p:sldId id="511" r:id="rId36"/>
    <p:sldId id="617" r:id="rId37"/>
    <p:sldId id="618" r:id="rId38"/>
    <p:sldId id="619" r:id="rId39"/>
    <p:sldId id="640" r:id="rId40"/>
    <p:sldId id="691" r:id="rId41"/>
    <p:sldId id="357" r:id="rId42"/>
    <p:sldId id="621" r:id="rId43"/>
    <p:sldId id="622" r:id="rId44"/>
    <p:sldId id="623" r:id="rId45"/>
    <p:sldId id="625" r:id="rId46"/>
    <p:sldId id="624" r:id="rId47"/>
    <p:sldId id="365" r:id="rId48"/>
    <p:sldId id="620" r:id="rId49"/>
    <p:sldId id="362" r:id="rId50"/>
    <p:sldId id="627" r:id="rId51"/>
    <p:sldId id="363" r:id="rId52"/>
    <p:sldId id="628" r:id="rId53"/>
    <p:sldId id="629" r:id="rId54"/>
    <p:sldId id="369" r:id="rId55"/>
    <p:sldId id="370" r:id="rId56"/>
    <p:sldId id="371" r:id="rId57"/>
    <p:sldId id="372" r:id="rId58"/>
    <p:sldId id="512" r:id="rId59"/>
    <p:sldId id="692" r:id="rId60"/>
    <p:sldId id="633" r:id="rId61"/>
    <p:sldId id="636" r:id="rId62"/>
    <p:sldId id="637" r:id="rId63"/>
    <p:sldId id="635" r:id="rId64"/>
    <p:sldId id="693" r:id="rId65"/>
    <p:sldId id="468" r:id="rId66"/>
    <p:sldId id="687" r:id="rId67"/>
    <p:sldId id="470" r:id="rId68"/>
    <p:sldId id="641" r:id="rId69"/>
    <p:sldId id="471" r:id="rId70"/>
    <p:sldId id="472" r:id="rId71"/>
    <p:sldId id="593" r:id="rId72"/>
    <p:sldId id="642" r:id="rId73"/>
    <p:sldId id="594" r:id="rId74"/>
    <p:sldId id="595" r:id="rId75"/>
    <p:sldId id="688" r:id="rId76"/>
    <p:sldId id="597" r:id="rId77"/>
    <p:sldId id="598" r:id="rId78"/>
    <p:sldId id="599" r:id="rId79"/>
    <p:sldId id="475" r:id="rId80"/>
    <p:sldId id="486" r:id="rId81"/>
    <p:sldId id="689" r:id="rId82"/>
    <p:sldId id="634" r:id="rId83"/>
    <p:sldId id="484" r:id="rId84"/>
    <p:sldId id="694" r:id="rId85"/>
    <p:sldId id="373" r:id="rId86"/>
    <p:sldId id="644" r:id="rId87"/>
    <p:sldId id="643" r:id="rId88"/>
    <p:sldId id="645" r:id="rId89"/>
    <p:sldId id="646" r:id="rId90"/>
    <p:sldId id="695" r:id="rId91"/>
    <p:sldId id="532" r:id="rId92"/>
    <p:sldId id="651" r:id="rId93"/>
    <p:sldId id="647" r:id="rId94"/>
    <p:sldId id="648" r:id="rId95"/>
    <p:sldId id="374" r:id="rId96"/>
    <p:sldId id="375" r:id="rId97"/>
    <p:sldId id="377" r:id="rId98"/>
    <p:sldId id="650" r:id="rId99"/>
    <p:sldId id="378" r:id="rId100"/>
    <p:sldId id="379" r:id="rId101"/>
    <p:sldId id="675" r:id="rId102"/>
    <p:sldId id="380" r:id="rId103"/>
    <p:sldId id="652" r:id="rId104"/>
    <p:sldId id="696" r:id="rId105"/>
    <p:sldId id="654" r:id="rId106"/>
    <p:sldId id="655" r:id="rId107"/>
    <p:sldId id="656" r:id="rId108"/>
    <p:sldId id="657" r:id="rId109"/>
    <p:sldId id="658" r:id="rId110"/>
    <p:sldId id="659" r:id="rId111"/>
    <p:sldId id="660" r:id="rId112"/>
    <p:sldId id="661" r:id="rId113"/>
    <p:sldId id="662" r:id="rId114"/>
    <p:sldId id="663" r:id="rId115"/>
    <p:sldId id="664" r:id="rId116"/>
    <p:sldId id="665" r:id="rId117"/>
    <p:sldId id="666" r:id="rId118"/>
    <p:sldId id="667" r:id="rId119"/>
    <p:sldId id="685" r:id="rId120"/>
    <p:sldId id="668" r:id="rId121"/>
    <p:sldId id="669" r:id="rId122"/>
    <p:sldId id="670" r:id="rId123"/>
    <p:sldId id="671" r:id="rId124"/>
    <p:sldId id="672" r:id="rId125"/>
    <p:sldId id="494" r:id="rId126"/>
    <p:sldId id="495" r:id="rId127"/>
    <p:sldId id="469" r:id="rId128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8" autoAdjust="0"/>
    <p:restoredTop sz="94737" autoAdjust="0"/>
  </p:normalViewPr>
  <p:slideViewPr>
    <p:cSldViewPr snapToGrid="0">
      <p:cViewPr varScale="1">
        <p:scale>
          <a:sx n="86" d="100"/>
          <a:sy n="86" d="100"/>
        </p:scale>
        <p:origin x="168" y="67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3E73BA6-24E8-8145-9F5A-4ACCA0B06F99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6CBDA4B-6955-264F-B998-AF90F01183C2}" type="slidenum">
              <a:rPr lang="en-US" sz="1300">
                <a:latin typeface="Times New Roman" charset="0"/>
              </a:rPr>
              <a:pPr/>
              <a:t>12</a:t>
            </a:fld>
            <a:endParaRPr lang="en-US" sz="13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5B85AA-DE9C-8143-883E-5B22E4660A15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329BB1-1024-7B4D-AF1F-C8E940340A1C}" type="slidenum">
              <a:rPr lang="en-US" sz="1300">
                <a:latin typeface="Times New Roman" charset="0"/>
              </a:rPr>
              <a:pPr/>
              <a:t>14</a:t>
            </a:fld>
            <a:endParaRPr lang="en-US" sz="13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4EC94A0-D4E2-6541-9125-478C82D21055}" type="slidenum">
              <a:rPr lang="en-US" sz="1300">
                <a:latin typeface="Times New Roman" charset="0"/>
              </a:rPr>
              <a:pPr/>
              <a:t>16</a:t>
            </a:fld>
            <a:endParaRPr lang="en-US" sz="130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3A49C5-1506-7144-B352-724AF01ED88D}" type="slidenum">
              <a:rPr lang="en-US" sz="1300">
                <a:latin typeface="Times New Roman" charset="0"/>
              </a:rPr>
              <a:pPr/>
              <a:t>17</a:t>
            </a:fld>
            <a:endParaRPr lang="en-US" sz="13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0ECA3E5-DAE4-2945-8A61-88DA8A364152}" type="slidenum">
              <a:rPr lang="en-US" sz="1300">
                <a:latin typeface="Times New Roman" charset="0"/>
              </a:rPr>
              <a:pPr/>
              <a:t>18</a:t>
            </a:fld>
            <a:endParaRPr lang="en-US" sz="130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3BD6541-1C8D-1F48-AD7C-232453D722FC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4A65D5-C1A6-6B45-903C-D3C1744C60A8}" type="slidenum">
              <a:rPr lang="en-US" sz="1300">
                <a:latin typeface="Times New Roman" charset="0"/>
              </a:rPr>
              <a:pPr/>
              <a:t>21</a:t>
            </a:fld>
            <a:endParaRPr lang="en-US" sz="130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107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CA43E31-01F4-1646-9232-6B6D9E426B8E}" type="slidenum">
              <a:rPr lang="en-US" sz="1300">
                <a:latin typeface="Times New Roman" charset="0"/>
              </a:rPr>
              <a:pPr/>
              <a:t>23</a:t>
            </a:fld>
            <a:endParaRPr lang="en-US" sz="130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D0485D9-ABF0-1744-809D-590DA4BF1B08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74D9D21-C41D-F940-889D-5C3FA79D088D}" type="slidenum">
              <a:rPr lang="en-US" sz="1300">
                <a:latin typeface="Times New Roman" charset="0"/>
              </a:rPr>
              <a:pPr/>
              <a:t>24</a:t>
            </a:fld>
            <a:endParaRPr lang="en-US" sz="13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BB3E9B1-899E-5142-821C-9B7FCB34D0C8}" type="slidenum">
              <a:rPr lang="en-US" sz="1300">
                <a:latin typeface="Times New Roman" charset="0"/>
              </a:rPr>
              <a:pPr/>
              <a:t>25</a:t>
            </a:fld>
            <a:endParaRPr lang="en-US" sz="130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5E4E05D1-0881-4BAF-99AD-7DEE98BE27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B98AD2-AD49-4BF4-8271-556053EBDAA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72BE1147-E4C0-4900-AAB0-CFC9AEEE98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0F714EF2-1096-48CF-8EEB-3C6E814D3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84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9CEAB6AE-626E-43A8-A44D-A79E165CF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FF77EAA-E054-4137-B6A9-A3A64BAE760E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459FCE-762E-4B03-8634-33B5BFD8F7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64DBDBB7-4C6C-4766-B2C7-382D7CB7B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3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E7136BE-1642-45BD-953F-C3DD21B20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62C4B4-2949-4ED3-99D7-C13DCE4C3E67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0507CBBB-C31F-4861-A818-FA3D224A64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D802D45B-7541-4481-9590-3DD5DBC0F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77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D2A6BA58-A55A-453D-8086-FFF0ECE66A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1FC2C7-055F-46B7-A9F5-921426776989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B2F2F959-F008-497A-AE86-53AE15EFD4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E2F7464C-23FF-4D00-AB10-4B09E7891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38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1DF168E6-7C3F-452B-AE0E-EDDAA3675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4C4CA7-E893-4A11-B423-B212AE899C5F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B7E32120-DF6B-4D88-ACDD-5A0CF5B9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12CA50F-4B50-43E7-813A-F1DF74566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7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F049B890-5F07-450E-BAE7-302C8D9DA8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672E5E-9262-436D-8B96-F09034E725F0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BDF2CF90-979A-4E26-8381-BF9163291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F069345-4D6C-4A62-8C58-A9E597195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71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3B00F99-DDA4-CD45-94C6-DD85B09E7BA5}" type="slidenum">
              <a:rPr lang="en-US" sz="1300">
                <a:latin typeface="Times New Roman" charset="0"/>
              </a:rPr>
              <a:pPr/>
              <a:t>34</a:t>
            </a:fld>
            <a:endParaRPr lang="en-US" sz="130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2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4A10212-C128-F645-81C2-8B2838A6D689}" type="slidenum">
              <a:rPr lang="en-US" sz="1300">
                <a:latin typeface="Times New Roman" charset="0"/>
              </a:rPr>
              <a:pPr/>
              <a:t>35</a:t>
            </a:fld>
            <a:endParaRPr lang="en-US" sz="13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D0485D9-ABF0-1744-809D-590DA4BF1B08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93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710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6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61B3692-3DA8-C645-A505-5DC6F7D242F0}" type="slidenum">
              <a:rPr lang="en-US" sz="1300">
                <a:latin typeface="Times New Roman" charset="0"/>
              </a:rPr>
              <a:pPr/>
              <a:t>47</a:t>
            </a:fld>
            <a:endParaRPr lang="en-US" sz="130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19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973D812-083B-CD41-BF51-8EF0733A9BBA}" type="slidenum">
              <a:rPr lang="en-US" sz="1300">
                <a:latin typeface="Times New Roman" charset="0"/>
              </a:rPr>
              <a:pPr/>
              <a:t>49</a:t>
            </a:fld>
            <a:endParaRPr lang="en-US" sz="13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Updated of version by reads needs some local concurrency control.  What is required?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973D812-083B-CD41-BF51-8EF0733A9BBA}" type="slidenum">
              <a:rPr lang="en-US" sz="1300">
                <a:latin typeface="Times New Roman" charset="0"/>
              </a:rPr>
              <a:pPr/>
              <a:t>50</a:t>
            </a:fld>
            <a:endParaRPr lang="en-US" sz="13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859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007ADBF-C73D-C34D-9D32-F88F1B27AA85}" type="slidenum">
              <a:rPr lang="en-US" sz="1300">
                <a:latin typeface="Times New Roman" charset="0"/>
              </a:rPr>
              <a:pPr/>
              <a:t>51</a:t>
            </a:fld>
            <a:endParaRPr lang="en-US" sz="1300">
              <a:latin typeface="Times New Roman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3270">
              <a:defRPr/>
            </a:pPr>
            <a:r>
              <a:rPr lang="en-IN" dirty="0"/>
              <a:t>Extra figure, not in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51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04A079-F00B-C54B-B6E4-E8545FBB74CF}" type="slidenum">
              <a:rPr lang="en-US" sz="1300">
                <a:latin typeface="Times New Roman" charset="0"/>
              </a:rPr>
              <a:pPr/>
              <a:t>54</a:t>
            </a:fld>
            <a:endParaRPr lang="en-US" sz="1300">
              <a:latin typeface="Times New Roman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9FDF64-353C-614F-87BD-A96A9D7E3A34}" type="slidenum">
              <a:rPr lang="en-US" sz="1300">
                <a:latin typeface="Times New Roman" charset="0"/>
              </a:rPr>
              <a:pPr/>
              <a:t>55</a:t>
            </a:fld>
            <a:endParaRPr lang="en-US" sz="130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21CF391-7B20-B847-9F86-7571259B1BB1}" type="slidenum">
              <a:rPr lang="en-US" sz="1300">
                <a:latin typeface="Times New Roman" charset="0"/>
              </a:rPr>
              <a:pPr/>
              <a:t>56</a:t>
            </a:fld>
            <a:endParaRPr lang="en-US" sz="1300">
              <a:latin typeface="Times New Roman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2E13819-F923-8349-9CD7-003E8071D636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EF5970-A75F-3646-8B33-50B6D3E3FD93}" type="slidenum">
              <a:rPr lang="en-US" sz="1300">
                <a:latin typeface="Times New Roman" charset="0"/>
              </a:rPr>
              <a:pPr/>
              <a:t>57</a:t>
            </a:fld>
            <a:endParaRPr lang="en-US" sz="130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7A4B04F-79EC-6247-BF88-8ED82E40993D}" type="slidenum">
              <a:rPr lang="en-US" sz="1300">
                <a:latin typeface="Times New Roman" charset="0"/>
              </a:rPr>
              <a:pPr/>
              <a:t>58</a:t>
            </a:fld>
            <a:endParaRPr lang="en-US" sz="130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89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338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64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6439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8ABF9D-824C-654F-833B-271D7B5D2B0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96975" y="703263"/>
            <a:ext cx="4683125" cy="35115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7708" y="4447462"/>
            <a:ext cx="5661660" cy="4213384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EA86960-D465-1148-9B14-1AC02802C83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98563" y="703263"/>
            <a:ext cx="4683125" cy="35115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7708" y="4447462"/>
            <a:ext cx="5661660" cy="4213384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EA86960-D465-1148-9B14-1AC02802C83A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98563" y="703263"/>
            <a:ext cx="4683125" cy="35115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7708" y="4447462"/>
            <a:ext cx="5661660" cy="4213384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053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8251D05-5495-2342-883C-53A5ADA2B990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378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98563" y="703263"/>
            <a:ext cx="4683125" cy="35115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7708" y="4447462"/>
            <a:ext cx="5661660" cy="4213384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C9CD101-BD76-BE40-9FAA-7F22A784830C}" type="slidenum">
              <a:rPr lang="en-US" sz="1300">
                <a:latin typeface="Times New Roman" charset="0"/>
              </a:rPr>
              <a:pPr/>
              <a:t>71</a:t>
            </a:fld>
            <a:endParaRPr lang="en-US" sz="130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107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C9CD101-BD76-BE40-9FAA-7F22A784830C}" type="slidenum">
              <a:rPr lang="en-US" sz="1300">
                <a:latin typeface="Times New Roman" charset="0"/>
              </a:rPr>
              <a:pPr/>
              <a:t>72</a:t>
            </a:fld>
            <a:endParaRPr lang="en-US" sz="130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5002210-BC74-4346-826A-14B272EA6312}" type="slidenum">
              <a:rPr lang="en-US" sz="1300">
                <a:latin typeface="Times New Roman" charset="0"/>
              </a:rPr>
              <a:pPr/>
              <a:t>6</a:t>
            </a:fld>
            <a:endParaRPr lang="en-US" sz="13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Extra material, not in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17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84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2530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2642DF-45E3-FF48-A447-8B2FDB580A1A}" type="slidenum">
              <a:rPr lang="en-US" sz="1300">
                <a:latin typeface="Times New Roman" charset="0"/>
              </a:rPr>
              <a:pPr/>
              <a:t>85</a:t>
            </a:fld>
            <a:endParaRPr lang="en-US" sz="13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68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2642DF-45E3-FF48-A447-8B2FDB580A1A}" type="slidenum">
              <a:rPr lang="en-US" sz="1300">
                <a:latin typeface="Times New Roman" charset="0"/>
              </a:rPr>
              <a:pPr/>
              <a:t>86</a:t>
            </a:fld>
            <a:endParaRPr lang="en-US" sz="13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6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2642DF-45E3-FF48-A447-8B2FDB580A1A}" type="slidenum">
              <a:rPr lang="en-US" sz="1300">
                <a:latin typeface="Times New Roman" charset="0"/>
              </a:rPr>
              <a:pPr/>
              <a:t>87</a:t>
            </a:fld>
            <a:endParaRPr lang="en-US" sz="13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06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2642DF-45E3-FF48-A447-8B2FDB580A1A}" type="slidenum">
              <a:rPr lang="en-US" sz="1300">
                <a:latin typeface="Times New Roman" charset="0"/>
              </a:rPr>
              <a:pPr/>
              <a:t>88</a:t>
            </a:fld>
            <a:endParaRPr lang="en-US" sz="13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3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90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388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104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5068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85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BC527F1-8EA5-9241-A423-3F5AADECDF34}" type="slidenum">
              <a:rPr lang="en-US" sz="1300">
                <a:latin typeface="Times New Roman" charset="0"/>
              </a:rPr>
              <a:pPr/>
              <a:t>125</a:t>
            </a:fld>
            <a:endParaRPr lang="en-US" sz="1300">
              <a:latin typeface="Times New Roman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7B1C7A9-F471-7641-BF31-A745DF6B1608}" type="slidenum">
              <a:rPr lang="en-US" sz="1300">
                <a:latin typeface="Times New Roman" charset="0"/>
              </a:rPr>
              <a:pPr/>
              <a:t>7</a:t>
            </a:fld>
            <a:endParaRPr lang="en-US" sz="13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B4FBDA9-0B04-114A-BD23-E2B588F211D7}" type="slidenum">
              <a:rPr lang="en-US" sz="1300">
                <a:latin typeface="Times New Roman" charset="0"/>
              </a:rPr>
              <a:pPr/>
              <a:t>126</a:t>
            </a:fld>
            <a:endParaRPr lang="en-US" sz="1300">
              <a:latin typeface="Times New Roman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1D77FF02-3555-47C0-A739-7773DB24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950C1B-400B-4121-9FED-A7A42814D2A9}" type="slidenum">
              <a:rPr lang="en-US" altLang="en-US" sz="1200"/>
              <a:pPr/>
              <a:t>127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DF4FB788-3F7E-4D41-B04A-400256640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A17D98E-B593-469A-9179-1066E959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76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B407FA-A913-894D-90C6-C1CEF60D8368}" type="slidenum">
              <a:rPr lang="en-US" sz="1300">
                <a:latin typeface="Times New Roman" charset="0"/>
              </a:rPr>
              <a:pPr/>
              <a:t>8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3FE433D-065E-EF43-AB07-B1EBFF658B85}" type="slidenum">
              <a:rPr lang="en-US" sz="1300">
                <a:latin typeface="Times New Roman" charset="0"/>
              </a:rPr>
              <a:pPr/>
              <a:t>9</a:t>
            </a:fld>
            <a:endParaRPr lang="en-US" sz="13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11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9" y="1"/>
            <a:ext cx="736829" cy="94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43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90" y="-411163"/>
            <a:ext cx="807424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778084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4718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7689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D5DF75-4149-482D-A830-7958F8F75780}"/>
              </a:ext>
            </a:extLst>
          </p:cNvPr>
          <p:cNvCxnSpPr/>
          <p:nvPr userDrawn="1"/>
        </p:nvCxnSpPr>
        <p:spPr bwMode="auto">
          <a:xfrm>
            <a:off x="812732" y="801209"/>
            <a:ext cx="7707313" cy="0"/>
          </a:xfrm>
          <a:prstGeom prst="line">
            <a:avLst/>
          </a:prstGeom>
          <a:ln w="19050">
            <a:solidFill>
              <a:schemeClr val="bg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2684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Chapter 23: Parallel and Distributed Transaction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E9B8-CFBA-47AE-BABA-C29D188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Two-Phase Commit Protocol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D28673-0023-4DCE-8EEC-CB544F7E7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9904" y="1337291"/>
            <a:ext cx="5036712" cy="49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36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Made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42874"/>
            <a:ext cx="7603293" cy="4914086"/>
          </a:xfrm>
        </p:spPr>
        <p:txBody>
          <a:bodyPr>
            <a:noAutofit/>
          </a:bodyPr>
          <a:lstStyle/>
          <a:p>
            <a:r>
              <a:rPr lang="en-US" dirty="0"/>
              <a:t>Phase 2</a:t>
            </a:r>
          </a:p>
          <a:p>
            <a:pPr lvl="1"/>
            <a:r>
              <a:rPr lang="en-US" b="1" dirty="0"/>
              <a:t>Phase 2a: </a:t>
            </a:r>
            <a:r>
              <a:rPr lang="en-US" i="1" dirty="0"/>
              <a:t>Proposer Algorithm</a:t>
            </a:r>
            <a:r>
              <a:rPr lang="en-US" b="1" dirty="0"/>
              <a:t>:</a:t>
            </a:r>
            <a:r>
              <a:rPr lang="en-US" dirty="0"/>
              <a:t> If the proposer receives a response to its prepare requests (numbered </a:t>
            </a:r>
            <a:r>
              <a:rPr lang="en-US" i="1" dirty="0"/>
              <a:t>n</a:t>
            </a:r>
            <a:r>
              <a:rPr lang="en-US" dirty="0"/>
              <a:t>) from a majority of acceptors</a:t>
            </a:r>
          </a:p>
          <a:p>
            <a:pPr lvl="2"/>
            <a:r>
              <a:rPr lang="en-US" dirty="0"/>
              <a:t>then it sends an </a:t>
            </a:r>
            <a:r>
              <a:rPr lang="en-US" i="1" dirty="0"/>
              <a:t>accept</a:t>
            </a:r>
            <a:r>
              <a:rPr lang="en-US" dirty="0"/>
              <a:t> request to each of those acceptors for a proposal numbered </a:t>
            </a:r>
            <a:r>
              <a:rPr lang="en-US" i="1" dirty="0"/>
              <a:t>n</a:t>
            </a:r>
            <a:r>
              <a:rPr lang="en-US" dirty="0"/>
              <a:t> with a value </a:t>
            </a:r>
            <a:r>
              <a:rPr lang="en-US" i="1" dirty="0"/>
              <a:t>v</a:t>
            </a:r>
            <a:r>
              <a:rPr lang="en-US" dirty="0"/>
              <a:t>, where v is </a:t>
            </a:r>
          </a:p>
          <a:p>
            <a:pPr lvl="3"/>
            <a:r>
              <a:rPr lang="en-US" dirty="0"/>
              <a:t>the value selected by the proposer if none of the acceptors indicated it had already accepted a value.</a:t>
            </a:r>
          </a:p>
          <a:p>
            <a:pPr lvl="3"/>
            <a:r>
              <a:rPr lang="en-US" dirty="0"/>
              <a:t>Otherwise </a:t>
            </a:r>
            <a:r>
              <a:rPr lang="en-US" i="1" dirty="0"/>
              <a:t>v</a:t>
            </a:r>
            <a:r>
              <a:rPr lang="en-US" dirty="0"/>
              <a:t> is the value of the highest-numbered proposal among the responses </a:t>
            </a:r>
          </a:p>
          <a:p>
            <a:pPr lvl="4"/>
            <a:r>
              <a:rPr lang="en-US" dirty="0"/>
              <a:t>i.e., proposer </a:t>
            </a:r>
            <a:r>
              <a:rPr lang="en-US" dirty="0" err="1"/>
              <a:t>backsoff</a:t>
            </a:r>
            <a:r>
              <a:rPr lang="en-US" dirty="0"/>
              <a:t> from its own proposal and votes for highest numbered proposal already accepted by at least one acceptor</a:t>
            </a:r>
          </a:p>
          <a:p>
            <a:pPr lvl="2"/>
            <a:r>
              <a:rPr lang="en-US" dirty="0"/>
              <a:t>If proposer does not hear from a majority it takes no further action in this round</a:t>
            </a:r>
          </a:p>
        </p:txBody>
      </p:sp>
    </p:spTree>
    <p:extLst>
      <p:ext uri="{BB962C8B-B14F-4D97-AF65-F5344CB8AC3E}">
        <p14:creationId xmlns:p14="http://schemas.microsoft.com/office/powerpoint/2010/main" val="38810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7CDE-6139-4A48-9F45-9E78AAE0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Made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73E9-2B2D-4024-B53C-144F02BB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16241"/>
            <a:ext cx="7496761" cy="3071674"/>
          </a:xfrm>
        </p:spPr>
        <p:txBody>
          <a:bodyPr/>
          <a:lstStyle/>
          <a:p>
            <a:r>
              <a:rPr lang="en-US" dirty="0"/>
              <a:t>Phase 2</a:t>
            </a:r>
          </a:p>
          <a:p>
            <a:pPr lvl="1"/>
            <a:r>
              <a:rPr lang="en-US" b="1" dirty="0"/>
              <a:t>Phase 2b: </a:t>
            </a:r>
            <a:r>
              <a:rPr lang="en-US" i="1" dirty="0"/>
              <a:t>Acceptor Algorithm</a:t>
            </a:r>
            <a:r>
              <a:rPr lang="en-US" b="1" dirty="0"/>
              <a:t>: </a:t>
            </a:r>
            <a:r>
              <a:rPr lang="en-US" dirty="0"/>
              <a:t>If an acceptor receives an accept request for a proposal numbered </a:t>
            </a:r>
            <a:r>
              <a:rPr lang="en-US" i="1" dirty="0"/>
              <a:t>n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If it has earlier responded to a prepare message with number </a:t>
            </a:r>
            <a:r>
              <a:rPr lang="en-US" i="1" dirty="0"/>
              <a:t>n1</a:t>
            </a:r>
            <a:r>
              <a:rPr lang="en-US" dirty="0"/>
              <a:t> &gt; </a:t>
            </a:r>
            <a:r>
              <a:rPr lang="en-US" i="1" dirty="0"/>
              <a:t>n</a:t>
            </a:r>
            <a:r>
              <a:rPr lang="en-US" dirty="0"/>
              <a:t> it ignores the message</a:t>
            </a:r>
          </a:p>
          <a:p>
            <a:pPr lvl="2"/>
            <a:r>
              <a:rPr lang="en-US" dirty="0"/>
              <a:t>Otherwise it </a:t>
            </a:r>
            <a:r>
              <a:rPr lang="en-US" i="1" dirty="0"/>
              <a:t>accepts</a:t>
            </a:r>
            <a:r>
              <a:rPr lang="en-US" dirty="0"/>
              <a:t> the proposed value </a:t>
            </a:r>
            <a:r>
              <a:rPr lang="en-US" i="1" dirty="0"/>
              <a:t>v</a:t>
            </a:r>
            <a:r>
              <a:rPr lang="en-US" dirty="0"/>
              <a:t> with number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Note: acceptor may accept different values with increasing </a:t>
            </a:r>
            <a:r>
              <a:rPr lang="en-US" i="1" dirty="0"/>
              <a:t>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293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36609"/>
            <a:ext cx="7656322" cy="4471733"/>
          </a:xfrm>
        </p:spPr>
        <p:txBody>
          <a:bodyPr/>
          <a:lstStyle/>
          <a:p>
            <a:r>
              <a:rPr lang="en-US" sz="1700" dirty="0"/>
              <a:t>Key idea: if a majority of acceptors accept a value </a:t>
            </a:r>
            <a:r>
              <a:rPr lang="en-US" sz="1700" i="1" dirty="0"/>
              <a:t>v</a:t>
            </a:r>
            <a:r>
              <a:rPr lang="en-US" sz="1700" dirty="0"/>
              <a:t> (with number </a:t>
            </a:r>
            <a:r>
              <a:rPr lang="en-US" sz="1700" i="1" dirty="0"/>
              <a:t>n</a:t>
            </a:r>
            <a:r>
              <a:rPr lang="en-US" sz="1700" dirty="0"/>
              <a:t>), then even if there are further proposals with number </a:t>
            </a:r>
            <a:r>
              <a:rPr lang="en-US" sz="1700" i="1" dirty="0"/>
              <a:t>n1 &gt; n</a:t>
            </a:r>
            <a:r>
              <a:rPr lang="en-US" sz="1700" dirty="0"/>
              <a:t>, the value proposed will be value </a:t>
            </a:r>
            <a:r>
              <a:rPr lang="en-US" sz="1700" i="1" dirty="0"/>
              <a:t>v</a:t>
            </a:r>
          </a:p>
          <a:p>
            <a:pPr lvl="1"/>
            <a:r>
              <a:rPr lang="en-US" sz="1700" i="1" dirty="0"/>
              <a:t>Why?: </a:t>
            </a:r>
          </a:p>
          <a:p>
            <a:pPr lvl="2"/>
            <a:r>
              <a:rPr lang="en-US" sz="1700" dirty="0"/>
              <a:t>A value can be accepted with number </a:t>
            </a:r>
            <a:r>
              <a:rPr lang="en-US" sz="1700" i="1" dirty="0"/>
              <a:t>n</a:t>
            </a:r>
            <a:r>
              <a:rPr lang="en-US" sz="1700" dirty="0"/>
              <a:t> only if a majority of nodes (say </a:t>
            </a:r>
            <a:r>
              <a:rPr lang="en-US" sz="1700" i="1" dirty="0"/>
              <a:t>P</a:t>
            </a:r>
            <a:r>
              <a:rPr lang="en-US" sz="1700" dirty="0"/>
              <a:t>) respond to a prepare message with number </a:t>
            </a:r>
            <a:r>
              <a:rPr lang="en-US" sz="1700" i="1" dirty="0"/>
              <a:t>n</a:t>
            </a:r>
          </a:p>
          <a:p>
            <a:pPr lvl="2"/>
            <a:r>
              <a:rPr lang="en-US" sz="1700" dirty="0"/>
              <a:t>Any subsequent majority (say </a:t>
            </a:r>
            <a:r>
              <a:rPr lang="en-US" sz="1700" i="1" dirty="0"/>
              <a:t>A</a:t>
            </a:r>
            <a:r>
              <a:rPr lang="en-US" sz="1700" dirty="0"/>
              <a:t>) will have nodes in common with the first majority </a:t>
            </a:r>
            <a:r>
              <a:rPr lang="en-US" sz="1700" i="1" dirty="0"/>
              <a:t>P</a:t>
            </a:r>
            <a:r>
              <a:rPr lang="en-US" sz="1700" dirty="0"/>
              <a:t>, and at least one of those nodes would have responded with value </a:t>
            </a:r>
            <a:r>
              <a:rPr lang="en-US" sz="1700" i="1" dirty="0"/>
              <a:t>v</a:t>
            </a:r>
            <a:r>
              <a:rPr lang="en-US" sz="1700" dirty="0"/>
              <a:t> and number </a:t>
            </a:r>
            <a:r>
              <a:rPr lang="en-US" sz="1700" i="1" dirty="0"/>
              <a:t>n</a:t>
            </a:r>
          </a:p>
          <a:p>
            <a:pPr lvl="3"/>
            <a:r>
              <a:rPr lang="en-US" sz="1700" dirty="0"/>
              <a:t>If a higher numbered proposal </a:t>
            </a:r>
            <a:r>
              <a:rPr lang="en-US" sz="1700" i="1" dirty="0"/>
              <a:t>p</a:t>
            </a:r>
            <a:r>
              <a:rPr lang="en-US" sz="1700" dirty="0"/>
              <a:t> was accepted earlier by even one node majority would have responded to </a:t>
            </a:r>
            <a:r>
              <a:rPr lang="en-US" sz="1700" i="1" dirty="0"/>
              <a:t>p</a:t>
            </a:r>
            <a:r>
              <a:rPr lang="en-US" sz="1700" dirty="0"/>
              <a:t>, and will ignore </a:t>
            </a:r>
            <a:r>
              <a:rPr lang="en-US" sz="1700" i="1" dirty="0"/>
              <a:t>n</a:t>
            </a:r>
          </a:p>
          <a:p>
            <a:pPr lvl="2"/>
            <a:r>
              <a:rPr lang="en-US" sz="1700" dirty="0"/>
              <a:t>Further rounds will use this value </a:t>
            </a:r>
            <a:r>
              <a:rPr lang="en-US" sz="1700" i="1" dirty="0"/>
              <a:t>v</a:t>
            </a:r>
            <a:r>
              <a:rPr lang="en-US" sz="1700" dirty="0"/>
              <a:t> (since highest accepted value is used in Phase 2a) </a:t>
            </a:r>
          </a:p>
        </p:txBody>
      </p:sp>
    </p:spTree>
    <p:extLst>
      <p:ext uri="{BB962C8B-B14F-4D97-AF65-F5344CB8AC3E}">
        <p14:creationId xmlns:p14="http://schemas.microsoft.com/office/powerpoint/2010/main" val="32884950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Details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224417"/>
            <a:ext cx="7638803" cy="4359519"/>
          </a:xfrm>
        </p:spPr>
        <p:txBody>
          <a:bodyPr/>
          <a:lstStyle/>
          <a:p>
            <a:r>
              <a:rPr lang="en-US" sz="1700" dirty="0"/>
              <a:t>At end of phase 2, it is possible that there is no majority have agreed on a value</a:t>
            </a:r>
          </a:p>
          <a:p>
            <a:pPr lvl="1"/>
            <a:r>
              <a:rPr lang="en-US" sz="1700" dirty="0"/>
              <a:t>Learners that believe majority was not reached can initiate a fresh proposal</a:t>
            </a:r>
          </a:p>
          <a:p>
            <a:pPr lvl="1"/>
            <a:r>
              <a:rPr lang="en-US" sz="1700" dirty="0"/>
              <a:t>If majority had actually been reached, same value will be chosen again</a:t>
            </a:r>
          </a:p>
          <a:p>
            <a:r>
              <a:rPr lang="en-US" sz="1700" dirty="0"/>
              <a:t>Many more details under cover</a:t>
            </a:r>
          </a:p>
          <a:p>
            <a:r>
              <a:rPr lang="en-US" sz="1700" dirty="0"/>
              <a:t>Above is for a single decision.  </a:t>
            </a:r>
            <a:r>
              <a:rPr lang="en-US" sz="1700" b="1" dirty="0">
                <a:solidFill>
                  <a:srgbClr val="002060"/>
                </a:solidFill>
              </a:rPr>
              <a:t>Multi-</a:t>
            </a:r>
            <a:r>
              <a:rPr lang="en-US" sz="1700" b="1" dirty="0" err="1">
                <a:solidFill>
                  <a:srgbClr val="002060"/>
                </a:solidFill>
              </a:rPr>
              <a:t>Paxos</a:t>
            </a:r>
            <a:r>
              <a:rPr lang="en-US" sz="1700" dirty="0"/>
              <a:t>: extension which deals with a series of decisions</a:t>
            </a:r>
          </a:p>
          <a:p>
            <a:r>
              <a:rPr lang="en-US" sz="1700" dirty="0"/>
              <a:t>Many variants of Paxos optimized for different scenarios</a:t>
            </a:r>
          </a:p>
        </p:txBody>
      </p:sp>
    </p:spTree>
    <p:extLst>
      <p:ext uri="{BB962C8B-B14F-4D97-AF65-F5344CB8AC3E}">
        <p14:creationId xmlns:p14="http://schemas.microsoft.com/office/powerpoint/2010/main" val="24514555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336" y="2991779"/>
            <a:ext cx="7838982" cy="3435658"/>
          </a:xfrm>
        </p:spPr>
        <p:txBody>
          <a:bodyPr/>
          <a:lstStyle/>
          <a:p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Distributed Consensus</a:t>
            </a: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The Raft Consensus Protocol</a:t>
            </a: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4424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C15B1B-648E-4FCD-ABBC-6BF5104F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Log-Based Consensus Protocols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53FF4A-BCBC-47C5-8215-94571C57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87841"/>
            <a:ext cx="7612170" cy="4688703"/>
          </a:xfrm>
        </p:spPr>
        <p:txBody>
          <a:bodyPr/>
          <a:lstStyle/>
          <a:p>
            <a:r>
              <a:rPr lang="en-IN" sz="1700" dirty="0"/>
              <a:t>Fault-tolerant log, to which records are appended</a:t>
            </a:r>
          </a:p>
          <a:p>
            <a:r>
              <a:rPr lang="en-IN" sz="1700" dirty="0"/>
              <a:t>Each participating node maintains a replica of a log</a:t>
            </a:r>
          </a:p>
          <a:p>
            <a:r>
              <a:rPr lang="en-IN" sz="1700" dirty="0"/>
              <a:t>Key goal: keep the log replicas in sync</a:t>
            </a:r>
          </a:p>
          <a:p>
            <a:pPr lvl="1"/>
            <a:r>
              <a:rPr lang="en-IN" sz="1700" dirty="0"/>
              <a:t>Logical view of atomically appending records to all copies of the log</a:t>
            </a:r>
          </a:p>
          <a:p>
            <a:pPr lvl="1"/>
            <a:r>
              <a:rPr lang="en-IN" sz="1700" dirty="0"/>
              <a:t>Can’t actually be done atomically; logs may diverge</a:t>
            </a:r>
          </a:p>
          <a:p>
            <a:r>
              <a:rPr lang="en-IN" sz="1700" dirty="0"/>
              <a:t>Consensus protocols must ensure </a:t>
            </a:r>
          </a:p>
          <a:p>
            <a:pPr lvl="1"/>
            <a:r>
              <a:rPr lang="en-IN" sz="1700" dirty="0"/>
              <a:t>Even if a log replica is temporarily inconsistent with another, it will be brought back to sync</a:t>
            </a:r>
          </a:p>
          <a:p>
            <a:pPr lvl="2"/>
            <a:r>
              <a:rPr lang="en-IN" sz="1700" dirty="0"/>
              <a:t>May require log deletion and replacement</a:t>
            </a:r>
          </a:p>
          <a:p>
            <a:pPr lvl="1"/>
            <a:r>
              <a:rPr lang="en-IN" sz="1700" dirty="0"/>
              <a:t>A log entry will not be treated as committed until the algorithm guarantees that it will never be deleted</a:t>
            </a:r>
          </a:p>
        </p:txBody>
      </p:sp>
    </p:spTree>
    <p:extLst>
      <p:ext uri="{BB962C8B-B14F-4D97-AF65-F5344CB8AC3E}">
        <p14:creationId xmlns:p14="http://schemas.microsoft.com/office/powerpoint/2010/main" val="29924728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EB0F-1289-46D3-9FF9-94D492E4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Raft Consensus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0C0A-9AC1-4B47-B2C5-32348CAB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60993"/>
            <a:ext cx="7789724" cy="4286367"/>
          </a:xfrm>
        </p:spPr>
        <p:txBody>
          <a:bodyPr/>
          <a:lstStyle/>
          <a:p>
            <a:r>
              <a:rPr lang="en-IN" sz="1700" dirty="0"/>
              <a:t>Raft is based on having a coordinator, called a </a:t>
            </a:r>
            <a:r>
              <a:rPr lang="en-IN" sz="1700" b="1" dirty="0">
                <a:solidFill>
                  <a:srgbClr val="002060"/>
                </a:solidFill>
              </a:rPr>
              <a:t>leader</a:t>
            </a:r>
          </a:p>
          <a:p>
            <a:pPr lvl="1"/>
            <a:r>
              <a:rPr lang="en-IN" sz="1700" dirty="0"/>
              <a:t>Essential in Raft, unlike </a:t>
            </a:r>
            <a:r>
              <a:rPr lang="en-IN" sz="1700" dirty="0" err="1"/>
              <a:t>Paxos</a:t>
            </a:r>
            <a:r>
              <a:rPr lang="en-IN" sz="1700" dirty="0"/>
              <a:t>, where coordinator is an optimization</a:t>
            </a:r>
          </a:p>
          <a:p>
            <a:r>
              <a:rPr lang="en-IN" sz="1700" dirty="0"/>
              <a:t>Other nodes are called </a:t>
            </a:r>
            <a:r>
              <a:rPr lang="en-IN" sz="1700" b="1" dirty="0">
                <a:solidFill>
                  <a:srgbClr val="002060"/>
                </a:solidFill>
              </a:rPr>
              <a:t>followers</a:t>
            </a:r>
          </a:p>
          <a:p>
            <a:r>
              <a:rPr lang="en-IN" sz="1700" dirty="0"/>
              <a:t>Leaders may die and get replaced</a:t>
            </a:r>
            <a:endParaRPr lang="en-IN" sz="1700" b="1" dirty="0">
              <a:solidFill>
                <a:srgbClr val="002060"/>
              </a:solidFill>
            </a:endParaRPr>
          </a:p>
          <a:p>
            <a:pPr lvl="1"/>
            <a:r>
              <a:rPr lang="en-IN" sz="1700" dirty="0"/>
              <a:t>Time divided into </a:t>
            </a:r>
            <a:r>
              <a:rPr lang="en-IN" sz="1700" b="1" dirty="0">
                <a:solidFill>
                  <a:srgbClr val="002060"/>
                </a:solidFill>
              </a:rPr>
              <a:t>terms</a:t>
            </a:r>
            <a:r>
              <a:rPr lang="en-IN" sz="1700" b="1" dirty="0"/>
              <a:t>, </a:t>
            </a:r>
            <a:r>
              <a:rPr lang="en-IN" sz="1700" dirty="0"/>
              <a:t>each term has a unique leader</a:t>
            </a:r>
          </a:p>
          <a:p>
            <a:pPr lvl="1"/>
            <a:r>
              <a:rPr lang="en-IN" sz="1700" dirty="0"/>
              <a:t>Terms have increasing numbers</a:t>
            </a:r>
          </a:p>
        </p:txBody>
      </p:sp>
    </p:spTree>
    <p:extLst>
      <p:ext uri="{BB962C8B-B14F-4D97-AF65-F5344CB8AC3E}">
        <p14:creationId xmlns:p14="http://schemas.microsoft.com/office/powerpoint/2010/main" val="7946771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EB0F-1289-46D3-9FF9-94D492E4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Raft Leader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0C0A-9AC1-4B47-B2C5-32348CAB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85377"/>
            <a:ext cx="7656559" cy="4444863"/>
          </a:xfrm>
        </p:spPr>
        <p:txBody>
          <a:bodyPr/>
          <a:lstStyle/>
          <a:p>
            <a:r>
              <a:rPr lang="en-IN" sz="1700" dirty="0"/>
              <a:t>Leaders are elected using randomized retry algorithm outlined in Section 23.7.2</a:t>
            </a:r>
          </a:p>
          <a:p>
            <a:pPr lvl="1"/>
            <a:r>
              <a:rPr lang="en-IN" sz="1700" dirty="0"/>
              <a:t>Recall that algorithm already uses notion of term</a:t>
            </a:r>
          </a:p>
          <a:p>
            <a:pPr lvl="1"/>
            <a:r>
              <a:rPr lang="en-IN" sz="1700" dirty="0"/>
              <a:t>Voting is done for a specific term</a:t>
            </a:r>
          </a:p>
          <a:p>
            <a:pPr lvl="2"/>
            <a:r>
              <a:rPr lang="en-IN" sz="1700" dirty="0"/>
              <a:t>Can change in another term</a:t>
            </a:r>
          </a:p>
          <a:p>
            <a:pPr lvl="1"/>
            <a:r>
              <a:rPr lang="en-IN" sz="1700" dirty="0"/>
              <a:t>Nodes track </a:t>
            </a:r>
            <a:r>
              <a:rPr lang="en-IN" sz="1700" i="1" dirty="0" err="1"/>
              <a:t>currentTerm</a:t>
            </a:r>
            <a:r>
              <a:rPr lang="en-IN" sz="1700" dirty="0"/>
              <a:t> based on messages received</a:t>
            </a:r>
          </a:p>
          <a:p>
            <a:r>
              <a:rPr lang="en-IN" sz="1700" dirty="0"/>
              <a:t>Leader </a:t>
            </a:r>
            <a:r>
              <a:rPr lang="en-IN" sz="1700" i="1" dirty="0"/>
              <a:t>N1</a:t>
            </a:r>
            <a:r>
              <a:rPr lang="en-IN" sz="1700" dirty="0"/>
              <a:t> may get disconnected and get reconnected after new leader </a:t>
            </a:r>
            <a:r>
              <a:rPr lang="en-IN" sz="1700" i="1" dirty="0"/>
              <a:t>N2</a:t>
            </a:r>
            <a:r>
              <a:rPr lang="en-IN" sz="1700" dirty="0"/>
              <a:t> is elected</a:t>
            </a:r>
          </a:p>
          <a:p>
            <a:pPr lvl="1"/>
            <a:r>
              <a:rPr lang="en-IN" sz="1700" i="1" dirty="0"/>
              <a:t>N1</a:t>
            </a:r>
            <a:r>
              <a:rPr lang="en-IN" sz="1700" dirty="0"/>
              <a:t> may not even know it was disconnected and may continue leader actions</a:t>
            </a:r>
          </a:p>
        </p:txBody>
      </p:sp>
    </p:spTree>
    <p:extLst>
      <p:ext uri="{BB962C8B-B14F-4D97-AF65-F5344CB8AC3E}">
        <p14:creationId xmlns:p14="http://schemas.microsoft.com/office/powerpoint/2010/main" val="34771579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55D5-7D50-4700-B90D-9E570B04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Raft Logs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BAA48-7A48-46C5-8CE4-12C22DBC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6"/>
            <a:ext cx="7621048" cy="653151"/>
          </a:xfrm>
        </p:spPr>
        <p:txBody>
          <a:bodyPr/>
          <a:lstStyle/>
          <a:p>
            <a:r>
              <a:rPr lang="en-IN" sz="1700" dirty="0"/>
              <a:t>Number in each entry indicates term</a:t>
            </a:r>
          </a:p>
          <a:p>
            <a:r>
              <a:rPr lang="en-IN" sz="1700" dirty="0"/>
              <a:t>Example log entries are assignments to variables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2240988-DBD7-40D8-A3D2-8087ED66D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560719" y="2036064"/>
            <a:ext cx="5719302" cy="409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2996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32FC-4885-4633-8E88-77A6967F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Log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A6ED-04BD-443D-B9A3-6E672027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102497"/>
            <a:ext cx="7692069" cy="4639935"/>
          </a:xfrm>
        </p:spPr>
        <p:txBody>
          <a:bodyPr/>
          <a:lstStyle/>
          <a:p>
            <a:r>
              <a:rPr lang="en-IN" sz="1700" dirty="0"/>
              <a:t>Appending a log entry done by sending log append request to leader</a:t>
            </a:r>
          </a:p>
          <a:p>
            <a:r>
              <a:rPr lang="en-IN" sz="1700" dirty="0"/>
              <a:t>Leader sends </a:t>
            </a:r>
            <a:r>
              <a:rPr lang="en-IN" sz="1700" i="1" dirty="0" err="1"/>
              <a:t>AppendEntries</a:t>
            </a:r>
            <a:r>
              <a:rPr lang="en-IN" sz="1700" dirty="0"/>
              <a:t> request to all followers, with these parameters</a:t>
            </a:r>
          </a:p>
          <a:p>
            <a:pPr lvl="1"/>
            <a:r>
              <a:rPr lang="en-IN" sz="1700" i="1" dirty="0"/>
              <a:t>term</a:t>
            </a:r>
          </a:p>
          <a:p>
            <a:pPr lvl="1"/>
            <a:r>
              <a:rPr lang="en-IN" sz="1700" i="1" dirty="0" err="1"/>
              <a:t>previousLogEntryPosition</a:t>
            </a:r>
            <a:endParaRPr lang="en-IN" sz="1700" i="1" dirty="0"/>
          </a:p>
          <a:p>
            <a:pPr lvl="1"/>
            <a:r>
              <a:rPr lang="en-IN" sz="1700" i="1" dirty="0" err="1"/>
              <a:t>previousLogEntryTerm</a:t>
            </a:r>
            <a:endParaRPr lang="en-IN" sz="1700" i="1" dirty="0"/>
          </a:p>
          <a:p>
            <a:pPr lvl="1"/>
            <a:r>
              <a:rPr lang="en-IN" sz="1700" i="1" dirty="0" err="1"/>
              <a:t>logEntries</a:t>
            </a:r>
            <a:r>
              <a:rPr lang="en-IN" sz="1700" dirty="0"/>
              <a:t>:  array allowing multiple log records to be appended</a:t>
            </a:r>
          </a:p>
          <a:p>
            <a:pPr lvl="1"/>
            <a:r>
              <a:rPr lang="en-IN" sz="1700" i="1" dirty="0" err="1"/>
              <a:t>leaderCommitIndex</a:t>
            </a:r>
            <a:r>
              <a:rPr lang="en-IN" sz="1700" dirty="0"/>
              <a:t>:  an index such that all log records before the index are committed</a:t>
            </a:r>
          </a:p>
          <a:p>
            <a:r>
              <a:rPr lang="en-IN" sz="1700" dirty="0"/>
              <a:t>Followers carry out checks and respond (next slide)</a:t>
            </a:r>
          </a:p>
          <a:p>
            <a:r>
              <a:rPr lang="en-IN" sz="1700" dirty="0"/>
              <a:t>If majority of nodes respond with true, leader can report successful log append to initiating node</a:t>
            </a:r>
          </a:p>
          <a:p>
            <a:pPr lvl="1"/>
            <a:r>
              <a:rPr lang="en-IN" sz="1700" dirty="0"/>
              <a:t>Otherwise more work is needed, explained later</a:t>
            </a:r>
          </a:p>
        </p:txBody>
      </p:sp>
    </p:spTree>
    <p:extLst>
      <p:ext uri="{BB962C8B-B14F-4D97-AF65-F5344CB8AC3E}">
        <p14:creationId xmlns:p14="http://schemas.microsoft.com/office/powerpoint/2010/main" val="268288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Site Failure</a:t>
            </a:r>
          </a:p>
        </p:txBody>
      </p:sp>
      <p:sp>
        <p:nvSpPr>
          <p:cNvPr id="50178" name="Rectangle 1027"/>
          <p:cNvSpPr>
            <a:spLocks noGrp="1" noChangeArrowheads="1"/>
          </p:cNvSpPr>
          <p:nvPr>
            <p:ph idx="1"/>
          </p:nvPr>
        </p:nvSpPr>
        <p:spPr>
          <a:xfrm>
            <a:off x="768350" y="1285377"/>
            <a:ext cx="7665436" cy="4822815"/>
          </a:xfrm>
        </p:spPr>
        <p:txBody>
          <a:bodyPr>
            <a:normAutofit/>
          </a:bodyPr>
          <a:lstStyle/>
          <a:p>
            <a:pPr>
              <a:buFont typeface="Monotype Sorts" charset="0"/>
              <a:buNone/>
            </a:pPr>
            <a:r>
              <a:rPr lang="en-US" sz="1700" dirty="0">
                <a:latin typeface="Helvetica" charset="0"/>
              </a:rPr>
              <a:t>When site </a:t>
            </a:r>
            <a:r>
              <a:rPr lang="en-US" sz="1700" i="1" dirty="0" err="1">
                <a:latin typeface="Helvetica" charset="0"/>
              </a:rPr>
              <a:t>S</a:t>
            </a:r>
            <a:r>
              <a:rPr lang="en-US" sz="1700" i="1" baseline="-25000" dirty="0" err="1">
                <a:latin typeface="Helvetica" charset="0"/>
              </a:rPr>
              <a:t>k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recovers, it examines its log to determine the fate of</a:t>
            </a:r>
          </a:p>
          <a:p>
            <a:pPr>
              <a:buFont typeface="Monotype Sorts" charset="0"/>
              <a:buNone/>
            </a:pPr>
            <a:r>
              <a:rPr lang="en-US" sz="1700" dirty="0">
                <a:latin typeface="Helvetica" charset="0"/>
              </a:rPr>
              <a:t>transactions active at the time of the failure.</a:t>
            </a:r>
          </a:p>
          <a:p>
            <a:r>
              <a:rPr lang="en-US" sz="1700" dirty="0">
                <a:latin typeface="Helvetica" charset="0"/>
              </a:rPr>
              <a:t>Log contain &lt;</a:t>
            </a:r>
            <a:r>
              <a:rPr lang="en-US" sz="1700" b="1" dirty="0">
                <a:latin typeface="Helvetica" charset="0"/>
              </a:rPr>
              <a:t>commit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executes </a:t>
            </a:r>
            <a:r>
              <a:rPr lang="en-US" sz="1700" b="1" dirty="0">
                <a:latin typeface="Helvetica" charset="0"/>
              </a:rPr>
              <a:t>redo </a:t>
            </a:r>
            <a:r>
              <a:rPr lang="en-US" sz="1700" dirty="0">
                <a:latin typeface="Helvetica" charset="0"/>
              </a:rPr>
              <a:t>(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)</a:t>
            </a:r>
          </a:p>
          <a:p>
            <a:r>
              <a:rPr lang="en-US" sz="1700" dirty="0">
                <a:latin typeface="Helvetica" charset="0"/>
              </a:rPr>
              <a:t>Log contains &lt;</a:t>
            </a:r>
            <a:r>
              <a:rPr lang="en-US" sz="1700" b="1" dirty="0">
                <a:latin typeface="Helvetica" charset="0"/>
              </a:rPr>
              <a:t>abort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executes </a:t>
            </a:r>
            <a:r>
              <a:rPr lang="en-US" sz="1700" b="1" dirty="0">
                <a:latin typeface="Helvetica" charset="0"/>
              </a:rPr>
              <a:t>undo </a:t>
            </a:r>
            <a:r>
              <a:rPr lang="en-US" sz="1700" dirty="0">
                <a:latin typeface="Helvetica" charset="0"/>
              </a:rPr>
              <a:t>(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)</a:t>
            </a:r>
          </a:p>
          <a:p>
            <a:r>
              <a:rPr lang="en-US" sz="1700" dirty="0">
                <a:latin typeface="Helvetica" charset="0"/>
              </a:rPr>
              <a:t>Log contains &lt;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must consult C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to determine the fate of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committed, </a:t>
            </a:r>
            <a:r>
              <a:rPr lang="en-US" sz="1700" b="1" dirty="0">
                <a:latin typeface="Helvetica" charset="0"/>
                <a:ea typeface="ＭＳ Ｐゴシック" charset="0"/>
              </a:rPr>
              <a:t>redo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</a:t>
            </a:r>
            <a:r>
              <a:rPr lang="en-US" sz="1700" i="1" dirty="0">
                <a:latin typeface="Helvetica" charset="0"/>
                <a:ea typeface="ＭＳ Ｐゴシック" charset="0"/>
              </a:rPr>
              <a:t>T </a:t>
            </a:r>
            <a:r>
              <a:rPr lang="en-US" sz="1700" dirty="0">
                <a:latin typeface="Helvetica" charset="0"/>
                <a:ea typeface="ＭＳ Ｐゴシック" charset="0"/>
              </a:rPr>
              <a:t>aborted, </a:t>
            </a:r>
            <a:r>
              <a:rPr lang="en-US" sz="1700" b="1" dirty="0">
                <a:latin typeface="Helvetica" charset="0"/>
                <a:ea typeface="ＭＳ Ｐゴシック" charset="0"/>
              </a:rPr>
              <a:t>undo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  <a:p>
            <a:r>
              <a:rPr lang="en-US" sz="1700" dirty="0">
                <a:latin typeface="Helvetica" charset="0"/>
              </a:rPr>
              <a:t>The log contains no control records concerning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implies that </a:t>
            </a:r>
            <a:r>
              <a:rPr lang="en-US" sz="1700" dirty="0" err="1">
                <a:latin typeface="Helvetica" charset="0"/>
              </a:rPr>
              <a:t>S</a:t>
            </a:r>
            <a:r>
              <a:rPr lang="en-US" sz="1700" baseline="-25000" dirty="0" err="1">
                <a:latin typeface="Helvetica" charset="0"/>
              </a:rPr>
              <a:t>k</a:t>
            </a:r>
            <a:r>
              <a:rPr lang="en-US" sz="1700" dirty="0">
                <a:latin typeface="Helvetica" charset="0"/>
              </a:rPr>
              <a:t> failed before responding to the  </a:t>
            </a:r>
            <a:r>
              <a:rPr lang="en-US" sz="1700" b="1" dirty="0">
                <a:latin typeface="Helvetica" charset="0"/>
              </a:rPr>
              <a:t>prepare </a:t>
            </a:r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message from C</a:t>
            </a:r>
            <a:r>
              <a:rPr lang="en-US" sz="1700" baseline="-25000" dirty="0">
                <a:latin typeface="Helvetica" charset="0"/>
              </a:rPr>
              <a:t>i </a:t>
            </a:r>
            <a:endParaRPr lang="en-US" sz="1700" dirty="0">
              <a:latin typeface="Helvetica" charset="0"/>
            </a:endParaRP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since the failure of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S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precludes the sending of such a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response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sz="1700" dirty="0">
                <a:latin typeface="Helvetica" charset="0"/>
                <a:ea typeface="ＭＳ Ｐゴシック" charset="0"/>
              </a:rPr>
              <a:t>must 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endParaRPr lang="en-US" sz="1700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sz="1700" i="1" dirty="0" err="1">
                <a:latin typeface="Helvetica" charset="0"/>
                <a:ea typeface="ＭＳ Ｐゴシック" charset="0"/>
              </a:rPr>
              <a:t>S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must execute </a:t>
            </a:r>
            <a:r>
              <a:rPr lang="en-US" sz="1700" b="1" dirty="0">
                <a:latin typeface="Helvetica" charset="0"/>
                <a:ea typeface="ＭＳ Ｐゴシック" charset="0"/>
              </a:rPr>
              <a:t>undo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2184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8448-8165-4862-A96B-56350666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</a:t>
            </a:r>
            <a:r>
              <a:rPr lang="en-IN" dirty="0" err="1"/>
              <a:t>AppendEntries</a:t>
            </a:r>
            <a:r>
              <a:rPr lang="en-IN" dirty="0"/>
              <a:t>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95A1-7BB6-43CF-A400-60EFBC1C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273185"/>
            <a:ext cx="7550027" cy="4408287"/>
          </a:xfrm>
        </p:spPr>
        <p:txBody>
          <a:bodyPr/>
          <a:lstStyle/>
          <a:p>
            <a:r>
              <a:rPr lang="en-IN" sz="1700" dirty="0"/>
              <a:t>Follower that receives </a:t>
            </a:r>
            <a:r>
              <a:rPr lang="en-IN" sz="1700" i="1" dirty="0" err="1"/>
              <a:t>AppendEntries</a:t>
            </a:r>
            <a:r>
              <a:rPr lang="en-IN" sz="1700" dirty="0"/>
              <a:t> message does the following</a:t>
            </a:r>
          </a:p>
          <a:p>
            <a:pPr marL="457200" lvl="1" indent="0">
              <a:buNone/>
            </a:pPr>
            <a:r>
              <a:rPr lang="en-IN" sz="1700" dirty="0">
                <a:solidFill>
                  <a:srgbClr val="FF9900"/>
                </a:solidFill>
              </a:rPr>
              <a:t>1.  </a:t>
            </a:r>
            <a:r>
              <a:rPr lang="en-IN" sz="1700" dirty="0"/>
              <a:t>If term in message is less than followers </a:t>
            </a:r>
            <a:r>
              <a:rPr lang="en-IN" sz="1700" i="1" dirty="0" err="1"/>
              <a:t>currentTerm</a:t>
            </a:r>
            <a:r>
              <a:rPr lang="en-IN" sz="1700" dirty="0"/>
              <a:t>, Return false</a:t>
            </a:r>
          </a:p>
          <a:p>
            <a:pPr marL="800100" lvl="1" indent="-342900">
              <a:buAutoNum type="arabicPlain"/>
            </a:pPr>
            <a:endParaRPr lang="en-IN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700" dirty="0">
                <a:solidFill>
                  <a:srgbClr val="FF9900"/>
                </a:solidFill>
              </a:rPr>
              <a:t>2.  </a:t>
            </a:r>
            <a:r>
              <a:rPr lang="en-IN" sz="1700" dirty="0"/>
              <a:t>If log does not have an entry at </a:t>
            </a:r>
            <a:r>
              <a:rPr lang="en-IN" sz="1700" i="1" dirty="0" err="1"/>
              <a:t>previousLogEntryPosition</a:t>
            </a:r>
            <a:r>
              <a:rPr lang="en-IN" sz="1700" dirty="0"/>
              <a:t> with term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700" dirty="0"/>
              <a:t>     matching </a:t>
            </a:r>
            <a:r>
              <a:rPr lang="en-IN" sz="1700" i="1" dirty="0" err="1"/>
              <a:t>previousLogEntryTerm</a:t>
            </a:r>
            <a:r>
              <a:rPr lang="en-IN" sz="1700" dirty="0"/>
              <a:t>, Return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700" dirty="0">
                <a:solidFill>
                  <a:srgbClr val="FF9900"/>
                </a:solidFill>
              </a:rPr>
              <a:t>3.  </a:t>
            </a:r>
            <a:r>
              <a:rPr lang="en-IN" sz="1700" dirty="0"/>
              <a:t>If entry at </a:t>
            </a:r>
            <a:r>
              <a:rPr lang="en-IN" sz="1700" i="1" dirty="0" err="1"/>
              <a:t>previousLogEntryPosition</a:t>
            </a:r>
            <a:r>
              <a:rPr lang="en-IN" sz="1700" dirty="0"/>
              <a:t> is different from first log record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/>
              <a:t>     </a:t>
            </a:r>
            <a:r>
              <a:rPr lang="en-IN" sz="1700" dirty="0"/>
              <a:t>in </a:t>
            </a:r>
            <a:r>
              <a:rPr lang="en-IN" sz="1700" i="1" dirty="0" err="1"/>
              <a:t>AppendEntries</a:t>
            </a:r>
            <a:r>
              <a:rPr lang="en-IN" sz="1700" dirty="0"/>
              <a:t> message, delete existing entry and all subsequent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/>
              <a:t>     </a:t>
            </a:r>
            <a:r>
              <a:rPr lang="en-IN" sz="1700" dirty="0"/>
              <a:t>entries in 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700" dirty="0">
                <a:solidFill>
                  <a:srgbClr val="FF9900"/>
                </a:solidFill>
              </a:rPr>
              <a:t>4.  </a:t>
            </a:r>
            <a:r>
              <a:rPr lang="en-IN" sz="1700" dirty="0"/>
              <a:t>Any log records in </a:t>
            </a:r>
            <a:r>
              <a:rPr lang="en-IN" sz="1700" i="1" dirty="0" err="1"/>
              <a:t>logEntries</a:t>
            </a:r>
            <a:r>
              <a:rPr lang="en-IN" sz="1700" dirty="0"/>
              <a:t> that are not already in log are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/>
              <a:t>     </a:t>
            </a:r>
            <a:r>
              <a:rPr lang="en-IN" sz="1700" dirty="0"/>
              <a:t>appended to log</a:t>
            </a:r>
          </a:p>
          <a:p>
            <a:pPr marL="457200" lvl="1" indent="0">
              <a:buNone/>
            </a:pPr>
            <a:r>
              <a:rPr lang="en-IN" sz="1700" dirty="0">
                <a:solidFill>
                  <a:srgbClr val="FF9900"/>
                </a:solidFill>
              </a:rPr>
              <a:t>5.  </a:t>
            </a:r>
            <a:r>
              <a:rPr lang="en-IN" sz="1700" dirty="0"/>
              <a:t>Follower maintains local </a:t>
            </a:r>
            <a:r>
              <a:rPr lang="en-IN" sz="1700" i="1" dirty="0" err="1"/>
              <a:t>commitIndex</a:t>
            </a:r>
            <a:endParaRPr lang="en-IN" sz="1700" i="1" dirty="0"/>
          </a:p>
          <a:p>
            <a:pPr marL="1143000" lvl="2" indent="-342900"/>
            <a:r>
              <a:rPr lang="en-IN" sz="1700" dirty="0"/>
              <a:t>if </a:t>
            </a:r>
            <a:r>
              <a:rPr lang="en-IN" sz="1700" i="1" dirty="0" err="1"/>
              <a:t>leaderCommitIndex</a:t>
            </a:r>
            <a:r>
              <a:rPr lang="en-IN" sz="1700" dirty="0"/>
              <a:t> &gt; </a:t>
            </a:r>
            <a:r>
              <a:rPr lang="en-IN" sz="1700" i="1" dirty="0" err="1"/>
              <a:t>commitIndex</a:t>
            </a:r>
            <a:r>
              <a:rPr lang="en-IN" sz="1700" dirty="0"/>
              <a:t>, set </a:t>
            </a:r>
            <a:r>
              <a:rPr lang="en-IN" sz="1700" i="1" dirty="0" err="1"/>
              <a:t>commitIndex</a:t>
            </a:r>
            <a:r>
              <a:rPr lang="en-IN" sz="1700" dirty="0"/>
              <a:t>=min(</a:t>
            </a:r>
            <a:r>
              <a:rPr lang="en-IN" sz="1700" i="1" dirty="0" err="1"/>
              <a:t>leaderCommitIndex</a:t>
            </a:r>
            <a:r>
              <a:rPr lang="en-IN" sz="1700" dirty="0"/>
              <a:t>, last log entry index)</a:t>
            </a:r>
          </a:p>
          <a:p>
            <a:pPr marL="457200" lvl="1" indent="0">
              <a:buNone/>
            </a:pPr>
            <a:r>
              <a:rPr lang="en-IN" sz="1700" dirty="0">
                <a:solidFill>
                  <a:srgbClr val="FF9900"/>
                </a:solidFill>
              </a:rPr>
              <a:t>6.  </a:t>
            </a:r>
            <a:r>
              <a:rPr lang="en-IN" sz="17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6410392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B82A-2C37-4CAA-86CF-7B02F894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</a:t>
            </a:r>
            <a:r>
              <a:rPr lang="en-IN" dirty="0" err="1"/>
              <a:t>AppendEntries</a:t>
            </a:r>
            <a:r>
              <a:rPr lang="en-IN" dirty="0"/>
              <a:t> Procedure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9718-30AC-47AC-BEBB-B9371B95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33996"/>
            <a:ext cx="7683192" cy="4862004"/>
          </a:xfrm>
        </p:spPr>
        <p:txBody>
          <a:bodyPr/>
          <a:lstStyle/>
          <a:p>
            <a:r>
              <a:rPr lang="en-IN" sz="1700" dirty="0"/>
              <a:t>If leader </a:t>
            </a:r>
            <a:r>
              <a:rPr lang="en-IN" sz="1700" i="1" dirty="0"/>
              <a:t>N1</a:t>
            </a:r>
            <a:r>
              <a:rPr lang="en-IN" sz="1700" dirty="0"/>
              <a:t> receives a false message from follower with a higher </a:t>
            </a:r>
            <a:r>
              <a:rPr lang="en-IN" sz="1700" dirty="0" err="1"/>
              <a:t>currentTerm</a:t>
            </a:r>
            <a:r>
              <a:rPr lang="en-IN" sz="1700" dirty="0"/>
              <a:t>, </a:t>
            </a:r>
            <a:r>
              <a:rPr lang="en-IN" sz="1700" i="1" dirty="0"/>
              <a:t>N1</a:t>
            </a:r>
            <a:r>
              <a:rPr lang="en-IN" sz="1700" dirty="0"/>
              <a:t> realizes it is no longer a leader and becomes a follower</a:t>
            </a:r>
          </a:p>
          <a:p>
            <a:r>
              <a:rPr lang="en-IN" sz="1700" dirty="0"/>
              <a:t>Different followers may have different log states</a:t>
            </a:r>
          </a:p>
          <a:p>
            <a:r>
              <a:rPr lang="en-IN" sz="1700" dirty="0"/>
              <a:t>If leader receives false from a node, log in that node is out of date and needs updating</a:t>
            </a:r>
          </a:p>
          <a:p>
            <a:pPr lvl="1"/>
            <a:r>
              <a:rPr lang="en-IN" sz="1700" dirty="0"/>
              <a:t>Leader retries </a:t>
            </a:r>
            <a:r>
              <a:rPr lang="en-IN" sz="1700" dirty="0" err="1"/>
              <a:t>AppendEntries</a:t>
            </a:r>
            <a:r>
              <a:rPr lang="en-IN" sz="1700" dirty="0"/>
              <a:t> for that node, starting from an earlier point in its own log</a:t>
            </a:r>
          </a:p>
          <a:p>
            <a:pPr lvl="1"/>
            <a:r>
              <a:rPr lang="en-IN" sz="1700" dirty="0"/>
              <a:t>May get false several times, until it goes far enough back in log to find a matching log entry</a:t>
            </a:r>
          </a:p>
          <a:p>
            <a:r>
              <a:rPr lang="en-IN" sz="1700" dirty="0"/>
              <a:t>Key remaining issue: if a leader dies, and another one takes over, the log must be brought to consistent state</a:t>
            </a:r>
          </a:p>
          <a:p>
            <a:pPr lvl="1"/>
            <a:r>
              <a:rPr lang="en-IN" sz="1700" dirty="0"/>
              <a:t>New leader may have an older log</a:t>
            </a:r>
          </a:p>
        </p:txBody>
      </p:sp>
    </p:spTree>
    <p:extLst>
      <p:ext uri="{BB962C8B-B14F-4D97-AF65-F5344CB8AC3E}">
        <p14:creationId xmlns:p14="http://schemas.microsoft.com/office/powerpoint/2010/main" val="241647566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597C-4C2F-4901-BAF3-C82A1532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Leader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018E-97F4-4DC7-8107-7E9D5CBB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594415" cy="4908159"/>
          </a:xfrm>
        </p:spPr>
        <p:txBody>
          <a:bodyPr/>
          <a:lstStyle/>
          <a:p>
            <a:r>
              <a:rPr lang="en-IN" sz="1700" dirty="0"/>
              <a:t>Raft protocol ensures any node elected as leader has all committed log entries</a:t>
            </a:r>
          </a:p>
          <a:p>
            <a:pPr lvl="1"/>
            <a:r>
              <a:rPr lang="en-IN" sz="1700" dirty="0"/>
              <a:t>Candidate must send information about its own log state when seeking votes</a:t>
            </a:r>
          </a:p>
          <a:p>
            <a:pPr lvl="1"/>
            <a:r>
              <a:rPr lang="en-IN" sz="1700" dirty="0"/>
              <a:t>Node votes for candidate only if candidates log state is at least as up-to-date as its own (we omit details)</a:t>
            </a:r>
          </a:p>
          <a:p>
            <a:pPr lvl="1"/>
            <a:r>
              <a:rPr lang="en-IN" sz="1700" dirty="0"/>
              <a:t>Since majority have voted for new leader, any committed log entry will be in new leaders log</a:t>
            </a:r>
          </a:p>
          <a:p>
            <a:r>
              <a:rPr lang="en-IN" sz="1700" dirty="0"/>
              <a:t>Raft forces all other nodes to replicate leaders log</a:t>
            </a:r>
          </a:p>
          <a:p>
            <a:pPr lvl="1"/>
            <a:r>
              <a:rPr lang="en-IN" sz="1700" dirty="0"/>
              <a:t>Log records at new leader may get committed when log gets replicated</a:t>
            </a:r>
          </a:p>
          <a:p>
            <a:pPr lvl="1"/>
            <a:r>
              <a:rPr lang="en-IN" sz="1700" dirty="0"/>
              <a:t>Leader </a:t>
            </a:r>
            <a:r>
              <a:rPr lang="en-IN" sz="1700" i="1" dirty="0"/>
              <a:t>cannot</a:t>
            </a:r>
            <a:r>
              <a:rPr lang="en-IN" sz="1700" dirty="0"/>
              <a:t> count number of replicas with a record from an earlier term and declare it committed if it is at majority</a:t>
            </a:r>
          </a:p>
          <a:p>
            <a:pPr lvl="2"/>
            <a:r>
              <a:rPr lang="en-IN" sz="1700" dirty="0"/>
              <a:t>Details are subtle, and omitted</a:t>
            </a:r>
          </a:p>
          <a:p>
            <a:pPr lvl="2"/>
            <a:r>
              <a:rPr lang="en-IN" sz="1700" dirty="0"/>
              <a:t>Instead, leader must replicate a new log record in its current term</a:t>
            </a:r>
          </a:p>
        </p:txBody>
      </p:sp>
    </p:spTree>
    <p:extLst>
      <p:ext uri="{BB962C8B-B14F-4D97-AF65-F5344CB8AC3E}">
        <p14:creationId xmlns:p14="http://schemas.microsoft.com/office/powerpoint/2010/main" val="41755028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597C-4C2F-4901-BAF3-C82A1532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018E-97F4-4DC7-8107-7E9D5CBB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58529"/>
            <a:ext cx="7727580" cy="3847455"/>
          </a:xfrm>
        </p:spPr>
        <p:txBody>
          <a:bodyPr/>
          <a:lstStyle/>
          <a:p>
            <a:r>
              <a:rPr lang="en-IN" sz="1700" dirty="0"/>
              <a:t>There are many more subtle details that need to be taken care of</a:t>
            </a:r>
          </a:p>
          <a:p>
            <a:pPr lvl="1"/>
            <a:r>
              <a:rPr lang="en-IN" sz="1700" dirty="0"/>
              <a:t>Consistency even in face of multiple failures and restarts</a:t>
            </a:r>
          </a:p>
          <a:p>
            <a:pPr lvl="1"/>
            <a:r>
              <a:rPr lang="en-IN" sz="1700" dirty="0"/>
              <a:t>Maintaining cluster membership, cluster membership changes</a:t>
            </a:r>
          </a:p>
          <a:p>
            <a:r>
              <a:rPr lang="en-IN" sz="1700" dirty="0"/>
              <a:t>Raft has been proven formally correct</a:t>
            </a:r>
          </a:p>
          <a:p>
            <a:r>
              <a:rPr lang="en-IN" sz="1700" dirty="0"/>
              <a:t>See bibliographic notes for more details of above</a:t>
            </a:r>
          </a:p>
        </p:txBody>
      </p:sp>
    </p:spTree>
    <p:extLst>
      <p:ext uri="{BB962C8B-B14F-4D97-AF65-F5344CB8AC3E}">
        <p14:creationId xmlns:p14="http://schemas.microsoft.com/office/powerpoint/2010/main" val="277180287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B40D-7948-4055-9CCC-9FBE5257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985022"/>
          </a:xfrm>
        </p:spPr>
        <p:txBody>
          <a:bodyPr/>
          <a:lstStyle/>
          <a:p>
            <a:r>
              <a:rPr lang="en-IN" dirty="0"/>
              <a:t>Fault-Tolerant Services using </a:t>
            </a:r>
            <a:br>
              <a:rPr lang="en-IN" dirty="0"/>
            </a:br>
            <a:r>
              <a:rPr lang="en-IN" dirty="0"/>
              <a:t>Replicated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D1A2-8564-49E5-ACAE-DC27D0B1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437595"/>
            <a:ext cx="7771968" cy="4280453"/>
          </a:xfrm>
        </p:spPr>
        <p:txBody>
          <a:bodyPr/>
          <a:lstStyle/>
          <a:p>
            <a:r>
              <a:rPr lang="en-IN" sz="1600" dirty="0"/>
              <a:t>Key requirement: make a service fault tolerant</a:t>
            </a:r>
          </a:p>
          <a:p>
            <a:pPr lvl="1"/>
            <a:r>
              <a:rPr lang="en-IN" sz="1600" dirty="0"/>
              <a:t>E.g., lock manager, key-value storage system, ….</a:t>
            </a:r>
          </a:p>
          <a:p>
            <a:r>
              <a:rPr lang="en-IN" sz="1600" dirty="0"/>
              <a:t>State machines are a powerful approach to creating such services</a:t>
            </a:r>
          </a:p>
          <a:p>
            <a:r>
              <a:rPr lang="en-IN" sz="1600" dirty="0"/>
              <a:t>A </a:t>
            </a:r>
            <a:r>
              <a:rPr lang="en-IN" sz="1600" b="1" dirty="0">
                <a:solidFill>
                  <a:srgbClr val="002060"/>
                </a:solidFill>
              </a:rPr>
              <a:t>state machine </a:t>
            </a:r>
          </a:p>
          <a:p>
            <a:pPr lvl="1"/>
            <a:r>
              <a:rPr lang="en-IN" sz="1600" dirty="0"/>
              <a:t>Has a stored state, and receives inputs</a:t>
            </a:r>
          </a:p>
          <a:p>
            <a:pPr lvl="1"/>
            <a:r>
              <a:rPr lang="en-IN" sz="1600" dirty="0"/>
              <a:t>Makes state transitions on each input, and may output some results</a:t>
            </a:r>
          </a:p>
          <a:p>
            <a:pPr lvl="2"/>
            <a:r>
              <a:rPr lang="en-IN" sz="1600" dirty="0"/>
              <a:t>Transitions and output must be deterministic</a:t>
            </a:r>
          </a:p>
          <a:p>
            <a:r>
              <a:rPr lang="en-IN" sz="1600" dirty="0"/>
              <a:t>A </a:t>
            </a:r>
            <a:r>
              <a:rPr lang="en-IN" sz="1600" b="1" dirty="0">
                <a:solidFill>
                  <a:srgbClr val="002060"/>
                </a:solidFill>
              </a:rPr>
              <a:t>replicated state machine </a:t>
            </a:r>
            <a:r>
              <a:rPr lang="en-IN" sz="1600" dirty="0"/>
              <a:t>is a state machine that is replicated on multiple nodes</a:t>
            </a:r>
          </a:p>
          <a:p>
            <a:pPr lvl="1"/>
            <a:r>
              <a:rPr lang="en-IN" sz="1600" dirty="0"/>
              <a:t>All replicas must get exactly the same inputs</a:t>
            </a:r>
          </a:p>
          <a:p>
            <a:pPr lvl="2"/>
            <a:r>
              <a:rPr lang="en-IN" sz="1600" dirty="0"/>
              <a:t>Replicated log!  State machine processes only committed inputs!</a:t>
            </a:r>
          </a:p>
          <a:p>
            <a:pPr lvl="1"/>
            <a:r>
              <a:rPr lang="en-IN" sz="1600" dirty="0"/>
              <a:t>Even if some of the nodes fail, state and output can be obtained from other nodes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9618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ADC8-F208-44E6-90C3-FCAFEDD3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Replicated State Machine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169896-F8B8-4A89-A93C-2C19A5F2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6"/>
            <a:ext cx="7570978" cy="738495"/>
          </a:xfrm>
        </p:spPr>
        <p:txBody>
          <a:bodyPr/>
          <a:lstStyle/>
          <a:p>
            <a:r>
              <a:rPr lang="en-IN" sz="1700" dirty="0"/>
              <a:t>Replicated state machine based on replicated log</a:t>
            </a:r>
          </a:p>
          <a:p>
            <a:r>
              <a:rPr lang="en-IN" sz="1700" dirty="0"/>
              <a:t>Example commands assign values to variables</a:t>
            </a: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F70CFBC2-BF2D-4CC6-BC0D-861B454E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010448" y="2036353"/>
            <a:ext cx="8005148" cy="381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4276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2710-47B1-4F28-BCFE-EC120431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Replicated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42B4-F786-489D-937F-AFB245B9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102497"/>
            <a:ext cx="7709825" cy="4737471"/>
          </a:xfrm>
        </p:spPr>
        <p:txBody>
          <a:bodyPr/>
          <a:lstStyle/>
          <a:p>
            <a:r>
              <a:rPr lang="en-IN" sz="1700" dirty="0"/>
              <a:t>Replicated state machines can be used to implement wide variety of services</a:t>
            </a:r>
          </a:p>
          <a:p>
            <a:pPr lvl="1"/>
            <a:r>
              <a:rPr lang="en-IN" sz="1700" dirty="0"/>
              <a:t>Inputs can specify operations with parameters</a:t>
            </a:r>
          </a:p>
          <a:p>
            <a:pPr lvl="1"/>
            <a:r>
              <a:rPr lang="en-IN" sz="1700" dirty="0"/>
              <a:t>But operations must be deterministic </a:t>
            </a:r>
          </a:p>
          <a:p>
            <a:pPr lvl="1"/>
            <a:r>
              <a:rPr lang="en-IN" sz="1700" dirty="0"/>
              <a:t>Result of operation can be sent from any replica</a:t>
            </a:r>
          </a:p>
          <a:p>
            <a:pPr lvl="2"/>
            <a:r>
              <a:rPr lang="en-IN" sz="1700" dirty="0"/>
              <a:t>Gets executed only when log record is committed in replicated log</a:t>
            </a:r>
          </a:p>
          <a:p>
            <a:pPr lvl="2"/>
            <a:r>
              <a:rPr lang="en-IN" sz="1700" dirty="0"/>
              <a:t>Usually sent from leader, which knows which part of log is committed</a:t>
            </a:r>
          </a:p>
          <a:p>
            <a:r>
              <a:rPr lang="en-IN" sz="1700" dirty="0"/>
              <a:t>Example: </a:t>
            </a:r>
            <a:r>
              <a:rPr lang="en-IN" sz="1700" b="1" dirty="0">
                <a:solidFill>
                  <a:srgbClr val="002060"/>
                </a:solidFill>
              </a:rPr>
              <a:t>Fault-tolerant lock manager</a:t>
            </a:r>
          </a:p>
          <a:p>
            <a:pPr lvl="1"/>
            <a:r>
              <a:rPr lang="en-IN" sz="1700" dirty="0"/>
              <a:t>State: lock table</a:t>
            </a:r>
          </a:p>
          <a:p>
            <a:pPr lvl="1"/>
            <a:r>
              <a:rPr lang="en-IN" sz="1700" dirty="0"/>
              <a:t>Operations: lock requests and lock releases</a:t>
            </a:r>
          </a:p>
          <a:p>
            <a:pPr lvl="1"/>
            <a:r>
              <a:rPr lang="en-IN" sz="1700" dirty="0"/>
              <a:t>Output: grant, or rollback requests on deadlock</a:t>
            </a:r>
          </a:p>
          <a:p>
            <a:pPr lvl="1"/>
            <a:r>
              <a:rPr lang="en-IN" sz="1700" dirty="0"/>
              <a:t>Centralized implementation is made fault tolerant by simply running it on a replicated state machine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8137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F722-16E2-49BD-B1F9-E6F4EB81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Replicated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90EE-A172-4149-9C12-9DD573B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26881"/>
            <a:ext cx="7727580" cy="4225407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Fault tolerant key-value store</a:t>
            </a:r>
          </a:p>
          <a:p>
            <a:pPr lvl="1"/>
            <a:r>
              <a:rPr lang="en-IN" sz="1700" dirty="0"/>
              <a:t>State: key-value storage state</a:t>
            </a:r>
          </a:p>
          <a:p>
            <a:pPr lvl="1"/>
            <a:r>
              <a:rPr lang="en-IN" sz="1700" dirty="0"/>
              <a:t>Operations: get() and put() are first logged</a:t>
            </a:r>
          </a:p>
          <a:p>
            <a:pPr lvl="2"/>
            <a:r>
              <a:rPr lang="en-IN" sz="1700" dirty="0"/>
              <a:t>Operations executed when the log record is in committed state</a:t>
            </a:r>
          </a:p>
          <a:p>
            <a:pPr lvl="2"/>
            <a:r>
              <a:rPr lang="en-IN" sz="1700" dirty="0"/>
              <a:t>Note: even get() operations need to be processed via log</a:t>
            </a:r>
          </a:p>
          <a:p>
            <a:r>
              <a:rPr lang="en-IN" sz="1700" dirty="0"/>
              <a:t>Google Spanner uses replicated state machine to implement key-value store</a:t>
            </a:r>
          </a:p>
          <a:p>
            <a:pPr lvl="1"/>
            <a:r>
              <a:rPr lang="en-IN" sz="1700" dirty="0"/>
              <a:t>Data is partitioned, and each partition is replicated across multiple nodes</a:t>
            </a:r>
          </a:p>
          <a:p>
            <a:pPr lvl="1"/>
            <a:r>
              <a:rPr lang="en-IN" sz="1700" dirty="0"/>
              <a:t>Replicas of a partition form a </a:t>
            </a:r>
            <a:r>
              <a:rPr lang="en-IN" sz="1700" i="1" dirty="0" err="1"/>
              <a:t>Paxos</a:t>
            </a:r>
            <a:r>
              <a:rPr lang="en-IN" sz="1700" i="1" dirty="0"/>
              <a:t> group</a:t>
            </a:r>
            <a:r>
              <a:rPr lang="en-IN" sz="1700" dirty="0"/>
              <a:t> with one node as leader</a:t>
            </a:r>
          </a:p>
          <a:p>
            <a:pPr lvl="1"/>
            <a:r>
              <a:rPr lang="en-IN" sz="1700" dirty="0"/>
              <a:t>Operations initiated at leader, and replicated to other nodes</a:t>
            </a:r>
          </a:p>
          <a:p>
            <a:pPr marL="457200" lvl="1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4332651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4F29-481C-4272-8187-68DF7A49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r>
              <a:rPr lang="en-IN" dirty="0"/>
              <a:t>Two-Phase Commit Using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F70F-B9CE-4F51-9E4B-920EBAE51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13" y="1151265"/>
            <a:ext cx="7714695" cy="4493631"/>
          </a:xfrm>
        </p:spPr>
        <p:txBody>
          <a:bodyPr/>
          <a:lstStyle/>
          <a:p>
            <a:r>
              <a:rPr lang="en-IN" sz="1700" dirty="0"/>
              <a:t>Basic two-phase commit can result in blocking</a:t>
            </a:r>
          </a:p>
          <a:p>
            <a:r>
              <a:rPr lang="en-IN" sz="1700" b="1" dirty="0">
                <a:solidFill>
                  <a:srgbClr val="002060"/>
                </a:solidFill>
              </a:rPr>
              <a:t>Non-blocking two-phase commit </a:t>
            </a:r>
            <a:r>
              <a:rPr lang="en-IN" sz="1700" dirty="0"/>
              <a:t>can be implemented using consensus</a:t>
            </a:r>
          </a:p>
          <a:p>
            <a:pPr lvl="1"/>
            <a:r>
              <a:rPr lang="en-IN" sz="1700" dirty="0"/>
              <a:t>Key idea: Record commit decisions using consensus protocol instead of logging it at coordinator</a:t>
            </a:r>
          </a:p>
          <a:p>
            <a:pPr lvl="1"/>
            <a:r>
              <a:rPr lang="en-IN" sz="1700" dirty="0"/>
              <a:t>As long as majority of sites are up and reachable, decision will be known</a:t>
            </a:r>
          </a:p>
          <a:p>
            <a:pPr lvl="2"/>
            <a:r>
              <a:rPr lang="en-IN" sz="1700" dirty="0"/>
              <a:t>Blocking is then avoided</a:t>
            </a:r>
          </a:p>
          <a:p>
            <a:r>
              <a:rPr lang="en-IN" sz="1700" dirty="0"/>
              <a:t>Used e.g. in Google spanner, for transactions that span partitions</a:t>
            </a:r>
          </a:p>
          <a:p>
            <a:pPr lvl="1"/>
            <a:r>
              <a:rPr lang="en-IN" sz="1700" dirty="0"/>
              <a:t>2PC is coordinated by </a:t>
            </a:r>
            <a:r>
              <a:rPr lang="en-IN" sz="1700" dirty="0" err="1"/>
              <a:t>Paxos</a:t>
            </a:r>
            <a:r>
              <a:rPr lang="en-IN" sz="1700" dirty="0"/>
              <a:t> group leader at any 1 partition</a:t>
            </a:r>
          </a:p>
          <a:p>
            <a:pPr lvl="1"/>
            <a:r>
              <a:rPr lang="en-IN" sz="1700" dirty="0"/>
              <a:t>Lock table is implemented using replicated state machine</a:t>
            </a:r>
          </a:p>
          <a:p>
            <a:pPr lvl="2"/>
            <a:r>
              <a:rPr lang="en-IN" sz="1700" dirty="0"/>
              <a:t>Even if leader fails, new leader can see up-to-date lock state</a:t>
            </a:r>
          </a:p>
        </p:txBody>
      </p:sp>
    </p:spTree>
    <p:extLst>
      <p:ext uri="{BB962C8B-B14F-4D97-AF65-F5344CB8AC3E}">
        <p14:creationId xmlns:p14="http://schemas.microsoft.com/office/powerpoint/2010/main" val="3864858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464" y="2541153"/>
            <a:ext cx="6876288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Extra Slides – Material Not in Text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3E180CD-3A89-40D2-816D-A94A20333E9D}"/>
              </a:ext>
            </a:extLst>
          </p:cNvPr>
          <p:cNvSpPr txBox="1">
            <a:spLocks/>
          </p:cNvSpPr>
          <p:nvPr/>
        </p:nvSpPr>
        <p:spPr bwMode="auto">
          <a:xfrm>
            <a:off x="2693935" y="3287364"/>
            <a:ext cx="4645649" cy="11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IN" kern="0" dirty="0"/>
              <a:t>Weak Consistency</a:t>
            </a:r>
          </a:p>
          <a:p>
            <a:r>
              <a:rPr lang="en-IN" kern="0" dirty="0"/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353151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</a:rPr>
              <a:t>Handling of Failures- Coordinator Failure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34145"/>
            <a:ext cx="7790434" cy="4810623"/>
          </a:xfrm>
        </p:spPr>
        <p:txBody>
          <a:bodyPr>
            <a:normAutofit/>
          </a:bodyPr>
          <a:lstStyle/>
          <a:p>
            <a:pPr marL="381000" indent="-381000"/>
            <a:r>
              <a:rPr lang="en-US" sz="1700" dirty="0">
                <a:latin typeface="Helvetica" charset="0"/>
              </a:rPr>
              <a:t>If coordinator fails while the commit protocol for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is executing then participating sites must decide on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ja-JP" altLang="en-US" sz="1700" dirty="0">
                <a:latin typeface="Helvetica" charset="0"/>
              </a:rPr>
              <a:t>’</a:t>
            </a:r>
            <a:r>
              <a:rPr lang="en-US" altLang="ja-JP" sz="1700" dirty="0">
                <a:latin typeface="Helvetica" charset="0"/>
              </a:rPr>
              <a:t>s fate: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an active site contains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committed.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an active site contains an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aborted.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some active participating site does not contain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the failed coordinator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dirty="0">
                <a:latin typeface="Helvetica" charset="0"/>
                <a:ea typeface="ＭＳ Ｐゴシック" charset="0"/>
              </a:rPr>
              <a:t> cannot have decided to 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. Can therefore 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none of the above cases holds, then all active sites must have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their logs, but no additional control records (such as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of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&gt;). In this case active sites must wait for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to recover, to find decision.</a:t>
            </a:r>
          </a:p>
          <a:p>
            <a:pPr marL="381000" indent="-381000"/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Blocking problem</a:t>
            </a:r>
            <a:r>
              <a:rPr lang="en-US" sz="1700" dirty="0">
                <a:latin typeface="Helvetica" charset="0"/>
              </a:rPr>
              <a:t>: active sites may have to wait for failed coordinator to recover.</a:t>
            </a:r>
          </a:p>
        </p:txBody>
      </p:sp>
    </p:spTree>
    <p:extLst>
      <p:ext uri="{BB962C8B-B14F-4D97-AF65-F5344CB8AC3E}">
        <p14:creationId xmlns:p14="http://schemas.microsoft.com/office/powerpoint/2010/main" val="20592166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Basics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8349" y="1102497"/>
            <a:ext cx="7754213" cy="4786239"/>
          </a:xfrm>
        </p:spPr>
        <p:txBody>
          <a:bodyPr>
            <a:normAutofit/>
          </a:bodyPr>
          <a:lstStyle/>
          <a:p>
            <a:r>
              <a:rPr lang="en-US" sz="1700" dirty="0"/>
              <a:t>Provides a key-value store with basic get/put interface</a:t>
            </a:r>
          </a:p>
          <a:p>
            <a:pPr lvl="1"/>
            <a:r>
              <a:rPr lang="en-US" sz="1700" dirty="0"/>
              <a:t>Data values entirely </a:t>
            </a:r>
            <a:r>
              <a:rPr lang="en-US" sz="1700" dirty="0" err="1"/>
              <a:t>uninterpreted</a:t>
            </a:r>
            <a:r>
              <a:rPr lang="en-US" sz="1700" dirty="0"/>
              <a:t> by system</a:t>
            </a:r>
          </a:p>
          <a:p>
            <a:pPr lvl="2"/>
            <a:r>
              <a:rPr lang="en-US" sz="1700" dirty="0"/>
              <a:t>Unlike </a:t>
            </a:r>
            <a:r>
              <a:rPr lang="en-US" sz="1700" dirty="0" err="1"/>
              <a:t>Bigtable</a:t>
            </a:r>
            <a:r>
              <a:rPr lang="en-US" sz="1700" dirty="0"/>
              <a:t>, PNUTS, Megastore, etc.</a:t>
            </a:r>
          </a:p>
          <a:p>
            <a:r>
              <a:rPr lang="en-US" sz="1700" dirty="0"/>
              <a:t>Underlying storage based on DHTs using consistent hashing with virtual processors</a:t>
            </a:r>
          </a:p>
          <a:p>
            <a:r>
              <a:rPr lang="en-US" sz="1700" dirty="0"/>
              <a:t>Replication (N-</a:t>
            </a:r>
            <a:r>
              <a:rPr lang="en-US" sz="1700" dirty="0" err="1"/>
              <a:t>ary</a:t>
            </a:r>
            <a:r>
              <a:rPr lang="en-US" sz="1700" dirty="0"/>
              <a:t>)</a:t>
            </a:r>
          </a:p>
          <a:p>
            <a:pPr lvl="1"/>
            <a:r>
              <a:rPr lang="en-US" sz="1700" dirty="0"/>
              <a:t>Data stored in node to which key is mapped, as well as N-1 consecutive successors in ring</a:t>
            </a:r>
          </a:p>
          <a:p>
            <a:pPr lvl="1"/>
            <a:r>
              <a:rPr lang="en-US" sz="1700" dirty="0"/>
              <a:t>Replication at level of key range (virtual node)</a:t>
            </a:r>
          </a:p>
          <a:p>
            <a:pPr lvl="1"/>
            <a:r>
              <a:rPr lang="en-US" sz="1700" dirty="0"/>
              <a:t>Put call may return before data has been stored on all replicas</a:t>
            </a:r>
          </a:p>
          <a:p>
            <a:pPr lvl="2"/>
            <a:r>
              <a:rPr lang="en-US" sz="1700" dirty="0"/>
              <a:t>Reduces latency, at risk of consistency</a:t>
            </a:r>
          </a:p>
          <a:p>
            <a:pPr lvl="2"/>
            <a:r>
              <a:rPr lang="en-US" sz="1700" dirty="0"/>
              <a:t>Programmer can control degree of consistency (Q</a:t>
            </a:r>
            <a:r>
              <a:rPr lang="en-US" sz="1700" baseline="-25000" dirty="0"/>
              <a:t>R</a:t>
            </a:r>
            <a:r>
              <a:rPr lang="en-US" sz="1700" dirty="0"/>
              <a:t>, Q</a:t>
            </a:r>
            <a:r>
              <a:rPr lang="en-US" sz="1700" baseline="-25000" dirty="0"/>
              <a:t>W</a:t>
            </a:r>
            <a:r>
              <a:rPr lang="en-US" sz="1700" dirty="0"/>
              <a:t> and S) per instance (relation)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191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Put/Get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619746" cy="507884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Get/put requests handled by a coordinator (one of the nodes containing a replica of the item)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Upon receiving a put() request for a key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 the coordinator generates the vector clock for the new version and writes the new version locally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 The coordinator then sends the new version (along with the new vector clock) to the N highest-ranked reachable nodes.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If at least Q</a:t>
            </a:r>
            <a:r>
              <a:rPr lang="en-US" sz="1700" baseline="-25000" dirty="0"/>
              <a:t>W</a:t>
            </a:r>
            <a:r>
              <a:rPr lang="en-US" sz="1700" dirty="0"/>
              <a:t>-1 nodes respond then the write is considered successful.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For a get() request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the coordinator requests all existing versions of data for that key from the N highest-ranked reachable nodes in the preference list for that key,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Waits for Q</a:t>
            </a:r>
            <a:r>
              <a:rPr lang="en-US" sz="1700" baseline="-25000" dirty="0"/>
              <a:t>R</a:t>
            </a:r>
            <a:r>
              <a:rPr lang="en-US" sz="1700" dirty="0"/>
              <a:t> responses before returning the result to the client.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Returns all causally unrelated (incomparable) versions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Application should reconcile divergent versions and write back a reconciled version superseding the current versions</a:t>
            </a:r>
          </a:p>
        </p:txBody>
      </p:sp>
    </p:spTree>
    <p:extLst>
      <p:ext uri="{BB962C8B-B14F-4D97-AF65-F5344CB8AC3E}">
        <p14:creationId xmlns:p14="http://schemas.microsoft.com/office/powerpoint/2010/main" val="16494065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0" y="134111"/>
            <a:ext cx="8077200" cy="678981"/>
          </a:xfrm>
        </p:spPr>
        <p:txBody>
          <a:bodyPr/>
          <a:lstStyle/>
          <a:p>
            <a:r>
              <a:rPr lang="en-US" sz="2800" dirty="0"/>
              <a:t>How to Reconcile Inconsistent Versions?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746" y="1346399"/>
            <a:ext cx="7670306" cy="4627681"/>
          </a:xfrm>
        </p:spPr>
        <p:txBody>
          <a:bodyPr/>
          <a:lstStyle/>
          <a:p>
            <a:r>
              <a:rPr lang="en-US" sz="1700" dirty="0"/>
              <a:t>Reconciliation is application specific</a:t>
            </a:r>
          </a:p>
          <a:p>
            <a:pPr lvl="1"/>
            <a:r>
              <a:rPr lang="en-US" sz="1700" dirty="0"/>
              <a:t>E.g., two sites concurrent insert items to cart</a:t>
            </a:r>
          </a:p>
          <a:p>
            <a:pPr lvl="2"/>
            <a:r>
              <a:rPr lang="en-US" sz="1700" dirty="0"/>
              <a:t>Merge adds both items to the final cart state</a:t>
            </a:r>
          </a:p>
          <a:p>
            <a:pPr lvl="1"/>
            <a:r>
              <a:rPr lang="en-US" sz="1700" dirty="0"/>
              <a:t>E.g., S1 adds item A, S2 deletes item B</a:t>
            </a:r>
          </a:p>
          <a:p>
            <a:pPr lvl="2"/>
            <a:r>
              <a:rPr lang="en-US" sz="1700" dirty="0"/>
              <a:t>Merge adds item A, but deleted item B resurfaces</a:t>
            </a:r>
          </a:p>
          <a:p>
            <a:pPr lvl="2"/>
            <a:r>
              <a:rPr lang="en-US" sz="1700" dirty="0"/>
              <a:t>Cannot distinguish S2 deletes B from S1 add B</a:t>
            </a:r>
          </a:p>
          <a:p>
            <a:pPr lvl="2"/>
            <a:r>
              <a:rPr lang="en-US" sz="1700" dirty="0"/>
              <a:t>Problem: operations are inferred from states of divergent versions</a:t>
            </a:r>
          </a:p>
          <a:p>
            <a:pPr lvl="2"/>
            <a:r>
              <a:rPr lang="en-US" sz="1700" dirty="0"/>
              <a:t>Better solution (not supported in Dynamo) keep track of history of operations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9315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</a:t>
            </a:r>
            <a:r>
              <a:rPr lang="en-US" dirty="0" err="1"/>
              <a:t>vs</a:t>
            </a:r>
            <a:r>
              <a:rPr lang="en-US" dirty="0"/>
              <a:t>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309761"/>
            <a:ext cx="7780846" cy="4493631"/>
          </a:xfrm>
        </p:spPr>
        <p:txBody>
          <a:bodyPr>
            <a:noAutofit/>
          </a:bodyPr>
          <a:lstStyle/>
          <a:p>
            <a:r>
              <a:rPr lang="en-US" dirty="0" err="1"/>
              <a:t>Abadi’s</a:t>
            </a:r>
            <a:r>
              <a:rPr lang="en-US" dirty="0"/>
              <a:t> classification system: </a:t>
            </a:r>
            <a:r>
              <a:rPr lang="en-US" b="1" dirty="0"/>
              <a:t>PACELC</a:t>
            </a:r>
          </a:p>
          <a:p>
            <a:pPr lvl="1"/>
            <a:r>
              <a:rPr lang="en-US" dirty="0"/>
              <a:t> CAP theorem only matters when there is a partition</a:t>
            </a:r>
          </a:p>
          <a:p>
            <a:pPr lvl="1"/>
            <a:r>
              <a:rPr lang="en-US" dirty="0"/>
              <a:t>Even if partitions are rare, applications may trade off consistency for latency</a:t>
            </a:r>
          </a:p>
          <a:p>
            <a:pPr lvl="2"/>
            <a:r>
              <a:rPr lang="en-US" dirty="0"/>
              <a:t>E.g. PNUTS allows inconsistent reads to reduce latency</a:t>
            </a:r>
          </a:p>
          <a:p>
            <a:pPr lvl="3"/>
            <a:r>
              <a:rPr lang="en-US" dirty="0"/>
              <a:t>Critical for many applications</a:t>
            </a:r>
          </a:p>
          <a:p>
            <a:pPr lvl="2"/>
            <a:r>
              <a:rPr lang="en-US" dirty="0"/>
              <a:t>But update protocol (via master) ensures consistency over availability</a:t>
            </a:r>
          </a:p>
          <a:p>
            <a:pPr lvl="1"/>
            <a:r>
              <a:rPr lang="en-US" dirty="0"/>
              <a:t>Thus </a:t>
            </a:r>
            <a:r>
              <a:rPr lang="en-US" dirty="0" err="1"/>
              <a:t>Abadi</a:t>
            </a:r>
            <a:r>
              <a:rPr lang="en-US" dirty="0"/>
              <a:t> asks two questions:</a:t>
            </a:r>
          </a:p>
          <a:p>
            <a:pPr lvl="2"/>
            <a:r>
              <a:rPr lang="en-US" dirty="0"/>
              <a:t>If there is </a:t>
            </a:r>
            <a:r>
              <a:rPr lang="en-US" b="1" dirty="0"/>
              <a:t>P</a:t>
            </a:r>
            <a:r>
              <a:rPr lang="en-US" dirty="0"/>
              <a:t>artitioning, how does system tradeoff </a:t>
            </a:r>
            <a:r>
              <a:rPr lang="en-US" b="1" dirty="0"/>
              <a:t>A</a:t>
            </a:r>
            <a:r>
              <a:rPr lang="en-US" dirty="0"/>
              <a:t>vailability for </a:t>
            </a:r>
            <a:r>
              <a:rPr lang="en-US" b="1" dirty="0"/>
              <a:t>C</a:t>
            </a:r>
            <a:r>
              <a:rPr lang="en-US" dirty="0"/>
              <a:t>onsistency</a:t>
            </a:r>
          </a:p>
          <a:p>
            <a:pPr lvl="2"/>
            <a:r>
              <a:rPr lang="en-US" b="1" dirty="0"/>
              <a:t>E</a:t>
            </a:r>
            <a:r>
              <a:rPr lang="en-US" dirty="0"/>
              <a:t>lse how does system trade off </a:t>
            </a:r>
            <a:r>
              <a:rPr lang="en-US" b="1" dirty="0"/>
              <a:t>L</a:t>
            </a:r>
            <a:r>
              <a:rPr lang="en-US" dirty="0"/>
              <a:t>atency for </a:t>
            </a:r>
            <a:r>
              <a:rPr lang="en-US" b="1" dirty="0"/>
              <a:t>C</a:t>
            </a:r>
            <a:r>
              <a:rPr lang="en-US" dirty="0"/>
              <a:t>onsistency</a:t>
            </a:r>
          </a:p>
          <a:p>
            <a:pPr lvl="1"/>
            <a:r>
              <a:rPr lang="en-US" dirty="0"/>
              <a:t>E.g.,  Megastore: PC/EC</a:t>
            </a:r>
            <a:br>
              <a:rPr lang="en-US" dirty="0"/>
            </a:br>
            <a:r>
              <a:rPr lang="en-US" dirty="0"/>
              <a:t>        PNUTS: PC/EL</a:t>
            </a:r>
            <a:br>
              <a:rPr lang="en-US" dirty="0"/>
            </a:br>
            <a:r>
              <a:rPr lang="en-US" dirty="0"/>
              <a:t>        Dynamo (by default): PA/EL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7214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350" y="1236609"/>
            <a:ext cx="7771968" cy="4505823"/>
          </a:xfrm>
        </p:spPr>
        <p:txBody>
          <a:bodyPr>
            <a:normAutofit/>
          </a:bodyPr>
          <a:lstStyle/>
          <a:p>
            <a:r>
              <a:rPr lang="en-US" sz="1700" dirty="0"/>
              <a:t>Distributed data storage system supporting very high availability</a:t>
            </a:r>
          </a:p>
          <a:p>
            <a:pPr lvl="1"/>
            <a:r>
              <a:rPr lang="en-US" sz="1700" dirty="0"/>
              <a:t>Even at cost of consistency</a:t>
            </a:r>
          </a:p>
          <a:p>
            <a:pPr lvl="1"/>
            <a:r>
              <a:rPr lang="en-US" sz="1700" dirty="0"/>
              <a:t>E.g., motivation from Amazon:  Web users should always be able to add items to their cart</a:t>
            </a:r>
          </a:p>
          <a:p>
            <a:pPr lvl="2"/>
            <a:r>
              <a:rPr lang="en-US" sz="1700" dirty="0"/>
              <a:t>Even if they are connected to an app server which is now in a minority partition</a:t>
            </a:r>
          </a:p>
          <a:p>
            <a:pPr lvl="2"/>
            <a:r>
              <a:rPr lang="en-US" sz="1700" dirty="0"/>
              <a:t>Data should be synchronized with majority partition eventually</a:t>
            </a:r>
          </a:p>
          <a:p>
            <a:pPr lvl="2"/>
            <a:r>
              <a:rPr lang="en-US" sz="1700" dirty="0"/>
              <a:t>Inconsistency may be visible (briefly) to users</a:t>
            </a:r>
          </a:p>
          <a:p>
            <a:pPr lvl="3"/>
            <a:r>
              <a:rPr lang="en-US" sz="1700" dirty="0"/>
              <a:t>preferable to losing a customer!</a:t>
            </a:r>
          </a:p>
          <a:p>
            <a:r>
              <a:rPr lang="en-US" sz="1700" dirty="0" err="1"/>
              <a:t>DynamoDB</a:t>
            </a:r>
            <a:r>
              <a:rPr lang="en-US" sz="1700" dirty="0"/>
              <a:t>: part of Amazon Web Service, can subscribe and use over the Web</a:t>
            </a:r>
          </a:p>
        </p:txBody>
      </p:sp>
    </p:spTree>
    <p:extLst>
      <p:ext uri="{BB962C8B-B14F-4D97-AF65-F5344CB8AC3E}">
        <p14:creationId xmlns:p14="http://schemas.microsoft.com/office/powerpoint/2010/main" val="3172002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Bully Algorithm Details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248801"/>
            <a:ext cx="7692069" cy="4249791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If site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sends a request that is not answered by the coordinator within a time interval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, assume that the coordinator has failed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tries to elect itself as the new coordinator.</a:t>
            </a:r>
          </a:p>
          <a:p>
            <a:r>
              <a:rPr lang="en-US" sz="1700" dirty="0">
                <a:latin typeface="Helvetica" charset="0"/>
              </a:rPr>
              <a:t>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sends an election message to every site with a higher identification number,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baseline="-25000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then waits for any of these processes to answer within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.</a:t>
            </a:r>
          </a:p>
          <a:p>
            <a:r>
              <a:rPr lang="en-US" sz="1700" dirty="0">
                <a:latin typeface="Helvetica" charset="0"/>
              </a:rPr>
              <a:t>If no response within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, assume that all sites with number greater than </a:t>
            </a:r>
            <a:r>
              <a:rPr lang="en-US" sz="1700" i="1" dirty="0" err="1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have failed,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baseline="-25000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elects itself the new coordinator.</a:t>
            </a:r>
          </a:p>
          <a:p>
            <a:r>
              <a:rPr lang="en-US" sz="1700" dirty="0">
                <a:latin typeface="Helvetica" charset="0"/>
              </a:rPr>
              <a:t>If answer is received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begins time interval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ja-JP" altLang="en-US" sz="1700" dirty="0">
                <a:latin typeface="Helvetica" charset="0"/>
              </a:rPr>
              <a:t>’</a:t>
            </a:r>
            <a:r>
              <a:rPr lang="en-US" altLang="ja-JP" sz="1700" dirty="0">
                <a:latin typeface="Helvetica" charset="0"/>
              </a:rPr>
              <a:t>, waiting to receive a message that a site with a higher identification number has been elected.</a:t>
            </a:r>
            <a:endParaRPr lang="en-US" sz="17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428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392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Bully Algorithm (Cont.)</a:t>
            </a:r>
          </a:p>
        </p:txBody>
      </p:sp>
      <p:sp>
        <p:nvSpPr>
          <p:cNvPr id="128002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248801"/>
            <a:ext cx="7763091" cy="445705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If no message is sent within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ja-JP" altLang="en-US" sz="1700" dirty="0">
                <a:latin typeface="Helvetica" charset="0"/>
              </a:rPr>
              <a:t>’</a:t>
            </a:r>
            <a:r>
              <a:rPr lang="en-US" altLang="ja-JP" sz="1700" dirty="0">
                <a:latin typeface="Helvetica" charset="0"/>
              </a:rPr>
              <a:t>, assume the site with a higher number has failed; S</a:t>
            </a:r>
            <a:r>
              <a:rPr lang="en-US" altLang="ja-JP" sz="1700" i="1" baseline="-25000" dirty="0">
                <a:latin typeface="Helvetica" charset="0"/>
              </a:rPr>
              <a:t>i</a:t>
            </a:r>
            <a:r>
              <a:rPr lang="en-US" altLang="ja-JP" sz="1700" dirty="0">
                <a:latin typeface="Helvetica" charset="0"/>
              </a:rPr>
              <a:t> restarts the algorithm.</a:t>
            </a:r>
          </a:p>
          <a:p>
            <a:r>
              <a:rPr lang="en-US" sz="1700" dirty="0">
                <a:latin typeface="Helvetica" charset="0"/>
              </a:rPr>
              <a:t>After a failed site recovers, it immediately begins execution of the same algorithm.</a:t>
            </a:r>
          </a:p>
          <a:p>
            <a:r>
              <a:rPr lang="en-US" sz="1700" dirty="0">
                <a:latin typeface="Helvetica" charset="0"/>
              </a:rPr>
              <a:t>If there are no active sites with higher numbers, the recovered site forces all processes with lower numbers to let it become the coordinator site, even if there is a currently active coordinator with a lower number.</a:t>
            </a:r>
          </a:p>
        </p:txBody>
      </p:sp>
    </p:spTree>
    <p:extLst>
      <p:ext uri="{BB962C8B-B14F-4D97-AF65-F5344CB8AC3E}">
        <p14:creationId xmlns:p14="http://schemas.microsoft.com/office/powerpoint/2010/main" val="283718615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D4F88ED0-9ED9-4BC3-8A98-213849EED2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23</a:t>
            </a:r>
          </a:p>
        </p:txBody>
      </p:sp>
    </p:spTree>
    <p:extLst>
      <p:ext uri="{BB962C8B-B14F-4D97-AF65-F5344CB8AC3E}">
        <p14:creationId xmlns:p14="http://schemas.microsoft.com/office/powerpoint/2010/main" val="294294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Network Partition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97569"/>
            <a:ext cx="7802626" cy="4737471"/>
          </a:xfrm>
          <a:noFill/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If the coordinator and all its participants remain in one partition, the failure has no effect on the commit protocol.</a:t>
            </a:r>
          </a:p>
          <a:p>
            <a:r>
              <a:rPr lang="en-US" sz="1700" dirty="0">
                <a:latin typeface="Helvetica" charset="0"/>
              </a:rPr>
              <a:t>If the coordinator and its participants belong to several partitions: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Sites that are not in the partition containing the coordinator think the coordinator has failed, and execute the protocol to deal with failure of the coordinator.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No harm results, but sites may still have to wait for decision from coordinator.</a:t>
            </a:r>
          </a:p>
          <a:p>
            <a:r>
              <a:rPr lang="en-US" sz="1700" dirty="0">
                <a:latin typeface="Helvetica" charset="0"/>
              </a:rPr>
              <a:t>The coordinator and the sites are in the same partition as the coordinator think that the sites in the other partition have failed, and follow the usual commit protocol.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Again, no harm results</a:t>
            </a:r>
          </a:p>
        </p:txBody>
      </p:sp>
    </p:spTree>
    <p:extLst>
      <p:ext uri="{BB962C8B-B14F-4D97-AF65-F5344CB8AC3E}">
        <p14:creationId xmlns:p14="http://schemas.microsoft.com/office/powerpoint/2010/main" val="328462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511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Recovery and Concurrency Control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09761"/>
            <a:ext cx="7766050" cy="4469247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In-doubt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transactions </a:t>
            </a:r>
            <a:r>
              <a:rPr lang="en-US" sz="1700" dirty="0">
                <a:latin typeface="Helvetica" charset="0"/>
              </a:rPr>
              <a:t>have a &lt;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but neither a 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&lt;</a:t>
            </a:r>
            <a:r>
              <a:rPr lang="en-US" sz="1700" b="1" dirty="0">
                <a:latin typeface="Helvetica" charset="0"/>
              </a:rPr>
              <a:t>commit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nor an &lt;</a:t>
            </a:r>
            <a:r>
              <a:rPr lang="en-US" sz="1700" b="1" dirty="0">
                <a:latin typeface="Helvetica" charset="0"/>
              </a:rPr>
              <a:t>abort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log record.</a:t>
            </a:r>
          </a:p>
          <a:p>
            <a:r>
              <a:rPr lang="en-US" sz="1700" dirty="0">
                <a:latin typeface="Helvetica" charset="0"/>
              </a:rPr>
              <a:t>The recovering site must determine the commit-abort status of such transactions by contacting other sites; this can slow and potentially block recovery.</a:t>
            </a:r>
          </a:p>
          <a:p>
            <a:r>
              <a:rPr lang="en-US" sz="1700" dirty="0">
                <a:latin typeface="Helvetica" charset="0"/>
              </a:rPr>
              <a:t>Recovery algorithms can note lock information in the log.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Instead of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&gt;, write out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</a:t>
            </a:r>
            <a:r>
              <a:rPr lang="en-US" sz="1700" i="1" dirty="0">
                <a:latin typeface="Helvetica" charset="0"/>
                <a:ea typeface="ＭＳ Ｐゴシック" charset="0"/>
              </a:rPr>
              <a:t> L</a:t>
            </a:r>
            <a:r>
              <a:rPr lang="en-US" sz="1700" dirty="0">
                <a:latin typeface="Helvetica" charset="0"/>
                <a:ea typeface="ＭＳ Ｐゴシック" charset="0"/>
              </a:rPr>
              <a:t>&gt; </a:t>
            </a:r>
            <a:r>
              <a:rPr lang="en-US" sz="1700" i="1" dirty="0">
                <a:latin typeface="Helvetica" charset="0"/>
                <a:ea typeface="ＭＳ Ｐゴシック" charset="0"/>
              </a:rPr>
              <a:t>L</a:t>
            </a:r>
            <a:r>
              <a:rPr lang="en-US" sz="1700" dirty="0">
                <a:latin typeface="Helvetica" charset="0"/>
                <a:ea typeface="ＭＳ Ｐゴシック" charset="0"/>
              </a:rPr>
              <a:t> = list of locks held by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when the log is written (read locks can be omitted).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For every in-doubt transaction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 all the locks noted in the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 </a:t>
            </a:r>
            <a:r>
              <a:rPr lang="en-US" sz="1700" i="1" dirty="0">
                <a:latin typeface="Helvetica" charset="0"/>
                <a:ea typeface="ＭＳ Ｐゴシック" charset="0"/>
              </a:rPr>
              <a:t>L</a:t>
            </a:r>
            <a:r>
              <a:rPr lang="en-US" sz="1700" dirty="0">
                <a:latin typeface="Helvetica" charset="0"/>
                <a:ea typeface="ＭＳ Ｐゴシック" charset="0"/>
              </a:rPr>
              <a:t>&gt; log record are reacquired.</a:t>
            </a:r>
          </a:p>
          <a:p>
            <a:r>
              <a:rPr lang="en-US" sz="1700" dirty="0">
                <a:latin typeface="Helvetica" charset="0"/>
              </a:rPr>
              <a:t>After lock reacquisition, transaction processing can resume; the commit or rollback of in-doubt transactions is performed concurrently with the execution of new transactions.</a:t>
            </a:r>
          </a:p>
        </p:txBody>
      </p:sp>
    </p:spTree>
    <p:extLst>
      <p:ext uri="{BB962C8B-B14F-4D97-AF65-F5344CB8AC3E}">
        <p14:creationId xmlns:p14="http://schemas.microsoft.com/office/powerpoint/2010/main" val="58435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2D5E-17DB-4A8C-AE20-3A91B839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Avoiding Blocking During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97ED-2FB9-46BA-A44B-BA6EA62C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75649"/>
            <a:ext cx="7745335" cy="5367972"/>
          </a:xfrm>
        </p:spPr>
        <p:txBody>
          <a:bodyPr/>
          <a:lstStyle/>
          <a:p>
            <a:r>
              <a:rPr lang="en-IN" sz="1700" dirty="0"/>
              <a:t>Blocking problem of 2PC is a serious concern</a:t>
            </a:r>
          </a:p>
          <a:p>
            <a:r>
              <a:rPr lang="en-IN" sz="1700" dirty="0"/>
              <a:t>Idea: involve multiple nodes in decision process, so failure of a few nodes does not cause blocking as long as majority don’t fail</a:t>
            </a:r>
          </a:p>
          <a:p>
            <a:r>
              <a:rPr lang="en-US" sz="1700" dirty="0"/>
              <a:t>More general form: </a:t>
            </a:r>
            <a:r>
              <a:rPr lang="en-US" sz="1700" b="1" dirty="0">
                <a:solidFill>
                  <a:srgbClr val="002060"/>
                </a:solidFill>
              </a:rPr>
              <a:t>distributed consensus problem</a:t>
            </a:r>
          </a:p>
          <a:p>
            <a:pPr lvl="1"/>
            <a:r>
              <a:rPr lang="en-US" sz="1700" dirty="0"/>
              <a:t> A set of </a:t>
            </a:r>
            <a:r>
              <a:rPr lang="en-US" sz="1700" i="1" dirty="0"/>
              <a:t>n </a:t>
            </a:r>
            <a:r>
              <a:rPr lang="en-US" sz="1700" dirty="0"/>
              <a:t>nodes need to agree on a decision</a:t>
            </a:r>
          </a:p>
          <a:p>
            <a:pPr lvl="1"/>
            <a:r>
              <a:rPr lang="en-US" sz="1700" dirty="0"/>
              <a:t>Inputs to make the decision are provided to all the nodes, and then each node votes on the decision</a:t>
            </a:r>
          </a:p>
          <a:p>
            <a:pPr lvl="1"/>
            <a:r>
              <a:rPr lang="en-US" sz="1700" dirty="0"/>
              <a:t>The decision should be made in such a way that all nodes will “learn” the same value for the even if some nodes fail during the execution of the</a:t>
            </a:r>
            <a:br>
              <a:rPr lang="en-US" sz="1700" dirty="0"/>
            </a:br>
            <a:r>
              <a:rPr lang="en-US" sz="1700" dirty="0"/>
              <a:t>protocol, or there are network partitions. </a:t>
            </a:r>
          </a:p>
          <a:p>
            <a:pPr lvl="1"/>
            <a:r>
              <a:rPr lang="en-US" sz="1700" dirty="0"/>
              <a:t>Further, the distributed consensus protocol should not block, as long as a majority of the nodes participating remain alive and can communicate with each other </a:t>
            </a:r>
          </a:p>
          <a:p>
            <a:r>
              <a:rPr lang="en-US" sz="1700" dirty="0"/>
              <a:t>Several consensus protocols, Paxos and Raft are popular</a:t>
            </a:r>
          </a:p>
          <a:p>
            <a:pPr lvl="1"/>
            <a:r>
              <a:rPr lang="en-US" sz="1700" dirty="0"/>
              <a:t>More later in this chapter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6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Using Consensus to Avoid Blocking</a:t>
            </a:r>
          </a:p>
        </p:txBody>
      </p:sp>
      <p:sp>
        <p:nvSpPr>
          <p:cNvPr id="18534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834112" cy="53679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After getting response from 2PC participants, coordinator can initiate distributed consensus protocol by sending its decision to a set of participants who then use consensus protocol to commit the decision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If coordinator fails before informing all consensus participants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Choose a new coordinator, which follows 2PC protocol for failed coordinator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If a commit/abort decision was made as long as a majority of consensus participants are accessible, decision can be found without blocking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If consensus process fails (e.g., split vote), restart the consensus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Split vote can happen if a coordinator send decision to some participants and then fails, and new coordinator send a different decision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The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three phase commit </a:t>
            </a:r>
            <a:r>
              <a:rPr lang="en-US" sz="1700" dirty="0">
                <a:latin typeface="Helvetica" charset="0"/>
              </a:rPr>
              <a:t>protocol is an extension of 3PC which avoids blocking under certain assumptions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Ideas are similar to distributed consensus.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Consensus is also used to ensure consistency of replicas of a data item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Details later in the chapter</a:t>
            </a:r>
          </a:p>
        </p:txBody>
      </p:sp>
    </p:spTree>
    <p:extLst>
      <p:ext uri="{BB962C8B-B14F-4D97-AF65-F5344CB8AC3E}">
        <p14:creationId xmlns:p14="http://schemas.microsoft.com/office/powerpoint/2010/main" val="394973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0113" y="85344"/>
            <a:ext cx="8262701" cy="644667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latin typeface="Helvetica" charset="0"/>
              </a:rPr>
              <a:t>Distributed Transactions via Persistent Messaging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790113" y="1222845"/>
            <a:ext cx="7696939" cy="5028168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Notion of a single transaction spanning multiple sites is inappropriate for many applications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E.g., transaction crossing an organizational boundary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Latency of waiting for commit from remote site</a:t>
            </a:r>
          </a:p>
          <a:p>
            <a:r>
              <a:rPr lang="en-US" sz="1700" dirty="0">
                <a:latin typeface="Helvetica" charset="0"/>
              </a:rPr>
              <a:t>Alternative models carry out transactions by sending messages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Code to handle messages must be carefully designed to ensure atomicity and durability properties for updates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Isolation cannot be guaranteed, in that intermediate stages are visible,  but code must ensure no inconsistent states result due to concurrency </a:t>
            </a:r>
          </a:p>
          <a:p>
            <a:pPr lvl="1"/>
            <a:r>
              <a:rPr lang="en-US" sz="1700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Persistent messaging systems </a:t>
            </a:r>
            <a:r>
              <a:rPr lang="en-US" sz="1700" dirty="0">
                <a:latin typeface="Helvetica" charset="0"/>
                <a:ea typeface="ＭＳ Ｐゴシック" charset="0"/>
              </a:rPr>
              <a:t>are systems that provide transactional properties to messages </a:t>
            </a:r>
          </a:p>
          <a:p>
            <a:pPr lvl="2"/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Persistent messages</a:t>
            </a:r>
            <a:r>
              <a:rPr lang="en-US" sz="1700" dirty="0">
                <a:latin typeface="Helvetica" charset="0"/>
                <a:ea typeface="ＭＳ Ｐゴシック" charset="0"/>
              </a:rPr>
              <a:t> are guaranteed to be delivered exactly once</a:t>
            </a:r>
          </a:p>
        </p:txBody>
      </p:sp>
    </p:spTree>
    <p:extLst>
      <p:ext uri="{BB962C8B-B14F-4D97-AF65-F5344CB8AC3E}">
        <p14:creationId xmlns:p14="http://schemas.microsoft.com/office/powerpoint/2010/main" val="289238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Persistent Messaging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12225"/>
            <a:ext cx="7644130" cy="53679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Example:  funds transfer between two banks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Two phase commit would have the potential to block updates on the accounts involved in funds transfer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Alternative solution: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Debit money from source account and send a message to other site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Site receives message and credits destination account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Messaging has long been used for distributed transactions (even before computers were invented!)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Atomicity issue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 once transaction sending a message is committed, message must guaranteed to be delivered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Guarantee as long as destination site is up and reachable, code to handle undeliverable messages must also be available </a:t>
            </a:r>
          </a:p>
          <a:p>
            <a:pPr lvl="3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e.g., credit money back to source account.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If sending transaction aborts, message must not be sent </a:t>
            </a:r>
          </a:p>
        </p:txBody>
      </p:sp>
    </p:spTree>
    <p:extLst>
      <p:ext uri="{BB962C8B-B14F-4D97-AF65-F5344CB8AC3E}">
        <p14:creationId xmlns:p14="http://schemas.microsoft.com/office/powerpoint/2010/main" val="2450081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654" y="182757"/>
            <a:ext cx="8077200" cy="54097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Error Conditions with Persistent Messaging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807868" y="1263191"/>
            <a:ext cx="7604612" cy="5207277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Code to handle messages has to take care of variety of failure situations (even assuming guaranteed message delivery)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E.g., if destination account does not exist, failure message must be sent back to source site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When failure message is received from destination site, or destination site itself does not exist, money must be deposited back in source account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Problem if source account has been closed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 get humans to take care of problem</a:t>
            </a:r>
          </a:p>
          <a:p>
            <a:r>
              <a:rPr lang="en-US" sz="1700" dirty="0">
                <a:latin typeface="Helvetica" charset="0"/>
              </a:rPr>
              <a:t>User code executing transaction processing using 2PC does not have to deal with such failures</a:t>
            </a:r>
          </a:p>
          <a:p>
            <a:r>
              <a:rPr lang="en-US" sz="1700" dirty="0">
                <a:latin typeface="Helvetica" charset="0"/>
              </a:rPr>
              <a:t>There are many situations where extra effort of error handling is worth the benefit of absence of blocking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E.g., pretty much all transactions across organizations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6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C315-7D28-4542-8177-D635BE4F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76A6-8A95-44FB-A01F-C389172D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133856"/>
            <a:ext cx="7563775" cy="32308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Local transactions</a:t>
            </a:r>
          </a:p>
          <a:p>
            <a:pPr lvl="1"/>
            <a:r>
              <a:rPr lang="en-IN" dirty="0"/>
              <a:t>Access/update data at only one database</a:t>
            </a:r>
          </a:p>
          <a:p>
            <a:r>
              <a:rPr lang="en-IN" b="1" dirty="0">
                <a:solidFill>
                  <a:srgbClr val="002060"/>
                </a:solidFill>
              </a:rPr>
              <a:t>Global transactions</a:t>
            </a:r>
          </a:p>
          <a:p>
            <a:pPr lvl="1"/>
            <a:r>
              <a:rPr lang="en-IN" dirty="0"/>
              <a:t>Access/update data at more than one database</a:t>
            </a:r>
          </a:p>
          <a:p>
            <a:r>
              <a:rPr lang="en-IN" dirty="0"/>
              <a:t>Key issue: how to ensure ACID properties for transactions in a system with global transactions spanning multiple database</a:t>
            </a:r>
          </a:p>
        </p:txBody>
      </p:sp>
    </p:spTree>
    <p:extLst>
      <p:ext uri="{BB962C8B-B14F-4D97-AF65-F5344CB8AC3E}">
        <p14:creationId xmlns:p14="http://schemas.microsoft.com/office/powerpoint/2010/main" val="2742799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4FF6-A943-4043-87E4-6F8563D6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Persistent Messaging Implementation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57216C-CEF4-4A46-B52E-FD934F95E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043" y="1499616"/>
            <a:ext cx="7865814" cy="427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0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Persistent Messaging (Cont.)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9073"/>
            <a:ext cx="7834112" cy="5367972"/>
          </a:xfrm>
        </p:spPr>
        <p:txBody>
          <a:bodyPr/>
          <a:lstStyle/>
          <a:p>
            <a:r>
              <a:rPr lang="en-US" sz="1700" dirty="0">
                <a:latin typeface="Helvetica" charset="0"/>
                <a:ea typeface="ＭＳ Ｐゴシック" charset="0"/>
              </a:rPr>
              <a:t>Receiving site may get duplicate messages after a very long delay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To avoid keeping processed messages indefinitely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Messages are given a timestamp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Received messages older than some cutoff are ignored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Stored messages older than the cutoff can be deleted at receiving site</a:t>
            </a:r>
          </a:p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Workflows</a:t>
            </a:r>
            <a:r>
              <a:rPr lang="en-US" sz="1700" b="1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provide a general model of transactional processing involving multiple sites and possibly human processing of certain steps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E.g., when a bank receives a loan application, it may need to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Contact external credit-checking agencies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Get approvals of one or more managers</a:t>
            </a:r>
          </a:p>
          <a:p>
            <a:pPr lvl="1">
              <a:buFont typeface="Monotype Sorts" charset="0"/>
              <a:buNone/>
            </a:pPr>
            <a:r>
              <a:rPr lang="en-US" sz="1700" dirty="0">
                <a:latin typeface="Helvetica" charset="0"/>
                <a:ea typeface="ＭＳ Ｐゴシック" charset="0"/>
              </a:rPr>
              <a:t>    and then respond to the loan application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Persistent messaging forms the underlying infrastructure for workflows in a distributed environment</a:t>
            </a:r>
          </a:p>
          <a:p>
            <a:endParaRPr lang="en-US" b="1" dirty="0">
              <a:solidFill>
                <a:schemeClr val="tx2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76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34071"/>
            <a:ext cx="77724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Concurrency Control in Distributed Databases</a:t>
            </a: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5561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Concurrency Control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95105"/>
            <a:ext cx="7612170" cy="4652127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Modify concurrency control schemes for use in distributed environment.</a:t>
            </a:r>
          </a:p>
          <a:p>
            <a:r>
              <a:rPr lang="en-US" sz="1700" dirty="0">
                <a:latin typeface="Helvetica" charset="0"/>
              </a:rPr>
              <a:t>We assume that each site participates in the execution of a commit protocol to ensure global transaction atomicity.</a:t>
            </a:r>
          </a:p>
          <a:p>
            <a:r>
              <a:rPr lang="en-US" sz="1700" dirty="0">
                <a:latin typeface="Helvetica" charset="0"/>
              </a:rPr>
              <a:t>We assume all replicas of any item are updated 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Will see how to relax this in case of site failures later</a:t>
            </a:r>
          </a:p>
        </p:txBody>
      </p:sp>
    </p:spTree>
    <p:extLst>
      <p:ext uri="{BB962C8B-B14F-4D97-AF65-F5344CB8AC3E}">
        <p14:creationId xmlns:p14="http://schemas.microsoft.com/office/powerpoint/2010/main" val="2537910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Single-Lock-Manager Approach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780846" cy="5367972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In the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single lock-manager </a:t>
            </a:r>
            <a:r>
              <a:rPr lang="en-US" sz="1700" dirty="0">
                <a:latin typeface="Helvetica" charset="0"/>
              </a:rPr>
              <a:t>approach, lock manager runs on a </a:t>
            </a:r>
            <a:r>
              <a:rPr lang="en-US" sz="1700" i="1" dirty="0">
                <a:latin typeface="Helvetica" charset="0"/>
              </a:rPr>
              <a:t>single</a:t>
            </a:r>
            <a:r>
              <a:rPr lang="en-US" sz="1700" dirty="0">
                <a:latin typeface="Helvetica" charset="0"/>
              </a:rPr>
              <a:t> chosen site, say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</a:t>
            </a:r>
          </a:p>
          <a:p>
            <a:pPr lvl="1"/>
            <a:r>
              <a:rPr lang="en-US" sz="1700" dirty="0">
                <a:latin typeface="Helvetica" charset="0"/>
              </a:rPr>
              <a:t>All lock requests sent to central lock manager</a:t>
            </a:r>
          </a:p>
          <a:p>
            <a:r>
              <a:rPr lang="en-US" sz="1700" dirty="0">
                <a:latin typeface="Helvetica" charset="0"/>
              </a:rPr>
              <a:t>The transaction can read the data item from </a:t>
            </a:r>
            <a:r>
              <a:rPr lang="en-US" sz="1700" i="1" dirty="0">
                <a:latin typeface="Helvetica" charset="0"/>
              </a:rPr>
              <a:t>any</a:t>
            </a:r>
            <a:r>
              <a:rPr lang="en-US" sz="1700" dirty="0">
                <a:latin typeface="Helvetica" charset="0"/>
              </a:rPr>
              <a:t> one of the sites at which a replica of the data item resides.</a:t>
            </a:r>
          </a:p>
          <a:p>
            <a:r>
              <a:rPr lang="en-US" sz="1700" dirty="0">
                <a:latin typeface="Helvetica" charset="0"/>
              </a:rPr>
              <a:t>Writes must be performed on all replicas of a data item</a:t>
            </a:r>
          </a:p>
          <a:p>
            <a:r>
              <a:rPr lang="en-US" sz="1700" dirty="0">
                <a:latin typeface="Helvetica" charset="0"/>
              </a:rPr>
              <a:t>Advantages of scheme: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Simple implementation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Simple deadlock handling</a:t>
            </a:r>
          </a:p>
          <a:p>
            <a:r>
              <a:rPr lang="en-US" sz="1700" dirty="0">
                <a:latin typeface="Helvetica" charset="0"/>
              </a:rPr>
              <a:t>Disadvantages of scheme are: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Bottleneck: lock manager site becomes a bottleneck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Vulnerability: system is vulnerable to lock manager site failure.</a:t>
            </a:r>
          </a:p>
          <a:p>
            <a:endParaRPr lang="en-US" sz="17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72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Lock Manager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24417"/>
            <a:ext cx="7674314" cy="5286111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In the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distributed lock-manager </a:t>
            </a:r>
            <a:r>
              <a:rPr lang="en-US" sz="1700" dirty="0">
                <a:latin typeface="Helvetica" charset="0"/>
              </a:rPr>
              <a:t>approach, functionality of locking is implemented by lock managers at each site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Lock managers control access to local data items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Locking is performed separately on each site accessed by transaction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Every replica must be locked and updated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But special protocols may be used for replicas (more on this later)</a:t>
            </a:r>
          </a:p>
          <a:p>
            <a:r>
              <a:rPr lang="en-US" sz="1700" dirty="0">
                <a:latin typeface="Helvetica" charset="0"/>
              </a:rPr>
              <a:t>Advantage: work is distributed and can be made robust to failures</a:t>
            </a:r>
          </a:p>
          <a:p>
            <a:r>
              <a:rPr lang="en-US" sz="1700" dirty="0">
                <a:latin typeface="Helvetica" charset="0"/>
              </a:rPr>
              <a:t>Disadvantage:  </a:t>
            </a:r>
          </a:p>
          <a:p>
            <a:pPr lvl="1"/>
            <a:r>
              <a:rPr lang="en-US" sz="1700" dirty="0">
                <a:latin typeface="Helvetica" charset="0"/>
              </a:rPr>
              <a:t>Possibility of a global deadlock without local deadlock at any single site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Lock managers must cooperate for deadlock detection</a:t>
            </a:r>
          </a:p>
          <a:p>
            <a:endParaRPr lang="en-US" sz="17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135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9AC360A2-1C73-40FB-B6C2-9AB99083C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Deadlock Handling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945AE643-5A69-4086-8E46-0A96AF24C8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092200"/>
            <a:ext cx="7914009" cy="769938"/>
          </a:xfrm>
        </p:spPr>
        <p:txBody>
          <a:bodyPr/>
          <a:lstStyle/>
          <a:p>
            <a:pPr indent="0">
              <a:buFont typeface="Monotype Sorts" charset="2"/>
              <a:buNone/>
            </a:pPr>
            <a:r>
              <a:rPr lang="en-US" altLang="en-US" dirty="0"/>
              <a:t>Consider the following two transactions and history, with item X and 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at site 1, and item Y and transaction T</a:t>
            </a:r>
            <a:r>
              <a:rPr lang="en-US" altLang="en-US" baseline="-25000" dirty="0"/>
              <a:t>2</a:t>
            </a:r>
            <a:r>
              <a:rPr lang="en-US" altLang="en-US" dirty="0"/>
              <a:t> at site 2: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2624" y="5184869"/>
            <a:ext cx="649833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en-US" sz="1700" dirty="0">
                <a:latin typeface="+mn-lt"/>
                <a:ea typeface="MS PGothic" charset="0"/>
                <a:cs typeface="MS PGothic" charset="0"/>
              </a:rPr>
              <a:t>Result: deadlock which cannot be detected locally at either site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1857375"/>
            <a:ext cx="6677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03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ADFB35C7-E7A3-4041-A44D-C662BF9FA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Deadlock Detection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FAE22E5F-1702-4295-B5C2-D4820D140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200033"/>
            <a:ext cx="7834112" cy="4871583"/>
          </a:xfrm>
        </p:spPr>
        <p:txBody>
          <a:bodyPr/>
          <a:lstStyle/>
          <a:p>
            <a:r>
              <a:rPr lang="en-US" altLang="en-US" sz="1700" dirty="0"/>
              <a:t>In the </a:t>
            </a:r>
            <a:r>
              <a:rPr lang="en-US" altLang="en-US" sz="1700" b="1" dirty="0">
                <a:solidFill>
                  <a:srgbClr val="002060"/>
                </a:solidFill>
              </a:rPr>
              <a:t>centralized deadlock-detection</a:t>
            </a:r>
            <a:r>
              <a:rPr lang="en-US" altLang="en-US" sz="1700" dirty="0"/>
              <a:t> approach, a global wait-for graph is constructed and maintained in a </a:t>
            </a:r>
            <a:r>
              <a:rPr lang="en-US" altLang="en-US" sz="1700" i="1" dirty="0"/>
              <a:t>single </a:t>
            </a:r>
            <a:r>
              <a:rPr lang="en-US" altLang="en-US" sz="1700" dirty="0"/>
              <a:t>site; the deadlock-detection coordinator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Real graph</a:t>
            </a:r>
            <a:r>
              <a:rPr lang="en-US" altLang="en-US" sz="1700" dirty="0">
                <a:ea typeface="ＭＳ Ｐゴシック" panose="020B0600070205080204" pitchFamily="34" charset="-128"/>
              </a:rPr>
              <a:t>: Real, but unknown, state of the system.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Constructed graph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Approximation generated by the controller during the execution of its algorithm .</a:t>
            </a:r>
          </a:p>
          <a:p>
            <a:r>
              <a:rPr lang="en-US" altLang="en-US" sz="1700" dirty="0"/>
              <a:t>the global wait-for graph can be constructed when: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new edge is inserted in or removed from one of the local  wait-for graphs.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number of changes  have occurred in a local wait-for graph.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coordinator needs to invoke cycle-detection.</a:t>
            </a:r>
          </a:p>
          <a:p>
            <a:r>
              <a:rPr lang="en-US" altLang="en-US" sz="1700" dirty="0"/>
              <a:t>If the coordinator finds a cycle, it selects a victim and notifies all sites. The sites roll back the victim transaction.</a:t>
            </a:r>
          </a:p>
        </p:txBody>
      </p:sp>
    </p:spTree>
    <p:extLst>
      <p:ext uri="{BB962C8B-B14F-4D97-AF65-F5344CB8AC3E}">
        <p14:creationId xmlns:p14="http://schemas.microsoft.com/office/powerpoint/2010/main" val="619291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F6205151-7FC3-4C4D-AE94-BA250C5BC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Local and Global Wait-For Graphs</a:t>
            </a:r>
          </a:p>
        </p:txBody>
      </p:sp>
      <p:sp>
        <p:nvSpPr>
          <p:cNvPr id="109571" name="Text Box 5">
            <a:extLst>
              <a:ext uri="{FF2B5EF4-FFF2-40B4-BE49-F238E27FC236}">
                <a16:creationId xmlns:a16="http://schemas.microsoft.com/office/drawing/2014/main" id="{7F2F031D-BFA3-4840-8247-6C6D624D1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632" y="1801813"/>
            <a:ext cx="105742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>
                <a:latin typeface="Times New Roman" panose="02020603050405020304" pitchFamily="18" charset="0"/>
              </a:rPr>
              <a:t>Local</a:t>
            </a:r>
          </a:p>
        </p:txBody>
      </p:sp>
      <p:sp>
        <p:nvSpPr>
          <p:cNvPr id="109572" name="Text Box 6">
            <a:extLst>
              <a:ext uri="{FF2B5EF4-FFF2-40B4-BE49-F238E27FC236}">
                <a16:creationId xmlns:a16="http://schemas.microsoft.com/office/drawing/2014/main" id="{3A186D54-B586-4E13-970A-236F5D99A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060" y="4787900"/>
            <a:ext cx="88905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>
                <a:latin typeface="Times New Roman" panose="02020603050405020304" pitchFamily="18" charset="0"/>
              </a:rPr>
              <a:t>Global</a:t>
            </a:r>
          </a:p>
        </p:txBody>
      </p:sp>
      <p:pic>
        <p:nvPicPr>
          <p:cNvPr id="109573" name="Picture 5">
            <a:extLst>
              <a:ext uri="{FF2B5EF4-FFF2-40B4-BE49-F238E27FC236}">
                <a16:creationId xmlns:a16="http://schemas.microsoft.com/office/drawing/2014/main" id="{3BD514E2-85B7-4DB5-B1AD-63236AD99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04" y="1269812"/>
            <a:ext cx="4632451" cy="190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4" name="Picture 9">
            <a:extLst>
              <a:ext uri="{FF2B5EF4-FFF2-40B4-BE49-F238E27FC236}">
                <a16:creationId xmlns:a16="http://schemas.microsoft.com/office/drawing/2014/main" id="{18AF65E9-EF71-45D5-9CD8-3464A780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39" y="3647428"/>
            <a:ext cx="2597023" cy="187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579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1026">
            <a:extLst>
              <a:ext uri="{FF2B5EF4-FFF2-40B4-BE49-F238E27FC236}">
                <a16:creationId xmlns:a16="http://schemas.microsoft.com/office/drawing/2014/main" id="{538A7094-C67F-4202-9385-457BB997C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Example Wait-For Graph for False Cycles</a:t>
            </a:r>
          </a:p>
        </p:txBody>
      </p:sp>
      <p:sp>
        <p:nvSpPr>
          <p:cNvPr id="111619" name="Text Box 1028">
            <a:extLst>
              <a:ext uri="{FF2B5EF4-FFF2-40B4-BE49-F238E27FC236}">
                <a16:creationId xmlns:a16="http://schemas.microsoft.com/office/drawing/2014/main" id="{AD733C6D-57D1-45A8-AB46-3FCA225B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22" y="1300036"/>
            <a:ext cx="1902956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Initial state:</a:t>
            </a:r>
          </a:p>
        </p:txBody>
      </p:sp>
      <p:pic>
        <p:nvPicPr>
          <p:cNvPr id="111620" name="Picture 5">
            <a:extLst>
              <a:ext uri="{FF2B5EF4-FFF2-40B4-BE49-F238E27FC236}">
                <a16:creationId xmlns:a16="http://schemas.microsoft.com/office/drawing/2014/main" id="{D4071432-4EE0-4CBB-BB47-D79FD6DB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2052368"/>
            <a:ext cx="3429126" cy="382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20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Transactions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9746" cy="505097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</a:rPr>
              <a:t>Transaction may access data at several sites.</a:t>
            </a:r>
          </a:p>
          <a:p>
            <a:pPr lvl="1"/>
            <a:r>
              <a:rPr lang="en-US" dirty="0">
                <a:latin typeface="Helvetica" charset="0"/>
              </a:rPr>
              <a:t>Each site has a local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manager </a:t>
            </a:r>
          </a:p>
          <a:p>
            <a:pPr lvl="1"/>
            <a:r>
              <a:rPr lang="en-US" dirty="0">
                <a:latin typeface="Helvetica" charset="0"/>
              </a:rPr>
              <a:t>Each site has 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coordinator</a:t>
            </a:r>
          </a:p>
          <a:p>
            <a:pPr lvl="2"/>
            <a:r>
              <a:rPr lang="en-US" dirty="0">
                <a:latin typeface="Helvetica" charset="0"/>
              </a:rPr>
              <a:t>Global transactions submitted to any transaction coordinator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86681BA-5A7C-4E24-BC36-B1FF2E84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302895"/>
            <a:ext cx="5320172" cy="285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582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26">
            <a:extLst>
              <a:ext uri="{FF2B5EF4-FFF2-40B4-BE49-F238E27FC236}">
                <a16:creationId xmlns:a16="http://schemas.microsoft.com/office/drawing/2014/main" id="{0A1269CF-8F99-4C42-A976-1BFA5BA9E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False Cycles (Cont.)</a:t>
            </a:r>
          </a:p>
        </p:txBody>
      </p:sp>
      <p:sp>
        <p:nvSpPr>
          <p:cNvPr id="113667" name="Rectangle 1027">
            <a:extLst>
              <a:ext uri="{FF2B5EF4-FFF2-40B4-BE49-F238E27FC236}">
                <a16:creationId xmlns:a16="http://schemas.microsoft.com/office/drawing/2014/main" id="{5ED7E396-EE8B-4628-A817-0E9091657B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39073"/>
            <a:ext cx="7656322" cy="4749663"/>
          </a:xfrm>
        </p:spPr>
        <p:txBody>
          <a:bodyPr/>
          <a:lstStyle/>
          <a:p>
            <a:r>
              <a:rPr lang="en-US" altLang="en-US" sz="1700" dirty="0"/>
              <a:t>Suppose that starting from the state shown in figure,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1.  </a:t>
            </a:r>
            <a:r>
              <a:rPr lang="en-US" altLang="en-US" sz="1700" i="1" dirty="0"/>
              <a:t>T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releases resources at </a:t>
            </a:r>
            <a:r>
              <a:rPr lang="en-US" altLang="en-US" sz="1700" i="1" dirty="0"/>
              <a:t>S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resulting in a message remove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message from  the Transaction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 Manager at site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700" dirty="0">
                <a:ea typeface="ＭＳ Ｐゴシック" panose="020B0600070205080204" pitchFamily="34" charset="-128"/>
              </a:rPr>
              <a:t> to the coordinator)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2.  And then </a:t>
            </a:r>
            <a:r>
              <a:rPr lang="en-US" altLang="en-US" sz="1700" i="1" dirty="0"/>
              <a:t>T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requests a resource held by </a:t>
            </a:r>
            <a:r>
              <a:rPr lang="en-US" altLang="en-US" sz="1700" i="1" dirty="0"/>
              <a:t>T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at site </a:t>
            </a:r>
            <a:r>
              <a:rPr lang="en-US" altLang="en-US" sz="1700" i="1" dirty="0"/>
              <a:t>S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resulting in a message insert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17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3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from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7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to the coordinator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Suppose further that the insert message reaches before the </a:t>
            </a:r>
            <a:r>
              <a:rPr lang="en-US" altLang="en-US" sz="1700" b="1" dirty="0">
                <a:sym typeface="Symbol" panose="05050102010706020507" pitchFamily="18" charset="2"/>
              </a:rPr>
              <a:t>delete</a:t>
            </a:r>
            <a:r>
              <a:rPr lang="en-US" altLang="en-US" sz="1700" dirty="0">
                <a:sym typeface="Symbol" panose="05050102010706020507" pitchFamily="18" charset="2"/>
              </a:rPr>
              <a:t> message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this can happen due to network delays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The coordinator would then find a false cycle </a:t>
            </a:r>
          </a:p>
          <a:p>
            <a:pPr>
              <a:buFont typeface="Monotype Sorts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			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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3</a:t>
            </a:r>
            <a:r>
              <a:rPr lang="en-US" altLang="en-US" sz="1700" dirty="0">
                <a:sym typeface="Symbol" panose="05050102010706020507" pitchFamily="18" charset="2"/>
              </a:rPr>
              <a:t> 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The false cycle above never existed in reality.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False cycles cannot occur if two-phase locking is used.</a:t>
            </a:r>
          </a:p>
        </p:txBody>
      </p:sp>
    </p:spTree>
    <p:extLst>
      <p:ext uri="{BB962C8B-B14F-4D97-AF65-F5344CB8AC3E}">
        <p14:creationId xmlns:p14="http://schemas.microsoft.com/office/powerpoint/2010/main" val="724020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19C627DB-398C-4072-AF48-811737F5A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Distributed Deadlocks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7A45D1FE-8BA2-4AE4-B972-79C17B7BF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248801"/>
            <a:ext cx="7709825" cy="5367972"/>
          </a:xfrm>
        </p:spPr>
        <p:txBody>
          <a:bodyPr/>
          <a:lstStyle/>
          <a:p>
            <a:r>
              <a:rPr lang="en-US" altLang="en-US" sz="1700" dirty="0"/>
              <a:t>Unnecessary rollbacks may result </a:t>
            </a:r>
          </a:p>
          <a:p>
            <a:pPr lvl="1"/>
            <a:r>
              <a:rPr lang="en-US" altLang="en-US" sz="1700" dirty="0"/>
              <a:t>When deadlock has indeed occurred and a victim has been picked, and meanwhile one of the transactions was aborted for reasons unrelated to the deadlock.</a:t>
            </a:r>
          </a:p>
          <a:p>
            <a:pPr lvl="1"/>
            <a:r>
              <a:rPr lang="en-US" altLang="en-US" sz="1700" dirty="0"/>
              <a:t>Due to false cycles in the global wait-for graph; however, likelihood of false cycles is low.</a:t>
            </a:r>
          </a:p>
          <a:p>
            <a:r>
              <a:rPr lang="en-US" altLang="en-US" sz="1700" dirty="0"/>
              <a:t>In the </a:t>
            </a:r>
            <a:r>
              <a:rPr lang="en-US" altLang="en-US" sz="1700" b="1" dirty="0">
                <a:solidFill>
                  <a:srgbClr val="002060"/>
                </a:solidFill>
              </a:rPr>
              <a:t>distributed deadlock-detection</a:t>
            </a:r>
            <a:r>
              <a:rPr lang="en-US" altLang="en-US" sz="1700" dirty="0"/>
              <a:t> approach, sites exchange wait-for information and check for deadlocks</a:t>
            </a:r>
          </a:p>
          <a:p>
            <a:pPr lvl="1"/>
            <a:r>
              <a:rPr lang="en-US" altLang="en-US" sz="1700" dirty="0"/>
              <a:t>Expensive and not used in practice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6360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6AFD-F32F-4663-92F4-E8D4FAA6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1D8D-D1BF-4417-AAA4-3AFBBB4C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97569"/>
            <a:ext cx="7576660" cy="4627743"/>
          </a:xfrm>
        </p:spPr>
        <p:txBody>
          <a:bodyPr/>
          <a:lstStyle/>
          <a:p>
            <a:r>
              <a:rPr lang="en-IN" sz="1700" dirty="0"/>
              <a:t>A </a:t>
            </a:r>
            <a:r>
              <a:rPr lang="en-IN" sz="1700" b="1" dirty="0">
                <a:solidFill>
                  <a:srgbClr val="002060"/>
                </a:solidFill>
              </a:rPr>
              <a:t>lease</a:t>
            </a:r>
            <a:r>
              <a:rPr lang="en-IN" sz="1700" dirty="0"/>
              <a:t> is a lock that is granted for a specific period of time</a:t>
            </a:r>
          </a:p>
          <a:p>
            <a:r>
              <a:rPr lang="en-IN" sz="1700" dirty="0"/>
              <a:t>If a process needs a lock even after expiry of lease, process can </a:t>
            </a:r>
            <a:r>
              <a:rPr lang="en-IN" sz="1700" b="1" dirty="0">
                <a:solidFill>
                  <a:srgbClr val="002060"/>
                </a:solidFill>
              </a:rPr>
              <a:t>renew</a:t>
            </a:r>
            <a:r>
              <a:rPr lang="en-IN" sz="1700" dirty="0"/>
              <a:t> the lease</a:t>
            </a:r>
          </a:p>
          <a:p>
            <a:r>
              <a:rPr lang="en-IN" sz="1700" dirty="0"/>
              <a:t>But if renewal is not done before end time of lease, the lease </a:t>
            </a:r>
            <a:r>
              <a:rPr lang="en-IN" sz="1700" b="1" dirty="0">
                <a:solidFill>
                  <a:srgbClr val="002060"/>
                </a:solidFill>
              </a:rPr>
              <a:t>expires, </a:t>
            </a:r>
            <a:r>
              <a:rPr lang="en-IN" sz="1700" dirty="0"/>
              <a:t>and lock is released</a:t>
            </a:r>
          </a:p>
          <a:p>
            <a:r>
              <a:rPr lang="en-IN" sz="1700" dirty="0"/>
              <a:t>Leases can be used to that there is only one coordinator for a protocol at any given time</a:t>
            </a:r>
          </a:p>
          <a:p>
            <a:pPr lvl="1"/>
            <a:r>
              <a:rPr lang="en-IN" sz="1700" dirty="0"/>
              <a:t>Coordinator gets a lease and renews it periodically before expire</a:t>
            </a:r>
          </a:p>
          <a:p>
            <a:pPr lvl="1"/>
            <a:r>
              <a:rPr lang="en-IN" sz="1700" dirty="0"/>
              <a:t>If coordinator dies, lease will not be renewed and can be acquired by backup coordinator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7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6AFD-F32F-4663-92F4-E8D4FAA6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Leases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1D8D-D1BF-4417-AAA4-3AFBBB4C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34145"/>
            <a:ext cx="7718702" cy="4213215"/>
          </a:xfrm>
        </p:spPr>
        <p:txBody>
          <a:bodyPr/>
          <a:lstStyle/>
          <a:p>
            <a:r>
              <a:rPr lang="en-IN" sz="1700" dirty="0"/>
              <a:t>Coordinator must check that it still has lease when performing action</a:t>
            </a:r>
          </a:p>
          <a:p>
            <a:pPr lvl="1"/>
            <a:r>
              <a:rPr lang="en-IN" sz="1700" dirty="0"/>
              <a:t>Due to delay between check and action, must check that expiry is at least some time </a:t>
            </a:r>
            <a:r>
              <a:rPr lang="en-IN" sz="1700" i="1" dirty="0"/>
              <a:t>t’ </a:t>
            </a:r>
            <a:r>
              <a:rPr lang="en-IN" sz="1700" dirty="0"/>
              <a:t> into the future</a:t>
            </a:r>
          </a:p>
          <a:p>
            <a:pPr lvl="2"/>
            <a:r>
              <a:rPr lang="en-IN" sz="1700" i="1" dirty="0"/>
              <a:t>t’ </a:t>
            </a:r>
            <a:r>
              <a:rPr lang="en-IN" sz="1700" dirty="0"/>
              <a:t>includes delay in processing and maximum network delay</a:t>
            </a:r>
          </a:p>
          <a:p>
            <a:pPr lvl="2"/>
            <a:r>
              <a:rPr lang="en-IN" sz="1700" dirty="0"/>
              <a:t>Old messages must be ignored</a:t>
            </a:r>
          </a:p>
          <a:p>
            <a:r>
              <a:rPr lang="en-IN" sz="1700" dirty="0"/>
              <a:t>Leases depend on clock synchronization</a:t>
            </a:r>
          </a:p>
          <a:p>
            <a:pPr marL="457200" lvl="1" indent="0">
              <a:buNone/>
            </a:pPr>
            <a:endParaRPr lang="en-IN" sz="1700" dirty="0"/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48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Distributed Timestamp-Based Protocols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80730"/>
            <a:ext cx="7745335" cy="2927974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Timestamp based concurrency-control protocols can be used in distributed systems</a:t>
            </a:r>
          </a:p>
          <a:p>
            <a:r>
              <a:rPr lang="en-US" sz="1700" dirty="0">
                <a:latin typeface="Helvetica" charset="0"/>
              </a:rPr>
              <a:t>Each transaction must be given a </a:t>
            </a:r>
            <a:r>
              <a:rPr lang="en-US" sz="1700" i="1" dirty="0">
                <a:latin typeface="Helvetica" charset="0"/>
              </a:rPr>
              <a:t>unique</a:t>
            </a:r>
            <a:r>
              <a:rPr lang="en-US" sz="1700" dirty="0">
                <a:latin typeface="Helvetica" charset="0"/>
              </a:rPr>
              <a:t> timestamp</a:t>
            </a:r>
          </a:p>
          <a:p>
            <a:r>
              <a:rPr lang="en-US" sz="1700" dirty="0">
                <a:latin typeface="Helvetica" charset="0"/>
              </a:rPr>
              <a:t>Main problem:  how to generate a timestamp in a distributed fashion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Each site generates a unique local timestamp using either a logical counter or the local clock.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Global unique timestamp is obtained by concatenating the unique local timestamp with the unique identifier.</a:t>
            </a:r>
          </a:p>
        </p:txBody>
      </p:sp>
      <p:pic>
        <p:nvPicPr>
          <p:cNvPr id="8499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0093" y="4051040"/>
            <a:ext cx="6183059" cy="128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658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Distributed Timestamps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73185"/>
            <a:ext cx="7736458" cy="5367972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A node with a slow clock will assign smaller timestamps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  <a:sym typeface="Symbol" charset="0"/>
              </a:rPr>
              <a:t>Still logically correct: serializability not affected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  <a:sym typeface="Symbol" charset="0"/>
              </a:rPr>
              <a:t>But: </a:t>
            </a:r>
            <a:r>
              <a:rPr lang="ja-JP" altLang="en-US" sz="1700" dirty="0">
                <a:latin typeface="Helvetica" charset="0"/>
                <a:ea typeface="ＭＳ Ｐゴシック" charset="0"/>
                <a:sym typeface="Symbol" charset="0"/>
              </a:rPr>
              <a:t>“</a:t>
            </a:r>
            <a:r>
              <a:rPr lang="en-US" altLang="ja-JP" sz="1700" dirty="0">
                <a:latin typeface="Helvetica" charset="0"/>
                <a:ea typeface="ＭＳ Ｐゴシック" charset="0"/>
                <a:sym typeface="Symbol" charset="0"/>
              </a:rPr>
              <a:t>disadvantages</a:t>
            </a:r>
            <a:r>
              <a:rPr lang="ja-JP" altLang="en-US" sz="1700" dirty="0">
                <a:latin typeface="Helvetica" charset="0"/>
                <a:ea typeface="ＭＳ Ｐゴシック" charset="0"/>
                <a:sym typeface="Symbol" charset="0"/>
              </a:rPr>
              <a:t>”</a:t>
            </a:r>
            <a:r>
              <a:rPr lang="en-US" altLang="ja-JP" sz="1700" dirty="0">
                <a:latin typeface="Helvetica" charset="0"/>
                <a:ea typeface="ＭＳ Ｐゴシック" charset="0"/>
                <a:sym typeface="Symbol" charset="0"/>
              </a:rPr>
              <a:t> transactions</a:t>
            </a:r>
          </a:p>
          <a:p>
            <a:r>
              <a:rPr lang="en-US" sz="1700" dirty="0">
                <a:latin typeface="Helvetica" charset="0"/>
                <a:sym typeface="Symbol" charset="0"/>
              </a:rPr>
              <a:t>To fix this problem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  <a:sym typeface="Symbol" charset="0"/>
              </a:rPr>
              <a:t>Keep clocks synchronized using network time protocol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  <a:sym typeface="Symbol" charset="0"/>
              </a:rPr>
              <a:t>Or, define within each node </a:t>
            </a:r>
            <a:r>
              <a:rPr lang="en-US" sz="1700" i="1" dirty="0">
                <a:latin typeface="Helvetica" charset="0"/>
                <a:ea typeface="ＭＳ Ｐゴシック" charset="0"/>
              </a:rPr>
              <a:t>N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  </a:t>
            </a:r>
            <a:r>
              <a:rPr lang="en-US" sz="1700" dirty="0">
                <a:latin typeface="Helvetica" charset="0"/>
                <a:ea typeface="ＭＳ Ｐゴシック" charset="0"/>
              </a:rPr>
              <a:t>a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logical clock</a:t>
            </a:r>
            <a:r>
              <a:rPr lang="en-US" sz="1700" i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LC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i</a:t>
            </a:r>
            <a:r>
              <a:rPr lang="en-US" sz="1700" dirty="0">
                <a:latin typeface="Helvetica" charset="0"/>
                <a:ea typeface="ＭＳ Ｐゴシック" charset="0"/>
              </a:rPr>
              <a:t>), which generates the unique local timestamp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Require that </a:t>
            </a:r>
            <a:r>
              <a:rPr lang="en-US" sz="1700" i="1" dirty="0">
                <a:latin typeface="Helvetica" charset="0"/>
                <a:ea typeface="ＭＳ Ｐゴシック" charset="0"/>
              </a:rPr>
              <a:t>N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sz="1700" dirty="0">
                <a:latin typeface="Helvetica" charset="0"/>
                <a:ea typeface="ＭＳ Ｐゴシック" charset="0"/>
              </a:rPr>
              <a:t>advance its logical clock whenever a request is received from a transaction </a:t>
            </a:r>
            <a:r>
              <a:rPr lang="en-US" sz="1700" dirty="0" err="1">
                <a:latin typeface="Helvetica" charset="0"/>
                <a:ea typeface="ＭＳ Ｐゴシック" charset="0"/>
              </a:rPr>
              <a:t>Ti</a:t>
            </a:r>
            <a:r>
              <a:rPr lang="en-US" sz="1700" dirty="0">
                <a:latin typeface="Helvetica" charset="0"/>
                <a:ea typeface="ＭＳ Ｐゴシック" charset="0"/>
              </a:rPr>
              <a:t> with timestamp &lt;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x,y</a:t>
            </a:r>
            <a:r>
              <a:rPr lang="en-US" sz="1700" dirty="0">
                <a:latin typeface="Helvetica" charset="0"/>
                <a:ea typeface="ＭＳ Ｐゴシック" charset="0"/>
              </a:rPr>
              <a:t>&gt; and x is greater that the current value of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LC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i</a:t>
            </a:r>
            <a:r>
              <a:rPr lang="en-US" sz="1700" i="1" dirty="0">
                <a:latin typeface="Helvetica" charset="0"/>
                <a:ea typeface="ＭＳ Ｐゴシック" charset="0"/>
              </a:rPr>
              <a:t>.</a:t>
            </a:r>
            <a:endParaRPr lang="en-US" sz="1700" dirty="0">
              <a:latin typeface="Helvetica" charset="0"/>
              <a:ea typeface="ＭＳ Ｐゴシック" charset="0"/>
            </a:endParaRP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In this case, site </a:t>
            </a:r>
            <a:r>
              <a:rPr lang="en-US" sz="1700" i="1" dirty="0">
                <a:latin typeface="Helvetica" charset="0"/>
                <a:ea typeface="ＭＳ Ｐゴシック" charset="0"/>
              </a:rPr>
              <a:t>N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  </a:t>
            </a:r>
            <a:r>
              <a:rPr lang="en-US" sz="1700" dirty="0">
                <a:latin typeface="Helvetica" charset="0"/>
                <a:ea typeface="ＭＳ Ｐゴシック" charset="0"/>
              </a:rPr>
              <a:t>advances its logical clock to the value </a:t>
            </a:r>
            <a:r>
              <a:rPr lang="en-US" sz="1700" i="1" dirty="0">
                <a:latin typeface="Helvetica" charset="0"/>
                <a:ea typeface="ＭＳ Ｐゴシック" charset="0"/>
              </a:rPr>
              <a:t>x</a:t>
            </a:r>
            <a:r>
              <a:rPr lang="en-US" sz="1700" dirty="0">
                <a:latin typeface="Helvetica" charset="0"/>
                <a:ea typeface="ＭＳ Ｐゴシック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93173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FCE4-2BCA-4142-AA8C-520F688B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Timestamp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A428-0580-4AE8-AEAA-BF5DE48C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358529"/>
            <a:ext cx="7745335" cy="3176895"/>
          </a:xfrm>
        </p:spPr>
        <p:txBody>
          <a:bodyPr/>
          <a:lstStyle/>
          <a:p>
            <a:r>
              <a:rPr lang="en-IN" sz="1700" dirty="0"/>
              <a:t>Centralized TSO and </a:t>
            </a:r>
            <a:r>
              <a:rPr lang="en-IN" sz="1700" dirty="0" err="1"/>
              <a:t>multiversion</a:t>
            </a:r>
            <a:r>
              <a:rPr lang="en-IN" sz="1700" dirty="0"/>
              <a:t> TSO easily extended to distributed setting</a:t>
            </a:r>
          </a:p>
          <a:p>
            <a:pPr lvl="1"/>
            <a:r>
              <a:rPr lang="en-IN" sz="1700" dirty="0"/>
              <a:t>Transactions use a globally unique timestamp</a:t>
            </a:r>
          </a:p>
          <a:p>
            <a:pPr lvl="1"/>
            <a:r>
              <a:rPr lang="en-IN" sz="1700" dirty="0"/>
              <a:t>Each site that performs a read or write performs same checks as in centralized case</a:t>
            </a:r>
          </a:p>
          <a:p>
            <a:r>
              <a:rPr lang="en-IN" sz="1700" dirty="0"/>
              <a:t>Clocks at sites should be synchronized</a:t>
            </a:r>
          </a:p>
          <a:p>
            <a:pPr lvl="1"/>
            <a:r>
              <a:rPr lang="en-IN" sz="1700" dirty="0"/>
              <a:t>Otherwise a transaction initiated at a site with a slower clock may get restarted repeatedly.</a:t>
            </a:r>
          </a:p>
        </p:txBody>
      </p:sp>
    </p:spTree>
    <p:extLst>
      <p:ext uri="{BB962C8B-B14F-4D97-AF65-F5344CB8AC3E}">
        <p14:creationId xmlns:p14="http://schemas.microsoft.com/office/powerpoint/2010/main" val="3510834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8DD7-E4FF-4FCF-987E-E51014F3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0508-C78A-401D-BD91-5F0B15BE8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25485"/>
            <a:ext cx="7629926" cy="5004627"/>
          </a:xfrm>
        </p:spPr>
        <p:txBody>
          <a:bodyPr/>
          <a:lstStyle/>
          <a:p>
            <a:r>
              <a:rPr lang="en-IN" sz="1700" dirty="0"/>
              <a:t>The validation protocol used in centralized systems can be extended to distributed systems</a:t>
            </a:r>
          </a:p>
          <a:p>
            <a:r>
              <a:rPr lang="en-IN" sz="1700" dirty="0"/>
              <a:t>Start/validation/finish timestamp for a transaction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i="1" baseline="-25000" dirty="0"/>
              <a:t>  </a:t>
            </a:r>
            <a:r>
              <a:rPr lang="en-IN" sz="1700" dirty="0"/>
              <a:t>may be issued by any of the participating nodes</a:t>
            </a:r>
          </a:p>
          <a:p>
            <a:pPr lvl="1"/>
            <a:r>
              <a:rPr lang="en-IN" sz="1700" dirty="0"/>
              <a:t>Must ensure </a:t>
            </a:r>
            <a:r>
              <a:rPr lang="en-IN" sz="1700" dirty="0" err="1"/>
              <a:t>StartTS</a:t>
            </a:r>
            <a:r>
              <a:rPr lang="en-IN" sz="1700" dirty="0"/>
              <a:t>(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) &lt; TS(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) &lt; </a:t>
            </a:r>
            <a:r>
              <a:rPr lang="en-IN" sz="1700" dirty="0" err="1"/>
              <a:t>FinishTS</a:t>
            </a:r>
            <a:r>
              <a:rPr lang="en-IN" sz="1700" dirty="0"/>
              <a:t>(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)</a:t>
            </a:r>
          </a:p>
          <a:p>
            <a:r>
              <a:rPr lang="en-IN" sz="1700" dirty="0"/>
              <a:t>Validation for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is done at each node that performed read/write</a:t>
            </a:r>
          </a:p>
          <a:p>
            <a:pPr lvl="1"/>
            <a:r>
              <a:rPr lang="en-IN" sz="1700" dirty="0"/>
              <a:t>Validation checks for transaction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are same as in centralized case</a:t>
            </a:r>
          </a:p>
          <a:p>
            <a:pPr lvl="2"/>
            <a:r>
              <a:rPr lang="en-IN" sz="1700" dirty="0"/>
              <a:t>Ensure that no transaction that committed after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started has updated any data item read by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.</a:t>
            </a:r>
          </a:p>
          <a:p>
            <a:pPr lvl="1"/>
            <a:r>
              <a:rPr lang="en-IN" sz="1700" dirty="0"/>
              <a:t>A key difference from centralized case is that may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i="1" baseline="-25000" dirty="0"/>
              <a:t>  </a:t>
            </a:r>
            <a:r>
              <a:rPr lang="en-IN" sz="1700" dirty="0"/>
              <a:t>start validation after a transaction with a higher validation timestamp has already finished validation</a:t>
            </a:r>
          </a:p>
          <a:p>
            <a:pPr lvl="2"/>
            <a:r>
              <a:rPr lang="en-IN" sz="1700" dirty="0"/>
              <a:t>In that case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is rolled back </a:t>
            </a:r>
          </a:p>
        </p:txBody>
      </p:sp>
    </p:spTree>
    <p:extLst>
      <p:ext uri="{BB962C8B-B14F-4D97-AF65-F5344CB8AC3E}">
        <p14:creationId xmlns:p14="http://schemas.microsoft.com/office/powerpoint/2010/main" val="424260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08DB-30E7-4120-982B-FA5484BA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Validation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F139-B9D2-4CFF-8803-B8747889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40993"/>
            <a:ext cx="7546594" cy="4645279"/>
          </a:xfrm>
        </p:spPr>
        <p:txBody>
          <a:bodyPr/>
          <a:lstStyle/>
          <a:p>
            <a:r>
              <a:rPr lang="en-IN" sz="1700" dirty="0"/>
              <a:t>Two-phase commit (2PC) needed to ensure atomic commit across sites</a:t>
            </a:r>
          </a:p>
          <a:p>
            <a:pPr lvl="1"/>
            <a:r>
              <a:rPr lang="en-IN" sz="1700" dirty="0"/>
              <a:t>Transaction is validated, then enters prepared state</a:t>
            </a:r>
          </a:p>
          <a:p>
            <a:pPr lvl="1"/>
            <a:r>
              <a:rPr lang="en-IN" sz="1700" dirty="0"/>
              <a:t>Writes can be performed (and transaction finishes) only after 2PC makes a commit decision</a:t>
            </a:r>
          </a:p>
          <a:p>
            <a:pPr lvl="1"/>
            <a:r>
              <a:rPr lang="en-IN" sz="1700" dirty="0"/>
              <a:t>If transaction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is in prepared state, and another transaction </a:t>
            </a:r>
            <a:r>
              <a:rPr lang="en-IN" sz="1700" i="1" dirty="0"/>
              <a:t>T</a:t>
            </a:r>
            <a:r>
              <a:rPr lang="en-IN" sz="1700" i="1" baseline="-25000" dirty="0"/>
              <a:t>k </a:t>
            </a:r>
            <a:r>
              <a:rPr lang="en-IN" sz="1700" dirty="0"/>
              <a:t>reads old value of data item written by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, </a:t>
            </a:r>
            <a:r>
              <a:rPr lang="en-IN" sz="1700" i="1" dirty="0"/>
              <a:t>T</a:t>
            </a:r>
            <a:r>
              <a:rPr lang="en-IN" sz="1700" i="1" baseline="-25000" dirty="0"/>
              <a:t>k </a:t>
            </a:r>
            <a:r>
              <a:rPr lang="en-IN" sz="1700" dirty="0"/>
              <a:t>will fail if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i="1" baseline="-25000" dirty="0"/>
              <a:t> </a:t>
            </a:r>
            <a:r>
              <a:rPr lang="en-IN" sz="1700" dirty="0"/>
              <a:t> commits</a:t>
            </a:r>
          </a:p>
          <a:p>
            <a:pPr lvl="2"/>
            <a:r>
              <a:rPr lang="en-IN" sz="1700" dirty="0"/>
              <a:t>Can make the read by </a:t>
            </a:r>
            <a:r>
              <a:rPr lang="en-IN" sz="1700" i="1" dirty="0"/>
              <a:t>T</a:t>
            </a:r>
            <a:r>
              <a:rPr lang="en-IN" sz="1700" i="1" baseline="-25000" dirty="0"/>
              <a:t>k</a:t>
            </a:r>
            <a:r>
              <a:rPr lang="en-IN" sz="1700" dirty="0"/>
              <a:t> wait, or create a commit dependency for </a:t>
            </a:r>
            <a:r>
              <a:rPr lang="en-IN" sz="1700" i="1" dirty="0"/>
              <a:t>T</a:t>
            </a:r>
            <a:r>
              <a:rPr lang="en-IN" sz="1700" i="1" baseline="-25000" dirty="0"/>
              <a:t>k</a:t>
            </a:r>
            <a:r>
              <a:rPr lang="en-IN" sz="1700" dirty="0"/>
              <a:t> on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4910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08DB-30E7-4120-982B-FA5484BA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Validation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F139-B9D2-4CFF-8803-B8747889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48033"/>
            <a:ext cx="7558786" cy="3992063"/>
          </a:xfrm>
        </p:spPr>
        <p:txBody>
          <a:bodyPr/>
          <a:lstStyle/>
          <a:p>
            <a:r>
              <a:rPr lang="en-IN" sz="1700" dirty="0"/>
              <a:t>Distributed validation is not widely used, but optimistic concurrency control without read-validation is widely used in distributed settings</a:t>
            </a:r>
          </a:p>
          <a:p>
            <a:pPr lvl="1"/>
            <a:r>
              <a:rPr lang="en-IN" sz="1700" dirty="0"/>
              <a:t>Version numbers are stored with data items</a:t>
            </a:r>
          </a:p>
          <a:p>
            <a:pPr lvl="1"/>
            <a:r>
              <a:rPr lang="en-IN" sz="1700" dirty="0"/>
              <a:t>Writes performed at commit time ensure that the version number of a data item is same as when data item was read</a:t>
            </a:r>
          </a:p>
          <a:p>
            <a:pPr lvl="1"/>
            <a:r>
              <a:rPr lang="en-IN" sz="1700" dirty="0" err="1"/>
              <a:t>Hbase</a:t>
            </a:r>
            <a:r>
              <a:rPr lang="en-IN" sz="1700" dirty="0"/>
              <a:t> supports atomic </a:t>
            </a:r>
            <a:r>
              <a:rPr lang="en-IN" sz="1700" dirty="0" err="1"/>
              <a:t>checkAndPut</a:t>
            </a:r>
            <a:r>
              <a:rPr lang="en-IN" sz="1700" dirty="0"/>
              <a:t>() as well as </a:t>
            </a:r>
            <a:r>
              <a:rPr lang="en-IN" sz="1700" dirty="0" err="1"/>
              <a:t>checkAndMutate</a:t>
            </a:r>
            <a:r>
              <a:rPr lang="en-IN" sz="1700" dirty="0"/>
              <a:t>() operations; see book for details</a:t>
            </a:r>
          </a:p>
        </p:txBody>
      </p:sp>
    </p:spTree>
    <p:extLst>
      <p:ext uri="{BB962C8B-B14F-4D97-AF65-F5344CB8AC3E}">
        <p14:creationId xmlns:p14="http://schemas.microsoft.com/office/powerpoint/2010/main" val="59608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Transactions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390229" cy="5367972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Each 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transaction coordinator</a:t>
            </a:r>
            <a:r>
              <a:rPr lang="en-US" sz="1700" dirty="0">
                <a:latin typeface="Helvetica" charset="0"/>
              </a:rPr>
              <a:t> is responsible for: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Starting the execution of transactions that originate at the site.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Distributing sub-transactions at appropriate sites for execution.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Coordinating the termination of each transaction that originates at the site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transaction must be committed at all sites or aborted at all sites.</a:t>
            </a:r>
          </a:p>
          <a:p>
            <a:r>
              <a:rPr lang="en-US" sz="1700" dirty="0">
                <a:latin typeface="Helvetica" charset="0"/>
              </a:rPr>
              <a:t>Each local 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transaction manager </a:t>
            </a:r>
            <a:r>
              <a:rPr lang="en-US" sz="1700" dirty="0">
                <a:latin typeface="Helvetica" charset="0"/>
              </a:rPr>
              <a:t>responsible for: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Maintaining a log for recovery purposes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Coordinating the execution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and commit/abort of the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transactions exe</a:t>
            </a:r>
            <a:r>
              <a:rPr lang="en-US" sz="1600" dirty="0">
                <a:latin typeface="Helvetica" charset="0"/>
                <a:ea typeface="ＭＳ Ｐゴシック" charset="0"/>
              </a:rPr>
              <a:t>cuting </a:t>
            </a:r>
            <a:br>
              <a:rPr lang="en-US" sz="1600" dirty="0">
                <a:latin typeface="Helvetica" charset="0"/>
                <a:ea typeface="ＭＳ Ｐゴシック" charset="0"/>
              </a:rPr>
            </a:br>
            <a:r>
              <a:rPr lang="en-US" sz="1600" dirty="0">
                <a:latin typeface="Helvetica" charset="0"/>
                <a:ea typeface="ＭＳ Ｐゴシック" charset="0"/>
              </a:rPr>
              <a:t>at that site.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212236A-0AAF-4540-9192-7643E8AA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9372" y="4044099"/>
            <a:ext cx="4651602" cy="249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01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34070"/>
            <a:ext cx="7969928" cy="1611297"/>
          </a:xfrm>
        </p:spPr>
        <p:txBody>
          <a:bodyPr/>
          <a:lstStyle/>
          <a:p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Replication</a:t>
            </a: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9718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71853"/>
            <a:ext cx="7680706" cy="4594964"/>
          </a:xfrm>
        </p:spPr>
        <p:txBody>
          <a:bodyPr/>
          <a:lstStyle/>
          <a:p>
            <a:r>
              <a:rPr lang="en-US" sz="1700" b="1" dirty="0">
                <a:solidFill>
                  <a:srgbClr val="002060"/>
                </a:solidFill>
              </a:rPr>
              <a:t>High availability </a:t>
            </a:r>
            <a:r>
              <a:rPr lang="en-US" sz="1700" dirty="0"/>
              <a:t>is a key goal in a distributed database</a:t>
            </a:r>
          </a:p>
          <a:p>
            <a:pPr lvl="1"/>
            <a:r>
              <a:rPr lang="en-US" sz="1700" b="1" dirty="0">
                <a:solidFill>
                  <a:srgbClr val="002060"/>
                </a:solidFill>
              </a:rPr>
              <a:t>Robustness</a:t>
            </a:r>
            <a:r>
              <a:rPr lang="en-US" sz="1700" dirty="0"/>
              <a:t>: the ability to continue function despite failures</a:t>
            </a:r>
          </a:p>
          <a:p>
            <a:r>
              <a:rPr lang="en-US" sz="1700" dirty="0"/>
              <a:t>Replication is key to robustness</a:t>
            </a:r>
          </a:p>
          <a:p>
            <a:r>
              <a:rPr lang="en-US" sz="1700" dirty="0"/>
              <a:t>Replication decisions can be made at level of data items, or at the level of partitions</a:t>
            </a:r>
          </a:p>
        </p:txBody>
      </p:sp>
    </p:spTree>
    <p:extLst>
      <p:ext uri="{BB962C8B-B14F-4D97-AF65-F5344CB8AC3E}">
        <p14:creationId xmlns:p14="http://schemas.microsoft.com/office/powerpoint/2010/main" val="3983595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of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63457"/>
            <a:ext cx="7656559" cy="5367972"/>
          </a:xfrm>
        </p:spPr>
        <p:txBody>
          <a:bodyPr/>
          <a:lstStyle/>
          <a:p>
            <a:r>
              <a:rPr lang="en-US" sz="1700" dirty="0"/>
              <a:t>Consistency of replicas</a:t>
            </a:r>
          </a:p>
          <a:p>
            <a:pPr lvl="1"/>
            <a:r>
              <a:rPr lang="en-US" sz="1700" dirty="0"/>
              <a:t>Ideally: all replicas should have the same value </a:t>
            </a:r>
            <a:r>
              <a:rPr lang="en-US" sz="1700" dirty="0">
                <a:sym typeface="Wingdings"/>
              </a:rPr>
              <a:t> updates performed at all replicas</a:t>
            </a:r>
          </a:p>
          <a:p>
            <a:pPr lvl="2"/>
            <a:r>
              <a:rPr lang="en-US" sz="1700" dirty="0">
                <a:sym typeface="Wingdings"/>
              </a:rPr>
              <a:t>But what if a replica is not available (disconnected, or failed)?</a:t>
            </a:r>
          </a:p>
          <a:p>
            <a:pPr lvl="1"/>
            <a:r>
              <a:rPr lang="en-US" sz="1700" dirty="0">
                <a:sym typeface="Wingdings"/>
              </a:rPr>
              <a:t>Suffices if reads get correct value, even if some replica is out of date</a:t>
            </a:r>
          </a:p>
          <a:p>
            <a:pPr lvl="1"/>
            <a:r>
              <a:rPr lang="en-US" sz="1700" dirty="0">
                <a:sym typeface="Wingdings"/>
              </a:rPr>
              <a:t>Above idea formalized by </a:t>
            </a:r>
            <a:r>
              <a:rPr lang="en-US" sz="1700" b="1" dirty="0">
                <a:solidFill>
                  <a:srgbClr val="002060"/>
                </a:solidFill>
                <a:sym typeface="Wingdings"/>
              </a:rPr>
              <a:t>linearizability</a:t>
            </a:r>
            <a:r>
              <a:rPr lang="en-US" sz="1700" dirty="0">
                <a:sym typeface="Wingdings"/>
              </a:rPr>
              <a:t>: given a set of read and write operations on a (replicated) data item</a:t>
            </a:r>
          </a:p>
          <a:p>
            <a:pPr lvl="2"/>
            <a:r>
              <a:rPr lang="en-US" sz="1700" dirty="0">
                <a:sym typeface="Wingdings"/>
              </a:rPr>
              <a:t>There must be a linear ordering of operations such that each read sees the value written by the most recent preceding write</a:t>
            </a:r>
          </a:p>
          <a:p>
            <a:pPr lvl="2"/>
            <a:r>
              <a:rPr lang="en-US" sz="1700" dirty="0">
                <a:sym typeface="Wingdings"/>
              </a:rPr>
              <a:t>If </a:t>
            </a:r>
            <a:r>
              <a:rPr lang="en-US" sz="1700" i="1" dirty="0">
                <a:sym typeface="Wingdings"/>
              </a:rPr>
              <a:t>o</a:t>
            </a:r>
            <a:r>
              <a:rPr lang="en-US" sz="1700" i="1" baseline="-25000" dirty="0">
                <a:sym typeface="Wingdings"/>
              </a:rPr>
              <a:t>1</a:t>
            </a:r>
            <a:r>
              <a:rPr lang="en-US" sz="1700" dirty="0">
                <a:sym typeface="Wingdings"/>
              </a:rPr>
              <a:t> finishes before </a:t>
            </a:r>
            <a:r>
              <a:rPr lang="en-US" sz="1700" i="1" dirty="0">
                <a:sym typeface="Wingdings"/>
              </a:rPr>
              <a:t>o</a:t>
            </a:r>
            <a:r>
              <a:rPr lang="en-US" sz="1700" i="1" baseline="-25000" dirty="0">
                <a:sym typeface="Wingdings"/>
              </a:rPr>
              <a:t>2</a:t>
            </a:r>
            <a:r>
              <a:rPr lang="en-US" sz="1700" dirty="0">
                <a:sym typeface="Wingdings"/>
              </a:rPr>
              <a:t> begins (based on external time), then </a:t>
            </a:r>
            <a:r>
              <a:rPr lang="en-US" sz="1700" i="1" dirty="0">
                <a:sym typeface="Wingdings"/>
              </a:rPr>
              <a:t>o</a:t>
            </a:r>
            <a:r>
              <a:rPr lang="en-US" sz="1700" i="1" baseline="-25000" dirty="0">
                <a:sym typeface="Wingdings"/>
              </a:rPr>
              <a:t>1</a:t>
            </a:r>
            <a:r>
              <a:rPr lang="en-US" sz="1700" dirty="0">
                <a:sym typeface="Wingdings"/>
              </a:rPr>
              <a:t> must precede </a:t>
            </a:r>
            <a:r>
              <a:rPr lang="en-US" sz="1700" i="1" dirty="0">
                <a:sym typeface="Wingdings"/>
              </a:rPr>
              <a:t>o</a:t>
            </a:r>
            <a:r>
              <a:rPr lang="en-US" sz="1700" i="1" baseline="-25000" dirty="0">
                <a:sym typeface="Wingdings"/>
              </a:rPr>
              <a:t>2</a:t>
            </a:r>
            <a:r>
              <a:rPr lang="en-US" sz="1700" dirty="0">
                <a:sym typeface="Wingdings"/>
              </a:rPr>
              <a:t> in the linear order </a:t>
            </a:r>
          </a:p>
          <a:p>
            <a:r>
              <a:rPr lang="en-US" sz="1700" dirty="0">
                <a:sym typeface="Wingdings"/>
              </a:rPr>
              <a:t>Note that linearizability only addresses a single (replicated) data item; serializability is orthogonal</a:t>
            </a:r>
          </a:p>
        </p:txBody>
      </p:sp>
    </p:spTree>
    <p:extLst>
      <p:ext uri="{BB962C8B-B14F-4D97-AF65-F5344CB8AC3E}">
        <p14:creationId xmlns:p14="http://schemas.microsoft.com/office/powerpoint/2010/main" val="4275040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of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51265"/>
            <a:ext cx="7644130" cy="4956927"/>
          </a:xfrm>
        </p:spPr>
        <p:txBody>
          <a:bodyPr/>
          <a:lstStyle/>
          <a:p>
            <a:r>
              <a:rPr lang="en-US" sz="1700" dirty="0"/>
              <a:t>Cannot differentiate node failure from network partition in general</a:t>
            </a:r>
          </a:p>
          <a:p>
            <a:pPr lvl="1"/>
            <a:r>
              <a:rPr lang="en-US" sz="1700" dirty="0"/>
              <a:t>Backup coordinator should takeover if primary has failed</a:t>
            </a:r>
          </a:p>
          <a:p>
            <a:pPr lvl="1"/>
            <a:r>
              <a:rPr lang="en-US" sz="1700" dirty="0"/>
              <a:t>Use multiple independent links, so single link failure does not result in partition, but it is possible all links have failed</a:t>
            </a:r>
          </a:p>
          <a:p>
            <a:r>
              <a:rPr lang="en-US" sz="1700" dirty="0"/>
              <a:t>Protocols that require all copies to be updated are not robust to failure</a:t>
            </a:r>
          </a:p>
          <a:p>
            <a:r>
              <a:rPr lang="en-US" sz="1700" dirty="0"/>
              <a:t>Will see techniques that can allow continued processing during failures, whether node failure or network partition</a:t>
            </a:r>
          </a:p>
          <a:p>
            <a:pPr lvl="1"/>
            <a:r>
              <a:rPr lang="en-US" sz="1700" dirty="0"/>
              <a:t>Key idea: decisions made based on successfully writing/reading majority</a:t>
            </a:r>
          </a:p>
          <a:p>
            <a:r>
              <a:rPr lang="en-US" sz="1700" dirty="0"/>
              <a:t>Alternative: </a:t>
            </a:r>
            <a:r>
              <a:rPr lang="en-US" sz="1700" b="1" dirty="0">
                <a:solidFill>
                  <a:srgbClr val="002060"/>
                </a:solidFill>
              </a:rPr>
              <a:t>asynchronous replication: </a:t>
            </a:r>
            <a:r>
              <a:rPr lang="en-US" sz="1700" dirty="0"/>
              <a:t>commit after performing update on a </a:t>
            </a:r>
            <a:r>
              <a:rPr lang="en-US" sz="1700" i="1" dirty="0"/>
              <a:t>primary copy </a:t>
            </a:r>
            <a:r>
              <a:rPr lang="en-US" sz="1700" dirty="0"/>
              <a:t>of the data item, and update replicas </a:t>
            </a:r>
            <a:r>
              <a:rPr lang="en-US" sz="1700" i="1" dirty="0"/>
              <a:t>asynchronously</a:t>
            </a:r>
          </a:p>
          <a:p>
            <a:pPr lvl="1"/>
            <a:r>
              <a:rPr lang="en-US" sz="1700" dirty="0"/>
              <a:t>Lower overheads, but risk of reading stale data, or lost updates on primary failure</a:t>
            </a:r>
          </a:p>
        </p:txBody>
      </p:sp>
    </p:spTree>
    <p:extLst>
      <p:ext uri="{BB962C8B-B14F-4D97-AF65-F5344CB8AC3E}">
        <p14:creationId xmlns:p14="http://schemas.microsoft.com/office/powerpoint/2010/main" val="1409017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Control With Replicas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8EBC-FE16-4256-A95F-AD1420DA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09761"/>
            <a:ext cx="7741666" cy="4383903"/>
          </a:xfrm>
        </p:spPr>
        <p:txBody>
          <a:bodyPr/>
          <a:lstStyle/>
          <a:p>
            <a:r>
              <a:rPr lang="en-IN" sz="1700" dirty="0"/>
              <a:t>Focus here on concurrency control with locking</a:t>
            </a:r>
          </a:p>
          <a:p>
            <a:pPr lvl="1"/>
            <a:r>
              <a:rPr lang="en-IN" sz="1700" dirty="0"/>
              <a:t>Failures addressed later</a:t>
            </a:r>
          </a:p>
          <a:p>
            <a:pPr lvl="1"/>
            <a:r>
              <a:rPr lang="en-IN" sz="1700" dirty="0"/>
              <a:t>Ideas described here can be extended to other protocols</a:t>
            </a:r>
          </a:p>
          <a:p>
            <a:r>
              <a:rPr lang="en-IN" sz="1700" b="1" dirty="0">
                <a:solidFill>
                  <a:srgbClr val="002060"/>
                </a:solidFill>
              </a:rPr>
              <a:t>Primary copy</a:t>
            </a:r>
          </a:p>
          <a:p>
            <a:pPr lvl="1"/>
            <a:r>
              <a:rPr lang="en-IN" sz="1700" dirty="0"/>
              <a:t>one replica is chosen as primary copy for each data item</a:t>
            </a:r>
          </a:p>
          <a:p>
            <a:pPr lvl="2"/>
            <a:r>
              <a:rPr lang="en-IN" sz="1700" dirty="0"/>
              <a:t>Node containing primary replica is called </a:t>
            </a:r>
            <a:r>
              <a:rPr lang="en-IN" sz="1700" b="1" dirty="0">
                <a:solidFill>
                  <a:srgbClr val="002060"/>
                </a:solidFill>
              </a:rPr>
              <a:t>primary node</a:t>
            </a:r>
          </a:p>
          <a:p>
            <a:pPr lvl="1"/>
            <a:r>
              <a:rPr lang="en-IN" sz="1700" dirty="0"/>
              <a:t>concurrency control decisions made at the primary copy only</a:t>
            </a:r>
          </a:p>
          <a:p>
            <a:r>
              <a:rPr lang="en-IN" sz="1700" dirty="0"/>
              <a:t>Benefit: Low overhead</a:t>
            </a:r>
          </a:p>
          <a:p>
            <a:r>
              <a:rPr lang="en-IN" sz="1700" dirty="0"/>
              <a:t>Drawback: primary copy failure results in loss of lock information and non-availability of data item, even if other replicas are available</a:t>
            </a:r>
          </a:p>
          <a:p>
            <a:pPr lvl="1"/>
            <a:r>
              <a:rPr lang="en-IN" sz="1700" dirty="0"/>
              <a:t>Extensions to allow backup server to take over possible, but vulnerable to problems on network partition</a:t>
            </a:r>
          </a:p>
        </p:txBody>
      </p:sp>
    </p:spTree>
    <p:extLst>
      <p:ext uri="{BB962C8B-B14F-4D97-AF65-F5344CB8AC3E}">
        <p14:creationId xmlns:p14="http://schemas.microsoft.com/office/powerpoint/2010/main" val="1908159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87" y="117475"/>
            <a:ext cx="8507625" cy="609600"/>
          </a:xfrm>
        </p:spPr>
        <p:txBody>
          <a:bodyPr/>
          <a:lstStyle/>
          <a:p>
            <a:r>
              <a:rPr lang="en-IN" sz="3000" dirty="0"/>
              <a:t>Concurrency Control With Replicas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8EBC-FE16-4256-A95F-AD1420DA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89" y="1175649"/>
            <a:ext cx="7510509" cy="5017887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Majority protocol</a:t>
            </a:r>
            <a:r>
              <a:rPr lang="en-IN" sz="1700" dirty="0"/>
              <a:t>:</a:t>
            </a:r>
          </a:p>
          <a:p>
            <a:pPr lvl="1"/>
            <a:r>
              <a:rPr lang="en-IN" sz="1700" dirty="0"/>
              <a:t>Transaction requests locks at multiple/all replicas</a:t>
            </a:r>
          </a:p>
          <a:p>
            <a:pPr lvl="1"/>
            <a:r>
              <a:rPr lang="en-IN" sz="1700" dirty="0"/>
              <a:t>Lock is successfully acquired on the data item only if lock obtained at a majority of replicas</a:t>
            </a:r>
          </a:p>
          <a:p>
            <a:r>
              <a:rPr lang="en-IN" sz="1700" dirty="0"/>
              <a:t>Benefit: resilient to node failures and node failures</a:t>
            </a:r>
          </a:p>
          <a:p>
            <a:pPr lvl="1"/>
            <a:r>
              <a:rPr lang="en-IN" sz="1700" dirty="0"/>
              <a:t>Processing can continue as long as at least a majority of replicas are accessible</a:t>
            </a:r>
          </a:p>
          <a:p>
            <a:r>
              <a:rPr lang="en-IN" sz="1700" dirty="0"/>
              <a:t>Overheads</a:t>
            </a:r>
          </a:p>
          <a:p>
            <a:pPr lvl="1"/>
            <a:r>
              <a:rPr lang="en-IN" sz="1700" dirty="0"/>
              <a:t>Higher cost due to multiple messages</a:t>
            </a:r>
          </a:p>
          <a:p>
            <a:pPr lvl="1"/>
            <a:r>
              <a:rPr lang="en-IN" sz="1700" dirty="0"/>
              <a:t>Possibility of deadlock even when locking single item</a:t>
            </a:r>
          </a:p>
          <a:p>
            <a:pPr lvl="2"/>
            <a:r>
              <a:rPr lang="en-IN" sz="1700" dirty="0"/>
              <a:t>How can you avoid such deadlocks?</a:t>
            </a:r>
          </a:p>
        </p:txBody>
      </p:sp>
    </p:spTree>
    <p:extLst>
      <p:ext uri="{BB962C8B-B14F-4D97-AF65-F5344CB8AC3E}">
        <p14:creationId xmlns:p14="http://schemas.microsoft.com/office/powerpoint/2010/main" val="1416353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5" y="117475"/>
            <a:ext cx="8540685" cy="609600"/>
          </a:xfrm>
        </p:spPr>
        <p:txBody>
          <a:bodyPr/>
          <a:lstStyle/>
          <a:p>
            <a:r>
              <a:rPr lang="en-IN" sz="3000" dirty="0"/>
              <a:t>Concurrency Control With Replicas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8EBC-FE16-4256-A95F-AD1420DA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1450847"/>
            <a:ext cx="7522582" cy="2877313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Biased protocol</a:t>
            </a:r>
            <a:endParaRPr lang="en-IN" sz="1700" dirty="0"/>
          </a:p>
          <a:p>
            <a:pPr lvl="1"/>
            <a:r>
              <a:rPr lang="en-IN" sz="1700" dirty="0"/>
              <a:t>Shared lock can be obtained on any replica</a:t>
            </a:r>
          </a:p>
          <a:p>
            <a:pPr lvl="2"/>
            <a:r>
              <a:rPr lang="en-IN" sz="1700" dirty="0"/>
              <a:t>Reduces overhead on reads</a:t>
            </a:r>
          </a:p>
          <a:p>
            <a:pPr lvl="1"/>
            <a:r>
              <a:rPr lang="en-IN" sz="1700" dirty="0"/>
              <a:t>Exclusive lock must be obtained on </a:t>
            </a:r>
            <a:r>
              <a:rPr lang="en-IN" sz="1700" i="1" dirty="0"/>
              <a:t>all </a:t>
            </a:r>
            <a:r>
              <a:rPr lang="en-IN" sz="1700" dirty="0"/>
              <a:t> replicas</a:t>
            </a:r>
          </a:p>
          <a:p>
            <a:pPr lvl="2"/>
            <a:r>
              <a:rPr lang="en-IN" sz="1700" dirty="0"/>
              <a:t>Blocking if any replica is unavailable</a:t>
            </a:r>
          </a:p>
        </p:txBody>
      </p:sp>
    </p:spTree>
    <p:extLst>
      <p:ext uri="{BB962C8B-B14F-4D97-AF65-F5344CB8AC3E}">
        <p14:creationId xmlns:p14="http://schemas.microsoft.com/office/powerpoint/2010/main" val="198037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Quorum Consensus Protocol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864143" y="1248801"/>
            <a:ext cx="7507499" cy="4127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Quorum consensus</a:t>
            </a:r>
            <a:r>
              <a:rPr lang="en-US" sz="1700" dirty="0">
                <a:latin typeface="Helvetica" charset="0"/>
              </a:rPr>
              <a:t> protocol for locking</a:t>
            </a:r>
          </a:p>
          <a:p>
            <a:r>
              <a:rPr lang="en-US" sz="1700" dirty="0">
                <a:latin typeface="Helvetica" charset="0"/>
              </a:rPr>
              <a:t>Each site is assigned a weight;  </a:t>
            </a:r>
            <a:r>
              <a:rPr lang="en-US" sz="1700" dirty="0">
                <a:latin typeface="Helvetica" charset="0"/>
                <a:ea typeface="ＭＳ Ｐゴシック" charset="0"/>
              </a:rPr>
              <a:t>let S be the total of all site weights</a:t>
            </a:r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Choose two values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read quorum </a:t>
            </a:r>
            <a:r>
              <a:rPr lang="en-US" sz="1700" dirty="0">
                <a:latin typeface="Helvetica" charset="0"/>
              </a:rPr>
              <a:t>Q</a:t>
            </a:r>
            <a:r>
              <a:rPr lang="en-US" sz="1700" baseline="-25000" dirty="0">
                <a:latin typeface="Helvetica" charset="0"/>
              </a:rPr>
              <a:t>R</a:t>
            </a:r>
            <a:r>
              <a:rPr lang="en-US" sz="1700" dirty="0">
                <a:latin typeface="Helvetica" charset="0"/>
              </a:rPr>
              <a:t> and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write quorum </a:t>
            </a:r>
            <a:r>
              <a:rPr lang="en-US" sz="1700" dirty="0">
                <a:latin typeface="Helvetica" charset="0"/>
              </a:rPr>
              <a:t>Q</a:t>
            </a:r>
            <a:r>
              <a:rPr lang="en-US" sz="1700" baseline="-25000" dirty="0">
                <a:latin typeface="Helvetica" charset="0"/>
              </a:rPr>
              <a:t>W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Such that   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+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&gt; S     and    2 *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700" dirty="0">
                <a:latin typeface="Helvetica" charset="0"/>
                <a:ea typeface="ＭＳ Ｐゴシック" charset="0"/>
              </a:rPr>
              <a:t> &gt;  S</a:t>
            </a:r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Each read must lock enough replicas that the sum of the site weights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 is </a:t>
            </a:r>
            <a:r>
              <a:rPr lang="en-IN" sz="1700" dirty="0"/>
              <a:t>≥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endParaRPr lang="en-US" sz="1700" baseline="-250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Each write must lock enough replicas that the sum of the site weights 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 is </a:t>
            </a:r>
            <a:r>
              <a:rPr lang="en-IN" sz="1700" dirty="0"/>
              <a:t>≥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endParaRPr lang="en-US" sz="1700" i="1" baseline="-25000" dirty="0">
              <a:latin typeface="Helvetica" charset="0"/>
              <a:ea typeface="ＭＳ Ｐゴシック" charset="0"/>
            </a:endParaRPr>
          </a:p>
          <a:p>
            <a:r>
              <a:rPr lang="en-IN" sz="1700" dirty="0"/>
              <a:t>Can choose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IN" sz="1700" dirty="0"/>
              <a:t> and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IN" sz="1700" i="1" baseline="-25000" dirty="0"/>
              <a:t> </a:t>
            </a:r>
            <a:r>
              <a:rPr lang="en-IN" sz="1700" dirty="0"/>
              <a:t>to tune relative overheads on reads and writes</a:t>
            </a:r>
          </a:p>
          <a:p>
            <a:pPr lvl="1"/>
            <a:r>
              <a:rPr lang="en-IN" sz="1700" dirty="0">
                <a:latin typeface="Helvetica" charset="0"/>
                <a:ea typeface="ＭＳ Ｐゴシック" charset="0"/>
              </a:rPr>
              <a:t>Suitable choices result in majority and biased protocols.  </a:t>
            </a:r>
          </a:p>
          <a:p>
            <a:pPr lvl="2"/>
            <a:r>
              <a:rPr lang="en-IN" sz="1700" dirty="0">
                <a:latin typeface="Helvetica" charset="0"/>
                <a:ea typeface="ＭＳ Ｐゴシック" charset="0"/>
              </a:rPr>
              <a:t>What are they?</a:t>
            </a:r>
            <a:endParaRPr lang="en-US" sz="17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20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AC5A-711C-4AA7-9AAA-7BA5D57D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Dealing with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2D77-A2CE-49FB-B45C-00CB568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09761"/>
            <a:ext cx="7570978" cy="4981311"/>
          </a:xfrm>
        </p:spPr>
        <p:txBody>
          <a:bodyPr/>
          <a:lstStyle/>
          <a:p>
            <a:r>
              <a:rPr lang="en-IN" sz="1700" dirty="0"/>
              <a:t>Read one write all copies protocol assumes all copies are available</a:t>
            </a:r>
          </a:p>
          <a:p>
            <a:pPr lvl="1"/>
            <a:r>
              <a:rPr lang="en-IN" sz="1700" dirty="0"/>
              <a:t>Will block if any site is not available</a:t>
            </a:r>
          </a:p>
          <a:p>
            <a:r>
              <a:rPr lang="en-US" sz="1700" i="1" dirty="0">
                <a:solidFill>
                  <a:srgbClr val="002060"/>
                </a:solidFill>
                <a:latin typeface="Helvetica" charset="0"/>
              </a:rPr>
              <a:t>Read one write all available </a:t>
            </a:r>
            <a:r>
              <a:rPr lang="en-US" sz="1700" dirty="0">
                <a:latin typeface="Helvetica" charset="0"/>
              </a:rPr>
              <a:t>(ignoring failed sites) is attractive, but incorrect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Failed link may come back up, without a disconnected site ever being aware that it was disconnected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The site then has old values, and a read from that site would return an incorrect value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With network partitioning, sites in each partition may update same item concurrently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believing sites in other partitions have all failed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997653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410E0-AC7C-49BD-9683-213FDF9F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62" y="117475"/>
            <a:ext cx="8077200" cy="609600"/>
          </a:xfrm>
        </p:spPr>
        <p:txBody>
          <a:bodyPr/>
          <a:lstStyle/>
          <a:p>
            <a:r>
              <a:rPr lang="en-US" dirty="0"/>
              <a:t>Handling Failures with Majority Protocol </a:t>
            </a:r>
            <a:endParaRPr lang="en-IN" dirty="0"/>
          </a:p>
        </p:txBody>
      </p:sp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807868" y="1151265"/>
            <a:ext cx="7628996" cy="5127615"/>
          </a:xfrm>
        </p:spPr>
        <p:txBody>
          <a:bodyPr/>
          <a:lstStyle/>
          <a:p>
            <a:r>
              <a:rPr lang="en-US" sz="1700" dirty="0"/>
              <a:t>The majority protocol with version numbers</a:t>
            </a:r>
          </a:p>
          <a:p>
            <a:pPr lvl="1"/>
            <a:r>
              <a:rPr lang="en-US" sz="1700" dirty="0"/>
              <a:t>Each replica of each item has a </a:t>
            </a:r>
            <a:r>
              <a:rPr lang="en-US" sz="1700" b="1" dirty="0"/>
              <a:t>version number</a:t>
            </a:r>
          </a:p>
          <a:p>
            <a:pPr lvl="1"/>
            <a:r>
              <a:rPr lang="en-US" sz="1700" dirty="0"/>
              <a:t>Locking is done using majority protocol, as before, and version numbers are returned along with lock allocation</a:t>
            </a:r>
          </a:p>
          <a:p>
            <a:pPr lvl="1"/>
            <a:r>
              <a:rPr lang="en-US" sz="1700" dirty="0"/>
              <a:t>Read operations read the value from the replica with largest version number</a:t>
            </a:r>
          </a:p>
          <a:p>
            <a:pPr lvl="1"/>
            <a:r>
              <a:rPr lang="en-US" sz="1700" dirty="0"/>
              <a:t>Write operations</a:t>
            </a:r>
          </a:p>
          <a:p>
            <a:pPr lvl="2"/>
            <a:r>
              <a:rPr lang="en-US" sz="1700" dirty="0"/>
              <a:t>Find highest version number like reads, and set new version number to  old highest version + 1</a:t>
            </a:r>
          </a:p>
          <a:p>
            <a:pPr lvl="2"/>
            <a:r>
              <a:rPr lang="en-US" sz="1700" dirty="0"/>
              <a:t>Writes are then performed on all locked replicas and version number on these replicas is set to new version number</a:t>
            </a:r>
          </a:p>
          <a:p>
            <a:r>
              <a:rPr lang="en-US" sz="1700" dirty="0"/>
              <a:t>Read operations that find out-of-date replicas may optionally write the latest value and version number to replicas with lower version numbers</a:t>
            </a:r>
          </a:p>
          <a:p>
            <a:pPr lvl="1"/>
            <a:r>
              <a:rPr lang="en-US" sz="1700" dirty="0"/>
              <a:t>no need to obtain locks on all replicas for this task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System Failure Modes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6342"/>
            <a:ext cx="7683192" cy="463414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Failures unique to distributed systems: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Failure of a site.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Loss of massages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Handled by network transmission control protocols such as TCP-IP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Failure of a communication link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Handled by network protocols, by routing messages via alternative links</a:t>
            </a:r>
          </a:p>
          <a:p>
            <a:pPr lvl="1"/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Network partition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A network is said to be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partitioned </a:t>
            </a:r>
            <a:r>
              <a:rPr lang="en-US" sz="1700" dirty="0">
                <a:latin typeface="Helvetica" charset="0"/>
                <a:ea typeface="ＭＳ Ｐゴシック" charset="0"/>
              </a:rPr>
              <a:t>when it has been split into two or more subsystems that lack any connection between them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Note: a subsystem may consist of a single node </a:t>
            </a:r>
          </a:p>
          <a:p>
            <a:r>
              <a:rPr lang="en-US" sz="1700" dirty="0">
                <a:latin typeface="Helvetica" charset="0"/>
              </a:rPr>
              <a:t>Network partitioning and site failures are generally indistinguishable</a:t>
            </a:r>
            <a:r>
              <a:rPr lang="en-US" dirty="0"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47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816746" y="1461155"/>
            <a:ext cx="7546966" cy="4647037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  <a:ea typeface="ＭＳ Ｐゴシック" charset="0"/>
              </a:rPr>
              <a:t>Atomic commit of updated replicas must be ensured using either </a:t>
            </a:r>
          </a:p>
          <a:p>
            <a:pPr lvl="1"/>
            <a:r>
              <a:rPr lang="en-US" sz="1700" i="1" dirty="0">
                <a:latin typeface="Helvetica" charset="0"/>
                <a:ea typeface="ＭＳ Ｐゴシック" charset="0"/>
              </a:rPr>
              <a:t>2 phase commit on all locked replicas</a:t>
            </a:r>
            <a:r>
              <a:rPr lang="en-US" sz="1700" dirty="0">
                <a:latin typeface="Helvetica" charset="0"/>
                <a:ea typeface="ＭＳ Ｐゴシック" charset="0"/>
              </a:rPr>
              <a:t>, or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distributed consensus protocol such as Paxos (more on this later)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Failure of nodes during 2PC can be ignored as long as majority of sites enter prepared state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Failure of coordinator can cause blocking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Consensus protocols can avoid blocking</a:t>
            </a:r>
          </a:p>
          <a:p>
            <a:endParaRPr lang="en-US" sz="1700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410E0-AC7C-49BD-9683-213FDF9F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54" y="117475"/>
            <a:ext cx="8077200" cy="707473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Handling Failures with Majority Protocol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202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784" y="219456"/>
            <a:ext cx="8028686" cy="62947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Failures with Majority Protocol 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idx="1"/>
          </p:nvPr>
        </p:nvSpPr>
        <p:spPr>
          <a:xfrm>
            <a:off x="825624" y="1328677"/>
            <a:ext cx="7705818" cy="5056448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  <a:ea typeface="ＭＳ Ｐゴシック" charset="0"/>
              </a:rPr>
              <a:t>Benefits of majority protocol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Failures (network and site) do not affect consistency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Reads are guaranteed to see latest successfully written version of a data item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Protocol can proceed as long as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Sites available at commit time contain a majority of replicas of any updated data items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During reads a majority of replicas are available to find version numbers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No need for any special reintegration protocol: nothing needs to be done if nodes fail and subsequently recover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Drawback of majority protocol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Higher overhead, especially for reads</a:t>
            </a:r>
          </a:p>
        </p:txBody>
      </p:sp>
    </p:spTree>
    <p:extLst>
      <p:ext uri="{BB962C8B-B14F-4D97-AF65-F5344CB8AC3E}">
        <p14:creationId xmlns:p14="http://schemas.microsoft.com/office/powerpoint/2010/main" val="1773761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B82B-C769-42DF-98B0-3B1E7203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Reducing Read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C478-A361-4AC4-9734-C82E4C32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87841"/>
            <a:ext cx="7729474" cy="5367972"/>
          </a:xfrm>
        </p:spPr>
        <p:txBody>
          <a:bodyPr/>
          <a:lstStyle/>
          <a:p>
            <a:r>
              <a:rPr lang="en-IN" sz="1700" dirty="0"/>
              <a:t>Quorum consensus can be used to reduce read cost</a:t>
            </a:r>
          </a:p>
          <a:p>
            <a:pPr lvl="1"/>
            <a:r>
              <a:rPr lang="en-IN" sz="1700" dirty="0"/>
              <a:t>But at increased risk of blocking of writes due to failures</a:t>
            </a:r>
          </a:p>
          <a:p>
            <a:r>
              <a:rPr lang="en-IN" sz="1700" dirty="0"/>
              <a:t>Use primary copy scheme:</a:t>
            </a:r>
          </a:p>
          <a:p>
            <a:pPr lvl="1"/>
            <a:r>
              <a:rPr lang="en-IN" sz="1700" dirty="0"/>
              <a:t>perform all updates at primary copy </a:t>
            </a:r>
          </a:p>
          <a:p>
            <a:pPr lvl="1"/>
            <a:r>
              <a:rPr lang="en-IN" sz="1700" dirty="0"/>
              <a:t>reads only need to be done at primary copy</a:t>
            </a:r>
          </a:p>
          <a:p>
            <a:pPr lvl="1"/>
            <a:r>
              <a:rPr lang="en-IN" sz="1700" dirty="0"/>
              <a:t>But what if primary copy fails</a:t>
            </a:r>
          </a:p>
          <a:p>
            <a:pPr lvl="2"/>
            <a:r>
              <a:rPr lang="en-IN" sz="1700" dirty="0"/>
              <a:t>Need to ensure new primary copy is chosen</a:t>
            </a:r>
          </a:p>
          <a:p>
            <a:pPr lvl="3"/>
            <a:r>
              <a:rPr lang="en-IN" sz="1700" dirty="0"/>
              <a:t>Leases can ensure there is only 1 primary copy at a time</a:t>
            </a:r>
          </a:p>
          <a:p>
            <a:pPr lvl="2"/>
            <a:r>
              <a:rPr lang="en-IN" sz="1700" dirty="0"/>
              <a:t>New primary copy needs to have latest committed version of data item</a:t>
            </a:r>
          </a:p>
          <a:p>
            <a:pPr lvl="3"/>
            <a:r>
              <a:rPr lang="en-IN" sz="1700" dirty="0"/>
              <a:t>Can use consensus protocol to avoid blocking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363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B82B-C769-42DF-98B0-3B1E7203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Reducing Read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C478-A361-4AC4-9734-C82E4C32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39073"/>
            <a:ext cx="7798601" cy="2962106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Chain replication</a:t>
            </a:r>
            <a:r>
              <a:rPr lang="en-IN" sz="1700" dirty="0"/>
              <a:t>:</a:t>
            </a:r>
          </a:p>
          <a:p>
            <a:pPr lvl="1"/>
            <a:r>
              <a:rPr lang="en-IN" sz="1700" dirty="0"/>
              <a:t>Variant of primary copy scheme</a:t>
            </a:r>
          </a:p>
          <a:p>
            <a:pPr lvl="1"/>
            <a:r>
              <a:rPr lang="en-IN" sz="1700" dirty="0"/>
              <a:t>Replicas are organized into a chain</a:t>
            </a:r>
          </a:p>
          <a:p>
            <a:pPr lvl="1"/>
            <a:r>
              <a:rPr lang="en-IN" sz="1700" dirty="0"/>
              <a:t>Writes are done at head of chain, and passed on to subsequent replicas</a:t>
            </a:r>
          </a:p>
          <a:p>
            <a:pPr lvl="1"/>
            <a:r>
              <a:rPr lang="en-IN" sz="1700" dirty="0"/>
              <a:t>Reads performed at tail</a:t>
            </a:r>
          </a:p>
          <a:p>
            <a:pPr lvl="2"/>
            <a:r>
              <a:rPr lang="en-IN" sz="1700" dirty="0"/>
              <a:t>Ensures that read will get only fully replicated copy</a:t>
            </a:r>
          </a:p>
          <a:p>
            <a:pPr lvl="1"/>
            <a:r>
              <a:rPr lang="en-IN" sz="1700" dirty="0"/>
              <a:t>Any node failure requires reconfiguration of chain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09" y="4037647"/>
            <a:ext cx="6372987" cy="17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46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Reconfiguration and Reintegration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48801"/>
            <a:ext cx="7621048" cy="426198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To be robust, a distributed system must either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Follow protocols like the majority protocol that work in spite of failures or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Use other protocols like primary copy protocol, but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Detect failures (failed/non-reachable nodes)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Reconfigure the system to remove failed nodes, and assign their tasks to other sites, so computation may continue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Recover/reintegrate nodes a node or link is repaired</a:t>
            </a:r>
          </a:p>
          <a:p>
            <a:r>
              <a:rPr lang="en-US" sz="1700" dirty="0">
                <a:latin typeface="Helvetica" charset="0"/>
              </a:rPr>
              <a:t>Failure detection: distinguishing link failure from site failure is hard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(partial) solution: have multiple links, multiple link failure is likely a site failure</a:t>
            </a:r>
          </a:p>
        </p:txBody>
      </p:sp>
    </p:spTree>
    <p:extLst>
      <p:ext uri="{BB962C8B-B14F-4D97-AF65-F5344CB8AC3E}">
        <p14:creationId xmlns:p14="http://schemas.microsoft.com/office/powerpoint/2010/main" val="1258593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Reconfiguration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21953"/>
            <a:ext cx="7647682" cy="5367972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Reconfiguration: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Abort all transactions that were active at a failed site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replicated data items were at failed site, update system catalog to remove them from the list of replicas.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This should be reversed when failed site recovers, but additional care needs to be taken to bring values up to date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a failed site was a central server for some subsystem, an </a:t>
            </a:r>
            <a:r>
              <a:rPr lang="en-US" sz="1700" b="1" dirty="0">
                <a:latin typeface="Helvetica" charset="0"/>
                <a:ea typeface="ＭＳ Ｐゴシック" charset="0"/>
              </a:rPr>
              <a:t>election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held to determine the new server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E.g., name server, concurrency coordinator, global deadlock detector</a:t>
            </a:r>
          </a:p>
        </p:txBody>
      </p:sp>
    </p:spTree>
    <p:extLst>
      <p:ext uri="{BB962C8B-B14F-4D97-AF65-F5344CB8AC3E}">
        <p14:creationId xmlns:p14="http://schemas.microsoft.com/office/powerpoint/2010/main" val="35183936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Reconfiguration (Cont.)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80161"/>
            <a:ext cx="7629926" cy="4242816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Since network partition may not be distinguishable from site failure, the following situations must be avoided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Two or more central servers elected in distinct partitions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More than one partition updates a replicated data item</a:t>
            </a:r>
          </a:p>
          <a:p>
            <a:r>
              <a:rPr lang="en-US" sz="1700" dirty="0">
                <a:latin typeface="Helvetica" charset="0"/>
              </a:rPr>
              <a:t>Updates must be able to continue even if some sites are down</a:t>
            </a:r>
          </a:p>
          <a:p>
            <a:r>
              <a:rPr lang="en-US" sz="1700" dirty="0">
                <a:latin typeface="Helvetica" charset="0"/>
              </a:rPr>
              <a:t>Solution: majority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4243633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Site Reintegration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73185"/>
            <a:ext cx="7388098" cy="439609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When failed site recovers, it must catch up with all updates that it missed while it was down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Problem: updates may be happening to items whose replica is stored at the site while the site is recovering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Solution 1: halt all updates on system while reintegrating a site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Unacceptable disruption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Solution 2: lock all replicas of all data items at the site, update to latest version, then release locks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Can do this for one partition at a time</a:t>
            </a:r>
          </a:p>
        </p:txBody>
      </p:sp>
    </p:spTree>
    <p:extLst>
      <p:ext uri="{BB962C8B-B14F-4D97-AF65-F5344CB8AC3E}">
        <p14:creationId xmlns:p14="http://schemas.microsoft.com/office/powerpoint/2010/main" val="988985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Comparison with Remote Backup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431681"/>
            <a:ext cx="7621048" cy="4176639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Remote backup systems (Section 19.7) are also designed to provide high availability </a:t>
            </a:r>
          </a:p>
          <a:p>
            <a:r>
              <a:rPr lang="en-US" sz="1700" dirty="0">
                <a:latin typeface="Helvetica" charset="0"/>
              </a:rPr>
              <a:t>Remote backup systems are simpler and have lower overhead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All actions performed at a single site, and only log records shipped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No need for distributed concurrency control, or 2 phase commit</a:t>
            </a:r>
          </a:p>
          <a:p>
            <a:r>
              <a:rPr lang="en-US" sz="1700" dirty="0">
                <a:latin typeface="Helvetica" charset="0"/>
              </a:rPr>
              <a:t>Using distributed databases with replicas of data items can provide higher availability by having multiple (&gt; 2) replicas and using the majority protocol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Also avoid failure detection and switchover time associated with remote backup systems</a:t>
            </a:r>
          </a:p>
        </p:txBody>
      </p:sp>
    </p:spTree>
    <p:extLst>
      <p:ext uri="{BB962C8B-B14F-4D97-AF65-F5344CB8AC3E}">
        <p14:creationId xmlns:p14="http://schemas.microsoft.com/office/powerpoint/2010/main" val="1372075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54935"/>
            <a:ext cx="7969928" cy="2530136"/>
          </a:xfrm>
        </p:spPr>
        <p:txBody>
          <a:bodyPr/>
          <a:lstStyle/>
          <a:p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Extended Concurrency Control Protocols</a:t>
            </a: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749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Commit Protocols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36342"/>
            <a:ext cx="7345840" cy="5504815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Commit protocols are used to ensure atomicity across sites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 transaction which executes at multiple sites must either be committed at all the sites or aborted at all the sites.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C</a:t>
            </a:r>
            <a:r>
              <a:rPr lang="en-US" sz="1700" dirty="0">
                <a:latin typeface="Helvetica" charset="0"/>
                <a:ea typeface="ＭＳ Ｐゴシック" charset="0"/>
              </a:rPr>
              <a:t>annot have transaction committed at one site and aborted at another</a:t>
            </a:r>
          </a:p>
          <a:p>
            <a:r>
              <a:rPr lang="en-US" sz="1700" dirty="0">
                <a:latin typeface="Helvetica" charset="0"/>
              </a:rPr>
              <a:t>The </a:t>
            </a:r>
            <a:r>
              <a:rPr lang="en-US" sz="1700" i="1" dirty="0">
                <a:latin typeface="Helvetica" charset="0"/>
              </a:rPr>
              <a:t>two-phase commit </a:t>
            </a:r>
            <a:r>
              <a:rPr lang="en-US" sz="1700" dirty="0">
                <a:latin typeface="Helvetica" charset="0"/>
              </a:rPr>
              <a:t>(2PC) protocol is widely used </a:t>
            </a:r>
          </a:p>
          <a:p>
            <a:r>
              <a:rPr lang="en-US" sz="1700" i="1" dirty="0">
                <a:latin typeface="Helvetica" charset="0"/>
              </a:rPr>
              <a:t>Three-phase commit </a:t>
            </a:r>
            <a:r>
              <a:rPr lang="en-US" sz="1700" dirty="0">
                <a:latin typeface="Helvetica" charset="0"/>
              </a:rPr>
              <a:t>(3PC) protocol avoids some drawbacks of 2PC, but is more complex</a:t>
            </a:r>
          </a:p>
          <a:p>
            <a:r>
              <a:rPr lang="en-US" sz="1700" i="1" dirty="0">
                <a:latin typeface="Helvetica" charset="0"/>
              </a:rPr>
              <a:t>Consensus protocols </a:t>
            </a:r>
            <a:r>
              <a:rPr lang="en-US" sz="1700" dirty="0">
                <a:latin typeface="Helvetica" charset="0"/>
              </a:rPr>
              <a:t>solve a more general problem, but can be used for atomic commit</a:t>
            </a:r>
          </a:p>
          <a:p>
            <a:pPr lvl="1"/>
            <a:r>
              <a:rPr lang="en-US" sz="1700" dirty="0">
                <a:latin typeface="Helvetica" charset="0"/>
              </a:rPr>
              <a:t>More on these later in the chapter</a:t>
            </a:r>
          </a:p>
          <a:p>
            <a:r>
              <a:rPr lang="en-US" sz="1700" dirty="0">
                <a:latin typeface="Helvetica" charset="0"/>
              </a:rPr>
              <a:t>The protocols we study all assume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fail-stop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model – failed sites simply stop working, and do not cause any other harm, such as sending incorrect messages to other sites.</a:t>
            </a:r>
          </a:p>
          <a:p>
            <a:pPr lvl="1"/>
            <a:r>
              <a:rPr lang="en-US" sz="1700" dirty="0">
                <a:latin typeface="Helvetica" charset="0"/>
              </a:rPr>
              <a:t>Protocols that can tolerate some number of malicious sites discussed in bibliographic notes online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96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3EEAB-94FE-479C-986C-569C974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170688"/>
            <a:ext cx="8168640" cy="590432"/>
          </a:xfrm>
        </p:spPr>
        <p:txBody>
          <a:bodyPr/>
          <a:lstStyle/>
          <a:p>
            <a:r>
              <a:rPr lang="en-IN" sz="2400" dirty="0"/>
              <a:t>Multiversion 2PL and Globally Consistent Timestamps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33238-83D4-480F-979F-D65DD87B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1109709"/>
            <a:ext cx="7679184" cy="5266707"/>
          </a:xfrm>
        </p:spPr>
        <p:txBody>
          <a:bodyPr/>
          <a:lstStyle/>
          <a:p>
            <a:r>
              <a:rPr lang="en-IN" sz="1700" dirty="0"/>
              <a:t>Recall </a:t>
            </a:r>
            <a:r>
              <a:rPr lang="en-IN" sz="1700" dirty="0" err="1"/>
              <a:t>multiversion</a:t>
            </a:r>
            <a:r>
              <a:rPr lang="en-IN" sz="1700" dirty="0"/>
              <a:t> 2PL protocol:</a:t>
            </a:r>
          </a:p>
          <a:p>
            <a:pPr lvl="1"/>
            <a:r>
              <a:rPr lang="en-IN" sz="1700" dirty="0"/>
              <a:t>Read only transactions get timestamp at start</a:t>
            </a:r>
          </a:p>
          <a:p>
            <a:pPr lvl="2"/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reads latest committed version of data items with TS &lt; </a:t>
            </a:r>
            <a:r>
              <a:rPr lang="en-IN" sz="1700" dirty="0" err="1"/>
              <a:t>startTS</a:t>
            </a:r>
            <a:r>
              <a:rPr lang="en-IN" sz="1700" dirty="0"/>
              <a:t>(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)</a:t>
            </a:r>
          </a:p>
          <a:p>
            <a:pPr lvl="1"/>
            <a:r>
              <a:rPr lang="en-IN" sz="1700" dirty="0"/>
              <a:t>Update transactions perform 2PL, and also get timestamp at commit</a:t>
            </a:r>
          </a:p>
          <a:p>
            <a:pPr lvl="1"/>
            <a:r>
              <a:rPr lang="en-IN" sz="1700" dirty="0"/>
              <a:t>Serialization order defined by timestamp</a:t>
            </a:r>
          </a:p>
          <a:p>
            <a:r>
              <a:rPr lang="en-IN" sz="1700" dirty="0"/>
              <a:t>Question: can we use MV2PL in a distributed system</a:t>
            </a:r>
          </a:p>
          <a:p>
            <a:r>
              <a:rPr lang="en-IN" sz="1700" dirty="0"/>
              <a:t>Answer: yes, </a:t>
            </a:r>
            <a:r>
              <a:rPr lang="en-IN" sz="1700" i="1" dirty="0"/>
              <a:t>but a lot of conditions apply</a:t>
            </a:r>
          </a:p>
          <a:p>
            <a:pPr lvl="1"/>
            <a:r>
              <a:rPr lang="en-IN" sz="1700" dirty="0"/>
              <a:t>If commits are serialized at central coordinator, timestamps can be given based on counter</a:t>
            </a:r>
          </a:p>
          <a:p>
            <a:pPr lvl="1"/>
            <a:r>
              <a:rPr lang="en-IN" sz="1700" dirty="0"/>
              <a:t>But if commits are distributed, how to give timestamps in a consistent manner?</a:t>
            </a:r>
          </a:p>
          <a:p>
            <a:pPr lvl="2"/>
            <a:r>
              <a:rPr lang="en-IN" sz="1700" dirty="0"/>
              <a:t>Clocks may not be in sync, later commit may get lower timestamp</a:t>
            </a:r>
          </a:p>
          <a:p>
            <a:pPr lvl="2"/>
            <a:r>
              <a:rPr lang="en-IN" sz="1700" dirty="0"/>
              <a:t>Out of order timestamp </a:t>
            </a:r>
            <a:r>
              <a:rPr lang="en-IN" sz="1700" dirty="0" err="1"/>
              <a:t>issual</a:t>
            </a:r>
            <a:r>
              <a:rPr lang="en-IN" sz="1700" dirty="0"/>
              <a:t> may result in serialization order not matching timestamp order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0978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3EEAB-94FE-479C-986C-569C974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" y="158496"/>
            <a:ext cx="8053070" cy="566048"/>
          </a:xfrm>
        </p:spPr>
        <p:txBody>
          <a:bodyPr/>
          <a:lstStyle/>
          <a:p>
            <a:r>
              <a:rPr lang="en-IN" sz="2400" dirty="0"/>
              <a:t>Multiversion 2PL and Globally Consistent Timestamps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33238-83D4-480F-979F-D65DD87B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68" y="1352648"/>
            <a:ext cx="7641188" cy="5109111"/>
          </a:xfrm>
        </p:spPr>
        <p:txBody>
          <a:bodyPr/>
          <a:lstStyle/>
          <a:p>
            <a:r>
              <a:rPr lang="en-IN" sz="1700" dirty="0"/>
              <a:t>Centralized coordinator to assign consistent timestamps</a:t>
            </a:r>
          </a:p>
          <a:p>
            <a:pPr lvl="1"/>
            <a:r>
              <a:rPr lang="en-IN" sz="1700" dirty="0"/>
              <a:t>Can be done, but becomes bottleneck</a:t>
            </a:r>
          </a:p>
          <a:p>
            <a:r>
              <a:rPr lang="en-IN" sz="1700" dirty="0"/>
              <a:t>Google Spanner ideas:</a:t>
            </a:r>
          </a:p>
          <a:p>
            <a:pPr lvl="1"/>
            <a:r>
              <a:rPr lang="en-IN" sz="1700" dirty="0"/>
              <a:t>In an ideal world, clocks are synchronized, and can be used to assign commit timestamps to transactions</a:t>
            </a:r>
          </a:p>
          <a:p>
            <a:pPr lvl="1"/>
            <a:r>
              <a:rPr lang="en-IN" sz="1700" dirty="0"/>
              <a:t>In reality, clocks are out of sync</a:t>
            </a:r>
          </a:p>
          <a:p>
            <a:pPr lvl="1"/>
            <a:r>
              <a:rPr lang="en-IN" sz="1700" dirty="0"/>
              <a:t>Key ideas</a:t>
            </a:r>
          </a:p>
          <a:p>
            <a:pPr lvl="2"/>
            <a:r>
              <a:rPr lang="en-IN" sz="1700" dirty="0"/>
              <a:t>Use atomic clocks, GPS etc to periodically get precise time</a:t>
            </a:r>
          </a:p>
          <a:p>
            <a:pPr lvl="2"/>
            <a:r>
              <a:rPr lang="en-IN" sz="1700" dirty="0"/>
              <a:t>Derive bound on how out-of-sync a node’s clock </a:t>
            </a:r>
            <a:r>
              <a:rPr lang="en-IN" sz="1700" i="1" dirty="0"/>
              <a:t>t’ </a:t>
            </a:r>
            <a:r>
              <a:rPr lang="en-IN" sz="1700" dirty="0"/>
              <a:t>can be </a:t>
            </a:r>
            <a:r>
              <a:rPr lang="en-IN" sz="1700" dirty="0" err="1"/>
              <a:t>w.r.t.</a:t>
            </a:r>
            <a:r>
              <a:rPr lang="en-IN" sz="1700" dirty="0"/>
              <a:t> to actual time </a:t>
            </a:r>
            <a:r>
              <a:rPr lang="en-IN" sz="1700" i="1" dirty="0"/>
              <a:t>t</a:t>
            </a:r>
          </a:p>
          <a:p>
            <a:pPr lvl="3"/>
            <a:r>
              <a:rPr lang="en-IN" sz="1700" i="1" dirty="0"/>
              <a:t>t’</a:t>
            </a:r>
            <a:r>
              <a:rPr lang="en-IN" sz="1700" dirty="0"/>
              <a:t> – </a:t>
            </a:r>
            <a:r>
              <a:rPr lang="el-GR" sz="1700" dirty="0"/>
              <a:t>ε</a:t>
            </a:r>
            <a:r>
              <a:rPr lang="en-IN" sz="1700" dirty="0"/>
              <a:t> ≤ </a:t>
            </a:r>
            <a:r>
              <a:rPr lang="en-IN" sz="1700" i="1" dirty="0"/>
              <a:t>t</a:t>
            </a:r>
            <a:r>
              <a:rPr lang="en-IN" sz="1700" dirty="0"/>
              <a:t> ≤ </a:t>
            </a:r>
            <a:r>
              <a:rPr lang="en-IN" sz="1700" i="1" dirty="0"/>
              <a:t>t’</a:t>
            </a:r>
            <a:r>
              <a:rPr lang="en-IN" sz="1700" dirty="0"/>
              <a:t> +</a:t>
            </a:r>
            <a:r>
              <a:rPr lang="el-GR" sz="1700" dirty="0"/>
              <a:t> ε</a:t>
            </a:r>
            <a:endParaRPr lang="en-IN" sz="1700" dirty="0"/>
          </a:p>
          <a:p>
            <a:pPr lvl="2"/>
            <a:r>
              <a:rPr lang="en-IN" sz="1700" dirty="0"/>
              <a:t>Introduce </a:t>
            </a:r>
            <a:r>
              <a:rPr lang="en-IN" sz="1700" b="1" dirty="0">
                <a:solidFill>
                  <a:srgbClr val="002060"/>
                </a:solidFill>
              </a:rPr>
              <a:t>commit wait</a:t>
            </a:r>
            <a:r>
              <a:rPr lang="en-IN" sz="1700" dirty="0"/>
              <a:t>: hold locks for some period and assign timestamp </a:t>
            </a:r>
            <a:r>
              <a:rPr lang="en-IN" sz="1700" i="1" dirty="0" err="1"/>
              <a:t>ts</a:t>
            </a:r>
            <a:r>
              <a:rPr lang="en-IN" sz="1700" dirty="0"/>
              <a:t> such that locks were definitely held at actual time </a:t>
            </a:r>
            <a:r>
              <a:rPr lang="en-IN" sz="1700" i="1" dirty="0" err="1"/>
              <a:t>ts</a:t>
            </a:r>
            <a:endParaRPr lang="en-IN" sz="1700" i="1" dirty="0"/>
          </a:p>
        </p:txBody>
      </p:sp>
    </p:spTree>
    <p:extLst>
      <p:ext uri="{BB962C8B-B14F-4D97-AF65-F5344CB8AC3E}">
        <p14:creationId xmlns:p14="http://schemas.microsoft.com/office/powerpoint/2010/main" val="3184237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3EEAB-94FE-479C-986C-569C974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998" y="231647"/>
            <a:ext cx="8077200" cy="614817"/>
          </a:xfrm>
        </p:spPr>
        <p:txBody>
          <a:bodyPr/>
          <a:lstStyle/>
          <a:p>
            <a:r>
              <a:rPr lang="en-IN" sz="2400" dirty="0"/>
              <a:t>Multiversion 2PL and Globally Consistent Timestamps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33238-83D4-480F-979F-D65DD87B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89" y="1401417"/>
            <a:ext cx="7767961" cy="5069052"/>
          </a:xfrm>
        </p:spPr>
        <p:txBody>
          <a:bodyPr/>
          <a:lstStyle/>
          <a:p>
            <a:r>
              <a:rPr lang="en-IN" sz="1700" dirty="0"/>
              <a:t>Google Spanner ideas (</a:t>
            </a:r>
            <a:r>
              <a:rPr lang="en-IN" sz="1700" dirty="0" err="1"/>
              <a:t>cont</a:t>
            </a:r>
            <a:r>
              <a:rPr lang="en-IN" sz="1700" dirty="0"/>
              <a:t>):</a:t>
            </a:r>
          </a:p>
          <a:p>
            <a:pPr lvl="1"/>
            <a:r>
              <a:rPr lang="en-IN" sz="1700" dirty="0"/>
              <a:t>If version of </a:t>
            </a:r>
            <a:r>
              <a:rPr lang="en-IN" sz="1700" i="1" dirty="0"/>
              <a:t>x </a:t>
            </a:r>
            <a:r>
              <a:rPr lang="en-IN" sz="1700" dirty="0"/>
              <a:t>has timestamp </a:t>
            </a:r>
            <a:r>
              <a:rPr lang="en-IN" sz="1700" dirty="0" err="1"/>
              <a:t>ts</a:t>
            </a:r>
            <a:r>
              <a:rPr lang="en-IN" sz="1700" dirty="0"/>
              <a:t>, then </a:t>
            </a:r>
            <a:r>
              <a:rPr lang="en-IN" sz="1700" i="1" dirty="0"/>
              <a:t>x </a:t>
            </a:r>
            <a:r>
              <a:rPr lang="en-IN" sz="1700" dirty="0"/>
              <a:t> definitely had that value at time </a:t>
            </a:r>
            <a:r>
              <a:rPr lang="en-IN" sz="1700" i="1" dirty="0" err="1"/>
              <a:t>ts</a:t>
            </a:r>
            <a:endParaRPr lang="en-IN" sz="1700" i="1" dirty="0"/>
          </a:p>
          <a:p>
            <a:pPr lvl="1"/>
            <a:r>
              <a:rPr lang="en-IN" sz="1700" dirty="0"/>
              <a:t>System can generate </a:t>
            </a:r>
            <a:r>
              <a:rPr lang="en-IN" sz="1700" dirty="0" err="1"/>
              <a:t>transactionally</a:t>
            </a:r>
            <a:r>
              <a:rPr lang="en-IN" sz="1700" dirty="0"/>
              <a:t> consistent </a:t>
            </a:r>
            <a:r>
              <a:rPr lang="en-IN" sz="1700" dirty="0" err="1"/>
              <a:t>snapshop</a:t>
            </a:r>
            <a:r>
              <a:rPr lang="en-IN" sz="1700" dirty="0"/>
              <a:t> as of actual time </a:t>
            </a:r>
            <a:r>
              <a:rPr lang="en-IN" sz="1700" i="1" dirty="0" err="1"/>
              <a:t>ts</a:t>
            </a:r>
            <a:r>
              <a:rPr lang="en-IN" sz="1700" dirty="0"/>
              <a:t>  (</a:t>
            </a:r>
            <a:r>
              <a:rPr lang="en-IN" sz="1700" b="1" dirty="0"/>
              <a:t>external </a:t>
            </a:r>
            <a:r>
              <a:rPr lang="en-IN" sz="1700" b="1" dirty="0">
                <a:solidFill>
                  <a:srgbClr val="002060"/>
                </a:solidFill>
              </a:rPr>
              <a:t>consistency</a:t>
            </a:r>
            <a:r>
              <a:rPr lang="en-IN" sz="1700" dirty="0"/>
              <a:t>)</a:t>
            </a:r>
          </a:p>
          <a:p>
            <a:pPr lvl="1"/>
            <a:r>
              <a:rPr lang="en-IN" sz="1700" dirty="0"/>
              <a:t>Commit processing can still take time</a:t>
            </a:r>
          </a:p>
          <a:p>
            <a:pPr lvl="2"/>
            <a:r>
              <a:rPr lang="en-IN" sz="1700" dirty="0"/>
              <a:t>With 2PC status of transaction may not be known for a while</a:t>
            </a:r>
          </a:p>
          <a:p>
            <a:pPr lvl="3"/>
            <a:r>
              <a:rPr lang="en-IN" sz="1700" dirty="0"/>
              <a:t>Reads may have to wait till status of transaction is known</a:t>
            </a:r>
          </a:p>
          <a:p>
            <a:pPr lvl="2"/>
            <a:r>
              <a:rPr lang="en-IN" sz="1700" dirty="0"/>
              <a:t>But read-only transactions can use a snapshot timestamp </a:t>
            </a:r>
            <a:r>
              <a:rPr lang="en-IN" sz="1700" i="1" dirty="0" err="1"/>
              <a:t>ts</a:t>
            </a:r>
            <a:r>
              <a:rPr lang="en-IN" sz="1700" dirty="0"/>
              <a:t> such that all transactions before that timestamp have been committed or aborted</a:t>
            </a:r>
          </a:p>
          <a:p>
            <a:pPr lvl="3"/>
            <a:r>
              <a:rPr lang="en-IN" sz="1700" dirty="0"/>
              <a:t>Read can proceed without waiting</a:t>
            </a:r>
          </a:p>
          <a:p>
            <a:pPr lvl="3"/>
            <a:r>
              <a:rPr lang="en-IN" sz="1700" dirty="0"/>
              <a:t>But perhaps with older versions of data</a:t>
            </a:r>
          </a:p>
        </p:txBody>
      </p:sp>
    </p:spTree>
    <p:extLst>
      <p:ext uri="{BB962C8B-B14F-4D97-AF65-F5344CB8AC3E}">
        <p14:creationId xmlns:p14="http://schemas.microsoft.com/office/powerpoint/2010/main" val="18269896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3E8D-C57E-45B1-A5A4-0554D26C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46" y="117475"/>
            <a:ext cx="8077200" cy="609600"/>
          </a:xfrm>
        </p:spPr>
        <p:txBody>
          <a:bodyPr/>
          <a:lstStyle/>
          <a:p>
            <a:r>
              <a:rPr lang="en-IN" dirty="0"/>
              <a:t>Other Concurrency Control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680B-E103-453B-91A8-2A4EF393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1402080"/>
            <a:ext cx="7534774" cy="5397573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Distributed snapshot isolation</a:t>
            </a:r>
          </a:p>
          <a:p>
            <a:pPr lvl="1"/>
            <a:r>
              <a:rPr lang="en-IN" sz="1700" dirty="0"/>
              <a:t>Running Snapshot Isolation separately on each node may result in different serialization orders at different nodes</a:t>
            </a:r>
          </a:p>
          <a:p>
            <a:pPr lvl="1"/>
            <a:r>
              <a:rPr lang="en-IN" sz="1700" dirty="0"/>
              <a:t>Extensions to SI to ensure consistent ordering have been proposed</a:t>
            </a:r>
          </a:p>
          <a:p>
            <a:r>
              <a:rPr lang="en-IN" sz="1700" b="1" dirty="0">
                <a:solidFill>
                  <a:srgbClr val="002060"/>
                </a:solidFill>
              </a:rPr>
              <a:t>Concurrency control in federated databases</a:t>
            </a:r>
          </a:p>
          <a:p>
            <a:pPr lvl="1"/>
            <a:r>
              <a:rPr lang="en-IN" sz="1700" dirty="0"/>
              <a:t>Local transactions</a:t>
            </a:r>
          </a:p>
          <a:p>
            <a:pPr lvl="1"/>
            <a:r>
              <a:rPr lang="en-IN" sz="1700" dirty="0"/>
              <a:t>Global transactions</a:t>
            </a:r>
          </a:p>
          <a:p>
            <a:pPr lvl="1"/>
            <a:r>
              <a:rPr lang="en-IN" sz="1700" dirty="0"/>
              <a:t>Local serializability may not guarantee global serializability unless all nodes use 2PL</a:t>
            </a:r>
          </a:p>
          <a:p>
            <a:pPr lvl="1"/>
            <a:r>
              <a:rPr lang="en-IN" sz="1700" dirty="0"/>
              <a:t>Use idea of </a:t>
            </a:r>
            <a:r>
              <a:rPr lang="en-IN" sz="1700" b="1" dirty="0">
                <a:solidFill>
                  <a:srgbClr val="002060"/>
                </a:solidFill>
              </a:rPr>
              <a:t>tickets</a:t>
            </a:r>
            <a:r>
              <a:rPr lang="en-IN" sz="1700" dirty="0"/>
              <a:t> to create conflicts that will ensure serializability</a:t>
            </a:r>
          </a:p>
          <a:p>
            <a:endParaRPr lang="en-IN" sz="1700" dirty="0"/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2628155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98815"/>
            <a:ext cx="8254014" cy="2539021"/>
          </a:xfrm>
        </p:spPr>
        <p:txBody>
          <a:bodyPr/>
          <a:lstStyle/>
          <a:p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Replication With Weak Degrees of Consistency</a:t>
            </a: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04117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98485"/>
            <a:ext cx="7631938" cy="5104779"/>
          </a:xfrm>
        </p:spPr>
        <p:txBody>
          <a:bodyPr/>
          <a:lstStyle/>
          <a:p>
            <a:r>
              <a:rPr lang="en-US" sz="1700" dirty="0"/>
              <a:t>Recall:  Consistency in Databases (ACID):</a:t>
            </a:r>
          </a:p>
          <a:p>
            <a:pPr lvl="1"/>
            <a:r>
              <a:rPr lang="en-US" sz="1700" dirty="0"/>
              <a:t>Database has a set of integrity constraints</a:t>
            </a:r>
          </a:p>
          <a:p>
            <a:pPr lvl="1"/>
            <a:r>
              <a:rPr lang="en-US" sz="1700" dirty="0"/>
              <a:t>A consistent database state is one where all integrity constraints are satisfied</a:t>
            </a:r>
          </a:p>
          <a:p>
            <a:pPr lvl="1"/>
            <a:r>
              <a:rPr lang="en-US" sz="1700" dirty="0"/>
              <a:t>Each transaction run individually on a consistent database state must leave the database in a consistent state</a:t>
            </a:r>
          </a:p>
          <a:p>
            <a:r>
              <a:rPr lang="en-US" sz="1700" dirty="0"/>
              <a:t>Recall:  Consistency in distributed systems with replication</a:t>
            </a:r>
          </a:p>
          <a:p>
            <a:pPr lvl="1"/>
            <a:r>
              <a:rPr lang="en-US" sz="1700" b="1" dirty="0"/>
              <a:t>Strong consistency</a:t>
            </a:r>
            <a:r>
              <a:rPr lang="en-US" sz="1700" dirty="0"/>
              <a:t>: a schedule with read and write operations on an object should give results and final state equivalent to some schedule on a single copy of the object, with order of operations from a single site preserved</a:t>
            </a:r>
          </a:p>
          <a:p>
            <a:pPr lvl="1"/>
            <a:r>
              <a:rPr lang="en-US" sz="1700" dirty="0"/>
              <a:t>Weak consistency (several forms)</a:t>
            </a:r>
          </a:p>
        </p:txBody>
      </p:sp>
    </p:spTree>
    <p:extLst>
      <p:ext uri="{BB962C8B-B14F-4D97-AF65-F5344CB8AC3E}">
        <p14:creationId xmlns:p14="http://schemas.microsoft.com/office/powerpoint/2010/main" val="3750084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768349" y="1225119"/>
            <a:ext cx="7709825" cy="4541698"/>
          </a:xfrm>
        </p:spPr>
        <p:txBody>
          <a:bodyPr/>
          <a:lstStyle/>
          <a:p>
            <a:r>
              <a:rPr lang="en-US" sz="1700" dirty="0"/>
              <a:t>Traditionally, availability of centralized server</a:t>
            </a:r>
          </a:p>
          <a:p>
            <a:r>
              <a:rPr lang="en-US" sz="1700" dirty="0"/>
              <a:t>For distributed systems, availability of system to process requests</a:t>
            </a:r>
          </a:p>
          <a:p>
            <a:pPr lvl="1"/>
            <a:r>
              <a:rPr lang="en-US" sz="1700" dirty="0"/>
              <a:t>For large system, at almost any point in time there’s a good chance that</a:t>
            </a:r>
          </a:p>
          <a:p>
            <a:pPr lvl="2"/>
            <a:r>
              <a:rPr lang="en-US" sz="1700" dirty="0"/>
              <a:t>a node is down or even</a:t>
            </a:r>
          </a:p>
          <a:p>
            <a:pPr lvl="2"/>
            <a:r>
              <a:rPr lang="en-US" sz="1700" dirty="0"/>
              <a:t>Network partitioning</a:t>
            </a:r>
          </a:p>
          <a:p>
            <a:r>
              <a:rPr lang="en-US" sz="1700" dirty="0"/>
              <a:t>Availability:  ability to continue operations despite node and network failures.</a:t>
            </a:r>
          </a:p>
        </p:txBody>
      </p:sp>
    </p:spTree>
    <p:extLst>
      <p:ext uri="{BB962C8B-B14F-4D97-AF65-F5344CB8AC3E}">
        <p14:creationId xmlns:p14="http://schemas.microsoft.com/office/powerpoint/2010/main" val="4033675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 “Theorem”</a:t>
            </a:r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768350" y="1248801"/>
            <a:ext cx="7665436" cy="5367972"/>
          </a:xfrm>
        </p:spPr>
        <p:txBody>
          <a:bodyPr/>
          <a:lstStyle/>
          <a:p>
            <a:r>
              <a:rPr lang="en-US" sz="1700" dirty="0"/>
              <a:t>Three properties of a system</a:t>
            </a:r>
          </a:p>
          <a:p>
            <a:pPr lvl="1"/>
            <a:r>
              <a:rPr lang="en-US" sz="1700" dirty="0"/>
              <a:t>Consistency </a:t>
            </a:r>
          </a:p>
          <a:p>
            <a:pPr lvl="2"/>
            <a:r>
              <a:rPr lang="en-US" sz="1700" dirty="0"/>
              <a:t>an execution of a set of operations (reads and writes) on replicated data is said to be </a:t>
            </a:r>
            <a:r>
              <a:rPr lang="en-US" sz="1700" b="1" dirty="0"/>
              <a:t>consistent </a:t>
            </a:r>
            <a:r>
              <a:rPr lang="en-US" sz="1700" dirty="0"/>
              <a:t>if its result is the same as if the operations were executed on a single node, in a sequential order that is consistent with the ordering of operations issued by each process (transaction) </a:t>
            </a:r>
          </a:p>
          <a:p>
            <a:pPr lvl="1"/>
            <a:r>
              <a:rPr lang="en-US" sz="1700" dirty="0"/>
              <a:t>Availability (system can run even if parts have failed)</a:t>
            </a:r>
          </a:p>
          <a:p>
            <a:pPr lvl="2"/>
            <a:r>
              <a:rPr lang="en-US" sz="1700" dirty="0"/>
              <a:t>Via replication</a:t>
            </a:r>
          </a:p>
          <a:p>
            <a:pPr lvl="1"/>
            <a:r>
              <a:rPr lang="en-US" sz="1700" dirty="0"/>
              <a:t>Partitions (network can break into two or more parts, each with active systems that can’t talk to other parts)</a:t>
            </a:r>
          </a:p>
          <a:p>
            <a:r>
              <a:rPr lang="en-US" sz="1700" dirty="0"/>
              <a:t>Brewer’s CAP “Theorem”: You can have at most two of these three properties for any system</a:t>
            </a:r>
          </a:p>
        </p:txBody>
      </p:sp>
    </p:spTree>
    <p:extLst>
      <p:ext uri="{BB962C8B-B14F-4D97-AF65-F5344CB8AC3E}">
        <p14:creationId xmlns:p14="http://schemas.microsoft.com/office/powerpoint/2010/main" val="139794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“Theorem” (Cont.)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768350" y="1225118"/>
            <a:ext cx="7736458" cy="5525767"/>
          </a:xfrm>
        </p:spPr>
        <p:txBody>
          <a:bodyPr/>
          <a:lstStyle/>
          <a:p>
            <a:r>
              <a:rPr lang="en-US" sz="1700" dirty="0"/>
              <a:t>Very large systems will partition at some point</a:t>
            </a:r>
          </a:p>
          <a:p>
            <a:r>
              <a:rPr lang="en-US" sz="1700" dirty="0"/>
              <a:t>Choose one of consistency or availability</a:t>
            </a:r>
          </a:p>
          <a:p>
            <a:pPr lvl="1"/>
            <a:r>
              <a:rPr lang="en-US" sz="1700" dirty="0"/>
              <a:t>Traditional database choose consistency</a:t>
            </a:r>
          </a:p>
          <a:p>
            <a:pPr lvl="1"/>
            <a:r>
              <a:rPr lang="en-US" sz="1700" dirty="0"/>
              <a:t>Many web applications choose availability</a:t>
            </a:r>
          </a:p>
          <a:p>
            <a:pPr lvl="2"/>
            <a:r>
              <a:rPr lang="en-US" sz="1700" dirty="0"/>
              <a:t>Except for specific parts such as order processing</a:t>
            </a:r>
          </a:p>
          <a:p>
            <a:r>
              <a:rPr lang="en-US" sz="1700" dirty="0"/>
              <a:t>Latency is another factor</a:t>
            </a:r>
          </a:p>
          <a:p>
            <a:pPr lvl="1"/>
            <a:r>
              <a:rPr lang="en-US" sz="1700" dirty="0"/>
              <a:t>Many applications choose to serve potentially stale data to reduce latency</a:t>
            </a:r>
          </a:p>
        </p:txBody>
      </p:sp>
    </p:spTree>
    <p:extLst>
      <p:ext uri="{BB962C8B-B14F-4D97-AF65-F5344CB8AC3E}">
        <p14:creationId xmlns:p14="http://schemas.microsoft.com/office/powerpoint/2010/main" val="1137855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with Weak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683192" cy="511542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Many systems support replication of data with weak degrees of consistency (I.e., without a guarantee of serializabiliy)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In quorum consistency notation: allow 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R </a:t>
            </a:r>
            <a:r>
              <a:rPr lang="en-US" sz="1700" dirty="0">
                <a:latin typeface="Helvetica" charset="0"/>
                <a:ea typeface="ＭＳ Ｐゴシック" charset="0"/>
              </a:rPr>
              <a:t>and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W </a:t>
            </a:r>
            <a:r>
              <a:rPr lang="en-US" sz="1700" dirty="0">
                <a:latin typeface="Helvetica" charset="0"/>
                <a:ea typeface="ＭＳ Ｐゴシック" charset="0"/>
              </a:rPr>
              <a:t> to be set such that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R </a:t>
            </a:r>
            <a:r>
              <a:rPr lang="en-US" sz="1700" dirty="0">
                <a:latin typeface="Helvetica" charset="0"/>
                <a:ea typeface="ＭＳ Ｐゴシック" charset="0"/>
              </a:rPr>
              <a:t>+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W </a:t>
            </a:r>
            <a:r>
              <a:rPr lang="en-US" sz="1700" dirty="0">
                <a:latin typeface="Helvetica" charset="0"/>
                <a:ea typeface="ＭＳ Ｐゴシック" charset="0"/>
              </a:rPr>
              <a:t>≤ S  or 2*Q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W</a:t>
            </a:r>
            <a:r>
              <a:rPr lang="en-US" sz="1700" dirty="0">
                <a:latin typeface="Helvetica" charset="0"/>
                <a:ea typeface="ＭＳ Ｐゴシック" charset="0"/>
              </a:rPr>
              <a:t> ≤ S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E.g., can be set in MongoDB and Cassandra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Usually only when not enough sites are available to ensure quorum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But sometimes to allow fast local reads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Tradeoff of consistency versus availability or latency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Key issues: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Reads may get old versions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Some replicas may not get updated</a:t>
            </a:r>
          </a:p>
          <a:p>
            <a:pPr lvl="1"/>
            <a:r>
              <a:rPr lang="en-US" sz="1700" b="1" dirty="0">
                <a:latin typeface="Helvetica" charset="0"/>
                <a:ea typeface="ＭＳ Ｐゴシック" charset="0"/>
              </a:rPr>
              <a:t>Different updates may be applied to different replicas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Question: how to detect, and how to resolve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Will see in detail later</a:t>
            </a:r>
          </a:p>
        </p:txBody>
      </p:sp>
    </p:spTree>
    <p:extLst>
      <p:ext uri="{BB962C8B-B14F-4D97-AF65-F5344CB8AC3E}">
        <p14:creationId xmlns:p14="http://schemas.microsoft.com/office/powerpoint/2010/main" val="28911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Two Phase Commit Protocol (2PC)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21953"/>
            <a:ext cx="7674314" cy="3786495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Execution of the protocol is initiated by the coordinator after the last step of the transaction has been reached.</a:t>
            </a:r>
          </a:p>
          <a:p>
            <a:r>
              <a:rPr lang="en-US" sz="1700" dirty="0">
                <a:latin typeface="Helvetica" charset="0"/>
              </a:rPr>
              <a:t>The protocol involves all the local sites at which the transaction executed</a:t>
            </a:r>
          </a:p>
          <a:p>
            <a:r>
              <a:rPr lang="en-US" sz="1700" dirty="0">
                <a:latin typeface="Helvetica" charset="0"/>
              </a:rPr>
              <a:t>Protocol has two phases</a:t>
            </a:r>
          </a:p>
          <a:p>
            <a:r>
              <a:rPr lang="en-US" sz="1700" dirty="0">
                <a:latin typeface="Helvetica" charset="0"/>
              </a:rPr>
              <a:t>Let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be a transaction initiated at site </a:t>
            </a:r>
            <a:r>
              <a:rPr lang="en-US" sz="1700" i="1" dirty="0">
                <a:latin typeface="Helvetica" charset="0"/>
              </a:rPr>
              <a:t>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,</a:t>
            </a:r>
            <a:r>
              <a:rPr lang="en-US" sz="1700" dirty="0">
                <a:latin typeface="Helvetica" charset="0"/>
              </a:rPr>
              <a:t> and let the transaction coordinator at </a:t>
            </a:r>
            <a:r>
              <a:rPr lang="en-US" sz="1700" i="1" dirty="0">
                <a:latin typeface="Helvetica" charset="0"/>
              </a:rPr>
              <a:t>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be </a:t>
            </a:r>
            <a:r>
              <a:rPr lang="en-US" sz="1700" i="1" dirty="0" err="1">
                <a:latin typeface="Helvetica" charset="0"/>
              </a:rPr>
              <a:t>C</a:t>
            </a:r>
            <a:r>
              <a:rPr lang="en-US" sz="1700" i="1" baseline="-25000" dirty="0" err="1">
                <a:latin typeface="Helvetica" charset="0"/>
              </a:rPr>
              <a:t>i</a:t>
            </a:r>
            <a:endParaRPr lang="en-US" sz="1700" i="1" baseline="-25000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516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512763" y="333375"/>
            <a:ext cx="81184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endParaRPr lang="en-US" sz="4200" dirty="0">
              <a:solidFill>
                <a:srgbClr val="006633"/>
              </a:solidFill>
              <a:latin typeface="Garamond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Eventual Consistency</a:t>
            </a:r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768351" y="1273185"/>
            <a:ext cx="7619746" cy="4932543"/>
          </a:xfrm>
        </p:spPr>
        <p:txBody>
          <a:bodyPr/>
          <a:lstStyle/>
          <a:p>
            <a:r>
              <a:rPr lang="en-US" sz="1700" dirty="0"/>
              <a:t>When no updates occur for a long period of time, eventually all updates will propagate through the system and all the nodes will be consistent</a:t>
            </a:r>
          </a:p>
          <a:p>
            <a:r>
              <a:rPr lang="en-US" sz="1700" dirty="0"/>
              <a:t>For a given accepted update and a given node, eventually either the update reaches the node or the node is removed from service</a:t>
            </a:r>
          </a:p>
          <a:p>
            <a:r>
              <a:rPr lang="en-US" sz="1700" dirty="0"/>
              <a:t>Known as </a:t>
            </a:r>
            <a:r>
              <a:rPr lang="en-US" sz="1700" b="1" dirty="0">
                <a:solidFill>
                  <a:srgbClr val="002060"/>
                </a:solidFill>
              </a:rPr>
              <a:t>BASE</a:t>
            </a:r>
            <a:r>
              <a:rPr lang="en-US" sz="1700" dirty="0"/>
              <a:t> (</a:t>
            </a:r>
            <a:r>
              <a:rPr lang="en-US" sz="1700" b="1" dirty="0"/>
              <a:t>B</a:t>
            </a:r>
            <a:r>
              <a:rPr lang="en-US" sz="1700" dirty="0"/>
              <a:t>asically </a:t>
            </a:r>
            <a:r>
              <a:rPr lang="en-US" sz="1700" b="1" dirty="0"/>
              <a:t>A</a:t>
            </a:r>
            <a:r>
              <a:rPr lang="en-US" sz="1700" dirty="0"/>
              <a:t>vailable, </a:t>
            </a:r>
            <a:r>
              <a:rPr lang="en-US" sz="1700" b="1" dirty="0"/>
              <a:t>S</a:t>
            </a:r>
            <a:r>
              <a:rPr lang="en-US" sz="1700" dirty="0"/>
              <a:t>oft state, </a:t>
            </a:r>
            <a:r>
              <a:rPr lang="en-US" sz="1700" b="1" dirty="0"/>
              <a:t>E</a:t>
            </a:r>
            <a:r>
              <a:rPr lang="en-US" sz="1700" dirty="0"/>
              <a:t>ventual consistency), as opposed to ACID</a:t>
            </a:r>
          </a:p>
          <a:p>
            <a:pPr lvl="1"/>
            <a:r>
              <a:rPr lang="en-US" sz="1700" b="1" dirty="0">
                <a:solidFill>
                  <a:srgbClr val="002060"/>
                </a:solidFill>
              </a:rPr>
              <a:t>Soft state</a:t>
            </a:r>
            <a:r>
              <a:rPr lang="en-US" sz="1700" dirty="0"/>
              <a:t>: copies of a data item may be inconsistent</a:t>
            </a:r>
          </a:p>
          <a:p>
            <a:pPr lvl="1"/>
            <a:r>
              <a:rPr lang="en-US" sz="1700" b="1" dirty="0">
                <a:solidFill>
                  <a:srgbClr val="002060"/>
                </a:solidFill>
              </a:rPr>
              <a:t>Eventually Consistent :  </a:t>
            </a:r>
            <a:r>
              <a:rPr lang="en-US" sz="1700" dirty="0"/>
              <a:t>Copies may be allowed to become inconsistent, but (once partitioning is resolved) eventually all copies become consistent with each other</a:t>
            </a:r>
          </a:p>
          <a:p>
            <a:pPr lvl="2"/>
            <a:r>
              <a:rPr lang="en-US" sz="1700" dirty="0"/>
              <a:t>at some later time, if there are no more updates to that data item</a:t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61419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Asynchronous Replication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5649"/>
            <a:ext cx="7595362" cy="4859391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With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asynchronous replication</a:t>
            </a:r>
            <a:r>
              <a:rPr lang="en-US" sz="1700" b="1" dirty="0">
                <a:solidFill>
                  <a:srgbClr val="000099"/>
                </a:solidFill>
                <a:latin typeface="Helvetica" charset="0"/>
              </a:rPr>
              <a:t>, </a:t>
            </a:r>
            <a:r>
              <a:rPr lang="en-US" sz="1700" dirty="0">
                <a:latin typeface="Helvetica" charset="0"/>
              </a:rPr>
              <a:t>updates are done at the primary node (also known as master node), and then propagated to replicas</a:t>
            </a:r>
          </a:p>
          <a:p>
            <a:pPr lvl="1"/>
            <a:r>
              <a:rPr lang="en-US" sz="1700" dirty="0">
                <a:latin typeface="Helvetica" charset="0"/>
              </a:rPr>
              <a:t>Transaction can commit once update is done at primary node</a:t>
            </a:r>
          </a:p>
          <a:p>
            <a:pPr lvl="1"/>
            <a:r>
              <a:rPr lang="en-US" sz="1700" dirty="0">
                <a:latin typeface="Helvetica" charset="0"/>
              </a:rPr>
              <a:t>Propagation after commit is also referred to as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lazy propagation</a:t>
            </a:r>
            <a:endParaRPr lang="en-US" sz="1700" dirty="0">
              <a:solidFill>
                <a:srgbClr val="002060"/>
              </a:solidFill>
              <a:latin typeface="Helvetica" charset="0"/>
            </a:endParaRP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Allows updates to occur even if some sites are disconnected from the network, but at the cost of consistency</a:t>
            </a:r>
          </a:p>
          <a:p>
            <a:r>
              <a:rPr lang="en-US" sz="1700" dirty="0">
                <a:latin typeface="Helvetica" charset="0"/>
              </a:rPr>
              <a:t>Replicas may not be up-to-date</a:t>
            </a:r>
          </a:p>
          <a:p>
            <a:pPr lvl="1"/>
            <a:r>
              <a:rPr lang="en-US" sz="1700" dirty="0">
                <a:latin typeface="Helvetica" charset="0"/>
              </a:rPr>
              <a:t>Transactions that can live with old data can read from replicas</a:t>
            </a:r>
          </a:p>
          <a:p>
            <a:pPr lvl="1"/>
            <a:r>
              <a:rPr lang="en-US" sz="1700" dirty="0">
                <a:latin typeface="Helvetica" charset="0"/>
              </a:rPr>
              <a:t>Snapshot reads at a point in time can also be served from replicas that are sufficiently up-to-date</a:t>
            </a:r>
          </a:p>
          <a:p>
            <a:pPr lvl="2"/>
            <a:r>
              <a:rPr lang="en-US" sz="1700" dirty="0">
                <a:latin typeface="Helvetica" charset="0"/>
              </a:rPr>
              <a:t>E.g., in Google Spanner</a:t>
            </a:r>
          </a:p>
          <a:p>
            <a:pPr lvl="3"/>
            <a:r>
              <a:rPr lang="en-US" sz="1700" dirty="0">
                <a:latin typeface="Helvetica" charset="0"/>
              </a:rPr>
              <a:t>each replica maintains a timestamp </a:t>
            </a:r>
            <a:r>
              <a:rPr lang="en-US" sz="1700" i="1" dirty="0" err="1">
                <a:latin typeface="Helvetica" charset="0"/>
              </a:rPr>
              <a:t>t</a:t>
            </a:r>
            <a:r>
              <a:rPr lang="en-US" sz="1700" i="1" baseline="-25000" dirty="0" err="1">
                <a:latin typeface="Helvetica" charset="0"/>
              </a:rPr>
              <a:t>safe</a:t>
            </a:r>
            <a:r>
              <a:rPr lang="en-US" sz="1700" dirty="0">
                <a:latin typeface="Helvetica" charset="0"/>
              </a:rPr>
              <a:t> such that all updates with timestamp 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&lt; </a:t>
            </a:r>
            <a:r>
              <a:rPr lang="en-US" sz="1700" i="1" dirty="0" err="1">
                <a:latin typeface="Helvetica" charset="0"/>
              </a:rPr>
              <a:t>t</a:t>
            </a:r>
            <a:r>
              <a:rPr lang="en-US" sz="1700" i="1" baseline="-25000" dirty="0" err="1">
                <a:latin typeface="Helvetica" charset="0"/>
              </a:rPr>
              <a:t>safe</a:t>
            </a:r>
            <a:r>
              <a:rPr lang="en-US" sz="1700" i="1" baseline="-25000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have already been received</a:t>
            </a:r>
          </a:p>
          <a:p>
            <a:pPr lvl="3"/>
            <a:r>
              <a:rPr lang="en-US" sz="1700" dirty="0">
                <a:latin typeface="Helvetica" charset="0"/>
              </a:rPr>
              <a:t>Reads of a transaction can be satisfied by a replicate if transaction timestamp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&lt; </a:t>
            </a:r>
            <a:r>
              <a:rPr lang="en-US" sz="1700" i="1" dirty="0" err="1">
                <a:latin typeface="Helvetica" charset="0"/>
              </a:rPr>
              <a:t>t</a:t>
            </a:r>
            <a:r>
              <a:rPr lang="en-US" sz="1700" i="1" baseline="-25000" dirty="0" err="1">
                <a:latin typeface="Helvetica" charset="0"/>
              </a:rPr>
              <a:t>safe</a:t>
            </a:r>
            <a:endParaRPr lang="en-US" sz="17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696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Asynchronous Replication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457"/>
            <a:ext cx="7727580" cy="5042271"/>
          </a:xfrm>
        </p:spPr>
        <p:txBody>
          <a:bodyPr>
            <a:noAutofit/>
          </a:bodyPr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Master-slave replication</a:t>
            </a:r>
            <a:r>
              <a:rPr lang="en-US" sz="1700" dirty="0">
                <a:latin typeface="Helvetica" charset="0"/>
                <a:ea typeface="ＭＳ Ｐゴシック" charset="0"/>
              </a:rPr>
              <a:t>: updates performed only at master, and asynchronously propagated to replicas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replicas can only satisfy reads</a:t>
            </a:r>
          </a:p>
          <a:p>
            <a:r>
              <a:rPr lang="en-US" sz="1700" b="1" dirty="0" err="1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Multimaster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replication</a:t>
            </a:r>
            <a:r>
              <a:rPr lang="en-US" sz="1700" dirty="0">
                <a:latin typeface="Helvetica" charset="0"/>
                <a:ea typeface="ＭＳ Ｐゴシック" charset="0"/>
              </a:rPr>
              <a:t> (or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update-anywhere</a:t>
            </a:r>
            <a:r>
              <a:rPr lang="en-US" sz="1700" dirty="0">
                <a:latin typeface="Helvetica" charset="0"/>
                <a:ea typeface="ＭＳ Ｐゴシック" charset="0"/>
              </a:rPr>
              <a:t>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replication</a:t>
            </a:r>
            <a:r>
              <a:rPr lang="en-US" sz="1700" dirty="0">
                <a:latin typeface="Helvetica" charset="0"/>
                <a:ea typeface="ＭＳ Ｐゴシック" charset="0"/>
                <a:sym typeface="Wingdings" panose="05000000000000000000" pitchFamily="2" charset="2"/>
              </a:rPr>
              <a:t>):</a:t>
            </a:r>
            <a:r>
              <a:rPr lang="en-US" sz="1700" dirty="0">
                <a:latin typeface="Helvetica" charset="0"/>
                <a:ea typeface="ＭＳ Ｐゴシック" charset="0"/>
              </a:rPr>
              <a:t> updates can be performed at any replica, and propagated synchronously or asynchronously to other replicas  </a:t>
            </a:r>
          </a:p>
          <a:p>
            <a:r>
              <a:rPr lang="en-US" sz="1700" dirty="0">
                <a:latin typeface="Helvetica" charset="0"/>
              </a:rPr>
              <a:t>Updates must be propagated to replicas even if there are failures, and processed in the correct order at the replicas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Persistent messaging systems can be used for this, with minor extensions to ensure in-order delivery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Publish-subscribe systems such as Kafka can also be used for this task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More flexible, support parallelism by having multiple topics and partitions of topics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Fault-tolerance is important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Can use log-replication with two-safe protocol (Section 19.7)</a:t>
            </a:r>
          </a:p>
          <a:p>
            <a:endParaRPr lang="en-US" sz="1700" dirty="0">
              <a:latin typeface="Helvetica" charset="0"/>
              <a:ea typeface="ＭＳ Ｐゴシック" charset="0"/>
            </a:endParaRPr>
          </a:p>
          <a:p>
            <a:pPr marL="0" indent="0">
              <a:buNone/>
            </a:pPr>
            <a:r>
              <a:rPr lang="en-US" sz="1700" dirty="0">
                <a:latin typeface="Helvetic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0457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2EE0-3469-4BB7-840D-AAC7E564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 View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78D2-1E23-48F0-9B40-1F7515DA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236609"/>
            <a:ext cx="7763091" cy="4859391"/>
          </a:xfrm>
        </p:spPr>
        <p:txBody>
          <a:bodyPr/>
          <a:lstStyle/>
          <a:p>
            <a:r>
              <a:rPr lang="en-IN" sz="1700" dirty="0"/>
              <a:t>Materialized views can be useful in distributed systems</a:t>
            </a:r>
          </a:p>
          <a:p>
            <a:pPr lvl="1"/>
            <a:r>
              <a:rPr lang="en-IN" sz="1700" dirty="0"/>
              <a:t>Secondary indices can be considered as a simple form of materialized view in a parallel database</a:t>
            </a:r>
          </a:p>
          <a:p>
            <a:pPr lvl="2"/>
            <a:r>
              <a:rPr lang="en-IN" sz="1700" dirty="0"/>
              <a:t>E.g., given relation </a:t>
            </a:r>
            <a:r>
              <a:rPr lang="en-IN" sz="1700" i="1" dirty="0"/>
              <a:t>r(A,B,C)</a:t>
            </a:r>
            <a:r>
              <a:rPr lang="en-IN" sz="1700" dirty="0"/>
              <a:t> where </a:t>
            </a:r>
            <a:r>
              <a:rPr lang="en-IN" sz="1700" i="1" dirty="0"/>
              <a:t>A </a:t>
            </a:r>
            <a:r>
              <a:rPr lang="en-IN" sz="1700" dirty="0"/>
              <a:t>is the primary key on which </a:t>
            </a:r>
            <a:r>
              <a:rPr lang="en-IN" sz="1700" i="1" dirty="0"/>
              <a:t>r </a:t>
            </a:r>
            <a:r>
              <a:rPr lang="en-IN" sz="1700" dirty="0"/>
              <a:t> is partitioned, a secondary index on </a:t>
            </a:r>
            <a:r>
              <a:rPr lang="en-IN" sz="1700" i="1" dirty="0"/>
              <a:t>B</a:t>
            </a:r>
            <a:r>
              <a:rPr lang="en-IN" sz="1700" dirty="0"/>
              <a:t> is simply a projection of </a:t>
            </a:r>
            <a:r>
              <a:rPr lang="en-IN" sz="1700" i="1" dirty="0"/>
              <a:t>r </a:t>
            </a:r>
            <a:r>
              <a:rPr lang="en-IN" sz="1700" dirty="0"/>
              <a:t>on </a:t>
            </a:r>
            <a:r>
              <a:rPr lang="en-IN" sz="1700" i="1" dirty="0"/>
              <a:t>(B,A), </a:t>
            </a:r>
            <a:r>
              <a:rPr lang="en-IN" sz="1700" dirty="0"/>
              <a:t>partitioned on </a:t>
            </a:r>
            <a:r>
              <a:rPr lang="en-IN" sz="1700" i="1" dirty="0"/>
              <a:t>B</a:t>
            </a:r>
            <a:r>
              <a:rPr lang="en-IN" sz="1700" dirty="0"/>
              <a:t>. </a:t>
            </a:r>
          </a:p>
          <a:p>
            <a:pPr lvl="1"/>
            <a:r>
              <a:rPr lang="en-IN" sz="1700" dirty="0"/>
              <a:t>Materialized aggregate views are also very useful in many contexts</a:t>
            </a:r>
          </a:p>
          <a:p>
            <a:r>
              <a:rPr lang="en-IN" sz="1700" dirty="0"/>
              <a:t>Performing view maintenance as part of the original transaction may not be possible (if the underlying database does not support distributed transactions), or may be expensive</a:t>
            </a:r>
          </a:p>
          <a:p>
            <a:r>
              <a:rPr lang="en-IN" sz="1700" dirty="0"/>
              <a:t>Asynchronous maintenance of materialized views, after the original transaction commits, is a good option in such a case</a:t>
            </a:r>
          </a:p>
          <a:p>
            <a:pPr lvl="1"/>
            <a:r>
              <a:rPr lang="en-IN" sz="1700" dirty="0"/>
              <a:t>Applications using the view/index must then be aware that it may be a little out-of-date</a:t>
            </a:r>
          </a:p>
        </p:txBody>
      </p:sp>
    </p:spTree>
    <p:extLst>
      <p:ext uri="{BB962C8B-B14F-4D97-AF65-F5344CB8AC3E}">
        <p14:creationId xmlns:p14="http://schemas.microsoft.com/office/powerpoint/2010/main" val="7538691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63A2-6A34-4AE1-8187-107CCCA8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54" y="195072"/>
            <a:ext cx="8077200" cy="594768"/>
          </a:xfrm>
        </p:spPr>
        <p:txBody>
          <a:bodyPr/>
          <a:lstStyle/>
          <a:p>
            <a:r>
              <a:rPr lang="en-IN" sz="2400" dirty="0"/>
              <a:t>Requirements for Asynchronous View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E320-4A50-4349-9704-0112F7C1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1136343"/>
            <a:ext cx="7670307" cy="46792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Requirements:</a:t>
            </a:r>
          </a:p>
          <a:p>
            <a:pPr marL="57150" indent="0">
              <a:buNone/>
            </a:pPr>
            <a:r>
              <a:rPr lang="en-IN" dirty="0">
                <a:solidFill>
                  <a:srgbClr val="002060"/>
                </a:solidFill>
              </a:rPr>
              <a:t>1.   </a:t>
            </a:r>
            <a:r>
              <a:rPr lang="en-IN" dirty="0"/>
              <a:t>Updates must be delivered and processed exactly once despite failures</a:t>
            </a:r>
          </a:p>
          <a:p>
            <a:pPr marL="57150" indent="0">
              <a:buNone/>
            </a:pPr>
            <a:endParaRPr lang="en-IN" sz="400" dirty="0"/>
          </a:p>
          <a:p>
            <a:pPr marL="57150" indent="0">
              <a:spcBef>
                <a:spcPts val="0"/>
              </a:spcBef>
              <a:buNone/>
            </a:pPr>
            <a:r>
              <a:rPr lang="en-IN" dirty="0">
                <a:solidFill>
                  <a:srgbClr val="002060"/>
                </a:solidFill>
              </a:rPr>
              <a:t>2.   </a:t>
            </a:r>
            <a:r>
              <a:rPr lang="en-IN" dirty="0"/>
              <a:t>Derived data (such as materialized views/indices) must be updated in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IN" dirty="0"/>
              <a:t>      such a way that it will be consistent with the underlying data</a:t>
            </a:r>
          </a:p>
          <a:p>
            <a:pPr lvl="1"/>
            <a:r>
              <a:rPr lang="en-IN" dirty="0"/>
              <a:t>Formalized as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eventual consistency</a:t>
            </a:r>
            <a:r>
              <a:rPr lang="en-US" dirty="0">
                <a:solidFill>
                  <a:srgbClr val="000099"/>
                </a:solidFill>
                <a:latin typeface="Helvetica" charset="0"/>
              </a:rPr>
              <a:t>:</a:t>
            </a:r>
            <a:r>
              <a:rPr lang="en-US" b="1" dirty="0">
                <a:solidFill>
                  <a:srgbClr val="000099"/>
                </a:solidFill>
                <a:latin typeface="Helvetica" charset="0"/>
              </a:rPr>
              <a:t> </a:t>
            </a:r>
            <a:r>
              <a:rPr lang="en-IN" dirty="0"/>
              <a:t>if there are no updates for a while, eventually the derived data will be consistent with the underlying data</a:t>
            </a:r>
          </a:p>
          <a:p>
            <a:pPr marL="57150" indent="0">
              <a:buNone/>
            </a:pPr>
            <a:r>
              <a:rPr lang="en-IN" dirty="0">
                <a:solidFill>
                  <a:srgbClr val="002060"/>
                </a:solidFill>
              </a:rPr>
              <a:t>3.   </a:t>
            </a:r>
            <a:r>
              <a:rPr lang="en-IN" dirty="0"/>
              <a:t>Queries should get a </a:t>
            </a:r>
            <a:r>
              <a:rPr lang="en-IN" dirty="0" err="1"/>
              <a:t>transactionally</a:t>
            </a:r>
            <a:r>
              <a:rPr lang="en-IN" dirty="0"/>
              <a:t> consistent view of derived data</a:t>
            </a:r>
          </a:p>
          <a:p>
            <a:pPr lvl="1"/>
            <a:r>
              <a:rPr lang="en-IN" dirty="0"/>
              <a:t>Potentially a problem with long queries that span multiple nodes</a:t>
            </a:r>
          </a:p>
          <a:p>
            <a:pPr lvl="1"/>
            <a:r>
              <a:rPr lang="en-IN" dirty="0"/>
              <a:t>E.g., without transactional consistency, a scan of relation may miss some older updates and see some later updates</a:t>
            </a:r>
          </a:p>
          <a:p>
            <a:pPr lvl="1"/>
            <a:r>
              <a:rPr lang="en-IN" dirty="0"/>
              <a:t>Not supported by many systems, supported via snapshots in some systems</a:t>
            </a:r>
          </a:p>
        </p:txBody>
      </p:sp>
    </p:spTree>
    <p:extLst>
      <p:ext uri="{BB962C8B-B14F-4D97-AF65-F5344CB8AC3E}">
        <p14:creationId xmlns:p14="http://schemas.microsoft.com/office/powerpoint/2010/main" val="35131154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Inconsistency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285377"/>
            <a:ext cx="7763091" cy="4956927"/>
          </a:xfrm>
        </p:spPr>
        <p:txBody>
          <a:bodyPr>
            <a:normAutofit/>
          </a:bodyPr>
          <a:lstStyle/>
          <a:p>
            <a:r>
              <a:rPr lang="en-US" sz="1700" dirty="0"/>
              <a:t>Data items are versioned</a:t>
            </a:r>
          </a:p>
          <a:p>
            <a:r>
              <a:rPr lang="en-US" sz="1700" dirty="0"/>
              <a:t>Each update creates a new immutable version </a:t>
            </a:r>
          </a:p>
          <a:p>
            <a:r>
              <a:rPr lang="en-US" sz="1700" dirty="0"/>
              <a:t>In absence of failure, there is a single latest version</a:t>
            </a:r>
          </a:p>
          <a:p>
            <a:r>
              <a:rPr lang="en-US" sz="1700" dirty="0"/>
              <a:t>But with failures and weak consistency, versions can diverge</a:t>
            </a:r>
          </a:p>
          <a:p>
            <a:pPr lvl="1"/>
            <a:r>
              <a:rPr lang="en-US" sz="1700" dirty="0"/>
              <a:t>Different nodes may perform different updates on same data</a:t>
            </a:r>
          </a:p>
          <a:p>
            <a:pPr lvl="1"/>
            <a:r>
              <a:rPr lang="en-US" sz="1700" dirty="0"/>
              <a:t>Need to detect, and fix such situations</a:t>
            </a:r>
          </a:p>
          <a:p>
            <a:r>
              <a:rPr lang="en-US" sz="1700" dirty="0"/>
              <a:t>Key idea: </a:t>
            </a:r>
            <a:r>
              <a:rPr lang="en-US" sz="1700" b="1" dirty="0">
                <a:solidFill>
                  <a:srgbClr val="002060"/>
                </a:solidFill>
              </a:rPr>
              <a:t>vector-vector</a:t>
            </a:r>
            <a:r>
              <a:rPr lang="en-US" sz="1700" b="1" dirty="0"/>
              <a:t> </a:t>
            </a:r>
            <a:r>
              <a:rPr lang="en-US" sz="1700" dirty="0"/>
              <a:t>identifies each data version</a:t>
            </a:r>
          </a:p>
          <a:p>
            <a:pPr lvl="1"/>
            <a:r>
              <a:rPr lang="en-US" sz="1700" dirty="0"/>
              <a:t>Set of (node, counter) pairs</a:t>
            </a:r>
          </a:p>
          <a:p>
            <a:pPr lvl="2"/>
            <a:r>
              <a:rPr lang="en-US" sz="1700" dirty="0"/>
              <a:t>E.g., with two nodes N1 and N2, ([N1,2],[N2,1])</a:t>
            </a:r>
          </a:p>
          <a:p>
            <a:pPr lvl="2"/>
            <a:r>
              <a:rPr lang="en-US" sz="1700" dirty="0"/>
              <a:t>Represented as a vector [2, 1]</a:t>
            </a:r>
          </a:p>
          <a:p>
            <a:pPr lvl="1"/>
            <a:r>
              <a:rPr lang="en-US" sz="1700" dirty="0"/>
              <a:t>An update to a data item at a node increments the counter for that node</a:t>
            </a:r>
          </a:p>
          <a:p>
            <a:pPr lvl="1"/>
            <a:r>
              <a:rPr lang="en-US" sz="1700" dirty="0"/>
              <a:t>Define a partial order across versions</a:t>
            </a:r>
          </a:p>
        </p:txBody>
      </p:sp>
    </p:spTree>
    <p:extLst>
      <p:ext uri="{BB962C8B-B14F-4D97-AF65-F5344CB8AC3E}">
        <p14:creationId xmlns:p14="http://schemas.microsoft.com/office/powerpoint/2010/main" val="12789580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961122" cy="5078847"/>
          </a:xfrm>
        </p:spPr>
        <p:txBody>
          <a:bodyPr>
            <a:normAutofit/>
          </a:bodyPr>
          <a:lstStyle/>
          <a:p>
            <a:r>
              <a:rPr lang="en-US" sz="1700" dirty="0"/>
              <a:t>Examples of vector vectors</a:t>
            </a:r>
          </a:p>
          <a:p>
            <a:pPr lvl="1"/>
            <a:r>
              <a:rPr lang="en-US" sz="1700" dirty="0"/>
              <a:t>([Sx,1]):  data item created by site </a:t>
            </a:r>
            <a:r>
              <a:rPr lang="en-US" sz="1700" dirty="0" err="1"/>
              <a:t>Sx</a:t>
            </a:r>
            <a:endParaRPr lang="en-US" sz="1700" dirty="0"/>
          </a:p>
          <a:p>
            <a:pPr lvl="1"/>
            <a:r>
              <a:rPr lang="en-US" sz="1700" dirty="0"/>
              <a:t>([Sx,2]): data item created by site </a:t>
            </a:r>
            <a:r>
              <a:rPr lang="en-US" sz="1700" dirty="0" err="1"/>
              <a:t>Sx</a:t>
            </a:r>
            <a:r>
              <a:rPr lang="en-US" sz="1700" dirty="0"/>
              <a:t>, and later updated</a:t>
            </a:r>
          </a:p>
          <a:p>
            <a:pPr lvl="1"/>
            <a:r>
              <a:rPr lang="en-US" sz="1700" dirty="0"/>
              <a:t>([Sx,2],[Sy,1]): data item updated twice by site </a:t>
            </a:r>
            <a:r>
              <a:rPr lang="en-US" sz="1700" dirty="0" err="1"/>
              <a:t>Sx</a:t>
            </a:r>
            <a:r>
              <a:rPr lang="en-US" sz="1700" dirty="0"/>
              <a:t> and once by </a:t>
            </a:r>
            <a:r>
              <a:rPr lang="en-US" sz="1700" dirty="0" err="1"/>
              <a:t>Sy</a:t>
            </a:r>
            <a:endParaRPr lang="en-US" sz="1700" dirty="0"/>
          </a:p>
          <a:p>
            <a:pPr lvl="2"/>
            <a:r>
              <a:rPr lang="en-US" sz="1700" dirty="0"/>
              <a:t>Update by a site </a:t>
            </a:r>
            <a:r>
              <a:rPr lang="en-US" sz="1700" dirty="0" err="1"/>
              <a:t>Sx</a:t>
            </a:r>
            <a:r>
              <a:rPr lang="en-US" sz="1700" dirty="0"/>
              <a:t> increments the counter for </a:t>
            </a:r>
            <a:r>
              <a:rPr lang="en-US" sz="1700" dirty="0" err="1"/>
              <a:t>Sx</a:t>
            </a:r>
            <a:r>
              <a:rPr lang="en-US" sz="1700" dirty="0"/>
              <a:t>, but leaves counters from other sites unchanged</a:t>
            </a:r>
          </a:p>
          <a:p>
            <a:pPr lvl="1"/>
            <a:r>
              <a:rPr lang="en-US" sz="1700" dirty="0"/>
              <a:t>([Sx,4],[Sy,1]) </a:t>
            </a:r>
            <a:r>
              <a:rPr lang="en-US" sz="1700" b="1" dirty="0">
                <a:solidFill>
                  <a:srgbClr val="002060"/>
                </a:solidFill>
              </a:rPr>
              <a:t>newer than </a:t>
            </a:r>
            <a:r>
              <a:rPr lang="en-US" sz="1700" dirty="0"/>
              <a:t>([Sx,3],[Sy,1])</a:t>
            </a:r>
          </a:p>
          <a:p>
            <a:pPr lvl="1"/>
            <a:r>
              <a:rPr lang="en-US" sz="1700" dirty="0"/>
              <a:t>But ([Sx,2],[Sy,1]) </a:t>
            </a:r>
            <a:r>
              <a:rPr lang="en-US" sz="1700" b="1" dirty="0">
                <a:solidFill>
                  <a:srgbClr val="002060"/>
                </a:solidFill>
              </a:rPr>
              <a:t>incomparable with </a:t>
            </a:r>
            <a:r>
              <a:rPr lang="en-US" sz="1700" dirty="0"/>
              <a:t>([Sx,1],[Sy,2])</a:t>
            </a:r>
          </a:p>
          <a:p>
            <a:pPr lvl="1"/>
            <a:r>
              <a:rPr lang="en-US" sz="1700" dirty="0"/>
              <a:t>Read operation may find </a:t>
            </a:r>
            <a:r>
              <a:rPr lang="en-US" sz="1700" b="1" dirty="0">
                <a:solidFill>
                  <a:srgbClr val="000099"/>
                </a:solidFill>
              </a:rPr>
              <a:t>incomparable</a:t>
            </a:r>
            <a:r>
              <a:rPr lang="en-US" sz="1700" dirty="0">
                <a:solidFill>
                  <a:srgbClr val="000099"/>
                </a:solidFill>
              </a:rPr>
              <a:t> </a:t>
            </a:r>
            <a:r>
              <a:rPr lang="en-US" sz="1700" b="1" dirty="0">
                <a:solidFill>
                  <a:srgbClr val="000099"/>
                </a:solidFill>
              </a:rPr>
              <a:t>versions</a:t>
            </a:r>
          </a:p>
          <a:p>
            <a:pPr lvl="2"/>
            <a:r>
              <a:rPr lang="en-US" sz="1700" dirty="0"/>
              <a:t>Such versions indicate inconsistent concurrent updates</a:t>
            </a:r>
          </a:p>
          <a:p>
            <a:pPr lvl="2"/>
            <a:r>
              <a:rPr lang="en-US" sz="1700" dirty="0"/>
              <a:t>All such versions returned by read operation</a:t>
            </a:r>
          </a:p>
          <a:p>
            <a:pPr lvl="2"/>
            <a:r>
              <a:rPr lang="en-US" sz="1700" dirty="0"/>
              <a:t>Up to application to reconcile multiple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900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913138B-54F9-4A57-BB0D-0200485C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440" y="1545995"/>
            <a:ext cx="3236843" cy="4924473"/>
          </a:xfrm>
        </p:spPr>
        <p:txBody>
          <a:bodyPr/>
          <a:lstStyle/>
          <a:p>
            <a:r>
              <a:rPr lang="en-US" sz="1700" dirty="0"/>
              <a:t>Item D1 created by Node N1</a:t>
            </a:r>
          </a:p>
          <a:p>
            <a:r>
              <a:rPr lang="en-US" sz="1700" dirty="0"/>
              <a:t>D1 updated by Node N1</a:t>
            </a:r>
          </a:p>
          <a:p>
            <a:r>
              <a:rPr lang="en-US" sz="1700" dirty="0"/>
              <a:t>D1 concurrently updated by node N2 and N3 (usually due to network partitioning)</a:t>
            </a:r>
          </a:p>
          <a:p>
            <a:r>
              <a:rPr lang="en-US" sz="1700" dirty="0"/>
              <a:t>Subsequent read from N2 and N3 returns two incomparable versions</a:t>
            </a:r>
          </a:p>
          <a:p>
            <a:r>
              <a:rPr lang="en-US" sz="1700" dirty="0"/>
              <a:t>Application merges versions and writes new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15" y="164243"/>
            <a:ext cx="8077200" cy="668430"/>
          </a:xfrm>
        </p:spPr>
        <p:txBody>
          <a:bodyPr/>
          <a:lstStyle/>
          <a:p>
            <a:r>
              <a:rPr lang="en-US" dirty="0"/>
              <a:t>Example of Vector Clock in 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63" y="1784224"/>
            <a:ext cx="4013454" cy="21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663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E761-9F3B-49EE-8B93-01D4D609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54" y="117475"/>
            <a:ext cx="8077200" cy="609600"/>
          </a:xfrm>
        </p:spPr>
        <p:txBody>
          <a:bodyPr/>
          <a:lstStyle/>
          <a:p>
            <a:r>
              <a:rPr lang="en-IN" dirty="0"/>
              <a:t>Extensions for Detecting Inconsistency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AEE1-08A0-41B6-9715-A3EE09B1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" y="1300899"/>
            <a:ext cx="7613490" cy="5002365"/>
          </a:xfrm>
        </p:spPr>
        <p:txBody>
          <a:bodyPr/>
          <a:lstStyle/>
          <a:p>
            <a:r>
              <a:rPr lang="en-US" sz="1700" dirty="0"/>
              <a:t>Two replicas may diverge, and divergence is not detected until the replicas is read</a:t>
            </a:r>
          </a:p>
          <a:p>
            <a:pPr lvl="1"/>
            <a:r>
              <a:rPr lang="en-US" sz="1700" dirty="0"/>
              <a:t>To detect divergence early, one approach is to scan all replicas of all items periodically</a:t>
            </a:r>
          </a:p>
          <a:p>
            <a:pPr lvl="2"/>
            <a:r>
              <a:rPr lang="en-US" sz="1700" dirty="0"/>
              <a:t>But requires a lot of network, CPU and I/O load</a:t>
            </a:r>
          </a:p>
          <a:p>
            <a:pPr lvl="2"/>
            <a:r>
              <a:rPr lang="en-US" sz="1700" dirty="0"/>
              <a:t>Alternative approach based on Merkle trees covered shortly </a:t>
            </a:r>
          </a:p>
          <a:p>
            <a:pPr marL="0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225562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230" y="182880"/>
            <a:ext cx="8077200" cy="664023"/>
          </a:xfrm>
        </p:spPr>
        <p:txBody>
          <a:bodyPr/>
          <a:lstStyle/>
          <a:p>
            <a:r>
              <a:rPr lang="en-US" sz="2800" dirty="0"/>
              <a:t>How to Reconcile Inconsistent Versions?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868" y="1241069"/>
            <a:ext cx="7634796" cy="5131863"/>
          </a:xfrm>
        </p:spPr>
        <p:txBody>
          <a:bodyPr>
            <a:normAutofit/>
          </a:bodyPr>
          <a:lstStyle/>
          <a:p>
            <a:r>
              <a:rPr lang="en-US" sz="1700" dirty="0"/>
              <a:t>Reconciliation is application specific</a:t>
            </a:r>
          </a:p>
          <a:p>
            <a:pPr lvl="1"/>
            <a:r>
              <a:rPr lang="en-US" sz="1700" dirty="0"/>
              <a:t>E.g., two sites concurrent insert items to cart</a:t>
            </a:r>
          </a:p>
          <a:p>
            <a:pPr lvl="2"/>
            <a:r>
              <a:rPr lang="en-US" sz="1700" dirty="0"/>
              <a:t>Merge adds both items to the final cart state</a:t>
            </a:r>
          </a:p>
          <a:p>
            <a:pPr lvl="1"/>
            <a:r>
              <a:rPr lang="en-US" sz="1700" dirty="0"/>
              <a:t>E.g., S1 adds item A, S2 deletes item B</a:t>
            </a:r>
          </a:p>
          <a:p>
            <a:pPr lvl="2"/>
            <a:r>
              <a:rPr lang="en-US" sz="1700" dirty="0"/>
              <a:t>Merge adds item A, but deleted item B resurfaces</a:t>
            </a:r>
          </a:p>
          <a:p>
            <a:pPr lvl="2"/>
            <a:r>
              <a:rPr lang="en-US" sz="1700" dirty="0"/>
              <a:t>Cannot distinguish S2 deletes B from S1 add B</a:t>
            </a:r>
          </a:p>
          <a:p>
            <a:pPr lvl="2"/>
            <a:r>
              <a:rPr lang="en-US" sz="1700" dirty="0"/>
              <a:t>Problem: operations are inferred from states of divergent versions</a:t>
            </a:r>
          </a:p>
          <a:p>
            <a:pPr lvl="1"/>
            <a:r>
              <a:rPr lang="en-US" sz="1700" dirty="0"/>
              <a:t>Better alternative:</a:t>
            </a:r>
          </a:p>
          <a:p>
            <a:pPr lvl="2"/>
            <a:r>
              <a:rPr lang="en-US" sz="1700" dirty="0"/>
              <a:t>Keep track of history of operations</a:t>
            </a:r>
          </a:p>
          <a:p>
            <a:pPr lvl="2"/>
            <a:r>
              <a:rPr lang="en-US" sz="1700" dirty="0"/>
              <a:t>Merge operation histories</a:t>
            </a:r>
          </a:p>
        </p:txBody>
      </p:sp>
    </p:spTree>
    <p:extLst>
      <p:ext uri="{BB962C8B-B14F-4D97-AF65-F5344CB8AC3E}">
        <p14:creationId xmlns:p14="http://schemas.microsoft.com/office/powerpoint/2010/main" val="25888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Phase 1: Obtaining a Decision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48801"/>
            <a:ext cx="7692069" cy="524953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Coordinator asks all participants to </a:t>
            </a:r>
            <a:r>
              <a:rPr lang="en-US" sz="1700" i="1" dirty="0">
                <a:solidFill>
                  <a:srgbClr val="002060"/>
                </a:solidFill>
                <a:latin typeface="Helvetica" charset="0"/>
              </a:rPr>
              <a:t>prepare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to commit transaction </a:t>
            </a:r>
            <a:r>
              <a:rPr lang="en-US" sz="1700" i="1" dirty="0" err="1">
                <a:latin typeface="Helvetica" charset="0"/>
              </a:rPr>
              <a:t>T</a:t>
            </a:r>
            <a:r>
              <a:rPr lang="en-US" sz="1700" i="1" baseline="-25000" dirty="0" err="1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dirty="0">
                <a:latin typeface="Helvetica" charset="0"/>
                <a:ea typeface="ＭＳ Ｐゴシック" charset="0"/>
              </a:rPr>
              <a:t> adds the records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prepare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 and forces log to stable storage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sends </a:t>
            </a:r>
            <a:r>
              <a:rPr lang="en-US" sz="1700" b="1" dirty="0">
                <a:latin typeface="Helvetica" charset="0"/>
                <a:ea typeface="ＭＳ Ｐゴシック" charset="0"/>
              </a:rPr>
              <a:t>prepare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messages to all sites at which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executed</a:t>
            </a:r>
          </a:p>
          <a:p>
            <a:r>
              <a:rPr lang="en-US" sz="1700" dirty="0">
                <a:latin typeface="Helvetica" charset="0"/>
              </a:rPr>
              <a:t>Upon receiving message, transaction manager at site determines if it can commit the transaction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not, add a record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no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 and send 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 </a:t>
            </a:r>
            <a:r>
              <a:rPr lang="en-US" sz="1700" dirty="0">
                <a:latin typeface="Helvetica" charset="0"/>
                <a:ea typeface="ＭＳ Ｐゴシック" charset="0"/>
              </a:rPr>
              <a:t>message to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endParaRPr lang="en-US" sz="1700" i="1" dirty="0">
              <a:latin typeface="Helvetica" charset="0"/>
              <a:ea typeface="ＭＳ Ｐゴシック" charset="0"/>
            </a:endParaRPr>
          </a:p>
          <a:p>
            <a:pPr lvl="1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if the transaction can be committed, then: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add the record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force </a:t>
            </a:r>
            <a:r>
              <a:rPr lang="en-US" sz="1700" i="1" dirty="0">
                <a:latin typeface="Helvetica" charset="0"/>
                <a:ea typeface="ＭＳ Ｐゴシック" charset="0"/>
              </a:rPr>
              <a:t>all records </a:t>
            </a:r>
            <a:r>
              <a:rPr lang="en-US" sz="1700" dirty="0">
                <a:latin typeface="Helvetica" charset="0"/>
                <a:ea typeface="ＭＳ Ｐゴシック" charset="0"/>
              </a:rPr>
              <a:t>for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to stable storage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send 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b="1" i="1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message to 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</a:p>
          <a:p>
            <a:pPr marL="457200" lvl="1" indent="0">
              <a:buSzPct val="85000"/>
              <a:buNone/>
            </a:pPr>
            <a:r>
              <a:rPr lang="en-US" sz="1700" i="1" baseline="-25000" dirty="0">
                <a:latin typeface="Helvetica" charset="0"/>
                <a:ea typeface="ＭＳ Ｐゴシック" charset="0"/>
              </a:rPr>
              <a:t>       </a:t>
            </a:r>
            <a:r>
              <a:rPr lang="en-US" sz="1700" dirty="0">
                <a:latin typeface="Helvetica" charset="0"/>
                <a:ea typeface="ＭＳ Ｐゴシック" charset="0"/>
              </a:rPr>
              <a:t>Transaction is now in ready state at the site</a:t>
            </a:r>
            <a:endParaRPr lang="en-US" sz="1700" i="1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799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Independent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39073"/>
            <a:ext cx="7558904" cy="4518015"/>
          </a:xfrm>
        </p:spPr>
        <p:txBody>
          <a:bodyPr>
            <a:normAutofit/>
          </a:bodyPr>
          <a:lstStyle/>
          <a:p>
            <a:r>
              <a:rPr lang="en-US" sz="1700" dirty="0"/>
              <a:t>Basic idea: updates are performed as logical operations</a:t>
            </a:r>
          </a:p>
          <a:p>
            <a:pPr lvl="1"/>
            <a:r>
              <a:rPr lang="en-US" sz="1700" dirty="0"/>
              <a:t>Data store is aware of the set of operations that can be carried out</a:t>
            </a:r>
          </a:p>
          <a:p>
            <a:pPr lvl="1"/>
            <a:r>
              <a:rPr lang="en-US" sz="1700" dirty="0"/>
              <a:t>Operation performed at place where data (replica) is stored</a:t>
            </a:r>
          </a:p>
          <a:p>
            <a:r>
              <a:rPr lang="en-US" sz="1700" dirty="0"/>
              <a:t>If result of a sequence of operations is independent of the operation ordering</a:t>
            </a:r>
          </a:p>
          <a:p>
            <a:pPr lvl="1"/>
            <a:r>
              <a:rPr lang="en-US" sz="1700" dirty="0"/>
              <a:t>Independent update operations can be merged in different orders at different replicas, but will lead to same result</a:t>
            </a:r>
          </a:p>
          <a:p>
            <a:pPr lvl="1"/>
            <a:r>
              <a:rPr lang="en-US" sz="1700" dirty="0"/>
              <a:t>Eventual consistency can be ensured relatively easily</a:t>
            </a:r>
          </a:p>
        </p:txBody>
      </p:sp>
    </p:spTree>
    <p:extLst>
      <p:ext uri="{BB962C8B-B14F-4D97-AF65-F5344CB8AC3E}">
        <p14:creationId xmlns:p14="http://schemas.microsoft.com/office/powerpoint/2010/main" val="5439515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49" y="304800"/>
            <a:ext cx="8209711" cy="499872"/>
          </a:xfrm>
        </p:spPr>
        <p:txBody>
          <a:bodyPr/>
          <a:lstStyle/>
          <a:p>
            <a:br>
              <a:rPr lang="en-US" sz="2800" dirty="0"/>
            </a:br>
            <a:r>
              <a:rPr lang="en-US" sz="2800" dirty="0"/>
              <a:t>Detecting Differences Using  Merkle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309047"/>
            <a:ext cx="7434618" cy="1281750"/>
          </a:xfrm>
        </p:spPr>
        <p:txBody>
          <a:bodyPr/>
          <a:lstStyle/>
          <a:p>
            <a:r>
              <a:rPr lang="en-US" sz="1700" b="1" dirty="0">
                <a:solidFill>
                  <a:srgbClr val="002060"/>
                </a:solidFill>
              </a:rPr>
              <a:t>Merkle Tree</a:t>
            </a:r>
            <a:r>
              <a:rPr lang="en-US" sz="1700" dirty="0"/>
              <a:t>: A data structure that can </a:t>
            </a:r>
          </a:p>
          <a:p>
            <a:pPr lvl="1"/>
            <a:r>
              <a:rPr lang="en-US" sz="1700" dirty="0"/>
              <a:t>Efficiently sign contents of a tree</a:t>
            </a:r>
          </a:p>
          <a:p>
            <a:pPr lvl="1"/>
            <a:r>
              <a:rPr lang="en-US" sz="1700" dirty="0"/>
              <a:t>Efficiently find differences (if any) between two replicas</a:t>
            </a:r>
          </a:p>
          <a:p>
            <a:r>
              <a:rPr lang="en-US" dirty="0"/>
              <a:t>Example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640CC84-DDA6-4291-A6D5-F7D9B2FA1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6968" y="2939697"/>
            <a:ext cx="6934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145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886" y="256031"/>
            <a:ext cx="8077200" cy="555427"/>
          </a:xfrm>
        </p:spPr>
        <p:txBody>
          <a:bodyPr/>
          <a:lstStyle/>
          <a:p>
            <a:r>
              <a:rPr lang="en-US" sz="2600" dirty="0"/>
              <a:t>Detecting Differences Using Merkle Trees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315147"/>
            <a:ext cx="7510509" cy="4719894"/>
          </a:xfrm>
        </p:spPr>
        <p:txBody>
          <a:bodyPr/>
          <a:lstStyle/>
          <a:p>
            <a:r>
              <a:rPr lang="en-US" sz="1700" dirty="0"/>
              <a:t>Overall cost of finding differences with Merkle tree</a:t>
            </a:r>
          </a:p>
          <a:p>
            <a:pPr lvl="1"/>
            <a:r>
              <a:rPr lang="en-US" sz="1700" dirty="0"/>
              <a:t> O(</a:t>
            </a:r>
            <a:r>
              <a:rPr lang="en-US" sz="1700" i="1" dirty="0"/>
              <a:t>m</a:t>
            </a:r>
            <a:r>
              <a:rPr lang="en-US" sz="1700" dirty="0"/>
              <a:t> </a:t>
            </a:r>
            <a:r>
              <a:rPr lang="en-US" sz="1700" i="1" dirty="0"/>
              <a:t>log</a:t>
            </a:r>
            <a:r>
              <a:rPr lang="en-US" sz="1700" i="1" baseline="-25000" dirty="0"/>
              <a:t>2</a:t>
            </a:r>
            <a:r>
              <a:rPr lang="en-US" sz="1700" i="1" dirty="0"/>
              <a:t> N</a:t>
            </a:r>
            <a:r>
              <a:rPr lang="en-US" sz="1700" dirty="0"/>
              <a:t>) with N data items and m differences using binary tree</a:t>
            </a:r>
          </a:p>
          <a:p>
            <a:pPr lvl="1"/>
            <a:r>
              <a:rPr lang="en-US" sz="1700" dirty="0"/>
              <a:t>Each operation requires communication between the two trees (nodes)</a:t>
            </a:r>
          </a:p>
          <a:p>
            <a:pPr lvl="1"/>
            <a:r>
              <a:rPr lang="en-US" sz="1700" dirty="0"/>
              <a:t>Use wider trees to reduce height/cost</a:t>
            </a:r>
          </a:p>
          <a:p>
            <a:pPr lvl="2"/>
            <a:r>
              <a:rPr lang="en-US" sz="1700" dirty="0"/>
              <a:t>Cost is O(</a:t>
            </a:r>
            <a:r>
              <a:rPr lang="en-US" sz="1700" i="1" dirty="0"/>
              <a:t>m</a:t>
            </a:r>
            <a:r>
              <a:rPr lang="en-US" sz="1700" dirty="0"/>
              <a:t> </a:t>
            </a:r>
            <a:r>
              <a:rPr lang="en-US" sz="1700" i="1" dirty="0" err="1"/>
              <a:t>log</a:t>
            </a:r>
            <a:r>
              <a:rPr lang="en-US" sz="1700" i="1" baseline="-25000" dirty="0" err="1"/>
              <a:t>K</a:t>
            </a:r>
            <a:r>
              <a:rPr lang="en-US" sz="1700" i="1" dirty="0"/>
              <a:t> N</a:t>
            </a:r>
            <a:r>
              <a:rPr lang="en-US" sz="1700" dirty="0"/>
              <a:t>)  if each node has K children instead of 2 children </a:t>
            </a:r>
          </a:p>
          <a:p>
            <a:pPr lvl="2"/>
            <a:r>
              <a:rPr lang="en-US" sz="1700" dirty="0"/>
              <a:t>Particularly important due to high network latency</a:t>
            </a:r>
          </a:p>
          <a:p>
            <a:r>
              <a:rPr lang="en-US" sz="1700" dirty="0"/>
              <a:t>Merkle trees originally used for </a:t>
            </a:r>
            <a:r>
              <a:rPr lang="en-US" sz="1700" b="1" dirty="0">
                <a:solidFill>
                  <a:srgbClr val="002060"/>
                </a:solidFill>
              </a:rPr>
              <a:t>verification of contents </a:t>
            </a:r>
            <a:r>
              <a:rPr lang="en-US" sz="1700" dirty="0"/>
              <a:t>of a collection</a:t>
            </a:r>
          </a:p>
          <a:p>
            <a:pPr lvl="1"/>
            <a:r>
              <a:rPr lang="en-US" sz="1700" dirty="0"/>
              <a:t>Include digital signature at root in this case.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951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886" y="207263"/>
            <a:ext cx="8077200" cy="614817"/>
          </a:xfrm>
        </p:spPr>
        <p:txBody>
          <a:bodyPr/>
          <a:lstStyle/>
          <a:p>
            <a:r>
              <a:rPr lang="en-US" sz="2800" dirty="0"/>
              <a:t>Weak Consistency Models for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80" y="1102497"/>
            <a:ext cx="7608163" cy="5249535"/>
          </a:xfrm>
        </p:spPr>
        <p:txBody>
          <a:bodyPr/>
          <a:lstStyle/>
          <a:p>
            <a:r>
              <a:rPr lang="en-US" sz="1700" b="1" dirty="0"/>
              <a:t>Read-your-writes</a:t>
            </a:r>
          </a:p>
          <a:p>
            <a:pPr lvl="1"/>
            <a:r>
              <a:rPr lang="en-US" sz="1700" dirty="0"/>
              <a:t>if a process has performed a write, a subsequent read will reflect the earlier write operation</a:t>
            </a:r>
          </a:p>
          <a:p>
            <a:r>
              <a:rPr lang="en-US" sz="1700" b="1" dirty="0"/>
              <a:t>Session consistency</a:t>
            </a:r>
          </a:p>
          <a:p>
            <a:pPr lvl="1"/>
            <a:r>
              <a:rPr lang="en-US" sz="1700" dirty="0"/>
              <a:t>Read-your-writes in the context of a session, where application connects to storage system </a:t>
            </a:r>
          </a:p>
          <a:p>
            <a:r>
              <a:rPr lang="en-US" sz="1700" b="1" dirty="0"/>
              <a:t>Monotonic consistency</a:t>
            </a:r>
          </a:p>
          <a:p>
            <a:pPr lvl="1"/>
            <a:r>
              <a:rPr lang="en-US" sz="1700" dirty="0"/>
              <a:t>For reads: later reads never return older version than earlier reads</a:t>
            </a:r>
          </a:p>
          <a:p>
            <a:pPr lvl="1"/>
            <a:r>
              <a:rPr lang="en-US" sz="1700" dirty="0"/>
              <a:t>For writes: serializes writes by a single process</a:t>
            </a:r>
          </a:p>
          <a:p>
            <a:pPr lvl="2"/>
            <a:r>
              <a:rPr lang="en-US" sz="1700" dirty="0"/>
              <a:t>Minimum requirement</a:t>
            </a:r>
          </a:p>
          <a:p>
            <a:r>
              <a:rPr lang="en-US" sz="1700" b="1" dirty="0"/>
              <a:t>Sticky sessions</a:t>
            </a:r>
            <a:r>
              <a:rPr lang="en-US" sz="1700" dirty="0"/>
              <a:t>: all operations from a session on a data item go to the same node</a:t>
            </a:r>
          </a:p>
          <a:p>
            <a:r>
              <a:rPr lang="en-US" sz="1700" dirty="0"/>
              <a:t>Can be implemented by specifying a version vector in get() operations</a:t>
            </a:r>
          </a:p>
          <a:p>
            <a:pPr lvl="1"/>
            <a:r>
              <a:rPr lang="en-US" sz="1700" dirty="0"/>
              <a:t>Result of get guaranteed to be at least as new as specified version vector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881995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18413"/>
            <a:ext cx="8254014" cy="2539021"/>
          </a:xfrm>
        </p:spPr>
        <p:txBody>
          <a:bodyPr/>
          <a:lstStyle/>
          <a:p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Coordinator Selection</a:t>
            </a: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18705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Coordinator Selection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1265"/>
            <a:ext cx="7692898" cy="5091039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Backup coordinators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Backup coordinator maintains enough information locally to assume the role of coordinator if the actual coordinator fails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executes the same algorithms and maintains the same internal state information as the actual coordinator 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allows fast recovery from coordinator failure but involves overhead during normal processing.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Backup coordinator approach vulnerable to two-site failure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Failure of coordinator and backup leads to non-availability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Key question: how to choose a new coordinator from a set of candidates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Choice done by a master: vulnerable to master failure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Election algorithms are key</a:t>
            </a:r>
          </a:p>
          <a:p>
            <a:pPr lvl="2"/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509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Coordinator Selection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20933"/>
            <a:ext cx="7754213" cy="531890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Coordinator selection using a fault-tolerant lock manager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Coordinator gets a lease on a coordinator lock, and renews the lease as long as it is alive</a:t>
            </a:r>
          </a:p>
          <a:p>
            <a:pPr lvl="1"/>
            <a:r>
              <a:rPr lang="en-US" dirty="0">
                <a:latin typeface="Helvetica" charset="0"/>
              </a:rPr>
              <a:t>If coordinator dies or gets disconnected, lease is </a:t>
            </a:r>
            <a:r>
              <a:rPr lang="en-US" dirty="0" err="1">
                <a:latin typeface="Helvetica" charset="0"/>
              </a:rPr>
              <a:t>losk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Other nodes can detect coordinator failure using heart-beat messages</a:t>
            </a:r>
          </a:p>
          <a:p>
            <a:pPr lvl="1"/>
            <a:r>
              <a:rPr lang="en-US" dirty="0">
                <a:latin typeface="Helvetica" charset="0"/>
              </a:rPr>
              <a:t>Nodes request coordinator lock lease from lock manager; only 1 node gets the lease, and becomes new coordinator</a:t>
            </a:r>
          </a:p>
          <a:p>
            <a:r>
              <a:rPr lang="en-IN" dirty="0"/>
              <a:t>Fault-tolerant coordination services such as  </a:t>
            </a:r>
            <a:r>
              <a:rPr lang="en-IN" b="1" dirty="0" err="1">
                <a:solidFill>
                  <a:srgbClr val="002060"/>
                </a:solidFill>
              </a:rPr>
              <a:t>ZooKeeper</a:t>
            </a:r>
            <a:r>
              <a:rPr lang="en-IN" b="1" dirty="0">
                <a:solidFill>
                  <a:srgbClr val="002060"/>
                </a:solidFill>
              </a:rPr>
              <a:t>, Chubby </a:t>
            </a:r>
          </a:p>
          <a:p>
            <a:pPr lvl="1"/>
            <a:r>
              <a:rPr lang="en-IN" dirty="0"/>
              <a:t>Provide fault-tolerant lock management services </a:t>
            </a:r>
          </a:p>
          <a:p>
            <a:pPr lvl="1"/>
            <a:r>
              <a:rPr lang="en-IN" dirty="0"/>
              <a:t>And are widely used for coordinator section</a:t>
            </a:r>
          </a:p>
          <a:p>
            <a:pPr lvl="1"/>
            <a:r>
              <a:rPr lang="en-IN" dirty="0"/>
              <a:t>Store (small amounts) of data in files</a:t>
            </a:r>
          </a:p>
          <a:p>
            <a:pPr lvl="1"/>
            <a:r>
              <a:rPr lang="en-IN" dirty="0"/>
              <a:t>Create and delete files</a:t>
            </a:r>
          </a:p>
          <a:p>
            <a:pPr lvl="2"/>
            <a:r>
              <a:rPr lang="en-IN" dirty="0"/>
              <a:t>Which can be used as locks/leases</a:t>
            </a:r>
          </a:p>
          <a:p>
            <a:pPr lvl="3"/>
            <a:r>
              <a:rPr lang="en-IN" dirty="0"/>
              <a:t>Coordinator releases lease if it is not renewed in time</a:t>
            </a:r>
          </a:p>
          <a:p>
            <a:pPr lvl="1"/>
            <a:r>
              <a:rPr lang="en-IN" dirty="0"/>
              <a:t>Can watch for changes on a file</a:t>
            </a:r>
          </a:p>
          <a:p>
            <a:pPr lvl="1"/>
            <a:r>
              <a:rPr lang="en-IN" dirty="0"/>
              <a:t>But these services themselves need a coordinator……..</a:t>
            </a:r>
            <a:endParaRPr lang="en-US" dirty="0">
              <a:latin typeface="Helvetica" charset="0"/>
            </a:endParaRPr>
          </a:p>
          <a:p>
            <a:pPr lvl="1"/>
            <a:endParaRPr lang="en-US" dirty="0">
              <a:latin typeface="Helvetica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654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Election of Coordinator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65320"/>
            <a:ext cx="7940645" cy="5495277"/>
          </a:xfrm>
        </p:spPr>
        <p:txBody>
          <a:bodyPr>
            <a:normAutofit lnSpcReduction="10000"/>
          </a:bodyPr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Election algorithms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Used to elect a new coordinator in case of failures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Heartbeat messages used to detect failure of coordinator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One-time election protocol</a:t>
            </a:r>
          </a:p>
          <a:p>
            <a:pPr lvl="2"/>
            <a:r>
              <a:rPr lang="en-US" sz="1700" b="1" dirty="0">
                <a:latin typeface="Helvetica" charset="0"/>
                <a:ea typeface="ＭＳ Ｐゴシック" charset="0"/>
              </a:rPr>
              <a:t>Proposers</a:t>
            </a:r>
            <a:r>
              <a:rPr lang="en-US" sz="1700" dirty="0">
                <a:latin typeface="Helvetica" charset="0"/>
                <a:ea typeface="ＭＳ Ｐゴシック" charset="0"/>
              </a:rPr>
              <a:t>: Nodes that propose themselves as coordinator and send vote requests to other nodes</a:t>
            </a:r>
          </a:p>
          <a:p>
            <a:pPr lvl="2"/>
            <a:r>
              <a:rPr lang="en-US" sz="1700" b="1" dirty="0">
                <a:latin typeface="Helvetica" charset="0"/>
                <a:ea typeface="ＭＳ Ｐゴシック" charset="0"/>
              </a:rPr>
              <a:t>Acceptors</a:t>
            </a:r>
            <a:r>
              <a:rPr lang="en-US" sz="1700" dirty="0">
                <a:latin typeface="Helvetica" charset="0"/>
                <a:ea typeface="ＭＳ Ｐゴシック" charset="0"/>
              </a:rPr>
              <a:t>: Nodes that can vote for candidate proposers</a:t>
            </a:r>
          </a:p>
          <a:p>
            <a:pPr lvl="2"/>
            <a:r>
              <a:rPr lang="en-US" sz="1700" b="1" dirty="0">
                <a:latin typeface="Helvetica" charset="0"/>
                <a:ea typeface="ＭＳ Ｐゴシック" charset="0"/>
              </a:rPr>
              <a:t>Learners</a:t>
            </a:r>
            <a:r>
              <a:rPr lang="en-US" sz="1700" dirty="0">
                <a:latin typeface="Helvetica" charset="0"/>
                <a:ea typeface="ＭＳ Ｐゴシック" charset="0"/>
              </a:rPr>
              <a:t>: Nodes that ask acceptors who they voted for, to find winner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A node can perform all above roles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Problems with this protocol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What if no one won the election due to split vote?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If election is rerun, need to identify which election a request is for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General approach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Candidates make a proposal with a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term number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</a:p>
          <a:p>
            <a:pPr lvl="3"/>
            <a:r>
              <a:rPr lang="en-US" dirty="0">
                <a:latin typeface="Helvetica" charset="0"/>
                <a:ea typeface="ＭＳ Ｐゴシック" charset="0"/>
              </a:rPr>
              <a:t>Term number is 1 more than term number of previous election known to candidate </a:t>
            </a:r>
          </a:p>
          <a:p>
            <a:pPr lvl="3"/>
            <a:endParaRPr lang="en-US" sz="17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453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Election of Coordinator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12055"/>
            <a:ext cx="7754213" cy="527901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Election algorithms (Cont.)</a:t>
            </a:r>
          </a:p>
          <a:p>
            <a:pPr lvl="3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Stale messages </a:t>
            </a:r>
            <a:r>
              <a:rPr lang="en-US" dirty="0">
                <a:latin typeface="Helvetica" charset="0"/>
                <a:ea typeface="ＭＳ Ｐゴシック" charset="0"/>
              </a:rPr>
              <a:t>corresponding to old terms can be ignored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If a candidate wins majority vote it becomes coordinator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Otherwise election is rerun with term number incremented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Minimizing chances of split elections:</a:t>
            </a:r>
          </a:p>
          <a:p>
            <a:pPr lvl="3"/>
            <a:r>
              <a:rPr lang="en-US" dirty="0">
                <a:latin typeface="Helvetica" charset="0"/>
                <a:ea typeface="ＭＳ Ｐゴシック" charset="0"/>
              </a:rPr>
              <a:t>Use node IDs to decide who to vote for  </a:t>
            </a:r>
          </a:p>
          <a:p>
            <a:pPr lvl="4"/>
            <a:r>
              <a:rPr lang="en-US" dirty="0">
                <a:latin typeface="Helvetica" charset="0"/>
                <a:ea typeface="ＭＳ Ｐゴシック" charset="0"/>
              </a:rPr>
              <a:t>e.g., max node ID (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Bully algorithm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lvl="4"/>
            <a:r>
              <a:rPr lang="en-US" dirty="0">
                <a:latin typeface="Helvetica" charset="0"/>
                <a:ea typeface="ＭＳ Ｐゴシック" charset="0"/>
              </a:rPr>
              <a:t>Candidates withdraw if they find another candidate with higher ID</a:t>
            </a:r>
          </a:p>
          <a:p>
            <a:pPr lvl="3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Randomized retry</a:t>
            </a:r>
            <a:r>
              <a:rPr lang="en-US" dirty="0">
                <a:latin typeface="Helvetica" charset="0"/>
                <a:ea typeface="ＭＳ Ｐゴシック" charset="0"/>
              </a:rPr>
              <a:t>: candidates wait for random time intervals before retrying </a:t>
            </a:r>
          </a:p>
          <a:p>
            <a:pPr lvl="4"/>
            <a:r>
              <a:rPr lang="en-US" dirty="0">
                <a:latin typeface="Helvetica" charset="0"/>
                <a:ea typeface="ＭＳ Ｐゴシック" charset="0"/>
              </a:rPr>
              <a:t>High probability that only one node is asking to be elected at a time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Special case of distributed consensus</a:t>
            </a:r>
          </a:p>
        </p:txBody>
      </p:sp>
    </p:spTree>
    <p:extLst>
      <p:ext uri="{BB962C8B-B14F-4D97-AF65-F5344CB8AC3E}">
        <p14:creationId xmlns:p14="http://schemas.microsoft.com/office/powerpoint/2010/main" val="28387864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573A-76B5-40B8-AD0D-DE646423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with Multiple Coordinators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8D57-C1E8-45E6-B8DC-928B3373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38803" cy="5212959"/>
          </a:xfrm>
        </p:spPr>
        <p:txBody>
          <a:bodyPr/>
          <a:lstStyle/>
          <a:p>
            <a:r>
              <a:rPr lang="en-IN" sz="1700" dirty="0"/>
              <a:t>Coordinator may get disconnected, and new coordinator elected, without old coordinator ever knowing about the election</a:t>
            </a:r>
          </a:p>
          <a:p>
            <a:pPr lvl="1"/>
            <a:r>
              <a:rPr lang="en-IN" sz="1700" dirty="0"/>
              <a:t>Multiple nodes may thus believe they are coordinators </a:t>
            </a:r>
          </a:p>
          <a:p>
            <a:pPr lvl="2"/>
            <a:r>
              <a:rPr lang="en-IN" sz="1700" dirty="0"/>
              <a:t>Called a </a:t>
            </a:r>
            <a:r>
              <a:rPr lang="en-IN" sz="1700" b="1" dirty="0">
                <a:solidFill>
                  <a:srgbClr val="002060"/>
                </a:solidFill>
              </a:rPr>
              <a:t>split-brain</a:t>
            </a:r>
            <a:r>
              <a:rPr lang="en-IN" sz="1700" dirty="0"/>
              <a:t> situation </a:t>
            </a:r>
          </a:p>
          <a:p>
            <a:r>
              <a:rPr lang="en-IN" sz="1700" dirty="0"/>
              <a:t>Solutions: </a:t>
            </a:r>
          </a:p>
          <a:p>
            <a:pPr lvl="1"/>
            <a:r>
              <a:rPr lang="en-IN" sz="1700" b="1" dirty="0">
                <a:solidFill>
                  <a:srgbClr val="002060"/>
                </a:solidFill>
              </a:rPr>
              <a:t>Term numbers </a:t>
            </a:r>
            <a:r>
              <a:rPr lang="en-IN" sz="1700" dirty="0"/>
              <a:t>can be used to identify coordinator</a:t>
            </a:r>
          </a:p>
          <a:p>
            <a:pPr lvl="2"/>
            <a:r>
              <a:rPr lang="en-IN" sz="1700" dirty="0"/>
              <a:t>Majority of node will know of latest coordinator term since they voted for it</a:t>
            </a:r>
          </a:p>
          <a:p>
            <a:pPr lvl="2"/>
            <a:r>
              <a:rPr lang="en-IN" sz="1700" dirty="0"/>
              <a:t>Messages with old term number (</a:t>
            </a:r>
            <a:r>
              <a:rPr lang="en-IN" sz="1700" b="1" dirty="0">
                <a:solidFill>
                  <a:srgbClr val="002060"/>
                </a:solidFill>
              </a:rPr>
              <a:t>stale messages</a:t>
            </a:r>
            <a:r>
              <a:rPr lang="en-IN" sz="1700" dirty="0"/>
              <a:t>) can be ignored</a:t>
            </a:r>
          </a:p>
          <a:p>
            <a:pPr lvl="1"/>
            <a:r>
              <a:rPr lang="en-IN" sz="1700" b="1" dirty="0">
                <a:solidFill>
                  <a:srgbClr val="002060"/>
                </a:solidFill>
              </a:rPr>
              <a:t>Leases</a:t>
            </a:r>
            <a:r>
              <a:rPr lang="en-IN" sz="1700" dirty="0"/>
              <a:t> can be used to ensure only one coordinator at a time</a:t>
            </a:r>
          </a:p>
          <a:p>
            <a:pPr lvl="2"/>
            <a:r>
              <a:rPr lang="en-IN" sz="1700" dirty="0"/>
              <a:t>Delayed messages may still be received from old coordinator</a:t>
            </a:r>
          </a:p>
          <a:p>
            <a:pPr lvl="3"/>
            <a:r>
              <a:rPr lang="en-IN" sz="1700" dirty="0"/>
              <a:t>Term numbers can be used to ignore such delayed messages</a:t>
            </a:r>
          </a:p>
        </p:txBody>
      </p:sp>
    </p:spTree>
    <p:extLst>
      <p:ext uri="{BB962C8B-B14F-4D97-AF65-F5344CB8AC3E}">
        <p14:creationId xmlns:p14="http://schemas.microsoft.com/office/powerpoint/2010/main" val="230363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Phase 2: Recording the Decision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34145"/>
            <a:ext cx="7771968" cy="3969375"/>
          </a:xfrm>
        </p:spPr>
        <p:txBody>
          <a:bodyPr/>
          <a:lstStyle/>
          <a:p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can be committed of </a:t>
            </a:r>
            <a:r>
              <a:rPr lang="en-US" sz="1700" i="1" dirty="0">
                <a:latin typeface="Helvetica" charset="0"/>
              </a:rPr>
              <a:t>C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received a 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message from all the participating sites: otherwise </a:t>
            </a:r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must be aborted.</a:t>
            </a:r>
          </a:p>
          <a:p>
            <a:r>
              <a:rPr lang="en-US" sz="1700" dirty="0">
                <a:latin typeface="Helvetica" charset="0"/>
              </a:rPr>
              <a:t>Coordinator adds a decision record, &lt;</a:t>
            </a:r>
            <a:r>
              <a:rPr lang="en-US" sz="1700" b="1" dirty="0">
                <a:latin typeface="Helvetica" charset="0"/>
              </a:rPr>
              <a:t>commit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or &lt;a</a:t>
            </a:r>
            <a:r>
              <a:rPr lang="en-US" sz="1700" b="1" dirty="0">
                <a:latin typeface="Helvetica" charset="0"/>
              </a:rPr>
              <a:t>bort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to the log and forces record onto stable storage. Once the record stable storage it is irrevocable (even if failures occur)</a:t>
            </a:r>
          </a:p>
          <a:p>
            <a:r>
              <a:rPr lang="en-US" sz="1700" dirty="0">
                <a:latin typeface="Helvetica" charset="0"/>
              </a:rPr>
              <a:t>Coordinator sends a message to each participant informing it of the decision (commit or abort)</a:t>
            </a:r>
          </a:p>
          <a:p>
            <a:r>
              <a:rPr lang="en-US" sz="1700" dirty="0">
                <a:latin typeface="Helvetica" charset="0"/>
              </a:rPr>
              <a:t>Participants take appropriate action locally.</a:t>
            </a:r>
          </a:p>
        </p:txBody>
      </p:sp>
    </p:spTree>
    <p:extLst>
      <p:ext uri="{BB962C8B-B14F-4D97-AF65-F5344CB8AC3E}">
        <p14:creationId xmlns:p14="http://schemas.microsoft.com/office/powerpoint/2010/main" val="15689508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336" y="2610038"/>
            <a:ext cx="7838982" cy="3435658"/>
          </a:xfrm>
        </p:spPr>
        <p:txBody>
          <a:bodyPr/>
          <a:lstStyle/>
          <a:p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Distributed Consensus</a:t>
            </a: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23794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89608"/>
            <a:ext cx="7680706" cy="5463741"/>
          </a:xfrm>
        </p:spPr>
        <p:txBody>
          <a:bodyPr/>
          <a:lstStyle/>
          <a:p>
            <a:r>
              <a:rPr lang="en-US" sz="1700" dirty="0"/>
              <a:t>Motivating example: commit decision in two-phase commit (2PC)</a:t>
            </a:r>
          </a:p>
          <a:p>
            <a:pPr lvl="1"/>
            <a:r>
              <a:rPr lang="en-US" sz="1700" dirty="0"/>
              <a:t>Decision made by coordinator alone: vulnerable to blocking problem</a:t>
            </a:r>
          </a:p>
          <a:p>
            <a:pPr lvl="2"/>
            <a:r>
              <a:rPr lang="en-US" sz="1700" dirty="0"/>
              <a:t>If coordinator fails/gets disconnected at certain key points, rest of system does not know if the decision was to commit/abort, and must block till coordinator recovers</a:t>
            </a:r>
          </a:p>
          <a:p>
            <a:pPr lvl="1"/>
            <a:r>
              <a:rPr lang="en-US" sz="1700" dirty="0"/>
              <a:t>Multiple nodes must participate in decision process to ensure fault tolerance</a:t>
            </a:r>
          </a:p>
          <a:p>
            <a:pPr lvl="2"/>
            <a:r>
              <a:rPr lang="en-US" sz="1700" dirty="0"/>
              <a:t>Although initial proposal for decision may be made by a single node</a:t>
            </a:r>
          </a:p>
          <a:p>
            <a:pPr lvl="1"/>
            <a:r>
              <a:rPr lang="en-US" sz="1700" dirty="0"/>
              <a:t>Goal: A decision making protocol that is non-blocking as long as a majority of participating nodes are up and reachable</a:t>
            </a:r>
          </a:p>
          <a:p>
            <a:r>
              <a:rPr lang="en-US" sz="1700" dirty="0"/>
              <a:t>2PC is a special case of a more general class of decision problems that must be made by a collection of nodes in a fault-tolerant, non-blocking manner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022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2929-6CDE-4552-ADF7-A1DE2841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D9BC-89AC-4F62-ADFE-F4C216DE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33996"/>
            <a:ext cx="7718702" cy="5468121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Distributed consensus problem</a:t>
            </a:r>
            <a:r>
              <a:rPr lang="en-IN" sz="1700" dirty="0"/>
              <a:t>:  A set of </a:t>
            </a:r>
            <a:r>
              <a:rPr lang="en-IN" sz="1700" i="1" dirty="0"/>
              <a:t>n</a:t>
            </a:r>
            <a:r>
              <a:rPr lang="en-IN" sz="1700" dirty="0"/>
              <a:t> nodes (called </a:t>
            </a:r>
            <a:r>
              <a:rPr lang="en-IN" sz="1700" b="1" dirty="0">
                <a:solidFill>
                  <a:srgbClr val="002060"/>
                </a:solidFill>
              </a:rPr>
              <a:t>participants</a:t>
            </a:r>
            <a:r>
              <a:rPr lang="en-IN" sz="1700" dirty="0"/>
              <a:t>) need to agree on a decision by executing a protocol such that</a:t>
            </a:r>
          </a:p>
          <a:p>
            <a:pPr lvl="1"/>
            <a:r>
              <a:rPr lang="en-IN" sz="1700" dirty="0"/>
              <a:t>All participants “learn” the same value for the decision</a:t>
            </a:r>
          </a:p>
          <a:p>
            <a:pPr lvl="2"/>
            <a:r>
              <a:rPr lang="en-IN" sz="1700" dirty="0"/>
              <a:t>even if some nodes fail during the execution of the protocol, messages are lost, or there are network partitions</a:t>
            </a:r>
          </a:p>
          <a:p>
            <a:pPr lvl="1"/>
            <a:r>
              <a:rPr lang="en-IN" sz="1700" dirty="0"/>
              <a:t>The protocol should not block, and must terminate, as long as some majority of nodes are alive and can communicate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8426487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321953"/>
            <a:ext cx="7718702" cy="4835007"/>
          </a:xfrm>
        </p:spPr>
        <p:txBody>
          <a:bodyPr>
            <a:normAutofit/>
          </a:bodyPr>
          <a:lstStyle/>
          <a:p>
            <a:r>
              <a:rPr lang="en-US" sz="1700" dirty="0"/>
              <a:t>An real system needs to make a series of decisions: </a:t>
            </a:r>
            <a:r>
              <a:rPr lang="en-US" sz="1700" b="1" dirty="0">
                <a:solidFill>
                  <a:srgbClr val="002060"/>
                </a:solidFill>
              </a:rPr>
              <a:t>multiple consensus protocol</a:t>
            </a:r>
          </a:p>
          <a:p>
            <a:r>
              <a:rPr lang="en-US" sz="1700" dirty="0"/>
              <a:t>Problem can be abstracted as adding a record to a log</a:t>
            </a:r>
          </a:p>
          <a:p>
            <a:pPr lvl="1"/>
            <a:r>
              <a:rPr lang="en-US" sz="1700" dirty="0"/>
              <a:t>Each node has a copy of the log, and log records are appended at each node</a:t>
            </a:r>
          </a:p>
          <a:p>
            <a:pPr lvl="1"/>
            <a:r>
              <a:rPr lang="en-US" sz="1700" dirty="0"/>
              <a:t>Potential for conflicts between the nodes on what record is appended at what point in the log</a:t>
            </a:r>
          </a:p>
          <a:p>
            <a:pPr lvl="1"/>
            <a:r>
              <a:rPr lang="en-US" sz="1700" dirty="0"/>
              <a:t>The multiple consensus protocol must ensure that the log is uniquely defined</a:t>
            </a:r>
          </a:p>
          <a:p>
            <a:pPr lvl="2"/>
            <a:r>
              <a:rPr lang="en-US" sz="1700" dirty="0"/>
              <a:t>Copies of the log may temporarily differ, but must be made consistent subsequently </a:t>
            </a:r>
          </a:p>
          <a:p>
            <a:pPr lvl="3"/>
            <a:r>
              <a:rPr lang="en-US" sz="1700" dirty="0"/>
              <a:t>May require deleting parts of the log on a node</a:t>
            </a:r>
          </a:p>
          <a:p>
            <a:pPr lvl="2"/>
            <a:r>
              <a:rPr lang="en-US" sz="1700" dirty="0"/>
              <a:t>Actions can be taken on a log record only after consensus has been reached for that position in the log</a:t>
            </a:r>
          </a:p>
          <a:p>
            <a:endParaRPr lang="en-US" sz="17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47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Consensus: Overview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85377"/>
            <a:ext cx="7729474" cy="5017887"/>
          </a:xfrm>
        </p:spPr>
        <p:txBody>
          <a:bodyPr>
            <a:normAutofit/>
          </a:bodyPr>
          <a:lstStyle/>
          <a:p>
            <a:r>
              <a:rPr lang="en-IN" sz="1700" dirty="0"/>
              <a:t>Several protocols proposed</a:t>
            </a:r>
          </a:p>
          <a:p>
            <a:pPr lvl="1"/>
            <a:r>
              <a:rPr lang="en-IN" sz="1700" dirty="0"/>
              <a:t>We outline key ideas behind </a:t>
            </a:r>
            <a:r>
              <a:rPr lang="en-IN" sz="1700" b="1" dirty="0" err="1">
                <a:solidFill>
                  <a:srgbClr val="002060"/>
                </a:solidFill>
              </a:rPr>
              <a:t>Paxos</a:t>
            </a:r>
            <a:r>
              <a:rPr lang="en-IN" sz="1700" dirty="0"/>
              <a:t> and </a:t>
            </a:r>
            <a:r>
              <a:rPr lang="en-IN" sz="1700" b="1" dirty="0">
                <a:solidFill>
                  <a:srgbClr val="002060"/>
                </a:solidFill>
              </a:rPr>
              <a:t>Raft</a:t>
            </a:r>
          </a:p>
          <a:p>
            <a:pPr lvl="1"/>
            <a:r>
              <a:rPr lang="en-IN" sz="1700" dirty="0"/>
              <a:t>The </a:t>
            </a:r>
            <a:r>
              <a:rPr lang="en-IN" sz="1700" b="1" dirty="0" err="1">
                <a:solidFill>
                  <a:srgbClr val="002060"/>
                </a:solidFill>
              </a:rPr>
              <a:t>Zab</a:t>
            </a:r>
            <a:r>
              <a:rPr lang="en-IN" sz="1700" b="1" dirty="0">
                <a:solidFill>
                  <a:srgbClr val="002060"/>
                </a:solidFill>
              </a:rPr>
              <a:t> </a:t>
            </a:r>
            <a:r>
              <a:rPr lang="en-IN" sz="1700" dirty="0"/>
              <a:t>protocol used in </a:t>
            </a:r>
            <a:r>
              <a:rPr lang="en-IN" sz="1700" dirty="0" err="1"/>
              <a:t>ZooKeeper</a:t>
            </a:r>
            <a:r>
              <a:rPr lang="en-IN" sz="1700" dirty="0"/>
              <a:t> is another widely used consensus protocol</a:t>
            </a:r>
            <a:endParaRPr lang="en-IN" sz="1700" b="1" dirty="0"/>
          </a:p>
          <a:p>
            <a:r>
              <a:rPr lang="en-US" sz="1700" dirty="0"/>
              <a:t>Key idea:  voting to make a decision</a:t>
            </a:r>
          </a:p>
          <a:p>
            <a:pPr lvl="1"/>
            <a:r>
              <a:rPr lang="en-US" sz="1700" dirty="0"/>
              <a:t>A particular decision succeeds only if a majority of the participating nodes have voted for it</a:t>
            </a:r>
          </a:p>
          <a:p>
            <a:pPr lvl="2"/>
            <a:r>
              <a:rPr lang="en-US" sz="1700" dirty="0"/>
              <a:t>Prevents more than one decision being chosen in a round</a:t>
            </a:r>
          </a:p>
          <a:p>
            <a:pPr lvl="2"/>
            <a:r>
              <a:rPr lang="en-US" sz="1700" dirty="0"/>
              <a:t>If majority of nodes are up and agree on a decision voting will not block </a:t>
            </a:r>
          </a:p>
          <a:p>
            <a:pPr lvl="3"/>
            <a:r>
              <a:rPr lang="en-US" sz="1700" dirty="0"/>
              <a:t>But devil in the details!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281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55115"/>
            <a:ext cx="8077200" cy="609600"/>
          </a:xfrm>
        </p:spPr>
        <p:txBody>
          <a:bodyPr/>
          <a:lstStyle/>
          <a:p>
            <a:r>
              <a:rPr lang="en-US" dirty="0"/>
              <a:t>Paxos Consensus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334145"/>
            <a:ext cx="7753858" cy="4810623"/>
          </a:xfrm>
        </p:spPr>
        <p:txBody>
          <a:bodyPr>
            <a:normAutofit/>
          </a:bodyPr>
          <a:lstStyle/>
          <a:p>
            <a:r>
              <a:rPr lang="en-US" sz="1700" dirty="0"/>
              <a:t>Assume a collection of processes that can </a:t>
            </a:r>
            <a:r>
              <a:rPr lang="en-US" sz="1700" b="1" dirty="0">
                <a:solidFill>
                  <a:srgbClr val="002060"/>
                </a:solidFill>
              </a:rPr>
              <a:t>propose</a:t>
            </a:r>
            <a:r>
              <a:rPr lang="en-US" sz="1700" dirty="0">
                <a:solidFill>
                  <a:srgbClr val="000090"/>
                </a:solidFill>
              </a:rPr>
              <a:t> </a:t>
            </a:r>
            <a:r>
              <a:rPr lang="en-US" sz="1700" dirty="0"/>
              <a:t>values</a:t>
            </a:r>
          </a:p>
          <a:p>
            <a:pPr lvl="1"/>
            <a:r>
              <a:rPr lang="en-US" sz="1700" dirty="0"/>
              <a:t>Different processes may propose different values</a:t>
            </a:r>
          </a:p>
          <a:p>
            <a:pPr lvl="1"/>
            <a:r>
              <a:rPr lang="en-US" sz="1700" dirty="0"/>
              <a:t>Proposals are sent to </a:t>
            </a:r>
            <a:r>
              <a:rPr lang="en-US" sz="1700" b="1" dirty="0">
                <a:solidFill>
                  <a:srgbClr val="002060"/>
                </a:solidFill>
              </a:rPr>
              <a:t>acceptors </a:t>
            </a:r>
            <a:r>
              <a:rPr lang="en-US" sz="1700" dirty="0"/>
              <a:t>which collectively choose from among the proposals</a:t>
            </a:r>
          </a:p>
          <a:p>
            <a:r>
              <a:rPr lang="en-US" sz="1700" dirty="0"/>
              <a:t>A single execution of a </a:t>
            </a:r>
            <a:r>
              <a:rPr lang="en-US" sz="1700" b="1" dirty="0">
                <a:solidFill>
                  <a:srgbClr val="002060"/>
                </a:solidFill>
              </a:rPr>
              <a:t>distributed consensus protocol</a:t>
            </a:r>
            <a:r>
              <a:rPr lang="en-US" sz="1700" dirty="0">
                <a:solidFill>
                  <a:srgbClr val="002060"/>
                </a:solidFill>
              </a:rPr>
              <a:t> must </a:t>
            </a:r>
            <a:r>
              <a:rPr lang="en-US" sz="1700" dirty="0"/>
              <a:t>ensure that: </a:t>
            </a:r>
          </a:p>
          <a:p>
            <a:pPr lvl="1"/>
            <a:r>
              <a:rPr lang="en-US" sz="1700" dirty="0"/>
              <a:t>At most a single value from amongst those proposed is chosen collectively by the acceptors</a:t>
            </a:r>
          </a:p>
          <a:p>
            <a:pPr lvl="1"/>
            <a:r>
              <a:rPr lang="en-US" sz="1700" dirty="0"/>
              <a:t>If a value has been chosen, then</a:t>
            </a:r>
            <a:r>
              <a:rPr lang="en-US" sz="1700" b="1" dirty="0">
                <a:solidFill>
                  <a:srgbClr val="000090"/>
                </a:solidFill>
              </a:rPr>
              <a:t> </a:t>
            </a:r>
            <a:r>
              <a:rPr lang="en-US" sz="1700" b="1" dirty="0">
                <a:solidFill>
                  <a:srgbClr val="002060"/>
                </a:solidFill>
              </a:rPr>
              <a:t>learner</a:t>
            </a:r>
            <a:r>
              <a:rPr lang="en-US" sz="1700" dirty="0"/>
              <a:t> processes should be able to learn the chosen value</a:t>
            </a:r>
          </a:p>
          <a:p>
            <a:pPr lvl="2"/>
            <a:r>
              <a:rPr lang="en-US" sz="1700" dirty="0"/>
              <a:t>In case no value is chosen (split-voting), protocol </a:t>
            </a:r>
            <a:r>
              <a:rPr lang="en-US" sz="1700" dirty="0" err="1"/>
              <a:t>reexecutes</a:t>
            </a:r>
            <a:endParaRPr lang="en-US" sz="1700" dirty="0"/>
          </a:p>
          <a:p>
            <a:pPr lvl="1"/>
            <a:r>
              <a:rPr lang="en-US" sz="1700" dirty="0"/>
              <a:t>Protocol should not block, and must terminate, as long as some majority of the nodes participating remain alive and can communicate with each other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921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85377"/>
            <a:ext cx="7789724" cy="4444863"/>
          </a:xfrm>
        </p:spPr>
        <p:txBody>
          <a:bodyPr>
            <a:normAutofit/>
          </a:bodyPr>
          <a:lstStyle/>
          <a:p>
            <a:r>
              <a:rPr lang="en-US" dirty="0"/>
              <a:t>Paxos family of consensus protocols</a:t>
            </a:r>
          </a:p>
          <a:p>
            <a:pPr lvl="1"/>
            <a:r>
              <a:rPr lang="en-US" dirty="0"/>
              <a:t>Basic Paxos: consensus on one single decision</a:t>
            </a:r>
          </a:p>
          <a:p>
            <a:pPr lvl="1"/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: sequence of consensus decisions</a:t>
            </a:r>
          </a:p>
          <a:p>
            <a:pPr lvl="1"/>
            <a:r>
              <a:rPr lang="en-US" dirty="0"/>
              <a:t>Performance issues</a:t>
            </a:r>
          </a:p>
          <a:p>
            <a:pPr lvl="2"/>
            <a:r>
              <a:rPr lang="en-US" dirty="0"/>
              <a:t>Fully distributed decision making has a much higher cost than centralized decision making</a:t>
            </a:r>
          </a:p>
          <a:p>
            <a:pPr lvl="2"/>
            <a:r>
              <a:rPr lang="en-US" dirty="0"/>
              <a:t>Variants of Paxos optimized for common case where there are no failures</a:t>
            </a:r>
          </a:p>
          <a:p>
            <a:pPr lvl="3"/>
            <a:r>
              <a:rPr lang="en-US" dirty="0"/>
              <a:t>But work correctly even if there are failures</a:t>
            </a:r>
          </a:p>
          <a:p>
            <a:pPr lvl="1"/>
            <a:r>
              <a:rPr lang="en-US" dirty="0"/>
              <a:t>Paxos algorithms are hard to understand</a:t>
            </a:r>
          </a:p>
          <a:p>
            <a:r>
              <a:rPr lang="en-US" dirty="0"/>
              <a:t>RAFT consensus algorithm</a:t>
            </a:r>
          </a:p>
          <a:p>
            <a:pPr lvl="1"/>
            <a:r>
              <a:rPr lang="en-US" dirty="0"/>
              <a:t>Simpler algorithm, designed to be easy to understand</a:t>
            </a:r>
          </a:p>
          <a:p>
            <a:pPr lvl="1"/>
            <a:r>
              <a:rPr lang="en-US" dirty="0"/>
              <a:t>Optimized for common case where there is no failure</a:t>
            </a:r>
          </a:p>
        </p:txBody>
      </p:sp>
    </p:spTree>
    <p:extLst>
      <p:ext uri="{BB962C8B-B14F-4D97-AF65-F5344CB8AC3E}">
        <p14:creationId xmlns:p14="http://schemas.microsoft.com/office/powerpoint/2010/main" val="11096087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Consensus Protocol: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24417"/>
            <a:ext cx="7665436" cy="4798431"/>
          </a:xfrm>
        </p:spPr>
        <p:txBody>
          <a:bodyPr/>
          <a:lstStyle/>
          <a:p>
            <a:r>
              <a:rPr lang="en-US" sz="1600" dirty="0"/>
              <a:t>Key idea: Consensus is reached when a </a:t>
            </a:r>
            <a:r>
              <a:rPr lang="en-US" sz="1600" i="1" dirty="0"/>
              <a:t>majority</a:t>
            </a:r>
            <a:r>
              <a:rPr lang="en-US" sz="1600" dirty="0"/>
              <a:t> of acceptors have accepted a particular proposal</a:t>
            </a:r>
          </a:p>
          <a:p>
            <a:pPr lvl="1"/>
            <a:r>
              <a:rPr lang="en-US" sz="1600" dirty="0"/>
              <a:t>Learner finds what value (if any) was accepted by a majority of acceptors</a:t>
            </a:r>
          </a:p>
          <a:p>
            <a:r>
              <a:rPr lang="en-US" sz="1600" dirty="0"/>
              <a:t>If a majority vote for a particular value, all is fine, BUT</a:t>
            </a:r>
          </a:p>
          <a:p>
            <a:pPr lvl="1"/>
            <a:r>
              <a:rPr lang="en-US" sz="1600" dirty="0"/>
              <a:t>Vote may get split, requiring further rounds to reach a majority</a:t>
            </a:r>
          </a:p>
          <a:p>
            <a:pPr lvl="1"/>
            <a:r>
              <a:rPr lang="en-US" sz="1600" dirty="0"/>
              <a:t>Worse, even if a majority accept a value (and even if a learner learns of the majority),  some of the acceptors (and the learner) may die or get disconnected </a:t>
            </a:r>
          </a:p>
          <a:p>
            <a:pPr lvl="2"/>
            <a:r>
              <a:rPr lang="en-US" sz="1600" dirty="0"/>
              <a:t>Remaining nodes may not be a majority</a:t>
            </a:r>
          </a:p>
          <a:p>
            <a:pPr lvl="2"/>
            <a:r>
              <a:rPr lang="en-US" sz="1600" dirty="0"/>
              <a:t>If this is treated as failure and another round is run, a different proposal may get accepted, with different learners learning different values!</a:t>
            </a:r>
          </a:p>
          <a:p>
            <a:pPr lvl="1"/>
            <a:r>
              <a:rPr lang="en-US" sz="1600" dirty="0"/>
              <a:t>Once acceptor has voted for a particular proposal in a round, it cannot change its mind for that round</a:t>
            </a:r>
          </a:p>
          <a:p>
            <a:pPr lvl="2"/>
            <a:r>
              <a:rPr lang="en-US" sz="1600" dirty="0"/>
              <a:t>Decision must be logged to ensure no change in decision if acceptor dies and comes back up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051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771968" cy="5367972"/>
          </a:xfrm>
        </p:spPr>
        <p:txBody>
          <a:bodyPr>
            <a:normAutofit/>
          </a:bodyPr>
          <a:lstStyle/>
          <a:p>
            <a:r>
              <a:rPr lang="en-US" sz="1700" dirty="0"/>
              <a:t>To deal with split vote Paxos uses a coordinator </a:t>
            </a:r>
          </a:p>
          <a:p>
            <a:pPr lvl="1"/>
            <a:r>
              <a:rPr lang="en-US" sz="1700" dirty="0"/>
              <a:t>Proposals serialized through coordinator, so only one value is typically proposed in a round</a:t>
            </a:r>
          </a:p>
          <a:p>
            <a:pPr lvl="1"/>
            <a:r>
              <a:rPr lang="en-US" sz="1700" dirty="0"/>
              <a:t>Paxos works correctly (but less efficiently) even if there are multiple coordinators</a:t>
            </a:r>
          </a:p>
          <a:p>
            <a:pPr lvl="1"/>
            <a:r>
              <a:rPr lang="en-US" sz="1700" dirty="0"/>
              <a:t>Coordinator can be elected</a:t>
            </a:r>
          </a:p>
          <a:p>
            <a:r>
              <a:rPr lang="en-US" sz="1700" dirty="0"/>
              <a:t>Different values getting majorities in different nodes is a more serious problem.  To solve it further rounds should give same result.</a:t>
            </a:r>
          </a:p>
          <a:p>
            <a:r>
              <a:rPr lang="en-US" sz="1700" dirty="0"/>
              <a:t>Key idea: </a:t>
            </a:r>
          </a:p>
          <a:p>
            <a:pPr lvl="1"/>
            <a:r>
              <a:rPr lang="en-US" sz="1700" dirty="0"/>
              <a:t>Each proposal in Paxos has a unique number</a:t>
            </a:r>
          </a:p>
          <a:p>
            <a:pPr lvl="1"/>
            <a:r>
              <a:rPr lang="en-US" sz="1700" dirty="0"/>
              <a:t>Acceptors accept highest numbered proposal received in a round </a:t>
            </a:r>
          </a:p>
          <a:p>
            <a:pPr lvl="1"/>
            <a:r>
              <a:rPr lang="en-US" sz="1700" dirty="0"/>
              <a:t>Proposers will not create new proposals with a different number</a:t>
            </a:r>
          </a:p>
          <a:p>
            <a:pPr lvl="1"/>
            <a:r>
              <a:rPr lang="en-US" sz="1700" dirty="0"/>
              <a:t>Two phase protocol </a:t>
            </a:r>
          </a:p>
        </p:txBody>
      </p:sp>
    </p:spTree>
    <p:extLst>
      <p:ext uri="{BB962C8B-B14F-4D97-AF65-F5344CB8AC3E}">
        <p14:creationId xmlns:p14="http://schemas.microsoft.com/office/powerpoint/2010/main" val="16447829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Made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42873"/>
            <a:ext cx="7771968" cy="4597095"/>
          </a:xfrm>
        </p:spPr>
        <p:txBody>
          <a:bodyPr/>
          <a:lstStyle/>
          <a:p>
            <a:r>
              <a:rPr lang="en-US" sz="1700" dirty="0"/>
              <a:t>Phase 1</a:t>
            </a:r>
          </a:p>
          <a:p>
            <a:pPr lvl="1"/>
            <a:r>
              <a:rPr lang="en-US" sz="1700" b="1" dirty="0"/>
              <a:t>Phase 1a</a:t>
            </a:r>
            <a:r>
              <a:rPr lang="en-US" sz="1700" dirty="0"/>
              <a:t>: A proposer selects a proposal number </a:t>
            </a:r>
            <a:r>
              <a:rPr lang="en-US" sz="1700" i="1" dirty="0"/>
              <a:t>n</a:t>
            </a:r>
            <a:r>
              <a:rPr lang="en-US" sz="1700" dirty="0"/>
              <a:t> and sends a prepare request with number </a:t>
            </a:r>
            <a:r>
              <a:rPr lang="en-US" sz="1700" i="1" dirty="0"/>
              <a:t>n</a:t>
            </a:r>
            <a:r>
              <a:rPr lang="en-US" sz="1700" dirty="0"/>
              <a:t> to a majority of acceptors</a:t>
            </a:r>
          </a:p>
          <a:p>
            <a:pPr lvl="2"/>
            <a:r>
              <a:rPr lang="en-US" sz="1700" dirty="0"/>
              <a:t>Number has to be chosen in some unique way</a:t>
            </a:r>
          </a:p>
          <a:p>
            <a:pPr lvl="1"/>
            <a:r>
              <a:rPr lang="en-US" sz="1700" b="1" dirty="0"/>
              <a:t>Phase 1b</a:t>
            </a:r>
            <a:r>
              <a:rPr lang="en-US" sz="1700" dirty="0"/>
              <a:t>: If an acceptor receives a prepare request with number </a:t>
            </a:r>
            <a:r>
              <a:rPr lang="en-US" sz="1700" i="1" dirty="0"/>
              <a:t>n</a:t>
            </a:r>
            <a:r>
              <a:rPr lang="en-US" sz="1700" dirty="0"/>
              <a:t> </a:t>
            </a:r>
          </a:p>
          <a:p>
            <a:pPr lvl="2"/>
            <a:r>
              <a:rPr lang="en-US" sz="1700" dirty="0"/>
              <a:t>If </a:t>
            </a:r>
            <a:r>
              <a:rPr lang="en-US" sz="1700" i="1" dirty="0"/>
              <a:t>n</a:t>
            </a:r>
            <a:r>
              <a:rPr lang="en-US" sz="1700" dirty="0"/>
              <a:t> is less than that of any prepare request to which it has already responded then it ignores the request</a:t>
            </a:r>
          </a:p>
          <a:p>
            <a:pPr lvl="2"/>
            <a:r>
              <a:rPr lang="en-US" sz="1700" dirty="0"/>
              <a:t>Else it  remembers </a:t>
            </a:r>
            <a:r>
              <a:rPr lang="en-US" sz="1700" i="1" dirty="0"/>
              <a:t>n </a:t>
            </a:r>
            <a:r>
              <a:rPr lang="en-US" sz="1700" dirty="0"/>
              <a:t>and responds to the request</a:t>
            </a:r>
          </a:p>
          <a:p>
            <a:pPr lvl="3"/>
            <a:r>
              <a:rPr lang="en-US" sz="1700" dirty="0"/>
              <a:t>If it has already accepted a proposal with number </a:t>
            </a:r>
            <a:r>
              <a:rPr lang="en-US" sz="1700" i="1" dirty="0"/>
              <a:t>m </a:t>
            </a:r>
            <a:r>
              <a:rPr lang="en-US" sz="1700" dirty="0"/>
              <a:t> and value </a:t>
            </a:r>
            <a:r>
              <a:rPr lang="en-US" sz="1700" i="1" dirty="0"/>
              <a:t>v, </a:t>
            </a:r>
            <a:r>
              <a:rPr lang="en-US" sz="1700" dirty="0"/>
              <a:t>it sends (</a:t>
            </a:r>
            <a:r>
              <a:rPr lang="en-US" sz="1700" i="1" dirty="0"/>
              <a:t>m, v</a:t>
            </a:r>
            <a:r>
              <a:rPr lang="en-US" sz="1700" dirty="0"/>
              <a:t>) with the response </a:t>
            </a:r>
          </a:p>
          <a:p>
            <a:pPr lvl="3"/>
            <a:r>
              <a:rPr lang="en-US" sz="1700" dirty="0"/>
              <a:t>Otherwise it indicates to the proposer that it has not accepted any value earlier</a:t>
            </a:r>
          </a:p>
          <a:p>
            <a:pPr lvl="3"/>
            <a:r>
              <a:rPr lang="en-US" sz="1700" i="1" dirty="0"/>
              <a:t>NOTE: responding is NOT the same as accepting</a:t>
            </a:r>
          </a:p>
          <a:p>
            <a:pPr lvl="3"/>
            <a:endParaRPr lang="en-US" sz="1700" i="1" dirty="0"/>
          </a:p>
        </p:txBody>
      </p:sp>
    </p:spTree>
    <p:extLst>
      <p:ext uri="{BB962C8B-B14F-4D97-AF65-F5344CB8AC3E}">
        <p14:creationId xmlns:p14="http://schemas.microsoft.com/office/powerpoint/2010/main" val="2342362015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104210</TotalTime>
  <Words>11165</Words>
  <Application>Microsoft Office PowerPoint</Application>
  <PresentationFormat>On-screen Show (4:3)</PresentationFormat>
  <Paragraphs>1082</Paragraphs>
  <Slides>127</Slides>
  <Notes>61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  <vt:variant>
        <vt:lpstr>Custom Shows</vt:lpstr>
      </vt:variant>
      <vt:variant>
        <vt:i4>1</vt:i4>
      </vt:variant>
    </vt:vector>
  </HeadingPairs>
  <TitlesOfParts>
    <vt:vector size="136" baseType="lpstr">
      <vt:lpstr>Arial</vt:lpstr>
      <vt:lpstr>Garamond</vt:lpstr>
      <vt:lpstr>Helvetica</vt:lpstr>
      <vt:lpstr>Monotype Sorts</vt:lpstr>
      <vt:lpstr>Times New Roman</vt:lpstr>
      <vt:lpstr>Webdings</vt:lpstr>
      <vt:lpstr>Wingdings</vt:lpstr>
      <vt:lpstr>2_db-5-grey</vt:lpstr>
      <vt:lpstr>Chapter 23: Parallel and Distributed Transaction Processing</vt:lpstr>
      <vt:lpstr>Distributed Transactions</vt:lpstr>
      <vt:lpstr>Distributed Transactions</vt:lpstr>
      <vt:lpstr>Distributed Transactions</vt:lpstr>
      <vt:lpstr>System Failure Modes</vt:lpstr>
      <vt:lpstr>Commit Protocols</vt:lpstr>
      <vt:lpstr>Two Phase Commit Protocol (2PC)</vt:lpstr>
      <vt:lpstr>Phase 1: Obtaining a Decision</vt:lpstr>
      <vt:lpstr>Phase 2: Recording the Decision</vt:lpstr>
      <vt:lpstr>Two-Phase Commit Protocol</vt:lpstr>
      <vt:lpstr>Handling of Failures - Site Failure</vt:lpstr>
      <vt:lpstr>Handling of Failures- Coordinator Failure</vt:lpstr>
      <vt:lpstr>Handling of Failures - Network Partition</vt:lpstr>
      <vt:lpstr>Recovery and Concurrency Control</vt:lpstr>
      <vt:lpstr>Avoiding Blocking During Consensus</vt:lpstr>
      <vt:lpstr>Using Consensus to Avoid Blocking</vt:lpstr>
      <vt:lpstr>Distributed Transactions via Persistent Messaging</vt:lpstr>
      <vt:lpstr>Persistent Messaging</vt:lpstr>
      <vt:lpstr>Error Conditions with Persistent Messaging</vt:lpstr>
      <vt:lpstr>Persistent Messaging Implementation</vt:lpstr>
      <vt:lpstr>Persistent Messaging (Cont.)</vt:lpstr>
      <vt:lpstr>Concurrency Control in Distributed Databases </vt:lpstr>
      <vt:lpstr>Concurrency Control</vt:lpstr>
      <vt:lpstr>Single-Lock-Manager Approach</vt:lpstr>
      <vt:lpstr>Distributed Lock Manager</vt:lpstr>
      <vt:lpstr>Deadlock Handling</vt:lpstr>
      <vt:lpstr>Deadlock Detection</vt:lpstr>
      <vt:lpstr>Local and Global Wait-For Graphs</vt:lpstr>
      <vt:lpstr>Example Wait-For Graph for False Cycles</vt:lpstr>
      <vt:lpstr>False Cycles (Cont.)</vt:lpstr>
      <vt:lpstr>Distributed Deadlocks</vt:lpstr>
      <vt:lpstr>Leases</vt:lpstr>
      <vt:lpstr>Leases (Cont.)</vt:lpstr>
      <vt:lpstr>Distributed Timestamp-Based Protocols</vt:lpstr>
      <vt:lpstr>Distributed Timestamps</vt:lpstr>
      <vt:lpstr>Distributed Timestamp Ordering</vt:lpstr>
      <vt:lpstr>Distributed Validation</vt:lpstr>
      <vt:lpstr>Distributed Validation (Cont.)</vt:lpstr>
      <vt:lpstr>Distributed Validation (Cont.)</vt:lpstr>
      <vt:lpstr>Replication  </vt:lpstr>
      <vt:lpstr>Replication</vt:lpstr>
      <vt:lpstr>Consistency of Replicas</vt:lpstr>
      <vt:lpstr>Consistency of Replicas</vt:lpstr>
      <vt:lpstr>Concurrency Control With Replicas</vt:lpstr>
      <vt:lpstr>Concurrency Control With Replicas (Cont.)</vt:lpstr>
      <vt:lpstr>Concurrency Control With Replicas (Cont.)</vt:lpstr>
      <vt:lpstr>Quorum Consensus Protocol</vt:lpstr>
      <vt:lpstr>Dealing with Failures</vt:lpstr>
      <vt:lpstr>Handling Failures with Majority Protocol </vt:lpstr>
      <vt:lpstr>Handling Failures with Majority Protocol </vt:lpstr>
      <vt:lpstr>Handling Failures with Majority Protocol </vt:lpstr>
      <vt:lpstr>Reducing Read Cost</vt:lpstr>
      <vt:lpstr>Reducing Read Cost</vt:lpstr>
      <vt:lpstr>Reconfiguration and Reintegration</vt:lpstr>
      <vt:lpstr>Reconfiguration</vt:lpstr>
      <vt:lpstr>Reconfiguration (Cont.)</vt:lpstr>
      <vt:lpstr>Site Reintegration</vt:lpstr>
      <vt:lpstr>Comparison with Remote Backup</vt:lpstr>
      <vt:lpstr>Extended Concurrency Control Protocols   </vt:lpstr>
      <vt:lpstr>Multiversion 2PL and Globally Consistent Timestamps</vt:lpstr>
      <vt:lpstr>Multiversion 2PL and Globally Consistent Timestamps</vt:lpstr>
      <vt:lpstr>Multiversion 2PL and Globally Consistent Timestamps</vt:lpstr>
      <vt:lpstr>Other Concurrency Control Techniques</vt:lpstr>
      <vt:lpstr>Replication With Weak Degrees of Consistency    </vt:lpstr>
      <vt:lpstr>Consistency</vt:lpstr>
      <vt:lpstr>Availability</vt:lpstr>
      <vt:lpstr>CAP “Theorem”</vt:lpstr>
      <vt:lpstr>CAP “Theorem” (Cont.)</vt:lpstr>
      <vt:lpstr>Replication with Weak Consistency</vt:lpstr>
      <vt:lpstr>Eventual Consistency</vt:lpstr>
      <vt:lpstr>Asynchronous Replication</vt:lpstr>
      <vt:lpstr>Asynchronous Replication</vt:lpstr>
      <vt:lpstr>Asynchronous View Maintenance</vt:lpstr>
      <vt:lpstr>Requirements for Asynchronous View Maintenance</vt:lpstr>
      <vt:lpstr>Detecting Inconsistency</vt:lpstr>
      <vt:lpstr>Vector Vectors</vt:lpstr>
      <vt:lpstr>Example of Vector Clock in action</vt:lpstr>
      <vt:lpstr>Extensions for Detecting Inconsistency</vt:lpstr>
      <vt:lpstr>How to Reconcile Inconsistent Versions?</vt:lpstr>
      <vt:lpstr>Order Independent Operations</vt:lpstr>
      <vt:lpstr> Detecting Differences Using  Merkle Trees</vt:lpstr>
      <vt:lpstr>Detecting Differences Using Merkle Trees (Cont.)</vt:lpstr>
      <vt:lpstr>Weak Consistency Models for Applications</vt:lpstr>
      <vt:lpstr>Coordinator Selection     </vt:lpstr>
      <vt:lpstr>Coordinator Selection</vt:lpstr>
      <vt:lpstr>Coordinator Selection</vt:lpstr>
      <vt:lpstr>Election of Coordinator</vt:lpstr>
      <vt:lpstr>Election of Coordinator</vt:lpstr>
      <vt:lpstr>Issues with Multiple Coordinators</vt:lpstr>
      <vt:lpstr>Distributed Consensus      </vt:lpstr>
      <vt:lpstr>Distributed Consensus</vt:lpstr>
      <vt:lpstr>Distributed Consensus</vt:lpstr>
      <vt:lpstr>Distributed Consensus: Overview</vt:lpstr>
      <vt:lpstr>Distributed Consensus: Overview (Cont.)</vt:lpstr>
      <vt:lpstr>Paxos Consensus Protocol</vt:lpstr>
      <vt:lpstr>Consensus Protocols</vt:lpstr>
      <vt:lpstr>Paxos Consensus Protocol: Overview</vt:lpstr>
      <vt:lpstr>Paxos: Overview</vt:lpstr>
      <vt:lpstr>Paxos Made Simple</vt:lpstr>
      <vt:lpstr>Paxos Made Simple</vt:lpstr>
      <vt:lpstr>Paxos Made Simple</vt:lpstr>
      <vt:lpstr>Paxos Details</vt:lpstr>
      <vt:lpstr>Paxos Details (Cont.)</vt:lpstr>
      <vt:lpstr>Distributed Consensus            The Raft Consensus Protocol       </vt:lpstr>
      <vt:lpstr>The Log-Based Consensus Protocols</vt:lpstr>
      <vt:lpstr>The Raft Consensus Algorithm</vt:lpstr>
      <vt:lpstr>The Raft Leader Election</vt:lpstr>
      <vt:lpstr>Example of Raft Logs</vt:lpstr>
      <vt:lpstr>Raft Log Replication</vt:lpstr>
      <vt:lpstr>Raft AppendEntries Procedure</vt:lpstr>
      <vt:lpstr>Raft AppendEntries Procedure (Cont.)</vt:lpstr>
      <vt:lpstr>Raft Leader Replacement</vt:lpstr>
      <vt:lpstr>Raft Protocol</vt:lpstr>
      <vt:lpstr>Fault-Tolerant Services using  Replicated State Machines</vt:lpstr>
      <vt:lpstr>Replicated State Machine</vt:lpstr>
      <vt:lpstr>Uses of Replicated State Machines</vt:lpstr>
      <vt:lpstr>Uses of Replicated State Machines</vt:lpstr>
      <vt:lpstr>Two-Phase Commit Using Consensus</vt:lpstr>
      <vt:lpstr>PowerPoint Presentation</vt:lpstr>
      <vt:lpstr>Dynamo: Basics</vt:lpstr>
      <vt:lpstr>Performing Put/Get Operations</vt:lpstr>
      <vt:lpstr>How to Reconcile Inconsistent Versions?</vt:lpstr>
      <vt:lpstr>Availability vs Latency</vt:lpstr>
      <vt:lpstr>Amazon Dynamo</vt:lpstr>
      <vt:lpstr>Bully Algorithm Details</vt:lpstr>
      <vt:lpstr>Bully Algorithm (Cont.)</vt:lpstr>
      <vt:lpstr>End of Chapter 23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560</cp:revision>
  <cp:lastPrinted>1999-06-28T19:27:31Z</cp:lastPrinted>
  <dcterms:created xsi:type="dcterms:W3CDTF">2009-12-21T15:40:22Z</dcterms:created>
  <dcterms:modified xsi:type="dcterms:W3CDTF">2023-11-27T17:58:28Z</dcterms:modified>
</cp:coreProperties>
</file>