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8"/>
  </p:notesMasterIdLst>
  <p:handoutMasterIdLst>
    <p:handoutMasterId r:id="rId59"/>
  </p:handoutMasterIdLst>
  <p:sldIdLst>
    <p:sldId id="256" r:id="rId2"/>
    <p:sldId id="483" r:id="rId3"/>
    <p:sldId id="484" r:id="rId4"/>
    <p:sldId id="468" r:id="rId5"/>
    <p:sldId id="479" r:id="rId6"/>
    <p:sldId id="480" r:id="rId7"/>
    <p:sldId id="491" r:id="rId8"/>
    <p:sldId id="485" r:id="rId9"/>
    <p:sldId id="481" r:id="rId10"/>
    <p:sldId id="482" r:id="rId11"/>
    <p:sldId id="439" r:id="rId12"/>
    <p:sldId id="440" r:id="rId13"/>
    <p:sldId id="441" r:id="rId14"/>
    <p:sldId id="442" r:id="rId15"/>
    <p:sldId id="443" r:id="rId16"/>
    <p:sldId id="496" r:id="rId17"/>
    <p:sldId id="486" r:id="rId18"/>
    <p:sldId id="487" r:id="rId19"/>
    <p:sldId id="291" r:id="rId20"/>
    <p:sldId id="292" r:id="rId21"/>
    <p:sldId id="488" r:id="rId22"/>
    <p:sldId id="489" r:id="rId23"/>
    <p:sldId id="490" r:id="rId24"/>
    <p:sldId id="296" r:id="rId25"/>
    <p:sldId id="356" r:id="rId26"/>
    <p:sldId id="357" r:id="rId27"/>
    <p:sldId id="358" r:id="rId28"/>
    <p:sldId id="492" r:id="rId29"/>
    <p:sldId id="493" r:id="rId30"/>
    <p:sldId id="495" r:id="rId31"/>
    <p:sldId id="414" r:id="rId32"/>
    <p:sldId id="467" r:id="rId33"/>
    <p:sldId id="415" r:id="rId34"/>
    <p:sldId id="416" r:id="rId35"/>
    <p:sldId id="418" r:id="rId36"/>
    <p:sldId id="419" r:id="rId37"/>
    <p:sldId id="421" r:id="rId38"/>
    <p:sldId id="422" r:id="rId39"/>
    <p:sldId id="470" r:id="rId40"/>
    <p:sldId id="423" r:id="rId41"/>
    <p:sldId id="424" r:id="rId42"/>
    <p:sldId id="425" r:id="rId43"/>
    <p:sldId id="426" r:id="rId44"/>
    <p:sldId id="427" r:id="rId45"/>
    <p:sldId id="429" r:id="rId46"/>
    <p:sldId id="430" r:id="rId47"/>
    <p:sldId id="431" r:id="rId48"/>
    <p:sldId id="432" r:id="rId49"/>
    <p:sldId id="433" r:id="rId50"/>
    <p:sldId id="434" r:id="rId51"/>
    <p:sldId id="435" r:id="rId52"/>
    <p:sldId id="436" r:id="rId53"/>
    <p:sldId id="437" r:id="rId54"/>
    <p:sldId id="438" r:id="rId55"/>
    <p:sldId id="494" r:id="rId56"/>
    <p:sldId id="330" r:id="rId57"/>
  </p:sldIdLst>
  <p:sldSz cx="9144000" cy="6858000" type="screen4x3"/>
  <p:notesSz cx="6997700" cy="9283700"/>
  <p:custShowLst>
    <p:custShow name="Custom Show 1" id="0">
      <p:sldLst>
        <p:sld r:id="rId25"/>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33"/>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114" y="34"/>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A5EF3F1-DA56-4558-863E-F6BA96777585}"/>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cs typeface="+mn-cs"/>
              </a:defRPr>
            </a:lvl1pPr>
          </a:lstStyle>
          <a:p>
            <a:pPr>
              <a:defRPr/>
            </a:pPr>
            <a:endParaRPr lang="en-US"/>
          </a:p>
        </p:txBody>
      </p:sp>
      <p:sp>
        <p:nvSpPr>
          <p:cNvPr id="58371" name="Rectangle 3">
            <a:extLst>
              <a:ext uri="{FF2B5EF4-FFF2-40B4-BE49-F238E27FC236}">
                <a16:creationId xmlns:a16="http://schemas.microsoft.com/office/drawing/2014/main" id="{484DD419-3535-4A48-90CB-EEC704CA6546}"/>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cs typeface="+mn-cs"/>
              </a:defRPr>
            </a:lvl1pPr>
          </a:lstStyle>
          <a:p>
            <a:pPr>
              <a:defRPr/>
            </a:pPr>
            <a:endParaRPr lang="en-US"/>
          </a:p>
        </p:txBody>
      </p:sp>
      <p:sp>
        <p:nvSpPr>
          <p:cNvPr id="58372" name="Rectangle 4">
            <a:extLst>
              <a:ext uri="{FF2B5EF4-FFF2-40B4-BE49-F238E27FC236}">
                <a16:creationId xmlns:a16="http://schemas.microsoft.com/office/drawing/2014/main" id="{24810323-6DAF-43FA-9378-1F51BC33E22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cs typeface="+mn-cs"/>
              </a:defRPr>
            </a:lvl1pPr>
          </a:lstStyle>
          <a:p>
            <a:pPr>
              <a:defRPr/>
            </a:pPr>
            <a:endParaRPr lang="en-US"/>
          </a:p>
        </p:txBody>
      </p:sp>
      <p:sp>
        <p:nvSpPr>
          <p:cNvPr id="58373" name="Rectangle 5">
            <a:extLst>
              <a:ext uri="{FF2B5EF4-FFF2-40B4-BE49-F238E27FC236}">
                <a16:creationId xmlns:a16="http://schemas.microsoft.com/office/drawing/2014/main" id="{1B9A42BA-5180-4824-9288-4620201EDE50}"/>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2B4FE77A-4BC7-4182-A064-BAC477140E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4CC2E74-C414-421A-AFA7-7AD5503D68A6}"/>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cs typeface="+mn-cs"/>
              </a:defRPr>
            </a:lvl1pPr>
          </a:lstStyle>
          <a:p>
            <a:pPr>
              <a:defRPr/>
            </a:pPr>
            <a:endParaRPr lang="en-US"/>
          </a:p>
        </p:txBody>
      </p:sp>
      <p:sp>
        <p:nvSpPr>
          <p:cNvPr id="52227" name="Rectangle 3">
            <a:extLst>
              <a:ext uri="{FF2B5EF4-FFF2-40B4-BE49-F238E27FC236}">
                <a16:creationId xmlns:a16="http://schemas.microsoft.com/office/drawing/2014/main" id="{976AF616-AB90-4E7F-8CBD-E18628BDFD40}"/>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547EFD-2E4E-4F1E-9C38-1769A19FE9AF}"/>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057C0FA9-CCA1-411E-AF38-6F0D142B673D}"/>
              </a:ext>
            </a:extLst>
          </p:cNvPr>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EDAACFE1-A46E-4F3E-BEDA-71DF3423BDD2}"/>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cs typeface="+mn-cs"/>
              </a:defRPr>
            </a:lvl1pPr>
          </a:lstStyle>
          <a:p>
            <a:pPr>
              <a:defRPr/>
            </a:pPr>
            <a:endParaRPr lang="en-US"/>
          </a:p>
        </p:txBody>
      </p:sp>
      <p:sp>
        <p:nvSpPr>
          <p:cNvPr id="52231" name="Rectangle 7">
            <a:extLst>
              <a:ext uri="{FF2B5EF4-FFF2-40B4-BE49-F238E27FC236}">
                <a16:creationId xmlns:a16="http://schemas.microsoft.com/office/drawing/2014/main" id="{4B26FC4F-FD39-427A-9FA6-FD8C598E636D}"/>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712C5CB1-8AEC-4E8C-8D41-16374A299E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C710CEB-22F3-41CD-90AC-F7BAF3542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3F42A7-D8EF-4891-925D-7E3DD5A5A6E0}" type="slidenum">
              <a:rPr lang="en-US" altLang="en-US" sz="1200" smtClean="0"/>
              <a:pPr/>
              <a:t>1</a:t>
            </a:fld>
            <a:endParaRPr lang="en-US" altLang="en-US" sz="1200"/>
          </a:p>
        </p:txBody>
      </p:sp>
      <p:sp>
        <p:nvSpPr>
          <p:cNvPr id="6147" name="Rectangle 2">
            <a:extLst>
              <a:ext uri="{FF2B5EF4-FFF2-40B4-BE49-F238E27FC236}">
                <a16:creationId xmlns:a16="http://schemas.microsoft.com/office/drawing/2014/main" id="{717A8628-2E10-4B87-827A-4034D181A78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9B71CC91-60F8-414F-AF44-F9B23756A5D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1EA48CA5-208F-4FE9-A98D-9640CC1310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7AF147-269A-4CD1-A944-304747933BC4}" type="slidenum">
              <a:rPr lang="en-US" altLang="en-US" sz="1300" smtClean="0">
                <a:latin typeface="Times New Roman" panose="02020603050405020304" pitchFamily="18" charset="0"/>
              </a:rPr>
              <a:pPr/>
              <a:t>20</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9DA41B19-9F41-48CD-9C2E-D8C5F880FC43}"/>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851F9073-3402-4910-97D5-834F49FE38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9100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639B1855-FA9B-49AA-B1B9-AAD396462A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630686-68A7-4E46-A2CB-F48F10E2B824}" type="slidenum">
              <a:rPr lang="en-US" altLang="en-US" sz="1300" smtClean="0">
                <a:latin typeface="Times New Roman" panose="02020603050405020304" pitchFamily="18" charset="0"/>
              </a:rPr>
              <a:pPr/>
              <a:t>21</a:t>
            </a:fld>
            <a:endParaRPr lang="en-US" altLang="en-US" sz="1300">
              <a:latin typeface="Times New Roman" panose="02020603050405020304" pitchFamily="18" charset="0"/>
            </a:endParaRPr>
          </a:p>
        </p:txBody>
      </p:sp>
      <p:sp>
        <p:nvSpPr>
          <p:cNvPr id="141315" name="Rectangle 2">
            <a:extLst>
              <a:ext uri="{FF2B5EF4-FFF2-40B4-BE49-F238E27FC236}">
                <a16:creationId xmlns:a16="http://schemas.microsoft.com/office/drawing/2014/main" id="{CE40751C-716B-471D-BC42-5B3CB5FE7103}"/>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D5099556-5B6D-4807-B527-282E418329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D812FE43-B2B0-4A6C-BEE4-BAB61D065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F53242-7D52-4A78-BA66-65D5331FC077}" type="slidenum">
              <a:rPr lang="en-US" altLang="en-US" sz="1300" smtClean="0">
                <a:latin typeface="Times New Roman" panose="02020603050405020304" pitchFamily="18" charset="0"/>
              </a:rPr>
              <a:pPr/>
              <a:t>22</a:t>
            </a:fld>
            <a:endParaRPr lang="en-US" altLang="en-US" sz="1300">
              <a:latin typeface="Times New Roman" panose="02020603050405020304" pitchFamily="18" charset="0"/>
            </a:endParaRPr>
          </a:p>
        </p:txBody>
      </p:sp>
      <p:sp>
        <p:nvSpPr>
          <p:cNvPr id="145411" name="Rectangle 2">
            <a:extLst>
              <a:ext uri="{FF2B5EF4-FFF2-40B4-BE49-F238E27FC236}">
                <a16:creationId xmlns:a16="http://schemas.microsoft.com/office/drawing/2014/main" id="{ABBDBB3B-87B5-4D98-AE8E-A0F7A424FEDD}"/>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206E7764-3C7E-4C19-A685-94877BD876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2622EC24-2FAA-4CEF-B782-D1C717254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2E8E52-B663-4617-8E1A-0A8BC4524EB5}" type="slidenum">
              <a:rPr lang="en-US" altLang="en-US" sz="1300" smtClean="0">
                <a:latin typeface="Times New Roman" panose="02020603050405020304" pitchFamily="18" charset="0"/>
              </a:rPr>
              <a:pPr/>
              <a:t>23</a:t>
            </a:fld>
            <a:endParaRPr lang="en-US" altLang="en-US" sz="1300">
              <a:latin typeface="Times New Roman" panose="02020603050405020304" pitchFamily="18" charset="0"/>
            </a:endParaRPr>
          </a:p>
        </p:txBody>
      </p:sp>
      <p:sp>
        <p:nvSpPr>
          <p:cNvPr id="147459" name="Rectangle 2">
            <a:extLst>
              <a:ext uri="{FF2B5EF4-FFF2-40B4-BE49-F238E27FC236}">
                <a16:creationId xmlns:a16="http://schemas.microsoft.com/office/drawing/2014/main" id="{05D854B5-142B-4A0D-AE21-9851969074E0}"/>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B2606FDE-9E19-4C98-8330-1147A2D75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2622EC24-2FAA-4CEF-B782-D1C717254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2E8E52-B663-4617-8E1A-0A8BC4524EB5}" type="slidenum">
              <a:rPr lang="en-US" altLang="en-US" sz="1300" smtClean="0">
                <a:latin typeface="Times New Roman" panose="02020603050405020304" pitchFamily="18" charset="0"/>
              </a:rPr>
              <a:pPr/>
              <a:t>24</a:t>
            </a:fld>
            <a:endParaRPr lang="en-US" altLang="en-US" sz="1300">
              <a:latin typeface="Times New Roman" panose="02020603050405020304" pitchFamily="18" charset="0"/>
            </a:endParaRPr>
          </a:p>
        </p:txBody>
      </p:sp>
      <p:sp>
        <p:nvSpPr>
          <p:cNvPr id="147459" name="Rectangle 2">
            <a:extLst>
              <a:ext uri="{FF2B5EF4-FFF2-40B4-BE49-F238E27FC236}">
                <a16:creationId xmlns:a16="http://schemas.microsoft.com/office/drawing/2014/main" id="{05D854B5-142B-4A0D-AE21-9851969074E0}"/>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B2606FDE-9E19-4C98-8330-1147A2D75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1030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1F497F63-E140-4369-BEF9-DCFF14CD8B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93FC7E-92A1-4470-B4AE-4FB2FA26A0ED}" type="slidenum">
              <a:rPr lang="en-US" altLang="en-US" sz="1300" smtClean="0">
                <a:latin typeface="Times New Roman" panose="02020603050405020304" pitchFamily="18" charset="0"/>
              </a:rPr>
              <a:pPr/>
              <a:t>25</a:t>
            </a:fld>
            <a:endParaRPr lang="en-US" altLang="en-US" sz="1300">
              <a:latin typeface="Times New Roman" panose="02020603050405020304" pitchFamily="18" charset="0"/>
            </a:endParaRPr>
          </a:p>
        </p:txBody>
      </p:sp>
      <p:sp>
        <p:nvSpPr>
          <p:cNvPr id="149507" name="Rectangle 2">
            <a:extLst>
              <a:ext uri="{FF2B5EF4-FFF2-40B4-BE49-F238E27FC236}">
                <a16:creationId xmlns:a16="http://schemas.microsoft.com/office/drawing/2014/main" id="{59DD3F7E-A57E-4AC8-A1B8-67972CFE4A47}"/>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D923B793-9831-44F0-A728-5E9AC264B6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0554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DE984C11-E576-448F-AD99-A5F9719335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1871DF-671C-4F06-BED7-9AB102D34CFE}" type="slidenum">
              <a:rPr lang="en-US" altLang="en-US" sz="1300" smtClean="0">
                <a:latin typeface="Times New Roman" panose="02020603050405020304" pitchFamily="18" charset="0"/>
              </a:rPr>
              <a:pPr/>
              <a:t>26</a:t>
            </a:fld>
            <a:endParaRPr lang="en-US" altLang="en-US" sz="1300">
              <a:latin typeface="Times New Roman" panose="02020603050405020304" pitchFamily="18" charset="0"/>
            </a:endParaRPr>
          </a:p>
        </p:txBody>
      </p:sp>
      <p:sp>
        <p:nvSpPr>
          <p:cNvPr id="151555" name="Rectangle 2">
            <a:extLst>
              <a:ext uri="{FF2B5EF4-FFF2-40B4-BE49-F238E27FC236}">
                <a16:creationId xmlns:a16="http://schemas.microsoft.com/office/drawing/2014/main" id="{BA1822F9-F89F-4F5B-8C1D-38D6C95AE712}"/>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2B06E53C-81D8-4DAC-AB0D-C7D634335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523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4B7DFCC0-5F19-4D14-8023-EE08096F88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2568DD6-6781-479D-B7E6-473058AE9834}" type="slidenum">
              <a:rPr lang="en-US" altLang="en-US" sz="1300" smtClean="0">
                <a:latin typeface="Times New Roman" panose="02020603050405020304" pitchFamily="18" charset="0"/>
              </a:rPr>
              <a:pPr/>
              <a:t>27</a:t>
            </a:fld>
            <a:endParaRPr lang="en-US" altLang="en-US" sz="1300">
              <a:latin typeface="Times New Roman" panose="02020603050405020304" pitchFamily="18" charset="0"/>
            </a:endParaRPr>
          </a:p>
        </p:txBody>
      </p:sp>
      <p:sp>
        <p:nvSpPr>
          <p:cNvPr id="153603" name="Rectangle 2">
            <a:extLst>
              <a:ext uri="{FF2B5EF4-FFF2-40B4-BE49-F238E27FC236}">
                <a16:creationId xmlns:a16="http://schemas.microsoft.com/office/drawing/2014/main" id="{7916D2FA-42D5-476F-ACA6-29CA9A1660B4}"/>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C84E5AA1-3485-447F-BA7E-33C6EEDDCD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9384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3EA2DE12-3966-42F4-825C-304D4A5968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C85D329-9067-4A68-83D9-F2B6AA710B59}" type="slidenum">
              <a:rPr lang="en-US" altLang="en-US" sz="1200" smtClean="0"/>
              <a:pPr/>
              <a:t>31</a:t>
            </a:fld>
            <a:endParaRPr lang="en-US" altLang="en-US" sz="1200"/>
          </a:p>
        </p:txBody>
      </p:sp>
      <p:sp>
        <p:nvSpPr>
          <p:cNvPr id="105475" name="Rectangle 2">
            <a:extLst>
              <a:ext uri="{FF2B5EF4-FFF2-40B4-BE49-F238E27FC236}">
                <a16:creationId xmlns:a16="http://schemas.microsoft.com/office/drawing/2014/main" id="{5FAF448C-72F2-46A5-8C6E-66D2A5F53CAC}"/>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715321E-645F-46AB-9996-6CBC59F5736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73FF81EF-EEE2-4F15-817D-5A72BC6922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35A1D9-1C08-47F4-8F60-F566ED2AE6D9}" type="slidenum">
              <a:rPr lang="en-US" altLang="en-US" sz="1200" smtClean="0"/>
              <a:pPr/>
              <a:t>32</a:t>
            </a:fld>
            <a:endParaRPr lang="en-US" altLang="en-US" sz="1200"/>
          </a:p>
        </p:txBody>
      </p:sp>
      <p:sp>
        <p:nvSpPr>
          <p:cNvPr id="115715" name="Rectangle 2">
            <a:extLst>
              <a:ext uri="{FF2B5EF4-FFF2-40B4-BE49-F238E27FC236}">
                <a16:creationId xmlns:a16="http://schemas.microsoft.com/office/drawing/2014/main" id="{B8998313-31E7-4FCD-B2F9-097D16CA7DDC}"/>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B5E01CE8-8859-4895-A1C0-D26133B7E74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17289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3AFFCCFA-DDE9-4F4E-A788-CA5BCE2E2E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0DC4CD3-6DE8-4686-AD16-4E26FCFC4333}" type="slidenum">
              <a:rPr lang="en-US" altLang="en-US" sz="1200" smtClean="0"/>
              <a:pPr/>
              <a:t>11</a:t>
            </a:fld>
            <a:endParaRPr lang="en-US" altLang="en-US" sz="1200"/>
          </a:p>
        </p:txBody>
      </p:sp>
      <p:sp>
        <p:nvSpPr>
          <p:cNvPr id="156675" name="Rectangle 2">
            <a:extLst>
              <a:ext uri="{FF2B5EF4-FFF2-40B4-BE49-F238E27FC236}">
                <a16:creationId xmlns:a16="http://schemas.microsoft.com/office/drawing/2014/main" id="{9699B6E0-A445-4B45-9278-2545447B8E93}"/>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F353D383-67CA-44CB-B1B7-43F631DE3D4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1816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4B96CA27-CBE5-4166-9BF4-36E362E54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3C6EC8-1D33-4B8E-817E-CBF5E0DE3572}" type="slidenum">
              <a:rPr lang="en-US" altLang="en-US" sz="1200" smtClean="0"/>
              <a:pPr/>
              <a:t>33</a:t>
            </a:fld>
            <a:endParaRPr lang="en-US" altLang="en-US" sz="1200"/>
          </a:p>
        </p:txBody>
      </p:sp>
      <p:sp>
        <p:nvSpPr>
          <p:cNvPr id="107523" name="Rectangle 2">
            <a:extLst>
              <a:ext uri="{FF2B5EF4-FFF2-40B4-BE49-F238E27FC236}">
                <a16:creationId xmlns:a16="http://schemas.microsoft.com/office/drawing/2014/main" id="{CC4017F4-E002-4153-9222-10ED03C30625}"/>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BCC7E51B-1BCE-49F8-9239-7BC2D2CE1D0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35EDC827-0433-46FF-B248-60E96271A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B863BD-6C88-466F-A19A-986007653AAD}" type="slidenum">
              <a:rPr lang="en-US" altLang="en-US" sz="1200" smtClean="0"/>
              <a:pPr/>
              <a:t>34</a:t>
            </a:fld>
            <a:endParaRPr lang="en-US" altLang="en-US" sz="1200"/>
          </a:p>
        </p:txBody>
      </p:sp>
      <p:sp>
        <p:nvSpPr>
          <p:cNvPr id="109571" name="Rectangle 2">
            <a:extLst>
              <a:ext uri="{FF2B5EF4-FFF2-40B4-BE49-F238E27FC236}">
                <a16:creationId xmlns:a16="http://schemas.microsoft.com/office/drawing/2014/main" id="{7387C7FB-DD1F-4E99-9C0A-63A2749AE29D}"/>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FDF103F8-7FCF-4290-8AB5-759361F7492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033F2F0B-3D32-4F7E-9E17-2E8B00BE4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F08DC1-4A5C-4322-A9F0-9E8F56CF9CB7}" type="slidenum">
              <a:rPr lang="en-US" altLang="en-US" sz="1200" smtClean="0"/>
              <a:pPr/>
              <a:t>35</a:t>
            </a:fld>
            <a:endParaRPr lang="en-US" altLang="en-US" sz="1200"/>
          </a:p>
        </p:txBody>
      </p:sp>
      <p:sp>
        <p:nvSpPr>
          <p:cNvPr id="111619" name="Rectangle 2">
            <a:extLst>
              <a:ext uri="{FF2B5EF4-FFF2-40B4-BE49-F238E27FC236}">
                <a16:creationId xmlns:a16="http://schemas.microsoft.com/office/drawing/2014/main" id="{160667B7-80E8-4E66-977F-5026ED531D63}"/>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829FD5EA-03DA-4211-82DF-DA79B7ED814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482B077-D458-4FAC-995C-47505007E1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F4EA6E-0710-4E84-95DF-D2F7F14407FE}" type="slidenum">
              <a:rPr lang="en-US" altLang="en-US" sz="1200" smtClean="0"/>
              <a:pPr/>
              <a:t>36</a:t>
            </a:fld>
            <a:endParaRPr lang="en-US" altLang="en-US" sz="1200"/>
          </a:p>
        </p:txBody>
      </p:sp>
      <p:sp>
        <p:nvSpPr>
          <p:cNvPr id="113667" name="Rectangle 2">
            <a:extLst>
              <a:ext uri="{FF2B5EF4-FFF2-40B4-BE49-F238E27FC236}">
                <a16:creationId xmlns:a16="http://schemas.microsoft.com/office/drawing/2014/main" id="{BF76E0DE-7A3D-4C30-9200-FDB79EFF1CE1}"/>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AAE32D91-65FE-4C77-B074-192065936B0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8200633D-942A-4DAD-83C0-D0A57E4C30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47B966A-98C4-4CCD-970D-44B6EE2ED87B}" type="slidenum">
              <a:rPr lang="en-US" altLang="en-US" sz="1200" smtClean="0"/>
              <a:pPr/>
              <a:t>37</a:t>
            </a:fld>
            <a:endParaRPr lang="en-US" altLang="en-US" sz="1200"/>
          </a:p>
        </p:txBody>
      </p:sp>
      <p:sp>
        <p:nvSpPr>
          <p:cNvPr id="119811" name="Rectangle 2">
            <a:extLst>
              <a:ext uri="{FF2B5EF4-FFF2-40B4-BE49-F238E27FC236}">
                <a16:creationId xmlns:a16="http://schemas.microsoft.com/office/drawing/2014/main" id="{9638186D-A6AC-42DF-A5AC-320EBC02DD5B}"/>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2A5EEBE9-5B83-4229-A8C4-2C5DAA88981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9584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7FEDDF69-B610-4B11-8A0E-54A5217207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30FA4C-C655-450B-AD05-7D37AAEEDCCF}" type="slidenum">
              <a:rPr lang="en-US" altLang="en-US" sz="1200" smtClean="0"/>
              <a:pPr/>
              <a:t>38</a:t>
            </a:fld>
            <a:endParaRPr lang="en-US" altLang="en-US" sz="1200"/>
          </a:p>
        </p:txBody>
      </p:sp>
      <p:sp>
        <p:nvSpPr>
          <p:cNvPr id="121859" name="Rectangle 2">
            <a:extLst>
              <a:ext uri="{FF2B5EF4-FFF2-40B4-BE49-F238E27FC236}">
                <a16:creationId xmlns:a16="http://schemas.microsoft.com/office/drawing/2014/main" id="{7505CEAF-F107-421E-A856-D52EE66E070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A1FEEEF4-2A52-4BEE-BE00-E58412128B2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DCF227BA-8A63-4706-ACAA-741F727A2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F5BED70-F156-46DB-931E-83BFB1C286E1}" type="slidenum">
              <a:rPr lang="en-US" altLang="en-US" sz="1200" smtClean="0"/>
              <a:pPr/>
              <a:t>40</a:t>
            </a:fld>
            <a:endParaRPr lang="en-US" altLang="en-US" sz="1200"/>
          </a:p>
        </p:txBody>
      </p:sp>
      <p:sp>
        <p:nvSpPr>
          <p:cNvPr id="175107" name="Rectangle 2">
            <a:extLst>
              <a:ext uri="{FF2B5EF4-FFF2-40B4-BE49-F238E27FC236}">
                <a16:creationId xmlns:a16="http://schemas.microsoft.com/office/drawing/2014/main" id="{20239FA5-32BC-4A40-B725-265429C6A4BC}"/>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40A5026B-A0CF-4323-B3C8-D9732ED9279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6130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6F067F66-3C02-4FFB-B60E-393F4CA1C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D1B70F-E971-410A-9277-1027FD816AE5}" type="slidenum">
              <a:rPr lang="en-US" altLang="en-US" sz="1200" smtClean="0"/>
              <a:pPr/>
              <a:t>41</a:t>
            </a:fld>
            <a:endParaRPr lang="en-US" altLang="en-US" sz="1200"/>
          </a:p>
        </p:txBody>
      </p:sp>
      <p:sp>
        <p:nvSpPr>
          <p:cNvPr id="177155" name="Rectangle 2">
            <a:extLst>
              <a:ext uri="{FF2B5EF4-FFF2-40B4-BE49-F238E27FC236}">
                <a16:creationId xmlns:a16="http://schemas.microsoft.com/office/drawing/2014/main" id="{8F9272A2-A001-4732-8DA9-D7A889AF9166}"/>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F37744D9-F999-4A7B-A187-EC63994B666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0903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F33991C2-ED91-4115-91E4-AC0BCE25BA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90EE40-D73D-4855-BB58-3497F40D93BF}" type="slidenum">
              <a:rPr lang="en-US" altLang="en-US" sz="1200" smtClean="0"/>
              <a:pPr/>
              <a:t>42</a:t>
            </a:fld>
            <a:endParaRPr lang="en-US" altLang="en-US" sz="1200"/>
          </a:p>
        </p:txBody>
      </p:sp>
      <p:sp>
        <p:nvSpPr>
          <p:cNvPr id="179203" name="Rectangle 2">
            <a:extLst>
              <a:ext uri="{FF2B5EF4-FFF2-40B4-BE49-F238E27FC236}">
                <a16:creationId xmlns:a16="http://schemas.microsoft.com/office/drawing/2014/main" id="{F4B457D4-9B4C-4329-A4EA-07D01B1ED25E}"/>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F9E719D5-6606-4FE9-8F47-02E4A70C04C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71007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D9D1D90F-B416-4E54-B5ED-E2F7F30502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AEEE4F-4924-48C3-9D78-2FE3E1260653}" type="slidenum">
              <a:rPr lang="en-US" altLang="en-US" sz="1200" smtClean="0"/>
              <a:pPr/>
              <a:t>43</a:t>
            </a:fld>
            <a:endParaRPr lang="en-US" altLang="en-US" sz="1200"/>
          </a:p>
        </p:txBody>
      </p:sp>
      <p:sp>
        <p:nvSpPr>
          <p:cNvPr id="181251" name="Rectangle 2">
            <a:extLst>
              <a:ext uri="{FF2B5EF4-FFF2-40B4-BE49-F238E27FC236}">
                <a16:creationId xmlns:a16="http://schemas.microsoft.com/office/drawing/2014/main" id="{3DD019AE-07B8-4A20-9274-C0F1A5D66933}"/>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1D81762C-B48A-48BC-A2EC-5C79FDF1B54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5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6E715F6D-EDE3-4CBA-A4E7-6FBBB9A18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D86FF0-EA45-431A-B4ED-5B4906D8D56A}" type="slidenum">
              <a:rPr lang="en-US" altLang="en-US" sz="1200" smtClean="0"/>
              <a:pPr/>
              <a:t>12</a:t>
            </a:fld>
            <a:endParaRPr lang="en-US" altLang="en-US" sz="1200"/>
          </a:p>
        </p:txBody>
      </p:sp>
      <p:sp>
        <p:nvSpPr>
          <p:cNvPr id="158723" name="Rectangle 2">
            <a:extLst>
              <a:ext uri="{FF2B5EF4-FFF2-40B4-BE49-F238E27FC236}">
                <a16:creationId xmlns:a16="http://schemas.microsoft.com/office/drawing/2014/main" id="{329117D3-AEFF-426A-A086-DBE96BDB3C14}"/>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3D49DC2F-BB2D-4854-A063-94EA7F0A551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609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A12C1B62-903C-41A9-8229-7846D9FCE4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7F80F3-655E-4DC0-A04D-97786B82DAC3}" type="slidenum">
              <a:rPr lang="en-US" altLang="en-US" sz="1200" smtClean="0"/>
              <a:pPr/>
              <a:t>44</a:t>
            </a:fld>
            <a:endParaRPr lang="en-US" altLang="en-US" sz="1200"/>
          </a:p>
        </p:txBody>
      </p:sp>
      <p:sp>
        <p:nvSpPr>
          <p:cNvPr id="183299" name="Rectangle 2">
            <a:extLst>
              <a:ext uri="{FF2B5EF4-FFF2-40B4-BE49-F238E27FC236}">
                <a16:creationId xmlns:a16="http://schemas.microsoft.com/office/drawing/2014/main" id="{486B9840-53EE-4F45-B3D2-AD3B90592929}"/>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3F09A9D1-A20D-434A-8FA6-63DC7461E03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94127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DDBA62CE-0B77-4D3E-B0EC-997F723FD2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BAAD3BA-F2D2-42C6-BE05-BFE06B2952C1}" type="slidenum">
              <a:rPr lang="en-US" altLang="en-US" sz="1200" smtClean="0"/>
              <a:pPr/>
              <a:t>45</a:t>
            </a:fld>
            <a:endParaRPr lang="en-US" altLang="en-US" sz="1200"/>
          </a:p>
        </p:txBody>
      </p:sp>
      <p:sp>
        <p:nvSpPr>
          <p:cNvPr id="185347" name="Rectangle 2">
            <a:extLst>
              <a:ext uri="{FF2B5EF4-FFF2-40B4-BE49-F238E27FC236}">
                <a16:creationId xmlns:a16="http://schemas.microsoft.com/office/drawing/2014/main" id="{9BD68262-847E-447D-8B53-3F054FD054CF}"/>
              </a:ext>
            </a:extLst>
          </p:cNvPr>
          <p:cNvSpPr>
            <a:spLocks noGrp="1" noRot="1" noChangeAspect="1" noChangeArrowheads="1" noTextEdit="1"/>
          </p:cNvSpPr>
          <p:nvPr>
            <p:ph type="sldImg"/>
          </p:nvPr>
        </p:nvSpPr>
        <p:spPr>
          <a:ln/>
        </p:spPr>
      </p:sp>
      <p:sp>
        <p:nvSpPr>
          <p:cNvPr id="185348" name="Rectangle 3">
            <a:extLst>
              <a:ext uri="{FF2B5EF4-FFF2-40B4-BE49-F238E27FC236}">
                <a16:creationId xmlns:a16="http://schemas.microsoft.com/office/drawing/2014/main" id="{D4B9D1AD-7FA2-4325-A6C5-95459D84C32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5084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DBC15C5F-D370-4CC7-995E-3869B057DC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D0D9AB3-C7E3-48E7-8B3A-16DFBBC29F27}" type="slidenum">
              <a:rPr lang="en-US" altLang="en-US" sz="1200" smtClean="0"/>
              <a:pPr/>
              <a:t>46</a:t>
            </a:fld>
            <a:endParaRPr lang="en-US" altLang="en-US" sz="1200"/>
          </a:p>
        </p:txBody>
      </p:sp>
      <p:sp>
        <p:nvSpPr>
          <p:cNvPr id="187395" name="Rectangle 2">
            <a:extLst>
              <a:ext uri="{FF2B5EF4-FFF2-40B4-BE49-F238E27FC236}">
                <a16:creationId xmlns:a16="http://schemas.microsoft.com/office/drawing/2014/main" id="{9B1D07DF-4605-47D0-9147-D62F1F524375}"/>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CED49D97-AEFB-45A8-9CB7-9E73DF26853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6249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B72A2B94-A5C1-44C2-B16E-3CCD400FD6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7030E5-C285-491B-947E-EE1446DAF4ED}" type="slidenum">
              <a:rPr lang="en-US" altLang="en-US" sz="1200" smtClean="0"/>
              <a:pPr/>
              <a:t>47</a:t>
            </a:fld>
            <a:endParaRPr lang="en-US" altLang="en-US" sz="1200"/>
          </a:p>
        </p:txBody>
      </p:sp>
      <p:sp>
        <p:nvSpPr>
          <p:cNvPr id="189443" name="Rectangle 2">
            <a:extLst>
              <a:ext uri="{FF2B5EF4-FFF2-40B4-BE49-F238E27FC236}">
                <a16:creationId xmlns:a16="http://schemas.microsoft.com/office/drawing/2014/main" id="{84F11EEE-B795-497C-9AB0-CFC2504A624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4B92D342-815E-4648-A452-57DD0695421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83357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940E4C6A-95A1-46A6-A554-FCFE5221F3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6C7A714-D3CD-4BEF-86EB-5969C60467ED}" type="slidenum">
              <a:rPr lang="en-US" altLang="en-US" sz="1200" smtClean="0"/>
              <a:pPr/>
              <a:t>48</a:t>
            </a:fld>
            <a:endParaRPr lang="en-US" altLang="en-US" sz="1200"/>
          </a:p>
        </p:txBody>
      </p:sp>
      <p:sp>
        <p:nvSpPr>
          <p:cNvPr id="191491" name="Rectangle 2">
            <a:extLst>
              <a:ext uri="{FF2B5EF4-FFF2-40B4-BE49-F238E27FC236}">
                <a16:creationId xmlns:a16="http://schemas.microsoft.com/office/drawing/2014/main" id="{A2687024-51F2-4D76-A04B-B045C83D213E}"/>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8117F7B9-7C8E-4AB6-8BAE-028107BDA4D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8629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1946E981-90F6-49EF-B313-D4B780A535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FDECC-64AC-4451-934A-E38D1A871372}" type="slidenum">
              <a:rPr lang="en-US" altLang="en-US" sz="1200" smtClean="0"/>
              <a:pPr/>
              <a:t>49</a:t>
            </a:fld>
            <a:endParaRPr lang="en-US" altLang="en-US" sz="1200"/>
          </a:p>
        </p:txBody>
      </p:sp>
      <p:sp>
        <p:nvSpPr>
          <p:cNvPr id="193539" name="Rectangle 2">
            <a:extLst>
              <a:ext uri="{FF2B5EF4-FFF2-40B4-BE49-F238E27FC236}">
                <a16:creationId xmlns:a16="http://schemas.microsoft.com/office/drawing/2014/main" id="{DB1C299F-1DE3-48F5-A59B-1202D7FFDC5B}"/>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0E084064-4D69-45B4-8472-EB6D7719938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06413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CD27B81D-F9D2-40B8-9C61-E385E6FDAD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51ECAD-FBC4-45C8-A541-AA4F3D5976A5}" type="slidenum">
              <a:rPr lang="en-US" altLang="en-US" sz="1200" smtClean="0"/>
              <a:pPr/>
              <a:t>50</a:t>
            </a:fld>
            <a:endParaRPr lang="en-US" altLang="en-US" sz="1200"/>
          </a:p>
        </p:txBody>
      </p:sp>
      <p:sp>
        <p:nvSpPr>
          <p:cNvPr id="195587" name="Rectangle 2">
            <a:extLst>
              <a:ext uri="{FF2B5EF4-FFF2-40B4-BE49-F238E27FC236}">
                <a16:creationId xmlns:a16="http://schemas.microsoft.com/office/drawing/2014/main" id="{80E1F504-5DAD-4641-8F43-54E0D87ABF55}"/>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6CD20D25-2D57-49D1-8A32-443F34C3510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36443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AD007236-0754-4201-A267-9C83769D7A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93311-A18E-44AE-8A45-E895B434B113}" type="slidenum">
              <a:rPr lang="en-US" altLang="en-US" sz="1200" smtClean="0"/>
              <a:pPr/>
              <a:t>51</a:t>
            </a:fld>
            <a:endParaRPr lang="en-US" altLang="en-US" sz="1200"/>
          </a:p>
        </p:txBody>
      </p:sp>
      <p:sp>
        <p:nvSpPr>
          <p:cNvPr id="197635" name="Rectangle 2">
            <a:extLst>
              <a:ext uri="{FF2B5EF4-FFF2-40B4-BE49-F238E27FC236}">
                <a16:creationId xmlns:a16="http://schemas.microsoft.com/office/drawing/2014/main" id="{4F05874C-61D4-4E67-848B-47BE565E69DE}"/>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9B646627-4E1E-49F5-BFDB-E75778C291B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2283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AB5D33C0-0A0F-4012-B2CF-80641EF3CA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C4C317-DD45-4242-9F4C-F1B338323253}" type="slidenum">
              <a:rPr lang="en-US" altLang="en-US" sz="1200" smtClean="0"/>
              <a:pPr/>
              <a:t>52</a:t>
            </a:fld>
            <a:endParaRPr lang="en-US" altLang="en-US" sz="1200"/>
          </a:p>
        </p:txBody>
      </p:sp>
      <p:sp>
        <p:nvSpPr>
          <p:cNvPr id="199683" name="Rectangle 2">
            <a:extLst>
              <a:ext uri="{FF2B5EF4-FFF2-40B4-BE49-F238E27FC236}">
                <a16:creationId xmlns:a16="http://schemas.microsoft.com/office/drawing/2014/main" id="{D718A347-5A2C-49D3-AF29-24EC5800DB8E}"/>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E637D8C5-AB62-451B-9D77-5A8C71213AA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4559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B95B5E3B-9238-4A2D-85D6-C3C3335F48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0E8A9A4-AA66-4B5B-8176-73ECD8D3937A}" type="slidenum">
              <a:rPr lang="en-US" altLang="en-US" sz="1200" smtClean="0"/>
              <a:pPr/>
              <a:t>53</a:t>
            </a:fld>
            <a:endParaRPr lang="en-US" altLang="en-US" sz="1200"/>
          </a:p>
        </p:txBody>
      </p:sp>
      <p:sp>
        <p:nvSpPr>
          <p:cNvPr id="201731" name="Rectangle 2">
            <a:extLst>
              <a:ext uri="{FF2B5EF4-FFF2-40B4-BE49-F238E27FC236}">
                <a16:creationId xmlns:a16="http://schemas.microsoft.com/office/drawing/2014/main" id="{589A2119-A178-451E-954A-74DAF19E718F}"/>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E449ED40-BCDA-44C6-B9FC-658DB37FD11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251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65F8ED12-1F10-41AA-9992-D756E40532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4B4505-3416-491B-B96C-EE3A6F454521}" type="slidenum">
              <a:rPr lang="en-US" altLang="en-US" sz="1200" smtClean="0"/>
              <a:pPr/>
              <a:t>13</a:t>
            </a:fld>
            <a:endParaRPr lang="en-US" altLang="en-US" sz="1200"/>
          </a:p>
        </p:txBody>
      </p:sp>
      <p:sp>
        <p:nvSpPr>
          <p:cNvPr id="160771" name="Rectangle 2">
            <a:extLst>
              <a:ext uri="{FF2B5EF4-FFF2-40B4-BE49-F238E27FC236}">
                <a16:creationId xmlns:a16="http://schemas.microsoft.com/office/drawing/2014/main" id="{8352646E-5466-425B-ADF2-1387E1109367}"/>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8848AD29-D92D-4A2C-8EFF-5BA409BED41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47086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DAB93DE7-0ED2-4CE7-A5E1-8D6C95DBD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7EF9427-D3A4-4518-985D-85F08FD6F832}" type="slidenum">
              <a:rPr lang="en-US" altLang="en-US" sz="1200" smtClean="0"/>
              <a:pPr/>
              <a:t>54</a:t>
            </a:fld>
            <a:endParaRPr lang="en-US" altLang="en-US" sz="1200"/>
          </a:p>
        </p:txBody>
      </p:sp>
      <p:sp>
        <p:nvSpPr>
          <p:cNvPr id="124931" name="Rectangle 2">
            <a:extLst>
              <a:ext uri="{FF2B5EF4-FFF2-40B4-BE49-F238E27FC236}">
                <a16:creationId xmlns:a16="http://schemas.microsoft.com/office/drawing/2014/main" id="{6B70B1CD-DD6A-46DA-B98F-EE4E3266ED6F}"/>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30BC4519-883E-486A-A509-B3661107AB8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4F48141-AC33-4BB4-B9B9-0E58D9A72CB1}" type="slidenum">
              <a:rPr lang="en-US" altLang="en-US" sz="1200"/>
              <a:pPr algn="r"/>
              <a:t>55</a:t>
            </a:fld>
            <a:endParaRPr lang="en-US" altLang="en-US" sz="1200" dirty="0"/>
          </a:p>
        </p:txBody>
      </p:sp>
      <p:sp>
        <p:nvSpPr>
          <p:cNvPr id="70658" name="Rectangle 2"/>
          <p:cNvSpPr>
            <a:spLocks noGrp="1" noRot="1" noChangeAspect="1" noChangeArrowheads="1" noTextEdit="1"/>
          </p:cNvSpPr>
          <p:nvPr>
            <p:ph type="sldImg"/>
          </p:nvPr>
        </p:nvSpPr>
        <p:spPr>
          <a:xfrm>
            <a:off x="1177925" y="696913"/>
            <a:ext cx="4641850" cy="348138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6082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AF327744-99C0-4890-B061-81FAD4E81E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A2C896-F08D-4D55-8C59-5C396D130112}" type="slidenum">
              <a:rPr lang="en-US" altLang="en-US" sz="1200" smtClean="0"/>
              <a:pPr/>
              <a:t>56</a:t>
            </a:fld>
            <a:endParaRPr lang="en-US" altLang="en-US" sz="1200"/>
          </a:p>
        </p:txBody>
      </p:sp>
      <p:sp>
        <p:nvSpPr>
          <p:cNvPr id="203779" name="Rectangle 2">
            <a:extLst>
              <a:ext uri="{FF2B5EF4-FFF2-40B4-BE49-F238E27FC236}">
                <a16:creationId xmlns:a16="http://schemas.microsoft.com/office/drawing/2014/main" id="{9F0EDFBE-2E05-4D80-B69C-D80CC781AF18}"/>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BD75D94E-F706-46B7-9767-1EC49F8DCF8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8CFBC741-2409-494A-BE5C-7A905943BD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EBB4874-BD33-43F2-9015-33DF21651A41}" type="slidenum">
              <a:rPr lang="en-US" altLang="en-US" sz="1200" smtClean="0"/>
              <a:pPr/>
              <a:t>14</a:t>
            </a:fld>
            <a:endParaRPr lang="en-US" altLang="en-US" sz="1200"/>
          </a:p>
        </p:txBody>
      </p:sp>
      <p:sp>
        <p:nvSpPr>
          <p:cNvPr id="162819" name="Rectangle 2">
            <a:extLst>
              <a:ext uri="{FF2B5EF4-FFF2-40B4-BE49-F238E27FC236}">
                <a16:creationId xmlns:a16="http://schemas.microsoft.com/office/drawing/2014/main" id="{77C095CC-F85A-411E-8193-74D65764B701}"/>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F57A69B8-4ED4-4391-B219-A3E1E535358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120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E9CF2D4B-BB41-4166-AA6F-800D48DDB3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C606BE4-717E-4DC8-B5C1-7F12036B30CA}" type="slidenum">
              <a:rPr lang="en-US" altLang="en-US" sz="1200" smtClean="0"/>
              <a:pPr/>
              <a:t>15</a:t>
            </a:fld>
            <a:endParaRPr lang="en-US" altLang="en-US" sz="1200"/>
          </a:p>
        </p:txBody>
      </p:sp>
      <p:sp>
        <p:nvSpPr>
          <p:cNvPr id="164867" name="Rectangle 2">
            <a:extLst>
              <a:ext uri="{FF2B5EF4-FFF2-40B4-BE49-F238E27FC236}">
                <a16:creationId xmlns:a16="http://schemas.microsoft.com/office/drawing/2014/main" id="{943988F1-8CCD-4423-ADEA-EE27467A20E8}"/>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935F7A5C-A8FC-42C8-84EF-01AB49558A6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0943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A98457CC-CD21-4950-ADC1-9F07C34C7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A775874-C364-4819-ABC7-B26CA5CB0BCC}" type="slidenum">
              <a:rPr lang="en-US" altLang="en-US" sz="1300" smtClean="0">
                <a:latin typeface="Times New Roman" panose="02020603050405020304" pitchFamily="18" charset="0"/>
              </a:rPr>
              <a:pPr/>
              <a:t>17</a:t>
            </a:fld>
            <a:endParaRPr lang="en-US" altLang="en-US" sz="1300">
              <a:latin typeface="Times New Roman" panose="02020603050405020304" pitchFamily="18" charset="0"/>
            </a:endParaRPr>
          </a:p>
        </p:txBody>
      </p:sp>
      <p:sp>
        <p:nvSpPr>
          <p:cNvPr id="129027" name="Rectangle 2">
            <a:extLst>
              <a:ext uri="{FF2B5EF4-FFF2-40B4-BE49-F238E27FC236}">
                <a16:creationId xmlns:a16="http://schemas.microsoft.com/office/drawing/2014/main" id="{5EC7651E-37C6-475C-80C2-FB2E30F4B6DC}"/>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B4EA38A9-42B8-42A9-80B4-57A2842D11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3E9F8E0A-31AF-4550-99AF-F6ACD37848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1F3DC61-72D0-447C-9604-DA005C9FAB6C}" type="slidenum">
              <a:rPr lang="en-US" altLang="en-US" sz="1300" smtClean="0">
                <a:latin typeface="Times New Roman" panose="02020603050405020304" pitchFamily="18" charset="0"/>
              </a:rPr>
              <a:pPr/>
              <a:t>18</a:t>
            </a:fld>
            <a:endParaRPr lang="en-US" altLang="en-US" sz="1300">
              <a:latin typeface="Times New Roman" panose="02020603050405020304" pitchFamily="18" charset="0"/>
            </a:endParaRPr>
          </a:p>
        </p:txBody>
      </p:sp>
      <p:sp>
        <p:nvSpPr>
          <p:cNvPr id="133123" name="Rectangle 2">
            <a:extLst>
              <a:ext uri="{FF2B5EF4-FFF2-40B4-BE49-F238E27FC236}">
                <a16:creationId xmlns:a16="http://schemas.microsoft.com/office/drawing/2014/main" id="{01FA67DC-E54E-43FA-A446-E365A193EA18}"/>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ECAAD1DB-84C8-4E92-9664-3152ED2DBA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4250C76-5A41-41A6-9F64-BD035624F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840F000-C73D-4ACD-B54C-DF85DB6667BA}" type="slidenum">
              <a:rPr lang="en-US" altLang="en-US" sz="1300" smtClean="0">
                <a:latin typeface="Times New Roman" panose="02020603050405020304" pitchFamily="18" charset="0"/>
              </a:rPr>
              <a:pPr/>
              <a:t>19</a:t>
            </a:fld>
            <a:endParaRPr lang="en-US" altLang="en-US" sz="1300">
              <a:latin typeface="Times New Roman" panose="02020603050405020304" pitchFamily="18" charset="0"/>
            </a:endParaRPr>
          </a:p>
        </p:txBody>
      </p:sp>
      <p:sp>
        <p:nvSpPr>
          <p:cNvPr id="137219" name="Rectangle 2">
            <a:extLst>
              <a:ext uri="{FF2B5EF4-FFF2-40B4-BE49-F238E27FC236}">
                <a16:creationId xmlns:a16="http://schemas.microsoft.com/office/drawing/2014/main" id="{81839CBE-B6C9-4C85-A4ED-F661436351D5}"/>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9D949175-6A3E-49A2-B576-618366C00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9836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89A5D0ED-8039-462C-9918-44EC24382C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154419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E6632BBE-1115-4220-824C-3B5594CF6ACA}"/>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C8A780A1-76A4-49C6-9392-A7424AEF5A9C}"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8313" y="1"/>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07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DD4DA61-87AB-460D-AEB0-FE8D3EDB7D31}"/>
              </a:ext>
            </a:extLst>
          </p:cNvPr>
          <p:cNvSpPr>
            <a:spLocks noGrp="1" noChangeArrowheads="1"/>
          </p:cNvSpPr>
          <p:nvPr>
            <p:ph type="sldNum" sz="quarter" idx="10"/>
          </p:nvPr>
        </p:nvSpPr>
        <p:spPr>
          <a:ln/>
        </p:spPr>
        <p:txBody>
          <a:bodyPr/>
          <a:lstStyle>
            <a:lvl1pPr>
              <a:defRPr/>
            </a:lvl1pPr>
          </a:lstStyle>
          <a:p>
            <a:pPr>
              <a:defRPr/>
            </a:pPr>
            <a:fld id="{3306AAA1-2333-44AA-91AA-24B6645ECE2A}" type="slidenum">
              <a:rPr lang="en-US" altLang="en-US"/>
              <a:pPr>
                <a:defRPr/>
              </a:pPr>
              <a:t>‹#›</a:t>
            </a:fld>
            <a:endParaRPr lang="en-US" altLang="en-US"/>
          </a:p>
        </p:txBody>
      </p:sp>
    </p:spTree>
    <p:extLst>
      <p:ext uri="{BB962C8B-B14F-4D97-AF65-F5344CB8AC3E}">
        <p14:creationId xmlns:p14="http://schemas.microsoft.com/office/powerpoint/2010/main" val="417949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989C673-AB40-4D1B-8EBB-D31889AC11C8}"/>
              </a:ext>
            </a:extLst>
          </p:cNvPr>
          <p:cNvSpPr>
            <a:spLocks noGrp="1" noChangeArrowheads="1"/>
          </p:cNvSpPr>
          <p:nvPr>
            <p:ph type="sldNum" sz="quarter" idx="10"/>
          </p:nvPr>
        </p:nvSpPr>
        <p:spPr>
          <a:ln/>
        </p:spPr>
        <p:txBody>
          <a:bodyPr/>
          <a:lstStyle>
            <a:lvl1pPr>
              <a:defRPr/>
            </a:lvl1pPr>
          </a:lstStyle>
          <a:p>
            <a:pPr>
              <a:defRPr/>
            </a:pPr>
            <a:fld id="{54E0AFAD-5202-4DC8-910E-5324B558AB5B}" type="slidenum">
              <a:rPr lang="en-US" altLang="en-US"/>
              <a:pPr>
                <a:defRPr/>
              </a:pPr>
              <a:t>‹#›</a:t>
            </a:fld>
            <a:endParaRPr lang="en-US" altLang="en-US"/>
          </a:p>
        </p:txBody>
      </p:sp>
    </p:spTree>
    <p:extLst>
      <p:ext uri="{BB962C8B-B14F-4D97-AF65-F5344CB8AC3E}">
        <p14:creationId xmlns:p14="http://schemas.microsoft.com/office/powerpoint/2010/main" val="234204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04D526BE-0226-4133-88E4-C4A29BE0FD4E}"/>
              </a:ext>
            </a:extLst>
          </p:cNvPr>
          <p:cNvSpPr>
            <a:spLocks noGrp="1" noChangeArrowheads="1"/>
          </p:cNvSpPr>
          <p:nvPr>
            <p:ph type="sldNum" sz="quarter" idx="10"/>
          </p:nvPr>
        </p:nvSpPr>
        <p:spPr>
          <a:ln/>
        </p:spPr>
        <p:txBody>
          <a:bodyPr/>
          <a:lstStyle>
            <a:lvl1pPr>
              <a:defRPr/>
            </a:lvl1pPr>
          </a:lstStyle>
          <a:p>
            <a:pPr>
              <a:defRPr/>
            </a:pPr>
            <a:fld id="{27154210-18DD-438C-A438-474022748B37}" type="slidenum">
              <a:rPr lang="en-US" altLang="en-US"/>
              <a:pPr>
                <a:defRPr/>
              </a:pPr>
              <a:t>‹#›</a:t>
            </a:fld>
            <a:endParaRPr lang="en-US" altLang="en-US"/>
          </a:p>
        </p:txBody>
      </p:sp>
    </p:spTree>
    <p:extLst>
      <p:ext uri="{BB962C8B-B14F-4D97-AF65-F5344CB8AC3E}">
        <p14:creationId xmlns:p14="http://schemas.microsoft.com/office/powerpoint/2010/main" val="375657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8350" y="1067662"/>
            <a:ext cx="7746387" cy="5263469"/>
          </a:xfrm>
        </p:spPr>
        <p:txBody>
          <a:bodyPr/>
          <a:lstStyle>
            <a:lvl1pPr marL="342900" indent="-342900">
              <a:buSzPct val="110000"/>
              <a:buFont typeface="Wingdings" panose="05000000000000000000" pitchFamily="2" charset="2"/>
              <a:buChar char="§"/>
              <a:defRPr/>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E46D9D1-3A0B-4830-9771-FFCB254C68FD}"/>
              </a:ext>
            </a:extLst>
          </p:cNvPr>
          <p:cNvSpPr>
            <a:spLocks noGrp="1" noChangeArrowheads="1"/>
          </p:cNvSpPr>
          <p:nvPr>
            <p:ph type="sldNum" sz="quarter" idx="10"/>
          </p:nvPr>
        </p:nvSpPr>
        <p:spPr>
          <a:ln/>
        </p:spPr>
        <p:txBody>
          <a:bodyPr/>
          <a:lstStyle>
            <a:lvl1pPr>
              <a:defRPr/>
            </a:lvl1pPr>
          </a:lstStyle>
          <a:p>
            <a:pPr>
              <a:defRPr/>
            </a:pPr>
            <a:fld id="{426D0A47-6CB3-4B55-A2F3-FFAD4B8D19F9}" type="slidenum">
              <a:rPr lang="en-US" altLang="en-US"/>
              <a:pPr>
                <a:defRPr/>
              </a:pPr>
              <a:t>‹#›</a:t>
            </a:fld>
            <a:endParaRPr lang="en-US" altLang="en-US"/>
          </a:p>
        </p:txBody>
      </p:sp>
    </p:spTree>
    <p:extLst>
      <p:ext uri="{BB962C8B-B14F-4D97-AF65-F5344CB8AC3E}">
        <p14:creationId xmlns:p14="http://schemas.microsoft.com/office/powerpoint/2010/main" val="291898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19740F89-6A40-434A-B633-C16AB606E222}"/>
              </a:ext>
            </a:extLst>
          </p:cNvPr>
          <p:cNvSpPr>
            <a:spLocks noGrp="1" noChangeArrowheads="1"/>
          </p:cNvSpPr>
          <p:nvPr>
            <p:ph type="sldNum" sz="quarter" idx="10"/>
          </p:nvPr>
        </p:nvSpPr>
        <p:spPr>
          <a:ln/>
        </p:spPr>
        <p:txBody>
          <a:bodyPr/>
          <a:lstStyle>
            <a:lvl1pPr>
              <a:defRPr/>
            </a:lvl1pPr>
          </a:lstStyle>
          <a:p>
            <a:pPr>
              <a:defRPr/>
            </a:pPr>
            <a:fld id="{18696338-A5C8-4BE9-90AA-26742F29AB62}" type="slidenum">
              <a:rPr lang="en-US" altLang="en-US"/>
              <a:pPr>
                <a:defRPr/>
              </a:pPr>
              <a:t>‹#›</a:t>
            </a:fld>
            <a:endParaRPr lang="en-US" altLang="en-US"/>
          </a:p>
        </p:txBody>
      </p:sp>
    </p:spTree>
    <p:extLst>
      <p:ext uri="{BB962C8B-B14F-4D97-AF65-F5344CB8AC3E}">
        <p14:creationId xmlns:p14="http://schemas.microsoft.com/office/powerpoint/2010/main" val="92550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1C5EB6FE-917B-4F3A-9B86-96E6B879D162}"/>
              </a:ext>
            </a:extLst>
          </p:cNvPr>
          <p:cNvSpPr>
            <a:spLocks noGrp="1" noChangeArrowheads="1"/>
          </p:cNvSpPr>
          <p:nvPr>
            <p:ph type="sldNum" sz="quarter" idx="10"/>
          </p:nvPr>
        </p:nvSpPr>
        <p:spPr>
          <a:ln/>
        </p:spPr>
        <p:txBody>
          <a:bodyPr/>
          <a:lstStyle>
            <a:lvl1pPr>
              <a:defRPr/>
            </a:lvl1pPr>
          </a:lstStyle>
          <a:p>
            <a:pPr>
              <a:defRPr/>
            </a:pPr>
            <a:fld id="{B7132A46-16AA-4A4D-B778-6DEAB1732FD9}" type="slidenum">
              <a:rPr lang="en-US" altLang="en-US"/>
              <a:pPr>
                <a:defRPr/>
              </a:pPr>
              <a:t>‹#›</a:t>
            </a:fld>
            <a:endParaRPr lang="en-US" altLang="en-US"/>
          </a:p>
        </p:txBody>
      </p:sp>
    </p:spTree>
    <p:extLst>
      <p:ext uri="{BB962C8B-B14F-4D97-AF65-F5344CB8AC3E}">
        <p14:creationId xmlns:p14="http://schemas.microsoft.com/office/powerpoint/2010/main" val="341760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8214F52-F5E6-44C7-822C-993C316B6534}"/>
              </a:ext>
            </a:extLst>
          </p:cNvPr>
          <p:cNvSpPr>
            <a:spLocks noGrp="1" noChangeArrowheads="1"/>
          </p:cNvSpPr>
          <p:nvPr>
            <p:ph type="sldNum" sz="quarter" idx="10"/>
          </p:nvPr>
        </p:nvSpPr>
        <p:spPr>
          <a:ln/>
        </p:spPr>
        <p:txBody>
          <a:bodyPr/>
          <a:lstStyle>
            <a:lvl1pPr>
              <a:defRPr/>
            </a:lvl1pPr>
          </a:lstStyle>
          <a:p>
            <a:pPr>
              <a:defRPr/>
            </a:pPr>
            <a:fld id="{92CB1451-3DBA-4F47-AF18-2B3B790297BA}" type="slidenum">
              <a:rPr lang="en-US" altLang="en-US"/>
              <a:pPr>
                <a:defRPr/>
              </a:pPr>
              <a:t>‹#›</a:t>
            </a:fld>
            <a:endParaRPr lang="en-US" altLang="en-US"/>
          </a:p>
        </p:txBody>
      </p:sp>
    </p:spTree>
    <p:extLst>
      <p:ext uri="{BB962C8B-B14F-4D97-AF65-F5344CB8AC3E}">
        <p14:creationId xmlns:p14="http://schemas.microsoft.com/office/powerpoint/2010/main" val="426465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D9296ADE-28BF-4F61-80BD-82007B190324}"/>
              </a:ext>
            </a:extLst>
          </p:cNvPr>
          <p:cNvSpPr>
            <a:spLocks noGrp="1" noChangeArrowheads="1"/>
          </p:cNvSpPr>
          <p:nvPr>
            <p:ph type="sldNum" sz="quarter" idx="10"/>
          </p:nvPr>
        </p:nvSpPr>
        <p:spPr>
          <a:ln/>
        </p:spPr>
        <p:txBody>
          <a:bodyPr/>
          <a:lstStyle>
            <a:lvl1pPr>
              <a:defRPr/>
            </a:lvl1pPr>
          </a:lstStyle>
          <a:p>
            <a:pPr>
              <a:defRPr/>
            </a:pPr>
            <a:fld id="{A9C74CC4-4EC6-4A9E-8278-BF4C2829BC46}" type="slidenum">
              <a:rPr lang="en-US" altLang="en-US"/>
              <a:pPr>
                <a:defRPr/>
              </a:pPr>
              <a:t>‹#›</a:t>
            </a:fld>
            <a:endParaRPr lang="en-US" altLang="en-US"/>
          </a:p>
        </p:txBody>
      </p:sp>
    </p:spTree>
    <p:extLst>
      <p:ext uri="{BB962C8B-B14F-4D97-AF65-F5344CB8AC3E}">
        <p14:creationId xmlns:p14="http://schemas.microsoft.com/office/powerpoint/2010/main" val="140358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FA04AE8-455A-4676-B112-CF373CC2B8D7}"/>
              </a:ext>
            </a:extLst>
          </p:cNvPr>
          <p:cNvSpPr>
            <a:spLocks noGrp="1" noChangeArrowheads="1"/>
          </p:cNvSpPr>
          <p:nvPr>
            <p:ph type="sldNum" sz="quarter" idx="10"/>
          </p:nvPr>
        </p:nvSpPr>
        <p:spPr>
          <a:ln/>
        </p:spPr>
        <p:txBody>
          <a:bodyPr/>
          <a:lstStyle>
            <a:lvl1pPr>
              <a:defRPr/>
            </a:lvl1pPr>
          </a:lstStyle>
          <a:p>
            <a:pPr>
              <a:defRPr/>
            </a:pPr>
            <a:fld id="{67688B30-A0A7-464E-87E9-AC20B5CBEB10}" type="slidenum">
              <a:rPr lang="en-US" altLang="en-US"/>
              <a:pPr>
                <a:defRPr/>
              </a:pPr>
              <a:t>‹#›</a:t>
            </a:fld>
            <a:endParaRPr lang="en-US" altLang="en-US"/>
          </a:p>
        </p:txBody>
      </p:sp>
    </p:spTree>
    <p:extLst>
      <p:ext uri="{BB962C8B-B14F-4D97-AF65-F5344CB8AC3E}">
        <p14:creationId xmlns:p14="http://schemas.microsoft.com/office/powerpoint/2010/main" val="74241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DB9B5C1-D15B-4CB1-B2CD-9214149684CE}"/>
              </a:ext>
            </a:extLst>
          </p:cNvPr>
          <p:cNvSpPr>
            <a:spLocks noGrp="1" noChangeArrowheads="1"/>
          </p:cNvSpPr>
          <p:nvPr>
            <p:ph type="sldNum" sz="quarter" idx="10"/>
          </p:nvPr>
        </p:nvSpPr>
        <p:spPr>
          <a:ln/>
        </p:spPr>
        <p:txBody>
          <a:bodyPr/>
          <a:lstStyle>
            <a:lvl1pPr>
              <a:defRPr/>
            </a:lvl1pPr>
          </a:lstStyle>
          <a:p>
            <a:pPr>
              <a:defRPr/>
            </a:pPr>
            <a:fld id="{90A1685C-BC0B-4770-911B-2B32F0172F5F}" type="slidenum">
              <a:rPr lang="en-US" altLang="en-US"/>
              <a:pPr>
                <a:defRPr/>
              </a:pPr>
              <a:t>‹#›</a:t>
            </a:fld>
            <a:endParaRPr lang="en-US" altLang="en-US"/>
          </a:p>
        </p:txBody>
      </p:sp>
    </p:spTree>
    <p:extLst>
      <p:ext uri="{BB962C8B-B14F-4D97-AF65-F5344CB8AC3E}">
        <p14:creationId xmlns:p14="http://schemas.microsoft.com/office/powerpoint/2010/main" val="428574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D6D2DB4-B98B-4F92-B13C-EE5489A63B45}"/>
              </a:ext>
            </a:extLst>
          </p:cNvPr>
          <p:cNvSpPr>
            <a:spLocks noGrp="1" noChangeArrowheads="1"/>
          </p:cNvSpPr>
          <p:nvPr>
            <p:ph type="sldNum" sz="quarter" idx="10"/>
          </p:nvPr>
        </p:nvSpPr>
        <p:spPr>
          <a:ln/>
        </p:spPr>
        <p:txBody>
          <a:bodyPr/>
          <a:lstStyle>
            <a:lvl1pPr>
              <a:defRPr/>
            </a:lvl1pPr>
          </a:lstStyle>
          <a:p>
            <a:pPr>
              <a:defRPr/>
            </a:pPr>
            <a:fld id="{E6F05C00-BA5B-4ACD-A27C-AD7DDA5DAA16}" type="slidenum">
              <a:rPr lang="en-US" altLang="en-US"/>
              <a:pPr>
                <a:defRPr/>
              </a:pPr>
              <a:t>‹#›</a:t>
            </a:fld>
            <a:endParaRPr lang="en-US" altLang="en-US"/>
          </a:p>
        </p:txBody>
      </p:sp>
    </p:spTree>
    <p:extLst>
      <p:ext uri="{BB962C8B-B14F-4D97-AF65-F5344CB8AC3E}">
        <p14:creationId xmlns:p14="http://schemas.microsoft.com/office/powerpoint/2010/main" val="168723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A046C81-2276-441D-9E49-14A55272ADA8}"/>
              </a:ext>
            </a:extLst>
          </p:cNvPr>
          <p:cNvSpPr>
            <a:spLocks noGrp="1" noChangeArrowheads="1"/>
          </p:cNvSpPr>
          <p:nvPr>
            <p:ph type="body" idx="1"/>
          </p:nvPr>
        </p:nvSpPr>
        <p:spPr bwMode="auto">
          <a:xfrm>
            <a:off x="812346" y="1093788"/>
            <a:ext cx="766331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543171" name="Rectangle 3">
            <a:extLst>
              <a:ext uri="{FF2B5EF4-FFF2-40B4-BE49-F238E27FC236}">
                <a16:creationId xmlns:a16="http://schemas.microsoft.com/office/drawing/2014/main" id="{94FDBCE7-B8B5-4475-A996-42A0E008C53E}"/>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AE223EF9-3EAE-426A-A27B-0C1FBF69E26E}" type="slidenum">
              <a:rPr lang="en-US" altLang="en-US"/>
              <a:pPr>
                <a:defRPr/>
              </a:pPr>
              <a:t>‹#›</a:t>
            </a:fld>
            <a:endParaRPr lang="en-US" altLang="en-US"/>
          </a:p>
        </p:txBody>
      </p:sp>
      <p:sp>
        <p:nvSpPr>
          <p:cNvPr id="1028" name="Text Box 4">
            <a:extLst>
              <a:ext uri="{FF2B5EF4-FFF2-40B4-BE49-F238E27FC236}">
                <a16:creationId xmlns:a16="http://schemas.microsoft.com/office/drawing/2014/main" id="{55E79249-6ECF-4C34-A00A-9EE8FF0E2EC8}"/>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a:solidFill>
                  <a:srgbClr val="002060"/>
                </a:solidFill>
              </a:rPr>
              <a:t>©Silberschatz, Korth and Sudarshan</a:t>
            </a:r>
          </a:p>
        </p:txBody>
      </p:sp>
      <p:sp>
        <p:nvSpPr>
          <p:cNvPr id="1543173" name="Text Box 5">
            <a:extLst>
              <a:ext uri="{FF2B5EF4-FFF2-40B4-BE49-F238E27FC236}">
                <a16:creationId xmlns:a16="http://schemas.microsoft.com/office/drawing/2014/main" id="{B3070CAB-1519-4AFA-BA1A-20FF2EC75D45}"/>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24.</a:t>
            </a:r>
            <a:fld id="{55FD8A8D-17A3-4AAC-BE47-EA12BE456641}"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1543174" name="Rectangle 6">
            <a:extLst>
              <a:ext uri="{FF2B5EF4-FFF2-40B4-BE49-F238E27FC236}">
                <a16:creationId xmlns:a16="http://schemas.microsoft.com/office/drawing/2014/main" id="{BA8FD198-5285-49F7-96E8-ED3486954D9F}"/>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28050157-A7F4-4D2D-8803-07D0D26FB866}"/>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B28619C-B39E-43A8-A32E-F263649EC642}"/>
              </a:ext>
            </a:extLst>
          </p:cNvPr>
          <p:cNvSpPr>
            <a:spLocks/>
          </p:cNvSpPr>
          <p:nvPr/>
        </p:nvSpPr>
        <p:spPr bwMode="auto">
          <a:xfrm>
            <a:off x="8916988" y="5445125"/>
            <a:ext cx="227012" cy="47625"/>
          </a:xfrm>
          <a:custGeom>
            <a:avLst/>
            <a:gdLst>
              <a:gd name="T0" fmla="*/ 0 w 285"/>
              <a:gd name="T1" fmla="*/ 2147483646 h 61"/>
              <a:gd name="T2" fmla="*/ 1010703623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951510025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951510025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1010703623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0" y="0"/>
            <a:ext cx="812345" cy="103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6"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a:extLst>
              <a:ext uri="{FF2B5EF4-FFF2-40B4-BE49-F238E27FC236}">
                <a16:creationId xmlns:a16="http://schemas.microsoft.com/office/drawing/2014/main" id="{202BE090-6788-417E-BB14-AB226465082A}"/>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24: Advanced Indexing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CD51-7C8C-476D-B17A-5604D930AA1B}"/>
              </a:ext>
            </a:extLst>
          </p:cNvPr>
          <p:cNvSpPr>
            <a:spLocks noGrp="1"/>
          </p:cNvSpPr>
          <p:nvPr>
            <p:ph type="title"/>
          </p:nvPr>
        </p:nvSpPr>
        <p:spPr/>
        <p:txBody>
          <a:bodyPr/>
          <a:lstStyle/>
          <a:p>
            <a:r>
              <a:rPr lang="en-IN" dirty="0"/>
              <a:t>Buffer Tree</a:t>
            </a:r>
          </a:p>
        </p:txBody>
      </p:sp>
      <p:sp>
        <p:nvSpPr>
          <p:cNvPr id="3" name="Content Placeholder 2">
            <a:extLst>
              <a:ext uri="{FF2B5EF4-FFF2-40B4-BE49-F238E27FC236}">
                <a16:creationId xmlns:a16="http://schemas.microsoft.com/office/drawing/2014/main" id="{97E54EA5-BC9B-4BA7-A0E5-D972FC597797}"/>
              </a:ext>
            </a:extLst>
          </p:cNvPr>
          <p:cNvSpPr>
            <a:spLocks noGrp="1"/>
          </p:cNvSpPr>
          <p:nvPr>
            <p:ph idx="1"/>
          </p:nvPr>
        </p:nvSpPr>
        <p:spPr/>
        <p:txBody>
          <a:bodyPr/>
          <a:lstStyle/>
          <a:p>
            <a:r>
              <a:rPr lang="en-IN" dirty="0"/>
              <a:t>Alternative to LSM tree</a:t>
            </a:r>
          </a:p>
          <a:p>
            <a:r>
              <a:rPr lang="en-IN" dirty="0"/>
              <a:t>Key idea: each internal node of B</a:t>
            </a:r>
            <a:r>
              <a:rPr lang="en-IN" sz="2000" baseline="30000" dirty="0"/>
              <a:t>+</a:t>
            </a:r>
            <a:r>
              <a:rPr lang="en-IN" dirty="0"/>
              <a:t>-tree has a buffer to store inserts</a:t>
            </a:r>
          </a:p>
          <a:p>
            <a:pPr lvl="1"/>
            <a:r>
              <a:rPr lang="en-IN" dirty="0"/>
              <a:t>Inserts are moved to lower levels when buffer is full</a:t>
            </a:r>
          </a:p>
          <a:p>
            <a:pPr lvl="1"/>
            <a:r>
              <a:rPr lang="en-IN" dirty="0"/>
              <a:t>With a large buffer, many records are moved to lower level each time</a:t>
            </a:r>
          </a:p>
          <a:p>
            <a:pPr lvl="1"/>
            <a:r>
              <a:rPr lang="en-IN" dirty="0"/>
              <a:t>Per record I/O decreases correspondingly </a:t>
            </a:r>
          </a:p>
          <a:p>
            <a:r>
              <a:rPr lang="en-IN" dirty="0"/>
              <a:t>Benefits</a:t>
            </a:r>
          </a:p>
          <a:p>
            <a:pPr lvl="1"/>
            <a:r>
              <a:rPr lang="en-IN" dirty="0"/>
              <a:t>Less overhead on queries</a:t>
            </a:r>
          </a:p>
          <a:p>
            <a:pPr lvl="1"/>
            <a:r>
              <a:rPr lang="en-IN" dirty="0"/>
              <a:t>Can be used with any tree index structure</a:t>
            </a:r>
          </a:p>
          <a:p>
            <a:pPr lvl="1"/>
            <a:r>
              <a:rPr lang="en-IN" dirty="0"/>
              <a:t>Used in PostgreSQL Generalized Search Tree (</a:t>
            </a:r>
            <a:r>
              <a:rPr lang="en-IN" dirty="0" err="1"/>
              <a:t>GiST</a:t>
            </a:r>
            <a:r>
              <a:rPr lang="en-IN" dirty="0"/>
              <a:t>) indices</a:t>
            </a:r>
          </a:p>
          <a:p>
            <a:r>
              <a:rPr lang="en-IN" dirty="0"/>
              <a:t>Drawback: more random I/O than LSM tree</a:t>
            </a:r>
          </a:p>
        </p:txBody>
      </p:sp>
      <p:pic>
        <p:nvPicPr>
          <p:cNvPr id="5" name="Graphic 4">
            <a:extLst>
              <a:ext uri="{FF2B5EF4-FFF2-40B4-BE49-F238E27FC236}">
                <a16:creationId xmlns:a16="http://schemas.microsoft.com/office/drawing/2014/main" id="{05296A56-F08F-4E11-BBF8-A569A17C898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327178" y="4608576"/>
            <a:ext cx="7152574" cy="1023558"/>
          </a:xfrm>
          <a:prstGeom prst="rect">
            <a:avLst/>
          </a:prstGeom>
        </p:spPr>
      </p:pic>
    </p:spTree>
    <p:extLst>
      <p:ext uri="{BB962C8B-B14F-4D97-AF65-F5344CB8AC3E}">
        <p14:creationId xmlns:p14="http://schemas.microsoft.com/office/powerpoint/2010/main" val="182889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2" name="Rectangle 2">
            <a:extLst>
              <a:ext uri="{FF2B5EF4-FFF2-40B4-BE49-F238E27FC236}">
                <a16:creationId xmlns:a16="http://schemas.microsoft.com/office/drawing/2014/main" id="{EB621FDA-61A3-442F-BA71-505BD03749D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Bitmap Indices</a:t>
            </a:r>
          </a:p>
        </p:txBody>
      </p:sp>
      <p:sp>
        <p:nvSpPr>
          <p:cNvPr id="155651" name="Rectangle 3">
            <a:extLst>
              <a:ext uri="{FF2B5EF4-FFF2-40B4-BE49-F238E27FC236}">
                <a16:creationId xmlns:a16="http://schemas.microsoft.com/office/drawing/2014/main" id="{E98C0208-69E7-4D57-8EBE-6ADDE7208326}"/>
              </a:ext>
            </a:extLst>
          </p:cNvPr>
          <p:cNvSpPr>
            <a:spLocks noGrp="1" noChangeArrowheads="1"/>
          </p:cNvSpPr>
          <p:nvPr>
            <p:ph type="body" idx="1"/>
          </p:nvPr>
        </p:nvSpPr>
        <p:spPr>
          <a:xfrm>
            <a:off x="768350" y="1067662"/>
            <a:ext cx="7825234" cy="5263469"/>
          </a:xfrm>
        </p:spPr>
        <p:txBody>
          <a:bodyPr/>
          <a:lstStyle/>
          <a:p>
            <a:r>
              <a:rPr lang="en-US" altLang="en-US" dirty="0"/>
              <a:t>Bitmap indices are a special type of index designed for efficient querying on multiple keys</a:t>
            </a:r>
          </a:p>
          <a:p>
            <a:r>
              <a:rPr lang="en-US" altLang="en-US" dirty="0"/>
              <a:t>Records in a relation are assumed to be numbered sequentially from, say, 0</a:t>
            </a:r>
          </a:p>
          <a:p>
            <a:pPr lvl="1"/>
            <a:r>
              <a:rPr lang="en-US" altLang="en-US" dirty="0"/>
              <a:t>Given a number </a:t>
            </a:r>
            <a:r>
              <a:rPr lang="en-US" altLang="en-US" i="1" dirty="0"/>
              <a:t>n</a:t>
            </a:r>
            <a:r>
              <a:rPr lang="en-US" altLang="en-US" dirty="0"/>
              <a:t> it must be easy to retrieve record </a:t>
            </a:r>
            <a:r>
              <a:rPr lang="en-US" altLang="en-US" i="1" dirty="0"/>
              <a:t>n</a:t>
            </a:r>
            <a:endParaRPr lang="en-US" altLang="en-US" dirty="0"/>
          </a:p>
          <a:p>
            <a:pPr lvl="2"/>
            <a:r>
              <a:rPr lang="en-US" altLang="en-US" dirty="0"/>
              <a:t>Particularly easy if records are of fixed size</a:t>
            </a:r>
          </a:p>
          <a:p>
            <a:r>
              <a:rPr lang="en-US" altLang="en-US" dirty="0"/>
              <a:t>Applicable on attributes that take on a relatively small number of distinct values</a:t>
            </a:r>
          </a:p>
          <a:p>
            <a:pPr lvl="1"/>
            <a:r>
              <a:rPr lang="en-US" altLang="en-US" dirty="0"/>
              <a:t>E.g., gender, country, state, …</a:t>
            </a:r>
          </a:p>
          <a:p>
            <a:pPr lvl="1"/>
            <a:r>
              <a:rPr lang="en-US" altLang="en-US" dirty="0"/>
              <a:t>E.g., income-level (income broken up into a small number of  levels such as 0-9999, 10000-19999, 20000-50000, 50000- infinity)</a:t>
            </a:r>
          </a:p>
          <a:p>
            <a:r>
              <a:rPr lang="en-US" altLang="en-US" dirty="0"/>
              <a:t>A bitmap is simply an array of bits</a:t>
            </a:r>
          </a:p>
        </p:txBody>
      </p:sp>
    </p:spTree>
    <p:extLst>
      <p:ext uri="{BB962C8B-B14F-4D97-AF65-F5344CB8AC3E}">
        <p14:creationId xmlns:p14="http://schemas.microsoft.com/office/powerpoint/2010/main" val="324771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a:extLst>
              <a:ext uri="{FF2B5EF4-FFF2-40B4-BE49-F238E27FC236}">
                <a16:creationId xmlns:a16="http://schemas.microsoft.com/office/drawing/2014/main" id="{2C5472FF-C093-4031-8337-24ECB6AE952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Bitmap Indices (Cont.)</a:t>
            </a:r>
          </a:p>
        </p:txBody>
      </p:sp>
      <p:sp>
        <p:nvSpPr>
          <p:cNvPr id="157699" name="Rectangle 3">
            <a:extLst>
              <a:ext uri="{FF2B5EF4-FFF2-40B4-BE49-F238E27FC236}">
                <a16:creationId xmlns:a16="http://schemas.microsoft.com/office/drawing/2014/main" id="{8753F9D6-9728-4779-998F-F111D8EE8A80}"/>
              </a:ext>
            </a:extLst>
          </p:cNvPr>
          <p:cNvSpPr>
            <a:spLocks noGrp="1" noChangeArrowheads="1"/>
          </p:cNvSpPr>
          <p:nvPr>
            <p:ph type="body" idx="1"/>
          </p:nvPr>
        </p:nvSpPr>
        <p:spPr>
          <a:xfrm>
            <a:off x="768350" y="1216241"/>
            <a:ext cx="7707313" cy="4781334"/>
          </a:xfrm>
        </p:spPr>
        <p:txBody>
          <a:bodyPr/>
          <a:lstStyle/>
          <a:p>
            <a:r>
              <a:rPr lang="en-US" altLang="en-US" dirty="0"/>
              <a:t>In its simplest form a bitmap index on an attribute has a bitmap for each value of the attribute</a:t>
            </a:r>
          </a:p>
          <a:p>
            <a:pPr lvl="1"/>
            <a:r>
              <a:rPr lang="en-US" altLang="en-US" dirty="0"/>
              <a:t>Bitmap has as many bits as records</a:t>
            </a:r>
          </a:p>
          <a:p>
            <a:pPr lvl="1"/>
            <a:r>
              <a:rPr lang="en-US" altLang="en-US" dirty="0"/>
              <a:t>In a bitmap for value v, the bit for a record is 1 if the record has the value v for the attribute, and is 0 otherwise</a:t>
            </a:r>
          </a:p>
        </p:txBody>
      </p:sp>
      <p:pic>
        <p:nvPicPr>
          <p:cNvPr id="157700" name="Picture 7">
            <a:extLst>
              <a:ext uri="{FF2B5EF4-FFF2-40B4-BE49-F238E27FC236}">
                <a16:creationId xmlns:a16="http://schemas.microsoft.com/office/drawing/2014/main" id="{2291BD59-780C-4B0E-A14D-DBAEFB6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880" y="2981086"/>
            <a:ext cx="6530276" cy="285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14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a:extLst>
              <a:ext uri="{FF2B5EF4-FFF2-40B4-BE49-F238E27FC236}">
                <a16:creationId xmlns:a16="http://schemas.microsoft.com/office/drawing/2014/main" id="{4C489884-9545-4F93-8C8F-DDF6077E45D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Bitmap Indices (Cont.)</a:t>
            </a:r>
          </a:p>
        </p:txBody>
      </p:sp>
      <p:sp>
        <p:nvSpPr>
          <p:cNvPr id="159747" name="Rectangle 3">
            <a:extLst>
              <a:ext uri="{FF2B5EF4-FFF2-40B4-BE49-F238E27FC236}">
                <a16:creationId xmlns:a16="http://schemas.microsoft.com/office/drawing/2014/main" id="{4611B1AB-25D7-42D6-8DFD-D7E5A169CB3C}"/>
              </a:ext>
            </a:extLst>
          </p:cNvPr>
          <p:cNvSpPr>
            <a:spLocks noGrp="1" noChangeArrowheads="1"/>
          </p:cNvSpPr>
          <p:nvPr>
            <p:ph type="body" idx="1"/>
          </p:nvPr>
        </p:nvSpPr>
        <p:spPr>
          <a:xfrm>
            <a:off x="768351" y="1100831"/>
            <a:ext cx="7665435" cy="5293620"/>
          </a:xfrm>
        </p:spPr>
        <p:txBody>
          <a:bodyPr/>
          <a:lstStyle/>
          <a:p>
            <a:pPr marL="381000" indent="-381000"/>
            <a:r>
              <a:rPr lang="en-US" altLang="en-US" dirty="0"/>
              <a:t>Bitmap indices are useful for queries on multiple attributes </a:t>
            </a:r>
          </a:p>
          <a:p>
            <a:pPr marL="800100" lvl="1" indent="-342900"/>
            <a:r>
              <a:rPr lang="en-US" altLang="en-US" dirty="0"/>
              <a:t>not particularly useful for single attribute queries</a:t>
            </a:r>
          </a:p>
          <a:p>
            <a:pPr marL="381000" indent="-381000"/>
            <a:r>
              <a:rPr lang="en-US" altLang="en-US" dirty="0"/>
              <a:t>Queries are answered using bitmap operations</a:t>
            </a:r>
          </a:p>
          <a:p>
            <a:pPr marL="800100" lvl="1" indent="-342900"/>
            <a:r>
              <a:rPr lang="en-US" altLang="en-US" dirty="0"/>
              <a:t>Intersection (and)</a:t>
            </a:r>
          </a:p>
          <a:p>
            <a:pPr marL="800100" lvl="1" indent="-342900"/>
            <a:r>
              <a:rPr lang="en-US" altLang="en-US" dirty="0"/>
              <a:t>Union (or)</a:t>
            </a:r>
          </a:p>
          <a:p>
            <a:pPr marL="800100" lvl="1" indent="-342900"/>
            <a:r>
              <a:rPr lang="en-US" altLang="en-US" dirty="0"/>
              <a:t>Complementation (not) </a:t>
            </a:r>
          </a:p>
          <a:p>
            <a:pPr marL="381000" indent="-381000"/>
            <a:r>
              <a:rPr lang="en-US" altLang="en-US" dirty="0"/>
              <a:t>Each operation takes two bitmaps of the same size and applies the operation on corresponding bits to get the result bitmap</a:t>
            </a:r>
          </a:p>
          <a:p>
            <a:pPr marL="800100" lvl="1" indent="-342900"/>
            <a:r>
              <a:rPr lang="en-US" altLang="en-US" dirty="0"/>
              <a:t>E.g.,  100110  AND 110011 = 100010</a:t>
            </a:r>
          </a:p>
          <a:p>
            <a:pPr marL="800100" lvl="1" indent="-342900">
              <a:buFont typeface="Monotype Sorts" pitchFamily="-65" charset="2"/>
              <a:buNone/>
            </a:pPr>
            <a:r>
              <a:rPr lang="en-US" altLang="en-US" dirty="0"/>
              <a:t>               100110  OR  110011 = 110111</a:t>
            </a:r>
            <a:br>
              <a:rPr lang="en-US" altLang="en-US" dirty="0"/>
            </a:br>
            <a:r>
              <a:rPr lang="en-US" altLang="en-US" dirty="0"/>
              <a:t>                       NOT 100110  = 011001</a:t>
            </a:r>
          </a:p>
          <a:p>
            <a:pPr marL="800100" lvl="1" indent="-342900"/>
            <a:r>
              <a:rPr lang="en-US" altLang="en-US" dirty="0"/>
              <a:t>Males with income level L1:   10010 AND 10100 = 10000</a:t>
            </a:r>
          </a:p>
          <a:p>
            <a:pPr marL="1200150" lvl="2" indent="-342900"/>
            <a:r>
              <a:rPr lang="en-US" altLang="en-US" dirty="0"/>
              <a:t>Can then retrieve required tuples.</a:t>
            </a:r>
          </a:p>
          <a:p>
            <a:pPr marL="1200150" lvl="2" indent="-342900"/>
            <a:r>
              <a:rPr lang="en-US" altLang="en-US" dirty="0"/>
              <a:t>Counting number of matching tuples is even faster</a:t>
            </a:r>
          </a:p>
        </p:txBody>
      </p:sp>
    </p:spTree>
    <p:extLst>
      <p:ext uri="{BB962C8B-B14F-4D97-AF65-F5344CB8AC3E}">
        <p14:creationId xmlns:p14="http://schemas.microsoft.com/office/powerpoint/2010/main" val="16664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a:extLst>
              <a:ext uri="{FF2B5EF4-FFF2-40B4-BE49-F238E27FC236}">
                <a16:creationId xmlns:a16="http://schemas.microsoft.com/office/drawing/2014/main" id="{F0C66E22-7179-4713-954A-6250EC2A45AE}"/>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Bitmap Indices (Cont.)</a:t>
            </a:r>
          </a:p>
        </p:txBody>
      </p:sp>
      <p:sp>
        <p:nvSpPr>
          <p:cNvPr id="161795" name="Rectangle 3">
            <a:extLst>
              <a:ext uri="{FF2B5EF4-FFF2-40B4-BE49-F238E27FC236}">
                <a16:creationId xmlns:a16="http://schemas.microsoft.com/office/drawing/2014/main" id="{5651EBC4-CA5E-4F80-A811-274B1D9AC061}"/>
              </a:ext>
            </a:extLst>
          </p:cNvPr>
          <p:cNvSpPr>
            <a:spLocks noGrp="1" noChangeArrowheads="1"/>
          </p:cNvSpPr>
          <p:nvPr>
            <p:ph type="body" idx="1"/>
          </p:nvPr>
        </p:nvSpPr>
        <p:spPr>
          <a:xfrm>
            <a:off x="768350" y="1154097"/>
            <a:ext cx="7754213" cy="4857766"/>
          </a:xfrm>
        </p:spPr>
        <p:txBody>
          <a:bodyPr/>
          <a:lstStyle/>
          <a:p>
            <a:r>
              <a:rPr lang="en-US" altLang="en-US" dirty="0"/>
              <a:t>Bitmap indices generally very small compared with relation size</a:t>
            </a:r>
          </a:p>
          <a:p>
            <a:pPr lvl="1"/>
            <a:r>
              <a:rPr lang="en-US" altLang="en-US" dirty="0"/>
              <a:t>E.g., if record is 100 bytes, space for a single bitmap is 1/800 of space used by relation.  </a:t>
            </a:r>
          </a:p>
          <a:p>
            <a:pPr lvl="2"/>
            <a:r>
              <a:rPr lang="en-US" altLang="en-US" dirty="0"/>
              <a:t>If number of distinct attribute values is 8, bitmap is only 1% of relation size</a:t>
            </a:r>
          </a:p>
          <a:p>
            <a:r>
              <a:rPr lang="en-US" altLang="en-US" dirty="0"/>
              <a:t>Deletion needs to be handled properly</a:t>
            </a:r>
          </a:p>
          <a:p>
            <a:pPr lvl="1"/>
            <a:r>
              <a:rPr lang="en-US" altLang="en-US" b="1" dirty="0">
                <a:solidFill>
                  <a:srgbClr val="002060"/>
                </a:solidFill>
              </a:rPr>
              <a:t>Existence bitmap</a:t>
            </a:r>
            <a:r>
              <a:rPr lang="en-US" altLang="en-US" dirty="0">
                <a:solidFill>
                  <a:srgbClr val="002060"/>
                </a:solidFill>
              </a:rPr>
              <a:t> </a:t>
            </a:r>
            <a:r>
              <a:rPr lang="en-US" altLang="en-US" dirty="0"/>
              <a:t>to note if there is a valid record at a record location</a:t>
            </a:r>
          </a:p>
          <a:p>
            <a:pPr lvl="1"/>
            <a:r>
              <a:rPr lang="en-US" altLang="en-US" dirty="0"/>
              <a:t>Needed for complementation</a:t>
            </a:r>
          </a:p>
          <a:p>
            <a:pPr lvl="2"/>
            <a:r>
              <a:rPr lang="en-US" altLang="en-US" dirty="0"/>
              <a:t>not(</a:t>
            </a:r>
            <a:r>
              <a:rPr lang="en-US" altLang="en-US" i="1" dirty="0"/>
              <a:t>A=v</a:t>
            </a:r>
            <a:r>
              <a:rPr lang="en-US" altLang="en-US" dirty="0"/>
              <a:t>):      </a:t>
            </a:r>
            <a:r>
              <a:rPr lang="en-US" altLang="en-US" i="1" dirty="0"/>
              <a:t>(NOT bitmap-</a:t>
            </a:r>
            <a:r>
              <a:rPr lang="en-US" altLang="en-US" i="1" dirty="0" err="1"/>
              <a:t>A-v</a:t>
            </a:r>
            <a:r>
              <a:rPr lang="en-US" altLang="en-US" i="1" dirty="0"/>
              <a:t>) AND </a:t>
            </a:r>
            <a:r>
              <a:rPr lang="en-US" altLang="en-US" i="1" dirty="0" err="1"/>
              <a:t>ExistenceBitmap</a:t>
            </a:r>
            <a:endParaRPr lang="en-US" altLang="en-US" i="1" dirty="0"/>
          </a:p>
          <a:p>
            <a:r>
              <a:rPr lang="en-US" altLang="en-US" dirty="0"/>
              <a:t>Should keep bitmaps for all values, even null value</a:t>
            </a:r>
          </a:p>
          <a:p>
            <a:pPr lvl="1"/>
            <a:r>
              <a:rPr lang="en-US" altLang="en-US" dirty="0"/>
              <a:t>To correctly handle SQL null semantics for  NOT(</a:t>
            </a:r>
            <a:r>
              <a:rPr lang="en-US" altLang="en-US" i="1" dirty="0"/>
              <a:t>A=v</a:t>
            </a:r>
            <a:r>
              <a:rPr lang="en-US" altLang="en-US" dirty="0"/>
              <a:t>):</a:t>
            </a:r>
          </a:p>
          <a:p>
            <a:pPr lvl="2"/>
            <a:r>
              <a:rPr lang="en-US" altLang="en-US" dirty="0"/>
              <a:t> intersect above result with  (NOT </a:t>
            </a:r>
            <a:r>
              <a:rPr lang="en-US" altLang="en-US" i="1" dirty="0"/>
              <a:t>bitmap-A-Null</a:t>
            </a:r>
            <a:r>
              <a:rPr lang="en-US" altLang="en-US" dirty="0"/>
              <a:t>)</a:t>
            </a:r>
          </a:p>
          <a:p>
            <a:pPr lvl="1"/>
            <a:endParaRPr lang="en-US" altLang="en-US" dirty="0"/>
          </a:p>
        </p:txBody>
      </p:sp>
    </p:spTree>
    <p:extLst>
      <p:ext uri="{BB962C8B-B14F-4D97-AF65-F5344CB8AC3E}">
        <p14:creationId xmlns:p14="http://schemas.microsoft.com/office/powerpoint/2010/main" val="381853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a:extLst>
              <a:ext uri="{FF2B5EF4-FFF2-40B4-BE49-F238E27FC236}">
                <a16:creationId xmlns:a16="http://schemas.microsoft.com/office/drawing/2014/main" id="{B04DB7D5-E84C-420F-B6AC-28A2F85B2C19}"/>
              </a:ext>
            </a:extLst>
          </p:cNvPr>
          <p:cNvSpPr>
            <a:spLocks noGrp="1" noChangeArrowheads="1"/>
          </p:cNvSpPr>
          <p:nvPr>
            <p:ph type="title"/>
          </p:nvPr>
        </p:nvSpPr>
        <p:spPr>
          <a:xfrm>
            <a:off x="768350" y="117475"/>
            <a:ext cx="8375650" cy="609600"/>
          </a:xfrm>
        </p:spPr>
        <p:txBody>
          <a:bodyPr/>
          <a:lstStyle/>
          <a:p>
            <a:pPr>
              <a:defRPr/>
            </a:pPr>
            <a:r>
              <a:rPr lang="en-US" altLang="en-US" sz="2800" dirty="0">
                <a:effectLst>
                  <a:outerShdw blurRad="38100" dist="38100" dir="2700000" algn="tl">
                    <a:srgbClr val="C0C0C0"/>
                  </a:outerShdw>
                </a:effectLst>
              </a:rPr>
              <a:t>Efficient Implementation of Bitmap Operations</a:t>
            </a:r>
          </a:p>
        </p:txBody>
      </p:sp>
      <p:sp>
        <p:nvSpPr>
          <p:cNvPr id="163843" name="Rectangle 3">
            <a:extLst>
              <a:ext uri="{FF2B5EF4-FFF2-40B4-BE49-F238E27FC236}">
                <a16:creationId xmlns:a16="http://schemas.microsoft.com/office/drawing/2014/main" id="{CFBFA6B0-F886-422A-A775-BBE4FA427BED}"/>
              </a:ext>
            </a:extLst>
          </p:cNvPr>
          <p:cNvSpPr>
            <a:spLocks noGrp="1" noChangeArrowheads="1"/>
          </p:cNvSpPr>
          <p:nvPr>
            <p:ph type="body" idx="1"/>
          </p:nvPr>
        </p:nvSpPr>
        <p:spPr>
          <a:xfrm>
            <a:off x="768350" y="1171850"/>
            <a:ext cx="7718702" cy="4772457"/>
          </a:xfrm>
        </p:spPr>
        <p:txBody>
          <a:bodyPr/>
          <a:lstStyle/>
          <a:p>
            <a:r>
              <a:rPr lang="en-US" altLang="en-US" dirty="0"/>
              <a:t>Bitmaps are packed into words;  a single word and (a basic CPU instruction) computes and of 32 or 64 bits at once</a:t>
            </a:r>
          </a:p>
          <a:p>
            <a:pPr lvl="1"/>
            <a:r>
              <a:rPr lang="en-US" altLang="en-US" dirty="0"/>
              <a:t>E.g., 1-million-bit maps can be and-</a:t>
            </a:r>
            <a:r>
              <a:rPr lang="en-US" altLang="en-US" dirty="0" err="1"/>
              <a:t>ed</a:t>
            </a:r>
            <a:r>
              <a:rPr lang="en-US" altLang="en-US" dirty="0"/>
              <a:t> with just 31,250 instruction</a:t>
            </a:r>
          </a:p>
          <a:p>
            <a:r>
              <a:rPr lang="en-US" altLang="en-US" dirty="0"/>
              <a:t>Counting number of 1s can be done fast by a trick:</a:t>
            </a:r>
          </a:p>
          <a:p>
            <a:pPr lvl="1"/>
            <a:r>
              <a:rPr lang="en-US" altLang="en-US" dirty="0"/>
              <a:t>Use each byte to index into a precomputed array of 256 elements each storing the count of 1s in the binary representation</a:t>
            </a:r>
          </a:p>
          <a:p>
            <a:pPr lvl="2"/>
            <a:r>
              <a:rPr lang="en-US" altLang="en-US" dirty="0"/>
              <a:t>Can use pairs of bytes to speed up further at a higher memory cost</a:t>
            </a:r>
          </a:p>
          <a:p>
            <a:pPr lvl="1"/>
            <a:r>
              <a:rPr lang="en-US" altLang="en-US" dirty="0"/>
              <a:t>Add up the retrieved counts</a:t>
            </a:r>
          </a:p>
          <a:p>
            <a:r>
              <a:rPr lang="en-US" altLang="en-US" dirty="0"/>
              <a:t>Bitmaps can be used instead of Tuple-ID lists at leaf levels of </a:t>
            </a:r>
            <a:br>
              <a:rPr lang="en-US" altLang="en-US" dirty="0"/>
            </a:br>
            <a:r>
              <a:rPr lang="en-US" altLang="en-US" dirty="0"/>
              <a:t>B</a:t>
            </a:r>
            <a:r>
              <a:rPr lang="en-US" altLang="en-US" baseline="30000" dirty="0"/>
              <a:t>+</a:t>
            </a:r>
            <a:r>
              <a:rPr lang="en-US" altLang="en-US" dirty="0"/>
              <a:t>-trees, for values that have a large number of matching records</a:t>
            </a:r>
          </a:p>
          <a:p>
            <a:pPr lvl="1"/>
            <a:r>
              <a:rPr lang="en-US" altLang="en-US" dirty="0"/>
              <a:t>Worthwhile if &gt; 1/64 of the records have that value, assuming a tuple-id is 64 bits</a:t>
            </a:r>
          </a:p>
          <a:p>
            <a:pPr lvl="1"/>
            <a:r>
              <a:rPr lang="en-US" altLang="en-US" dirty="0"/>
              <a:t>Above technique merges benefits of bitmap and B</a:t>
            </a:r>
            <a:r>
              <a:rPr lang="en-US" altLang="en-US" baseline="30000" dirty="0"/>
              <a:t>+</a:t>
            </a:r>
            <a:r>
              <a:rPr lang="en-US" altLang="en-US" dirty="0"/>
              <a:t>-tree indices</a:t>
            </a:r>
          </a:p>
        </p:txBody>
      </p:sp>
    </p:spTree>
    <p:extLst>
      <p:ext uri="{BB962C8B-B14F-4D97-AF65-F5344CB8AC3E}">
        <p14:creationId xmlns:p14="http://schemas.microsoft.com/office/powerpoint/2010/main" val="130226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369F0-E989-4F4E-9740-0E12922F33DE}"/>
              </a:ext>
            </a:extLst>
          </p:cNvPr>
          <p:cNvSpPr>
            <a:spLocks noGrp="1"/>
          </p:cNvSpPr>
          <p:nvPr>
            <p:ph idx="1"/>
          </p:nvPr>
        </p:nvSpPr>
        <p:spPr>
          <a:xfrm>
            <a:off x="1706880" y="2541153"/>
            <a:ext cx="6106031" cy="815505"/>
          </a:xfrm>
        </p:spPr>
        <p:txBody>
          <a:bodyPr/>
          <a:lstStyle/>
          <a:p>
            <a:pPr marL="0" indent="0">
              <a:buNone/>
            </a:pPr>
            <a:r>
              <a:rPr lang="en-IN" sz="3200" b="1" dirty="0" smtClean="0">
                <a:solidFill>
                  <a:srgbClr val="002060"/>
                </a:solidFill>
                <a:effectLst>
                  <a:outerShdw blurRad="38100" dist="38100" dir="2700000" algn="tl">
                    <a:srgbClr val="DDDDDD"/>
                  </a:outerShdw>
                </a:effectLst>
                <a:latin typeface="+mj-lt"/>
              </a:rPr>
              <a:t>Spatial and Temporal Indices</a:t>
            </a:r>
            <a:endParaRPr lang="en-IN" sz="3200" b="1" dirty="0">
              <a:solidFill>
                <a:srgbClr val="002060"/>
              </a:solidFill>
              <a:effectLst>
                <a:outerShdw blurRad="38100" dist="38100" dir="2700000" algn="tl">
                  <a:srgbClr val="DDDDDD"/>
                </a:outerShdw>
              </a:effectLst>
              <a:latin typeface="+mj-lt"/>
            </a:endParaRPr>
          </a:p>
        </p:txBody>
      </p:sp>
    </p:spTree>
    <p:extLst>
      <p:ext uri="{BB962C8B-B14F-4D97-AF65-F5344CB8AC3E}">
        <p14:creationId xmlns:p14="http://schemas.microsoft.com/office/powerpoint/2010/main" val="294627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FC67521-7F9B-4735-B715-B36E3C30DDDB}"/>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Spatial Data</a:t>
            </a:r>
          </a:p>
        </p:txBody>
      </p:sp>
      <p:sp>
        <p:nvSpPr>
          <p:cNvPr id="128003" name="Rectangle 3">
            <a:extLst>
              <a:ext uri="{FF2B5EF4-FFF2-40B4-BE49-F238E27FC236}">
                <a16:creationId xmlns:a16="http://schemas.microsoft.com/office/drawing/2014/main" id="{E7EFBCE8-0EDF-4A48-A1D2-2597E17CB2AC}"/>
              </a:ext>
            </a:extLst>
          </p:cNvPr>
          <p:cNvSpPr>
            <a:spLocks noGrp="1" noChangeArrowheads="1"/>
          </p:cNvSpPr>
          <p:nvPr>
            <p:ph idx="1"/>
          </p:nvPr>
        </p:nvSpPr>
        <p:spPr>
          <a:xfrm>
            <a:off x="768350" y="1067662"/>
            <a:ext cx="7746387" cy="5263469"/>
          </a:xfrm>
        </p:spPr>
        <p:txBody>
          <a:bodyPr/>
          <a:lstStyle/>
          <a:p>
            <a:r>
              <a:rPr lang="en-US" altLang="en-US" dirty="0"/>
              <a:t>Databases can store data types such as lines, polygons, in addition to raster images </a:t>
            </a:r>
          </a:p>
          <a:p>
            <a:pPr lvl="1"/>
            <a:r>
              <a:rPr lang="en-US" altLang="en-US" dirty="0"/>
              <a:t>allows relational databases to store and retrieve spatial information</a:t>
            </a:r>
          </a:p>
          <a:p>
            <a:pPr lvl="1"/>
            <a:r>
              <a:rPr lang="en-US" altLang="en-US" dirty="0"/>
              <a:t>Queries can use spatial conditions (e.g. contains or overlaps).</a:t>
            </a:r>
          </a:p>
          <a:p>
            <a:pPr lvl="1"/>
            <a:r>
              <a:rPr lang="en-US" altLang="en-US" dirty="0"/>
              <a:t>queries can mix spatial and nonspatial conditions </a:t>
            </a:r>
          </a:p>
          <a:p>
            <a:r>
              <a:rPr lang="en-US" altLang="en-US" b="1" dirty="0">
                <a:solidFill>
                  <a:srgbClr val="002060"/>
                </a:solidFill>
              </a:rPr>
              <a:t>Nearest neighbor queries</a:t>
            </a:r>
            <a:r>
              <a:rPr lang="en-US" altLang="en-US" dirty="0"/>
              <a:t>, given a point or an object, find the nearest object that satisfies given conditions.</a:t>
            </a:r>
          </a:p>
          <a:p>
            <a:r>
              <a:rPr lang="en-US" altLang="en-US" b="1" dirty="0">
                <a:solidFill>
                  <a:srgbClr val="002060"/>
                </a:solidFill>
              </a:rPr>
              <a:t>Range queries </a:t>
            </a:r>
            <a:r>
              <a:rPr lang="en-US" altLang="en-US" dirty="0"/>
              <a:t>deal with spatial regions. e.g., ask for objects that lie partially or fully inside a specified region.</a:t>
            </a:r>
          </a:p>
          <a:p>
            <a:r>
              <a:rPr lang="en-US" altLang="en-US" dirty="0"/>
              <a:t>Queries that compute intersections or </a:t>
            </a:r>
            <a:r>
              <a:rPr lang="en-US" altLang="en-US" dirty="0">
                <a:solidFill>
                  <a:srgbClr val="002060"/>
                </a:solidFill>
              </a:rPr>
              <a:t>unions</a:t>
            </a:r>
            <a:r>
              <a:rPr lang="en-US" altLang="en-US" dirty="0"/>
              <a:t> of regions.</a:t>
            </a:r>
          </a:p>
          <a:p>
            <a:r>
              <a:rPr lang="en-US" altLang="en-US" b="1" dirty="0">
                <a:solidFill>
                  <a:srgbClr val="002060"/>
                </a:solidFill>
              </a:rPr>
              <a:t>Spatial join </a:t>
            </a:r>
            <a:r>
              <a:rPr lang="en-US" altLang="en-US" dirty="0"/>
              <a:t>of two spatial relations with the location playing the role of join attribute.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46936AA-5389-4706-9D86-8A63CE20FAC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Indexing of Spatial Data</a:t>
            </a:r>
          </a:p>
        </p:txBody>
      </p:sp>
      <p:sp>
        <p:nvSpPr>
          <p:cNvPr id="132099" name="Rectangle 3">
            <a:extLst>
              <a:ext uri="{FF2B5EF4-FFF2-40B4-BE49-F238E27FC236}">
                <a16:creationId xmlns:a16="http://schemas.microsoft.com/office/drawing/2014/main" id="{EC4A4D1F-8168-4564-BDE7-6C8D4BD78D9F}"/>
              </a:ext>
            </a:extLst>
          </p:cNvPr>
          <p:cNvSpPr>
            <a:spLocks noGrp="1" noChangeArrowheads="1"/>
          </p:cNvSpPr>
          <p:nvPr>
            <p:ph idx="1"/>
          </p:nvPr>
        </p:nvSpPr>
        <p:spPr>
          <a:xfrm>
            <a:off x="768350" y="1180783"/>
            <a:ext cx="4069980" cy="5263469"/>
          </a:xfrm>
        </p:spPr>
        <p:txBody>
          <a:bodyPr/>
          <a:lstStyle/>
          <a:p>
            <a:r>
              <a:rPr lang="en-US" altLang="en-US" b="1" dirty="0">
                <a:solidFill>
                  <a:srgbClr val="002060"/>
                </a:solidFill>
              </a:rPr>
              <a:t>k-d tree</a:t>
            </a:r>
            <a:r>
              <a:rPr lang="en-US" altLang="en-US" dirty="0">
                <a:solidFill>
                  <a:srgbClr val="002060"/>
                </a:solidFill>
              </a:rPr>
              <a:t> </a:t>
            </a:r>
            <a:r>
              <a:rPr lang="en-US" altLang="en-US" dirty="0"/>
              <a:t>- early structure used for indexing in multiple dimensions.</a:t>
            </a:r>
          </a:p>
          <a:p>
            <a:r>
              <a:rPr lang="en-US" altLang="en-US" dirty="0"/>
              <a:t>Each level of a </a:t>
            </a:r>
            <a:r>
              <a:rPr lang="en-US" altLang="en-US" i="1" dirty="0"/>
              <a:t>k-d</a:t>
            </a:r>
            <a:r>
              <a:rPr lang="en-US" altLang="en-US" dirty="0"/>
              <a:t>  tree partitions the space into two.</a:t>
            </a:r>
          </a:p>
          <a:p>
            <a:pPr lvl="1"/>
            <a:r>
              <a:rPr lang="en-US" altLang="en-US" dirty="0"/>
              <a:t>choose one dimension for partitioning at the root level of the tree.</a:t>
            </a:r>
          </a:p>
          <a:p>
            <a:pPr lvl="1"/>
            <a:r>
              <a:rPr lang="en-US" altLang="en-US" dirty="0"/>
              <a:t>choose another dimensions for partitioning in nodes at the next level and so on, cycling through the dimensions.</a:t>
            </a:r>
          </a:p>
          <a:p>
            <a:r>
              <a:rPr lang="en-US" altLang="en-US" dirty="0"/>
              <a:t>In each node, approximately half of the points stored in the sub-tree fall on one side and half on the other.</a:t>
            </a:r>
          </a:p>
          <a:p>
            <a:r>
              <a:rPr lang="en-US" altLang="en-US" dirty="0"/>
              <a:t>Partitioning stops when a node has less than a given number of points.</a:t>
            </a:r>
          </a:p>
        </p:txBody>
      </p:sp>
      <p:pic>
        <p:nvPicPr>
          <p:cNvPr id="4" name="Picture 7">
            <a:extLst>
              <a:ext uri="{FF2B5EF4-FFF2-40B4-BE49-F238E27FC236}">
                <a16:creationId xmlns:a16="http://schemas.microsoft.com/office/drawing/2014/main" id="{B28D4692-2C0C-4171-B92F-B0BEE58A4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542" y="916193"/>
            <a:ext cx="3553905" cy="372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5F5BAEA6-A9D8-43EF-8AFB-109BDADBBC00}"/>
              </a:ext>
            </a:extLst>
          </p:cNvPr>
          <p:cNvSpPr txBox="1">
            <a:spLocks noChangeArrowheads="1"/>
          </p:cNvSpPr>
          <p:nvPr/>
        </p:nvSpPr>
        <p:spPr bwMode="auto">
          <a:xfrm>
            <a:off x="5184559" y="4830025"/>
            <a:ext cx="3480047" cy="164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00206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110000"/>
              <a:buFont typeface="Arial" panose="020B0604020202020204"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a:lnSpc>
                <a:spcPct val="90000"/>
              </a:lnSpc>
            </a:pPr>
            <a:r>
              <a:rPr lang="en-US" altLang="en-US" sz="1700" kern="0" dirty="0"/>
              <a:t>The </a:t>
            </a:r>
            <a:r>
              <a:rPr lang="en-US" altLang="en-US" sz="1700" b="1" kern="0" dirty="0">
                <a:solidFill>
                  <a:srgbClr val="002060"/>
                </a:solidFill>
              </a:rPr>
              <a:t>k-d-B tree</a:t>
            </a:r>
            <a:r>
              <a:rPr lang="en-US" altLang="en-US" sz="1700" kern="0" dirty="0">
                <a:solidFill>
                  <a:srgbClr val="002060"/>
                </a:solidFill>
              </a:rPr>
              <a:t> </a:t>
            </a:r>
            <a:r>
              <a:rPr lang="en-US" altLang="en-US" sz="1700" kern="0" dirty="0"/>
              <a:t>extends the </a:t>
            </a:r>
            <a:r>
              <a:rPr lang="en-US" altLang="en-US" sz="1700" i="1" kern="0" dirty="0"/>
              <a:t>k-d</a:t>
            </a:r>
            <a:r>
              <a:rPr lang="en-US" altLang="en-US" sz="1700" kern="0" dirty="0"/>
              <a:t> tree to allow multiple child nodes for each internal node; well-suited for secondary storage.</a:t>
            </a:r>
          </a:p>
          <a:p>
            <a:pPr>
              <a:lnSpc>
                <a:spcPct val="90000"/>
              </a:lnSpc>
            </a:pPr>
            <a:endParaRPr lang="en-US" altLang="en-US" sz="17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194717B-8ECF-4F8B-945D-8AB26924C52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Division of Space by Quadtrees</a:t>
            </a:r>
          </a:p>
        </p:txBody>
      </p:sp>
      <p:sp>
        <p:nvSpPr>
          <p:cNvPr id="136195" name="Rectangle 3">
            <a:extLst>
              <a:ext uri="{FF2B5EF4-FFF2-40B4-BE49-F238E27FC236}">
                <a16:creationId xmlns:a16="http://schemas.microsoft.com/office/drawing/2014/main" id="{479A0A68-C07D-436B-B4EC-0157D394739F}"/>
              </a:ext>
            </a:extLst>
          </p:cNvPr>
          <p:cNvSpPr>
            <a:spLocks noGrp="1" noChangeArrowheads="1"/>
          </p:cNvSpPr>
          <p:nvPr>
            <p:ph idx="1"/>
          </p:nvPr>
        </p:nvSpPr>
        <p:spPr>
          <a:xfrm>
            <a:off x="768351" y="1067662"/>
            <a:ext cx="7656558" cy="5263469"/>
          </a:xfrm>
        </p:spPr>
        <p:txBody>
          <a:bodyPr/>
          <a:lstStyle/>
          <a:p>
            <a:pPr>
              <a:lnSpc>
                <a:spcPct val="90000"/>
              </a:lnSpc>
              <a:buFont typeface="Monotype Sorts" pitchFamily="-65" charset="2"/>
              <a:buNone/>
            </a:pPr>
            <a:r>
              <a:rPr lang="en-US" altLang="en-US" b="1" dirty="0">
                <a:solidFill>
                  <a:srgbClr val="002060"/>
                </a:solidFill>
              </a:rPr>
              <a:t>Quadtrees</a:t>
            </a:r>
          </a:p>
          <a:p>
            <a:r>
              <a:rPr lang="en-US" altLang="en-US" dirty="0"/>
              <a:t>Each node of a quadtree is associated with  a rectangular region of space; the top node is associated with the entire target space.</a:t>
            </a:r>
          </a:p>
          <a:p>
            <a:r>
              <a:rPr lang="en-US" altLang="en-US" dirty="0"/>
              <a:t>Each non-leaf  nodes divides its region into four equal sized quadrants</a:t>
            </a:r>
          </a:p>
          <a:p>
            <a:pPr lvl="1"/>
            <a:r>
              <a:rPr lang="en-US" altLang="en-US" dirty="0"/>
              <a:t> correspondingly each such node has four child nodes corresponding to the four quadrants and so on</a:t>
            </a:r>
          </a:p>
          <a:p>
            <a:r>
              <a:rPr lang="en-US" altLang="en-US" dirty="0"/>
              <a:t>Leaf nodes have between zero and some fixed maximum number of points (set to 1 in example).</a:t>
            </a:r>
          </a:p>
        </p:txBody>
      </p:sp>
      <p:pic>
        <p:nvPicPr>
          <p:cNvPr id="136196" name="Picture 7">
            <a:extLst>
              <a:ext uri="{FF2B5EF4-FFF2-40B4-BE49-F238E27FC236}">
                <a16:creationId xmlns:a16="http://schemas.microsoft.com/office/drawing/2014/main" id="{231FABA6-5033-4C35-80CF-5126966AF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184" y="3685703"/>
            <a:ext cx="2645428" cy="264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55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4DEC-141F-43AD-B8FB-C98863D1D89E}"/>
              </a:ext>
            </a:extLst>
          </p:cNvPr>
          <p:cNvSpPr>
            <a:spLocks noGrp="1"/>
          </p:cNvSpPr>
          <p:nvPr>
            <p:ph type="title"/>
          </p:nvPr>
        </p:nvSpPr>
        <p:spPr/>
        <p:txBody>
          <a:bodyPr/>
          <a:lstStyle/>
          <a:p>
            <a:r>
              <a:rPr lang="en-IN" dirty="0"/>
              <a:t>Bloom Filters</a:t>
            </a:r>
          </a:p>
        </p:txBody>
      </p:sp>
      <p:sp>
        <p:nvSpPr>
          <p:cNvPr id="3" name="Content Placeholder 2">
            <a:extLst>
              <a:ext uri="{FF2B5EF4-FFF2-40B4-BE49-F238E27FC236}">
                <a16:creationId xmlns:a16="http://schemas.microsoft.com/office/drawing/2014/main" id="{5786779D-C0F0-464F-9963-418F88522A55}"/>
              </a:ext>
            </a:extLst>
          </p:cNvPr>
          <p:cNvSpPr>
            <a:spLocks noGrp="1"/>
          </p:cNvSpPr>
          <p:nvPr>
            <p:ph idx="1"/>
          </p:nvPr>
        </p:nvSpPr>
        <p:spPr>
          <a:xfrm>
            <a:off x="768350" y="1250542"/>
            <a:ext cx="7746387" cy="5263469"/>
          </a:xfrm>
        </p:spPr>
        <p:txBody>
          <a:bodyPr/>
          <a:lstStyle/>
          <a:p>
            <a:r>
              <a:rPr lang="en-IN" dirty="0"/>
              <a:t>A </a:t>
            </a:r>
            <a:r>
              <a:rPr lang="en-IN" b="1" dirty="0">
                <a:solidFill>
                  <a:srgbClr val="002060"/>
                </a:solidFill>
              </a:rPr>
              <a:t>bloom filter</a:t>
            </a:r>
            <a:r>
              <a:rPr lang="en-IN" dirty="0">
                <a:solidFill>
                  <a:srgbClr val="002060"/>
                </a:solidFill>
              </a:rPr>
              <a:t> </a:t>
            </a:r>
            <a:r>
              <a:rPr lang="en-IN" dirty="0"/>
              <a:t>is a probabilistic data structure used to check membership of a value in a set</a:t>
            </a:r>
          </a:p>
          <a:p>
            <a:pPr lvl="1"/>
            <a:r>
              <a:rPr lang="en-IN" dirty="0"/>
              <a:t>May return true (with low probability) even if an element is not present</a:t>
            </a:r>
          </a:p>
          <a:p>
            <a:pPr lvl="1"/>
            <a:r>
              <a:rPr lang="en-IN" dirty="0"/>
              <a:t>But never returns false if an element is present</a:t>
            </a:r>
          </a:p>
          <a:p>
            <a:pPr lvl="1"/>
            <a:r>
              <a:rPr lang="en-IN" dirty="0"/>
              <a:t>Used to filter out irrelevant sets</a:t>
            </a:r>
          </a:p>
          <a:p>
            <a:r>
              <a:rPr lang="en-IN" dirty="0"/>
              <a:t>Key data structure is a single bitmap</a:t>
            </a:r>
          </a:p>
          <a:p>
            <a:pPr lvl="1"/>
            <a:r>
              <a:rPr lang="en-IN" dirty="0"/>
              <a:t>For  a set with </a:t>
            </a:r>
            <a:r>
              <a:rPr lang="en-IN" i="1" dirty="0"/>
              <a:t>n </a:t>
            </a:r>
            <a:r>
              <a:rPr lang="en-IN" dirty="0"/>
              <a:t> elements, typical bitmap size is 10n</a:t>
            </a:r>
          </a:p>
          <a:p>
            <a:r>
              <a:rPr lang="en-IN" dirty="0"/>
              <a:t>Uses multiple independent hash functions</a:t>
            </a:r>
          </a:p>
          <a:p>
            <a:r>
              <a:rPr lang="en-IN" dirty="0"/>
              <a:t>With a single hash function h() with range=number of bits in bitmap:</a:t>
            </a:r>
          </a:p>
          <a:p>
            <a:pPr lvl="1"/>
            <a:r>
              <a:rPr lang="en-IN" dirty="0"/>
              <a:t>For each element </a:t>
            </a:r>
            <a:r>
              <a:rPr lang="en-IN" i="1" dirty="0"/>
              <a:t>s </a:t>
            </a:r>
            <a:r>
              <a:rPr lang="en-IN" dirty="0"/>
              <a:t>in set </a:t>
            </a:r>
            <a:r>
              <a:rPr lang="en-IN" i="1" dirty="0"/>
              <a:t>S </a:t>
            </a:r>
            <a:r>
              <a:rPr lang="en-IN" dirty="0"/>
              <a:t>compute </a:t>
            </a:r>
            <a:r>
              <a:rPr lang="en-IN" i="1" dirty="0"/>
              <a:t>h</a:t>
            </a:r>
            <a:r>
              <a:rPr lang="en-IN" dirty="0"/>
              <a:t>(</a:t>
            </a:r>
            <a:r>
              <a:rPr lang="en-IN" i="1" dirty="0"/>
              <a:t>s</a:t>
            </a:r>
            <a:r>
              <a:rPr lang="en-IN" dirty="0"/>
              <a:t>) and set bit </a:t>
            </a:r>
            <a:r>
              <a:rPr lang="en-IN" i="1" dirty="0"/>
              <a:t>h</a:t>
            </a:r>
            <a:r>
              <a:rPr lang="en-IN" dirty="0"/>
              <a:t>(</a:t>
            </a:r>
            <a:r>
              <a:rPr lang="en-IN" i="1" dirty="0"/>
              <a:t>s</a:t>
            </a:r>
            <a:r>
              <a:rPr lang="en-IN" dirty="0"/>
              <a:t>)</a:t>
            </a:r>
          </a:p>
          <a:p>
            <a:pPr lvl="1"/>
            <a:r>
              <a:rPr lang="en-IN" dirty="0"/>
              <a:t>To query an element </a:t>
            </a:r>
            <a:r>
              <a:rPr lang="en-IN" i="1" dirty="0"/>
              <a:t>v </a:t>
            </a:r>
            <a:r>
              <a:rPr lang="en-IN" dirty="0"/>
              <a:t> compute </a:t>
            </a:r>
            <a:r>
              <a:rPr lang="en-IN" i="1" dirty="0"/>
              <a:t>h</a:t>
            </a:r>
            <a:r>
              <a:rPr lang="en-IN" dirty="0"/>
              <a:t>(</a:t>
            </a:r>
            <a:r>
              <a:rPr lang="en-IN" i="1" dirty="0"/>
              <a:t>v</a:t>
            </a:r>
            <a:r>
              <a:rPr lang="en-IN" dirty="0"/>
              <a:t>), and check if bit </a:t>
            </a:r>
            <a:r>
              <a:rPr lang="en-IN" i="1" dirty="0"/>
              <a:t>h</a:t>
            </a:r>
            <a:r>
              <a:rPr lang="en-IN" dirty="0"/>
              <a:t>(</a:t>
            </a:r>
            <a:r>
              <a:rPr lang="en-IN" i="1" dirty="0"/>
              <a:t>v</a:t>
            </a:r>
            <a:r>
              <a:rPr lang="en-IN" dirty="0"/>
              <a:t>) is set</a:t>
            </a:r>
          </a:p>
          <a:p>
            <a:r>
              <a:rPr lang="en-IN" dirty="0"/>
              <a:t>Problem with single hash function:  significant chance of false positive due to hash collision</a:t>
            </a:r>
          </a:p>
          <a:p>
            <a:pPr lvl="1"/>
            <a:r>
              <a:rPr lang="en-IN" dirty="0"/>
              <a:t>10% chance with 10n bits</a:t>
            </a:r>
          </a:p>
        </p:txBody>
      </p:sp>
    </p:spTree>
    <p:extLst>
      <p:ext uri="{BB962C8B-B14F-4D97-AF65-F5344CB8AC3E}">
        <p14:creationId xmlns:p14="http://schemas.microsoft.com/office/powerpoint/2010/main" val="1748897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AC67EF9-19CA-46E8-82A0-50908B51FB2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Quadtrees (Cont.)</a:t>
            </a:r>
          </a:p>
        </p:txBody>
      </p:sp>
      <p:sp>
        <p:nvSpPr>
          <p:cNvPr id="138243" name="Rectangle 3">
            <a:extLst>
              <a:ext uri="{FF2B5EF4-FFF2-40B4-BE49-F238E27FC236}">
                <a16:creationId xmlns:a16="http://schemas.microsoft.com/office/drawing/2014/main" id="{1A8D83AD-CC93-4D67-A263-0C2871E34281}"/>
              </a:ext>
            </a:extLst>
          </p:cNvPr>
          <p:cNvSpPr>
            <a:spLocks noGrp="1" noChangeArrowheads="1"/>
          </p:cNvSpPr>
          <p:nvPr>
            <p:ph idx="1"/>
          </p:nvPr>
        </p:nvSpPr>
        <p:spPr>
          <a:xfrm>
            <a:off x="768350" y="1067662"/>
            <a:ext cx="7746387" cy="5263469"/>
          </a:xfrm>
        </p:spPr>
        <p:txBody>
          <a:bodyPr/>
          <a:lstStyle/>
          <a:p>
            <a:pPr>
              <a:lnSpc>
                <a:spcPct val="90000"/>
              </a:lnSpc>
            </a:pPr>
            <a:r>
              <a:rPr lang="en-US" altLang="en-US" b="1" dirty="0">
                <a:solidFill>
                  <a:srgbClr val="002060"/>
                </a:solidFill>
              </a:rPr>
              <a:t>PR quadtree</a:t>
            </a:r>
            <a:r>
              <a:rPr lang="en-US" altLang="en-US" dirty="0"/>
              <a:t>: stores points; space is divided based on regions, rather than on the actual set of points stored.</a:t>
            </a:r>
          </a:p>
          <a:p>
            <a:pPr>
              <a:lnSpc>
                <a:spcPct val="90000"/>
              </a:lnSpc>
            </a:pPr>
            <a:r>
              <a:rPr lang="en-US" altLang="en-US" b="1" dirty="0">
                <a:solidFill>
                  <a:srgbClr val="002060"/>
                </a:solidFill>
              </a:rPr>
              <a:t>Region quadtrees</a:t>
            </a:r>
            <a:r>
              <a:rPr lang="en-US" altLang="en-US" dirty="0">
                <a:solidFill>
                  <a:srgbClr val="002060"/>
                </a:solidFill>
              </a:rPr>
              <a:t> </a:t>
            </a:r>
            <a:r>
              <a:rPr lang="en-US" altLang="en-US" dirty="0"/>
              <a:t>store array (raster) information.</a:t>
            </a:r>
          </a:p>
          <a:p>
            <a:pPr lvl="1">
              <a:lnSpc>
                <a:spcPct val="90000"/>
              </a:lnSpc>
            </a:pPr>
            <a:r>
              <a:rPr lang="en-US" altLang="en-US" dirty="0"/>
              <a:t>A node is a leaf node is all the array values in the region that it covers are the same. Otherwise, it is subdivided further into four children of equal area, and is therefore an internal node.</a:t>
            </a:r>
          </a:p>
          <a:p>
            <a:pPr lvl="1">
              <a:lnSpc>
                <a:spcPct val="90000"/>
              </a:lnSpc>
            </a:pPr>
            <a:r>
              <a:rPr lang="en-US" altLang="en-US" dirty="0"/>
              <a:t>Each node corresponds to a sub-array of values.</a:t>
            </a:r>
          </a:p>
          <a:p>
            <a:pPr lvl="1">
              <a:lnSpc>
                <a:spcPct val="90000"/>
              </a:lnSpc>
            </a:pPr>
            <a:r>
              <a:rPr lang="en-US" altLang="en-US" dirty="0"/>
              <a:t>The sub-arrays corresponding to leaves either contain just a single array element, or have multiple array elements, all of which have the same value.</a:t>
            </a:r>
          </a:p>
          <a:p>
            <a:pPr>
              <a:lnSpc>
                <a:spcPct val="90000"/>
              </a:lnSpc>
            </a:pPr>
            <a:r>
              <a:rPr lang="en-US" altLang="en-US" dirty="0"/>
              <a:t>Extensions of </a:t>
            </a:r>
            <a:r>
              <a:rPr lang="en-US" altLang="en-US" i="1" dirty="0"/>
              <a:t>k-d</a:t>
            </a:r>
            <a:r>
              <a:rPr lang="en-US" altLang="en-US" dirty="0"/>
              <a:t> trees and PR quadtrees have been proposed to index line segments and polygons</a:t>
            </a:r>
          </a:p>
          <a:p>
            <a:pPr lvl="1">
              <a:lnSpc>
                <a:spcPct val="90000"/>
              </a:lnSpc>
            </a:pPr>
            <a:r>
              <a:rPr lang="en-US" altLang="en-US" dirty="0"/>
              <a:t>Require splitting segments/polygons into pieces at partitioning boundaries</a:t>
            </a:r>
          </a:p>
          <a:p>
            <a:pPr lvl="2">
              <a:lnSpc>
                <a:spcPct val="90000"/>
              </a:lnSpc>
            </a:pPr>
            <a:r>
              <a:rPr lang="en-US" altLang="en-US" dirty="0"/>
              <a:t>Same segment/polygon may be represented at several leaf nodes</a:t>
            </a:r>
          </a:p>
        </p:txBody>
      </p:sp>
    </p:spTree>
    <p:extLst>
      <p:ext uri="{BB962C8B-B14F-4D97-AF65-F5344CB8AC3E}">
        <p14:creationId xmlns:p14="http://schemas.microsoft.com/office/powerpoint/2010/main" val="328216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07C7D0F-CE98-447A-BB57-D0098B31128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R-Trees</a:t>
            </a:r>
          </a:p>
        </p:txBody>
      </p:sp>
      <p:sp>
        <p:nvSpPr>
          <p:cNvPr id="140291" name="Rectangle 3">
            <a:extLst>
              <a:ext uri="{FF2B5EF4-FFF2-40B4-BE49-F238E27FC236}">
                <a16:creationId xmlns:a16="http://schemas.microsoft.com/office/drawing/2014/main" id="{DB6B82C9-851B-4DC2-8EBF-CDB535FD70E1}"/>
              </a:ext>
            </a:extLst>
          </p:cNvPr>
          <p:cNvSpPr>
            <a:spLocks noGrp="1" noChangeArrowheads="1"/>
          </p:cNvSpPr>
          <p:nvPr>
            <p:ph idx="1"/>
          </p:nvPr>
        </p:nvSpPr>
        <p:spPr>
          <a:xfrm>
            <a:off x="768350" y="1067662"/>
            <a:ext cx="7746387" cy="5263469"/>
          </a:xfrm>
        </p:spPr>
        <p:txBody>
          <a:bodyPr/>
          <a:lstStyle/>
          <a:p>
            <a:r>
              <a:rPr lang="en-US" altLang="en-US" b="1" dirty="0">
                <a:solidFill>
                  <a:srgbClr val="002060"/>
                </a:solidFill>
              </a:rPr>
              <a:t>R-trees</a:t>
            </a:r>
            <a:r>
              <a:rPr lang="en-US" altLang="en-US" dirty="0">
                <a:solidFill>
                  <a:srgbClr val="002060"/>
                </a:solidFill>
              </a:rPr>
              <a:t> </a:t>
            </a:r>
            <a:r>
              <a:rPr lang="en-US" altLang="en-US" dirty="0"/>
              <a:t>are a N-dimensional extension of B</a:t>
            </a:r>
            <a:r>
              <a:rPr lang="en-US" altLang="en-US" baseline="30000" dirty="0"/>
              <a:t>+</a:t>
            </a:r>
            <a:r>
              <a:rPr lang="en-US" altLang="en-US" dirty="0"/>
              <a:t>-trees, useful for indexing sets of rectangles and other polygons.</a:t>
            </a:r>
          </a:p>
          <a:p>
            <a:r>
              <a:rPr lang="en-US" altLang="en-US" dirty="0"/>
              <a:t>Supported in many modern database systems, along with variants like R</a:t>
            </a:r>
            <a:r>
              <a:rPr lang="en-US" altLang="en-US" baseline="30000" dirty="0"/>
              <a:t>+</a:t>
            </a:r>
            <a:r>
              <a:rPr lang="en-US" altLang="en-US" dirty="0"/>
              <a:t> -trees and R*-trees.</a:t>
            </a:r>
          </a:p>
          <a:p>
            <a:r>
              <a:rPr lang="en-US" altLang="en-US" dirty="0"/>
              <a:t>Basic idea: generalize the notion of a one-dimensional interval associated with each B+ -tree node to an </a:t>
            </a:r>
            <a:br>
              <a:rPr lang="en-US" altLang="en-US" dirty="0"/>
            </a:br>
            <a:r>
              <a:rPr lang="en-US" altLang="en-US" dirty="0"/>
              <a:t>N-dimensional interval, that is, an N-dimensional rectangle.</a:t>
            </a:r>
          </a:p>
          <a:p>
            <a:r>
              <a:rPr lang="en-US" altLang="en-US" dirty="0"/>
              <a:t>Will consider only the two-dimensional case (</a:t>
            </a:r>
            <a:r>
              <a:rPr lang="en-US" altLang="en-US" i="1" dirty="0"/>
              <a:t>N </a:t>
            </a:r>
            <a:r>
              <a:rPr lang="en-US" altLang="en-US" dirty="0"/>
              <a:t>= 2) </a:t>
            </a:r>
          </a:p>
          <a:p>
            <a:pPr lvl="1"/>
            <a:r>
              <a:rPr lang="en-US" altLang="en-US" dirty="0"/>
              <a:t>generalization for </a:t>
            </a:r>
            <a:r>
              <a:rPr lang="en-US" altLang="en-US" i="1" dirty="0"/>
              <a:t>N </a:t>
            </a:r>
            <a:r>
              <a:rPr lang="en-US" altLang="en-US" dirty="0"/>
              <a:t>&gt; 2 is  straightforward, although R-trees work well only for relatively small N</a:t>
            </a:r>
          </a:p>
          <a:p>
            <a:r>
              <a:rPr lang="en-US" altLang="en-US" dirty="0"/>
              <a:t>A polygon is stored only in one node, and the bounding box of the node must contain the polygon</a:t>
            </a:r>
          </a:p>
          <a:p>
            <a:pPr lvl="1"/>
            <a:r>
              <a:rPr lang="en-US" altLang="en-US" dirty="0"/>
              <a:t>The storage efficiency or R-trees is better than that of k-d trees or quadtrees since a polygon is stored only once</a:t>
            </a:r>
          </a:p>
          <a:p>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17F5472-3E83-469E-989D-EC685DBB30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Example R-Tree</a:t>
            </a:r>
          </a:p>
        </p:txBody>
      </p:sp>
      <p:sp>
        <p:nvSpPr>
          <p:cNvPr id="144387" name="Rectangle 3">
            <a:extLst>
              <a:ext uri="{FF2B5EF4-FFF2-40B4-BE49-F238E27FC236}">
                <a16:creationId xmlns:a16="http://schemas.microsoft.com/office/drawing/2014/main" id="{0F338110-E777-4E0C-9127-4B7D0ACAEB62}"/>
              </a:ext>
            </a:extLst>
          </p:cNvPr>
          <p:cNvSpPr>
            <a:spLocks noGrp="1" noChangeArrowheads="1"/>
          </p:cNvSpPr>
          <p:nvPr>
            <p:ph idx="1"/>
          </p:nvPr>
        </p:nvSpPr>
        <p:spPr>
          <a:xfrm>
            <a:off x="768350" y="1067663"/>
            <a:ext cx="7594416" cy="2005475"/>
          </a:xfrm>
        </p:spPr>
        <p:txBody>
          <a:bodyPr/>
          <a:lstStyle/>
          <a:p>
            <a:r>
              <a:rPr lang="en-US" altLang="en-US" dirty="0"/>
              <a:t>The </a:t>
            </a:r>
            <a:r>
              <a:rPr lang="en-US" altLang="en-US" b="1" dirty="0">
                <a:solidFill>
                  <a:srgbClr val="002060"/>
                </a:solidFill>
              </a:rPr>
              <a:t>bounding box </a:t>
            </a:r>
            <a:r>
              <a:rPr lang="en-US" altLang="en-US" dirty="0"/>
              <a:t>of a node is a minimum  sized rectangle that contains all the rectangles/polygons associated with the node              </a:t>
            </a:r>
          </a:p>
          <a:p>
            <a:pPr lvl="1"/>
            <a:r>
              <a:rPr lang="en-US" altLang="en-US" i="1" dirty="0"/>
              <a:t>Bounding boxes of children of a node are allowed to overlap</a:t>
            </a:r>
          </a:p>
          <a:p>
            <a:pPr marL="457200" lvl="1" indent="0">
              <a:buNone/>
            </a:pPr>
            <a:r>
              <a:rPr lang="en-US" altLang="en-US" b="1" i="1" dirty="0"/>
              <a:t>  </a:t>
            </a:r>
            <a:r>
              <a:rPr lang="en-US" altLang="en-US" b="1" dirty="0"/>
              <a:t>Rectangles being Indexed                      R-Tree</a:t>
            </a:r>
          </a:p>
          <a:p>
            <a:pPr>
              <a:lnSpc>
                <a:spcPct val="90000"/>
              </a:lnSpc>
              <a:buClr>
                <a:srgbClr val="CC3300"/>
              </a:buClr>
              <a:buFont typeface="Wingdings" panose="05000000000000000000" pitchFamily="2" charset="2"/>
              <a:buNone/>
            </a:pPr>
            <a:r>
              <a:rPr lang="en-US" altLang="en-US" dirty="0">
                <a:latin typeface="Georgia" panose="02040502050405020303" pitchFamily="18" charset="0"/>
              </a:rPr>
              <a:t>	</a:t>
            </a:r>
          </a:p>
        </p:txBody>
      </p:sp>
      <p:pic>
        <p:nvPicPr>
          <p:cNvPr id="144388" name="Picture 79">
            <a:extLst>
              <a:ext uri="{FF2B5EF4-FFF2-40B4-BE49-F238E27FC236}">
                <a16:creationId xmlns:a16="http://schemas.microsoft.com/office/drawing/2014/main" id="{A65AA742-AC24-4D62-BA4A-DCC43CC90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192" y="2493614"/>
            <a:ext cx="6035026" cy="319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56284EF-D536-4EF0-BF9C-272C367C7D82}"/>
              </a:ext>
            </a:extLst>
          </p:cNvPr>
          <p:cNvSpPr>
            <a:spLocks noGrp="1" noChangeArrowheads="1"/>
          </p:cNvSpPr>
          <p:nvPr>
            <p:ph type="title"/>
          </p:nvPr>
        </p:nvSpPr>
        <p:spPr/>
        <p:txBody>
          <a:bodyPr/>
          <a:lstStyle/>
          <a:p>
            <a:pPr>
              <a:buFont typeface="Transport MT" pitchFamily="2" charset="2"/>
              <a:buNone/>
              <a:defRPr/>
            </a:pPr>
            <a:r>
              <a:rPr lang="en-US" altLang="en-US" dirty="0">
                <a:effectLst>
                  <a:outerShdw blurRad="38100" dist="38100" dir="2700000" algn="tl">
                    <a:srgbClr val="C0C0C0"/>
                  </a:outerShdw>
                </a:effectLst>
              </a:rPr>
              <a:t>Search in R-Trees</a:t>
            </a:r>
          </a:p>
        </p:txBody>
      </p:sp>
      <p:sp>
        <p:nvSpPr>
          <p:cNvPr id="146435" name="Rectangle 3">
            <a:extLst>
              <a:ext uri="{FF2B5EF4-FFF2-40B4-BE49-F238E27FC236}">
                <a16:creationId xmlns:a16="http://schemas.microsoft.com/office/drawing/2014/main" id="{B27CFB6C-B278-44C5-9E66-319128CC20D8}"/>
              </a:ext>
            </a:extLst>
          </p:cNvPr>
          <p:cNvSpPr>
            <a:spLocks noGrp="1" noChangeArrowheads="1"/>
          </p:cNvSpPr>
          <p:nvPr>
            <p:ph idx="1"/>
          </p:nvPr>
        </p:nvSpPr>
        <p:spPr>
          <a:xfrm>
            <a:off x="768350" y="1095942"/>
            <a:ext cx="7629926" cy="2439109"/>
          </a:xfrm>
        </p:spPr>
        <p:txBody>
          <a:bodyPr/>
          <a:lstStyle/>
          <a:p>
            <a:r>
              <a:rPr lang="en-US" altLang="en-US" dirty="0">
                <a:latin typeface="Georgia" panose="02040502050405020303" pitchFamily="18" charset="0"/>
              </a:rPr>
              <a:t> </a:t>
            </a:r>
            <a:r>
              <a:rPr lang="en-US" altLang="en-US" dirty="0"/>
              <a:t>To find data items intersecting a given query point/region, do the following, starting from the root node:</a:t>
            </a:r>
          </a:p>
          <a:p>
            <a:pPr lvl="1"/>
            <a:r>
              <a:rPr lang="en-US" altLang="en-US" dirty="0"/>
              <a:t>If the node is a leaf node, output the data items whose keys intersect the given query point/region.</a:t>
            </a:r>
          </a:p>
          <a:p>
            <a:pPr lvl="1"/>
            <a:r>
              <a:rPr lang="en-US" altLang="en-US" dirty="0"/>
              <a:t>Else, for each child of the current node whose bounding box intersects the query point/region, recursively search the child</a:t>
            </a:r>
          </a:p>
        </p:txBody>
      </p:sp>
      <p:pic>
        <p:nvPicPr>
          <p:cNvPr id="4" name="Picture 79">
            <a:extLst>
              <a:ext uri="{FF2B5EF4-FFF2-40B4-BE49-F238E27FC236}">
                <a16:creationId xmlns:a16="http://schemas.microsoft.com/office/drawing/2014/main" id="{E6DFA1BE-4532-4908-91A0-338119CBA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96" y="3094510"/>
            <a:ext cx="5212018" cy="275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56284EF-D536-4EF0-BF9C-272C367C7D82}"/>
              </a:ext>
            </a:extLst>
          </p:cNvPr>
          <p:cNvSpPr>
            <a:spLocks noGrp="1" noChangeArrowheads="1"/>
          </p:cNvSpPr>
          <p:nvPr>
            <p:ph type="title"/>
          </p:nvPr>
        </p:nvSpPr>
        <p:spPr/>
        <p:txBody>
          <a:bodyPr/>
          <a:lstStyle/>
          <a:p>
            <a:pPr>
              <a:buFont typeface="Transport MT" pitchFamily="2" charset="2"/>
              <a:buNone/>
              <a:defRPr/>
            </a:pPr>
            <a:r>
              <a:rPr lang="en-US" altLang="en-US" dirty="0">
                <a:effectLst>
                  <a:outerShdw blurRad="38100" dist="38100" dir="2700000" algn="tl">
                    <a:srgbClr val="C0C0C0"/>
                  </a:outerShdw>
                </a:effectLst>
              </a:rPr>
              <a:t>Search in R-Trees (Cont.)</a:t>
            </a:r>
          </a:p>
        </p:txBody>
      </p:sp>
      <p:sp>
        <p:nvSpPr>
          <p:cNvPr id="146435" name="Rectangle 3">
            <a:extLst>
              <a:ext uri="{FF2B5EF4-FFF2-40B4-BE49-F238E27FC236}">
                <a16:creationId xmlns:a16="http://schemas.microsoft.com/office/drawing/2014/main" id="{B27CFB6C-B278-44C5-9E66-319128CC20D8}"/>
              </a:ext>
            </a:extLst>
          </p:cNvPr>
          <p:cNvSpPr>
            <a:spLocks noGrp="1" noChangeArrowheads="1"/>
          </p:cNvSpPr>
          <p:nvPr>
            <p:ph idx="1"/>
          </p:nvPr>
        </p:nvSpPr>
        <p:spPr>
          <a:xfrm>
            <a:off x="768350" y="1067662"/>
            <a:ext cx="7746387" cy="5263469"/>
          </a:xfrm>
        </p:spPr>
        <p:txBody>
          <a:bodyPr/>
          <a:lstStyle/>
          <a:p>
            <a:r>
              <a:rPr lang="en-US" altLang="en-US" dirty="0"/>
              <a:t>Can be very inefficient in worst case since multiple paths may need to be searched</a:t>
            </a:r>
          </a:p>
          <a:p>
            <a:pPr lvl="1"/>
            <a:r>
              <a:rPr lang="en-US" altLang="en-US" dirty="0"/>
              <a:t>but works acceptably in practice.</a:t>
            </a:r>
          </a:p>
          <a:p>
            <a:r>
              <a:rPr lang="en-US" altLang="en-US" dirty="0"/>
              <a:t>Simple extensions of search procedure to handle predicates </a:t>
            </a:r>
            <a:r>
              <a:rPr lang="en-US" altLang="en-US" i="1" dirty="0"/>
              <a:t>contained-in</a:t>
            </a:r>
            <a:r>
              <a:rPr lang="en-US" altLang="en-US" dirty="0"/>
              <a:t>  and  </a:t>
            </a:r>
            <a:r>
              <a:rPr lang="en-US" altLang="en-US" i="1" dirty="0"/>
              <a:t>contains</a:t>
            </a:r>
            <a:r>
              <a:rPr lang="en-US" altLang="en-US" dirty="0"/>
              <a:t> </a:t>
            </a:r>
          </a:p>
        </p:txBody>
      </p:sp>
    </p:spTree>
    <p:extLst>
      <p:ext uri="{BB962C8B-B14F-4D97-AF65-F5344CB8AC3E}">
        <p14:creationId xmlns:p14="http://schemas.microsoft.com/office/powerpoint/2010/main" val="296820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FC59C249-977A-4FB5-8AAC-BA79D1EF101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Insertion in R-Trees</a:t>
            </a:r>
          </a:p>
        </p:txBody>
      </p:sp>
      <p:sp>
        <p:nvSpPr>
          <p:cNvPr id="148483" name="Rectangle 3">
            <a:extLst>
              <a:ext uri="{FF2B5EF4-FFF2-40B4-BE49-F238E27FC236}">
                <a16:creationId xmlns:a16="http://schemas.microsoft.com/office/drawing/2014/main" id="{C1B3338E-00EB-4A88-B1AA-C016AFDBAC40}"/>
              </a:ext>
            </a:extLst>
          </p:cNvPr>
          <p:cNvSpPr>
            <a:spLocks noGrp="1" noChangeArrowheads="1"/>
          </p:cNvSpPr>
          <p:nvPr>
            <p:ph type="body" idx="1"/>
          </p:nvPr>
        </p:nvSpPr>
        <p:spPr>
          <a:xfrm>
            <a:off x="768350" y="1093788"/>
            <a:ext cx="7692069" cy="4903787"/>
          </a:xfrm>
        </p:spPr>
        <p:txBody>
          <a:bodyPr/>
          <a:lstStyle/>
          <a:p>
            <a:pPr>
              <a:lnSpc>
                <a:spcPct val="90000"/>
              </a:lnSpc>
            </a:pPr>
            <a:r>
              <a:rPr lang="en-US" altLang="en-US" dirty="0"/>
              <a:t>To insert a data item:</a:t>
            </a:r>
          </a:p>
          <a:p>
            <a:pPr lvl="1">
              <a:lnSpc>
                <a:spcPct val="90000"/>
              </a:lnSpc>
            </a:pPr>
            <a:r>
              <a:rPr lang="en-US" altLang="en-US" dirty="0"/>
              <a:t>Find a leaf to store it, and add it to the leaf</a:t>
            </a:r>
          </a:p>
          <a:p>
            <a:pPr lvl="2">
              <a:lnSpc>
                <a:spcPct val="90000"/>
              </a:lnSpc>
            </a:pPr>
            <a:r>
              <a:rPr lang="en-US" altLang="en-US" dirty="0"/>
              <a:t>To find leaf, follow a child (if any) whose bounding box contains bounding box of data item, else child whose overlap with data item bounding box is maximum</a:t>
            </a:r>
          </a:p>
          <a:p>
            <a:pPr lvl="1">
              <a:lnSpc>
                <a:spcPct val="90000"/>
              </a:lnSpc>
            </a:pPr>
            <a:r>
              <a:rPr lang="en-US" altLang="en-US" dirty="0"/>
              <a:t>Handle overflows by splits (as in B+ -trees) </a:t>
            </a:r>
          </a:p>
          <a:p>
            <a:pPr lvl="2">
              <a:lnSpc>
                <a:spcPct val="90000"/>
              </a:lnSpc>
            </a:pPr>
            <a:r>
              <a:rPr lang="en-US" altLang="en-US" dirty="0"/>
              <a:t>Split procedure is different though (see below)</a:t>
            </a:r>
          </a:p>
          <a:p>
            <a:pPr lvl="1">
              <a:lnSpc>
                <a:spcPct val="90000"/>
              </a:lnSpc>
            </a:pPr>
            <a:r>
              <a:rPr lang="en-US" altLang="en-US" dirty="0"/>
              <a:t>Adjust bounding boxes starting from the leaf upwards</a:t>
            </a:r>
          </a:p>
          <a:p>
            <a:pPr>
              <a:lnSpc>
                <a:spcPct val="90000"/>
              </a:lnSpc>
            </a:pPr>
            <a:r>
              <a:rPr lang="en-US" altLang="en-US" dirty="0"/>
              <a:t>Split procedure:</a:t>
            </a:r>
          </a:p>
          <a:p>
            <a:pPr lvl="1">
              <a:lnSpc>
                <a:spcPct val="90000"/>
              </a:lnSpc>
            </a:pPr>
            <a:r>
              <a:rPr lang="en-US" altLang="en-US" dirty="0"/>
              <a:t>Goal: divide entries of an overfull node into two sets such that the bounding boxes have minimum total area </a:t>
            </a:r>
          </a:p>
          <a:p>
            <a:pPr lvl="2">
              <a:lnSpc>
                <a:spcPct val="90000"/>
              </a:lnSpc>
            </a:pPr>
            <a:r>
              <a:rPr lang="en-US" altLang="en-US" dirty="0"/>
              <a:t>This is a heuristic.  Alternatives like minimum overlap are possible</a:t>
            </a:r>
          </a:p>
          <a:p>
            <a:pPr lvl="1">
              <a:lnSpc>
                <a:spcPct val="90000"/>
              </a:lnSpc>
            </a:pPr>
            <a:r>
              <a:rPr lang="en-US" altLang="en-US" dirty="0"/>
              <a:t>Finding the </a:t>
            </a:r>
            <a:r>
              <a:rPr lang="ja-JP" altLang="en-US" dirty="0"/>
              <a:t>“</a:t>
            </a:r>
            <a:r>
              <a:rPr lang="en-US" altLang="ja-JP" dirty="0"/>
              <a:t>best</a:t>
            </a:r>
            <a:r>
              <a:rPr lang="ja-JP" altLang="en-US" dirty="0"/>
              <a:t>”</a:t>
            </a:r>
            <a:r>
              <a:rPr lang="en-US" altLang="ja-JP" dirty="0"/>
              <a:t> split is expensive, use heuristics instead</a:t>
            </a:r>
          </a:p>
          <a:p>
            <a:pPr lvl="2">
              <a:lnSpc>
                <a:spcPct val="90000"/>
              </a:lnSpc>
            </a:pPr>
            <a:r>
              <a:rPr lang="en-US" altLang="en-US" dirty="0"/>
              <a:t>See next slide</a:t>
            </a:r>
          </a:p>
        </p:txBody>
      </p:sp>
    </p:spTree>
    <p:extLst>
      <p:ext uri="{BB962C8B-B14F-4D97-AF65-F5344CB8AC3E}">
        <p14:creationId xmlns:p14="http://schemas.microsoft.com/office/powerpoint/2010/main" val="756236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39480A20-F1E7-4292-9C6D-55549742697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Splitting an R-Tree Node</a:t>
            </a:r>
          </a:p>
        </p:txBody>
      </p:sp>
      <p:sp>
        <p:nvSpPr>
          <p:cNvPr id="150531" name="Rectangle 3">
            <a:extLst>
              <a:ext uri="{FF2B5EF4-FFF2-40B4-BE49-F238E27FC236}">
                <a16:creationId xmlns:a16="http://schemas.microsoft.com/office/drawing/2014/main" id="{D660883C-EC1F-4D6C-A8C1-49089560FE8D}"/>
              </a:ext>
            </a:extLst>
          </p:cNvPr>
          <p:cNvSpPr>
            <a:spLocks noGrp="1" noChangeArrowheads="1"/>
          </p:cNvSpPr>
          <p:nvPr>
            <p:ph type="body" idx="1"/>
          </p:nvPr>
        </p:nvSpPr>
        <p:spPr>
          <a:xfrm>
            <a:off x="768350" y="1114425"/>
            <a:ext cx="7651750" cy="5051425"/>
          </a:xfrm>
        </p:spPr>
        <p:txBody>
          <a:bodyPr/>
          <a:lstStyle/>
          <a:p>
            <a:pPr marL="381000" indent="-381000"/>
            <a:r>
              <a:rPr lang="en-US" altLang="en-US" b="1" dirty="0">
                <a:solidFill>
                  <a:srgbClr val="002060"/>
                </a:solidFill>
              </a:rPr>
              <a:t>Quadratic split</a:t>
            </a:r>
            <a:r>
              <a:rPr lang="en-US" altLang="en-US" dirty="0">
                <a:solidFill>
                  <a:srgbClr val="002060"/>
                </a:solidFill>
              </a:rPr>
              <a:t> </a:t>
            </a:r>
            <a:r>
              <a:rPr lang="en-US" altLang="en-US" dirty="0"/>
              <a:t>divides the entries in a node into two new nodes as follows</a:t>
            </a:r>
          </a:p>
          <a:p>
            <a:pPr marL="457200" lvl="1" indent="0">
              <a:buNone/>
            </a:pPr>
            <a:r>
              <a:rPr lang="en-US" altLang="en-US" dirty="0">
                <a:solidFill>
                  <a:srgbClr val="FF9933"/>
                </a:solidFill>
              </a:rPr>
              <a:t>1.   </a:t>
            </a:r>
            <a:r>
              <a:rPr lang="en-US" altLang="en-US" dirty="0"/>
              <a:t>Find pair of entries with </a:t>
            </a:r>
            <a:r>
              <a:rPr lang="ja-JP" altLang="en-US" dirty="0"/>
              <a:t>“</a:t>
            </a:r>
            <a:r>
              <a:rPr lang="en-US" altLang="ja-JP" dirty="0"/>
              <a:t>maximum separation</a:t>
            </a:r>
            <a:r>
              <a:rPr lang="ja-JP" altLang="en-US" dirty="0"/>
              <a:t>”</a:t>
            </a:r>
            <a:endParaRPr lang="en-US" altLang="ja-JP" dirty="0"/>
          </a:p>
          <a:p>
            <a:pPr marL="1200150" lvl="2" indent="-342900"/>
            <a:r>
              <a:rPr lang="en-US" altLang="en-US" dirty="0"/>
              <a:t> that is, the pair such that the bounding box of the two would has the maximum wasted space (area of bounding box – sum of areas of two entries)</a:t>
            </a:r>
          </a:p>
          <a:p>
            <a:pPr marL="457200" lvl="1" indent="0">
              <a:buNone/>
            </a:pPr>
            <a:r>
              <a:rPr lang="en-US" altLang="en-US" dirty="0">
                <a:solidFill>
                  <a:srgbClr val="FF9933"/>
                </a:solidFill>
              </a:rPr>
              <a:t>2.   </a:t>
            </a:r>
            <a:r>
              <a:rPr lang="en-US" altLang="en-US" dirty="0"/>
              <a:t>Place these entries in two new nodes</a:t>
            </a:r>
          </a:p>
          <a:p>
            <a:pPr marL="800100" lvl="1" indent="-342900">
              <a:buAutoNum type="arabicPeriod" startAt="2"/>
            </a:pPr>
            <a:endParaRPr lang="en-US" altLang="en-US" sz="400" dirty="0"/>
          </a:p>
          <a:p>
            <a:pPr marL="457200" lvl="1" indent="0">
              <a:spcBef>
                <a:spcPts val="0"/>
              </a:spcBef>
              <a:buNone/>
            </a:pPr>
            <a:r>
              <a:rPr lang="en-US" altLang="en-US" dirty="0">
                <a:solidFill>
                  <a:srgbClr val="FF9933"/>
                </a:solidFill>
              </a:rPr>
              <a:t>3.</a:t>
            </a:r>
            <a:r>
              <a:rPr lang="en-US" altLang="en-US" dirty="0"/>
              <a:t>   Repeatedly find the entry with </a:t>
            </a:r>
            <a:r>
              <a:rPr lang="ja-JP" altLang="en-US" dirty="0"/>
              <a:t>“</a:t>
            </a:r>
            <a:r>
              <a:rPr lang="en-US" altLang="ja-JP" dirty="0"/>
              <a:t>maximum preference</a:t>
            </a:r>
            <a:r>
              <a:rPr lang="ja-JP" altLang="en-US" dirty="0"/>
              <a:t>”</a:t>
            </a:r>
            <a:r>
              <a:rPr lang="en-US" altLang="ja-JP" dirty="0"/>
              <a:t> for one of the </a:t>
            </a:r>
          </a:p>
          <a:p>
            <a:pPr marL="457200" lvl="1" indent="0">
              <a:spcBef>
                <a:spcPts val="0"/>
              </a:spcBef>
              <a:buNone/>
            </a:pPr>
            <a:r>
              <a:rPr lang="en-US" altLang="ja-JP" dirty="0"/>
              <a:t>      two new nodes, and assign the entry to that node</a:t>
            </a:r>
          </a:p>
          <a:p>
            <a:pPr lvl="2"/>
            <a:r>
              <a:rPr lang="en-US" altLang="en-US" dirty="0"/>
              <a:t>Preference of an entry to a node is the increase in area of bounding box if the entry is added to the </a:t>
            </a:r>
            <a:r>
              <a:rPr lang="en-US" altLang="en-US" i="1" dirty="0"/>
              <a:t>other</a:t>
            </a:r>
            <a:r>
              <a:rPr lang="en-US" altLang="en-US" dirty="0"/>
              <a:t> node</a:t>
            </a:r>
          </a:p>
          <a:p>
            <a:pPr marL="457200" lvl="1" indent="0">
              <a:buNone/>
            </a:pPr>
            <a:r>
              <a:rPr lang="en-US" altLang="en-US" dirty="0">
                <a:solidFill>
                  <a:srgbClr val="FF9933"/>
                </a:solidFill>
              </a:rPr>
              <a:t>4.   </a:t>
            </a:r>
            <a:r>
              <a:rPr lang="en-US" altLang="en-US" dirty="0"/>
              <a:t>Stop when half the entries have been added to one node</a:t>
            </a:r>
          </a:p>
          <a:p>
            <a:pPr lvl="2"/>
            <a:r>
              <a:rPr lang="en-US" altLang="en-US" dirty="0"/>
              <a:t>Then assign remaining entries to the other node </a:t>
            </a:r>
          </a:p>
          <a:p>
            <a:pPr marL="381000" indent="-381000"/>
            <a:r>
              <a:rPr lang="en-US" altLang="en-US" dirty="0"/>
              <a:t>Cheaper </a:t>
            </a:r>
            <a:r>
              <a:rPr lang="en-US" altLang="en-US" b="1" dirty="0">
                <a:solidFill>
                  <a:srgbClr val="002060"/>
                </a:solidFill>
              </a:rPr>
              <a:t>linear split</a:t>
            </a:r>
            <a:r>
              <a:rPr lang="en-US" altLang="en-US" dirty="0">
                <a:solidFill>
                  <a:srgbClr val="002060"/>
                </a:solidFill>
              </a:rPr>
              <a:t> </a:t>
            </a:r>
            <a:r>
              <a:rPr lang="en-US" altLang="en-US" dirty="0"/>
              <a:t>heuristic works in time linear in number of entries,</a:t>
            </a:r>
          </a:p>
          <a:p>
            <a:pPr marL="800100" lvl="1" indent="-342900"/>
            <a:r>
              <a:rPr lang="en-US" altLang="en-US" dirty="0"/>
              <a:t>Cheaper but generates slightly worse splits.</a:t>
            </a:r>
          </a:p>
        </p:txBody>
      </p:sp>
    </p:spTree>
    <p:extLst>
      <p:ext uri="{BB962C8B-B14F-4D97-AF65-F5344CB8AC3E}">
        <p14:creationId xmlns:p14="http://schemas.microsoft.com/office/powerpoint/2010/main" val="2617035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818888BF-2D2C-4F5A-B9FA-24436CA0C35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Deleting in R-Trees</a:t>
            </a:r>
          </a:p>
        </p:txBody>
      </p:sp>
      <p:sp>
        <p:nvSpPr>
          <p:cNvPr id="152579" name="Rectangle 3">
            <a:extLst>
              <a:ext uri="{FF2B5EF4-FFF2-40B4-BE49-F238E27FC236}">
                <a16:creationId xmlns:a16="http://schemas.microsoft.com/office/drawing/2014/main" id="{880AC430-2CFC-4D3B-9D2C-9F0E60914E1C}"/>
              </a:ext>
            </a:extLst>
          </p:cNvPr>
          <p:cNvSpPr>
            <a:spLocks noGrp="1" noChangeArrowheads="1"/>
          </p:cNvSpPr>
          <p:nvPr>
            <p:ph type="body" idx="1"/>
          </p:nvPr>
        </p:nvSpPr>
        <p:spPr>
          <a:xfrm>
            <a:off x="768350" y="1067662"/>
            <a:ext cx="7692069" cy="5263469"/>
          </a:xfrm>
        </p:spPr>
        <p:txBody>
          <a:bodyPr/>
          <a:lstStyle/>
          <a:p>
            <a:r>
              <a:rPr lang="en-US" altLang="en-US" dirty="0"/>
              <a:t>Deletion of an entry in an R-tree done much like a B</a:t>
            </a:r>
            <a:r>
              <a:rPr lang="en-US" altLang="en-US" baseline="30000" dirty="0"/>
              <a:t>+</a:t>
            </a:r>
            <a:r>
              <a:rPr lang="en-US" altLang="en-US" dirty="0"/>
              <a:t>-tree deletion.</a:t>
            </a:r>
          </a:p>
          <a:p>
            <a:pPr lvl="1"/>
            <a:r>
              <a:rPr lang="en-US" altLang="en-US" dirty="0"/>
              <a:t>In case of </a:t>
            </a:r>
            <a:r>
              <a:rPr lang="en-US" altLang="en-US" dirty="0" err="1"/>
              <a:t>underfull</a:t>
            </a:r>
            <a:r>
              <a:rPr lang="en-US" altLang="en-US" dirty="0"/>
              <a:t> node, borrow entries from a sibling if possible, else merging sibling nodes</a:t>
            </a:r>
          </a:p>
          <a:p>
            <a:pPr lvl="1"/>
            <a:r>
              <a:rPr lang="en-US" altLang="en-US" dirty="0"/>
              <a:t>Alternative approach removes all entries from the </a:t>
            </a:r>
            <a:r>
              <a:rPr lang="en-US" altLang="en-US" dirty="0" err="1"/>
              <a:t>underfull</a:t>
            </a:r>
            <a:r>
              <a:rPr lang="en-US" altLang="en-US" dirty="0"/>
              <a:t> node, deletes the node, then reinserts all entries</a:t>
            </a:r>
          </a:p>
        </p:txBody>
      </p:sp>
    </p:spTree>
    <p:extLst>
      <p:ext uri="{BB962C8B-B14F-4D97-AF65-F5344CB8AC3E}">
        <p14:creationId xmlns:p14="http://schemas.microsoft.com/office/powerpoint/2010/main" val="796582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DE2-8AB6-410D-90D1-AD915182E95C}"/>
              </a:ext>
            </a:extLst>
          </p:cNvPr>
          <p:cNvSpPr>
            <a:spLocks noGrp="1"/>
          </p:cNvSpPr>
          <p:nvPr>
            <p:ph type="title"/>
          </p:nvPr>
        </p:nvSpPr>
        <p:spPr/>
        <p:txBody>
          <a:bodyPr/>
          <a:lstStyle/>
          <a:p>
            <a:r>
              <a:rPr lang="en-IN" dirty="0"/>
              <a:t>Indexing Temporal Data</a:t>
            </a:r>
          </a:p>
        </p:txBody>
      </p:sp>
      <p:sp>
        <p:nvSpPr>
          <p:cNvPr id="3" name="Content Placeholder 2">
            <a:extLst>
              <a:ext uri="{FF2B5EF4-FFF2-40B4-BE49-F238E27FC236}">
                <a16:creationId xmlns:a16="http://schemas.microsoft.com/office/drawing/2014/main" id="{8C2DD5E2-E96C-4EE1-BA94-E85FFAC71C63}"/>
              </a:ext>
            </a:extLst>
          </p:cNvPr>
          <p:cNvSpPr>
            <a:spLocks noGrp="1"/>
          </p:cNvSpPr>
          <p:nvPr>
            <p:ph idx="1"/>
          </p:nvPr>
        </p:nvSpPr>
        <p:spPr/>
        <p:txBody>
          <a:bodyPr/>
          <a:lstStyle/>
          <a:p>
            <a:r>
              <a:rPr lang="en-IN" dirty="0"/>
              <a:t>Temporal data refers to data that has an associated time period (interval)</a:t>
            </a:r>
          </a:p>
          <a:p>
            <a:r>
              <a:rPr lang="en-IN" dirty="0"/>
              <a:t>Time interval has a start and end time</a:t>
            </a:r>
          </a:p>
          <a:p>
            <a:pPr lvl="1"/>
            <a:r>
              <a:rPr lang="en-IN" dirty="0"/>
              <a:t>End time set to infinity (or large date such as 9999-12-31) if a tuple is currently valid and its validity end time is not currently known</a:t>
            </a:r>
          </a:p>
          <a:p>
            <a:r>
              <a:rPr lang="en-IN" dirty="0"/>
              <a:t>Query may ask for all tuples that are valid at a point in time or during a time interval</a:t>
            </a:r>
          </a:p>
          <a:p>
            <a:pPr lvl="1"/>
            <a:r>
              <a:rPr lang="en-IN" dirty="0"/>
              <a:t>Index on valid time period speeds up this task</a:t>
            </a:r>
          </a:p>
        </p:txBody>
      </p:sp>
      <p:pic>
        <p:nvPicPr>
          <p:cNvPr id="5" name="Graphic 4">
            <a:extLst>
              <a:ext uri="{FF2B5EF4-FFF2-40B4-BE49-F238E27FC236}">
                <a16:creationId xmlns:a16="http://schemas.microsoft.com/office/drawing/2014/main" id="{02DBFAE2-DBBD-4DE9-B51F-67137EAF7B3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335789" y="3429000"/>
            <a:ext cx="6611507" cy="1875884"/>
          </a:xfrm>
          <a:prstGeom prst="rect">
            <a:avLst/>
          </a:prstGeom>
        </p:spPr>
      </p:pic>
    </p:spTree>
    <p:extLst>
      <p:ext uri="{BB962C8B-B14F-4D97-AF65-F5344CB8AC3E}">
        <p14:creationId xmlns:p14="http://schemas.microsoft.com/office/powerpoint/2010/main" val="3896638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DE2-8AB6-410D-90D1-AD915182E95C}"/>
              </a:ext>
            </a:extLst>
          </p:cNvPr>
          <p:cNvSpPr>
            <a:spLocks noGrp="1"/>
          </p:cNvSpPr>
          <p:nvPr>
            <p:ph type="title"/>
          </p:nvPr>
        </p:nvSpPr>
        <p:spPr/>
        <p:txBody>
          <a:bodyPr/>
          <a:lstStyle/>
          <a:p>
            <a:r>
              <a:rPr lang="en-IN" dirty="0"/>
              <a:t>Indexing Temporal Data (Cont.)</a:t>
            </a:r>
          </a:p>
        </p:txBody>
      </p:sp>
      <p:sp>
        <p:nvSpPr>
          <p:cNvPr id="3" name="Content Placeholder 2">
            <a:extLst>
              <a:ext uri="{FF2B5EF4-FFF2-40B4-BE49-F238E27FC236}">
                <a16:creationId xmlns:a16="http://schemas.microsoft.com/office/drawing/2014/main" id="{8C2DD5E2-E96C-4EE1-BA94-E85FFAC71C63}"/>
              </a:ext>
            </a:extLst>
          </p:cNvPr>
          <p:cNvSpPr>
            <a:spLocks noGrp="1"/>
          </p:cNvSpPr>
          <p:nvPr>
            <p:ph idx="1"/>
          </p:nvPr>
        </p:nvSpPr>
        <p:spPr>
          <a:xfrm>
            <a:off x="768350" y="1067662"/>
            <a:ext cx="7638803" cy="3768289"/>
          </a:xfrm>
        </p:spPr>
        <p:txBody>
          <a:bodyPr/>
          <a:lstStyle/>
          <a:p>
            <a:r>
              <a:rPr lang="en-IN" dirty="0"/>
              <a:t>To create a temporal index on attribute </a:t>
            </a:r>
            <a:r>
              <a:rPr lang="en-IN" i="1" dirty="0"/>
              <a:t>a</a:t>
            </a:r>
            <a:r>
              <a:rPr lang="en-IN" dirty="0"/>
              <a:t>:</a:t>
            </a:r>
          </a:p>
          <a:p>
            <a:pPr lvl="1"/>
            <a:r>
              <a:rPr lang="en-IN" dirty="0"/>
              <a:t>Use spatial index, such as R-tree, with attribute </a:t>
            </a:r>
            <a:r>
              <a:rPr lang="en-IN" i="1" dirty="0"/>
              <a:t>a</a:t>
            </a:r>
            <a:r>
              <a:rPr lang="en-IN" dirty="0"/>
              <a:t> as one dimension, and time as another dimension</a:t>
            </a:r>
          </a:p>
          <a:p>
            <a:pPr lvl="2"/>
            <a:r>
              <a:rPr lang="en-IN" dirty="0"/>
              <a:t>Valid time forms an interval in the time dimension</a:t>
            </a:r>
          </a:p>
          <a:p>
            <a:pPr lvl="1"/>
            <a:r>
              <a:rPr lang="en-IN" dirty="0"/>
              <a:t>Tuples that are currently valid cause problems, since value is infinite or very large</a:t>
            </a:r>
          </a:p>
          <a:p>
            <a:pPr lvl="2"/>
            <a:r>
              <a:rPr lang="en-IN" dirty="0"/>
              <a:t>Solution:  store all current tuples (with end time as infinity) in a separate index, indexed on (</a:t>
            </a:r>
            <a:r>
              <a:rPr lang="en-IN" i="1" dirty="0"/>
              <a:t>a, start-time</a:t>
            </a:r>
            <a:r>
              <a:rPr lang="en-IN" dirty="0"/>
              <a:t>)</a:t>
            </a:r>
          </a:p>
          <a:p>
            <a:pPr lvl="3"/>
            <a:r>
              <a:rPr lang="en-IN" dirty="0"/>
              <a:t>To find tuples valid at a point in time </a:t>
            </a:r>
            <a:r>
              <a:rPr lang="en-IN" i="1" dirty="0"/>
              <a:t>t </a:t>
            </a:r>
            <a:r>
              <a:rPr lang="en-IN" dirty="0"/>
              <a:t>in the current tuple index, search for tuples in the range (</a:t>
            </a:r>
            <a:r>
              <a:rPr lang="en-IN" i="1" dirty="0"/>
              <a:t>a, 0</a:t>
            </a:r>
            <a:r>
              <a:rPr lang="en-IN" dirty="0"/>
              <a:t>) to (</a:t>
            </a:r>
            <a:r>
              <a:rPr lang="en-IN" i="1" dirty="0" err="1"/>
              <a:t>a,t</a:t>
            </a:r>
            <a:r>
              <a:rPr lang="en-IN" dirty="0"/>
              <a:t>)</a:t>
            </a:r>
            <a:r>
              <a:rPr lang="en-IN" i="1" dirty="0"/>
              <a:t> </a:t>
            </a:r>
          </a:p>
          <a:p>
            <a:r>
              <a:rPr lang="en-IN" dirty="0"/>
              <a:t>Temporal index on primary key can help enforce temporal primary key constraint</a:t>
            </a:r>
          </a:p>
        </p:txBody>
      </p:sp>
      <p:pic>
        <p:nvPicPr>
          <p:cNvPr id="5" name="Graphic 4">
            <a:extLst>
              <a:ext uri="{FF2B5EF4-FFF2-40B4-BE49-F238E27FC236}">
                <a16:creationId xmlns:a16="http://schemas.microsoft.com/office/drawing/2014/main" id="{02DBFAE2-DBBD-4DE9-B51F-67137EAF7B33}"/>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 b="25156"/>
          <a:stretch/>
        </p:blipFill>
        <p:spPr>
          <a:xfrm>
            <a:off x="1593789" y="4835951"/>
            <a:ext cx="6611507" cy="1404000"/>
          </a:xfrm>
          <a:prstGeom prst="rect">
            <a:avLst/>
          </a:prstGeom>
        </p:spPr>
      </p:pic>
    </p:spTree>
    <p:extLst>
      <p:ext uri="{BB962C8B-B14F-4D97-AF65-F5344CB8AC3E}">
        <p14:creationId xmlns:p14="http://schemas.microsoft.com/office/powerpoint/2010/main" val="283786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4DEC-141F-43AD-B8FB-C98863D1D89E}"/>
              </a:ext>
            </a:extLst>
          </p:cNvPr>
          <p:cNvSpPr>
            <a:spLocks noGrp="1"/>
          </p:cNvSpPr>
          <p:nvPr>
            <p:ph type="title"/>
          </p:nvPr>
        </p:nvSpPr>
        <p:spPr/>
        <p:txBody>
          <a:bodyPr/>
          <a:lstStyle/>
          <a:p>
            <a:r>
              <a:rPr lang="en-IN" dirty="0"/>
              <a:t>Bloom Filters (Cont.)</a:t>
            </a:r>
          </a:p>
        </p:txBody>
      </p:sp>
      <p:sp>
        <p:nvSpPr>
          <p:cNvPr id="3" name="Content Placeholder 2">
            <a:extLst>
              <a:ext uri="{FF2B5EF4-FFF2-40B4-BE49-F238E27FC236}">
                <a16:creationId xmlns:a16="http://schemas.microsoft.com/office/drawing/2014/main" id="{5786779D-C0F0-464F-9963-418F88522A55}"/>
              </a:ext>
            </a:extLst>
          </p:cNvPr>
          <p:cNvSpPr>
            <a:spLocks noGrp="1"/>
          </p:cNvSpPr>
          <p:nvPr>
            <p:ph idx="1"/>
          </p:nvPr>
        </p:nvSpPr>
        <p:spPr/>
        <p:txBody>
          <a:bodyPr/>
          <a:lstStyle/>
          <a:p>
            <a:r>
              <a:rPr lang="en-IN" dirty="0"/>
              <a:t>Key idea of Bloom filter:  reduce false positives by use multiple hash functions </a:t>
            </a:r>
            <a:r>
              <a:rPr lang="en-IN" i="1" dirty="0"/>
              <a:t>h</a:t>
            </a:r>
            <a:r>
              <a:rPr lang="en-IN" sz="2000" i="1" baseline="-25000" dirty="0"/>
              <a:t>i</a:t>
            </a:r>
            <a:r>
              <a:rPr lang="en-IN" dirty="0"/>
              <a:t>()  for </a:t>
            </a:r>
            <a:r>
              <a:rPr lang="en-IN" i="1" dirty="0" err="1"/>
              <a:t>i</a:t>
            </a:r>
            <a:r>
              <a:rPr lang="en-IN" dirty="0"/>
              <a:t> = 1..</a:t>
            </a:r>
            <a:r>
              <a:rPr lang="en-IN" i="1" dirty="0"/>
              <a:t>k</a:t>
            </a:r>
          </a:p>
          <a:p>
            <a:pPr lvl="1"/>
            <a:r>
              <a:rPr lang="en-IN" dirty="0"/>
              <a:t>For each element </a:t>
            </a:r>
            <a:r>
              <a:rPr lang="en-IN" i="1" dirty="0"/>
              <a:t>s </a:t>
            </a:r>
            <a:r>
              <a:rPr lang="en-IN" dirty="0"/>
              <a:t>in set </a:t>
            </a:r>
            <a:r>
              <a:rPr lang="en-IN" i="1" dirty="0"/>
              <a:t>S for each </a:t>
            </a:r>
            <a:r>
              <a:rPr lang="en-IN" i="1" dirty="0" err="1"/>
              <a:t>i</a:t>
            </a:r>
            <a:r>
              <a:rPr lang="en-IN" i="1" dirty="0"/>
              <a:t> </a:t>
            </a:r>
            <a:r>
              <a:rPr lang="en-IN" dirty="0"/>
              <a:t>compute </a:t>
            </a:r>
            <a:r>
              <a:rPr lang="en-IN" i="1" dirty="0"/>
              <a:t>h</a:t>
            </a:r>
            <a:r>
              <a:rPr lang="en-IN" sz="2000" i="1" baseline="-25000" dirty="0"/>
              <a:t>i</a:t>
            </a:r>
            <a:r>
              <a:rPr lang="en-IN" dirty="0"/>
              <a:t>(</a:t>
            </a:r>
            <a:r>
              <a:rPr lang="en-IN" i="1" dirty="0"/>
              <a:t>s</a:t>
            </a:r>
            <a:r>
              <a:rPr lang="en-IN" dirty="0"/>
              <a:t>) and set bit </a:t>
            </a:r>
            <a:r>
              <a:rPr lang="en-IN" i="1" dirty="0"/>
              <a:t>h</a:t>
            </a:r>
            <a:r>
              <a:rPr lang="en-IN" sz="2000" i="1" baseline="-25000" dirty="0"/>
              <a:t>i</a:t>
            </a:r>
            <a:r>
              <a:rPr lang="en-IN" dirty="0"/>
              <a:t>(</a:t>
            </a:r>
            <a:r>
              <a:rPr lang="en-IN" i="1" dirty="0"/>
              <a:t>s</a:t>
            </a:r>
            <a:r>
              <a:rPr lang="en-IN" dirty="0"/>
              <a:t>)</a:t>
            </a:r>
          </a:p>
          <a:p>
            <a:pPr lvl="1"/>
            <a:r>
              <a:rPr lang="en-IN" dirty="0"/>
              <a:t>To query an element </a:t>
            </a:r>
            <a:r>
              <a:rPr lang="en-IN" i="1" dirty="0"/>
              <a:t>v </a:t>
            </a:r>
            <a:r>
              <a:rPr lang="en-IN" dirty="0"/>
              <a:t> </a:t>
            </a:r>
            <a:r>
              <a:rPr lang="en-IN" i="1" dirty="0"/>
              <a:t>for each </a:t>
            </a:r>
            <a:r>
              <a:rPr lang="en-IN" i="1" dirty="0" err="1"/>
              <a:t>i</a:t>
            </a:r>
            <a:r>
              <a:rPr lang="en-IN" dirty="0"/>
              <a:t> compute </a:t>
            </a:r>
            <a:r>
              <a:rPr lang="en-IN" i="1" dirty="0"/>
              <a:t>h</a:t>
            </a:r>
            <a:r>
              <a:rPr lang="en-IN" sz="2000" i="1" baseline="-25000" dirty="0"/>
              <a:t>i</a:t>
            </a:r>
            <a:r>
              <a:rPr lang="en-IN" dirty="0"/>
              <a:t>(</a:t>
            </a:r>
            <a:r>
              <a:rPr lang="en-IN" i="1" dirty="0"/>
              <a:t>v</a:t>
            </a:r>
            <a:r>
              <a:rPr lang="en-IN" dirty="0"/>
              <a:t>), and check if bit </a:t>
            </a:r>
            <a:r>
              <a:rPr lang="en-IN" i="1" dirty="0"/>
              <a:t>h</a:t>
            </a:r>
            <a:r>
              <a:rPr lang="en-IN" sz="2000" i="1" baseline="-25000" dirty="0"/>
              <a:t>i</a:t>
            </a:r>
            <a:r>
              <a:rPr lang="en-IN" dirty="0"/>
              <a:t>(</a:t>
            </a:r>
            <a:r>
              <a:rPr lang="en-IN" i="1" dirty="0"/>
              <a:t>v</a:t>
            </a:r>
            <a:r>
              <a:rPr lang="en-IN" dirty="0"/>
              <a:t>) is set</a:t>
            </a:r>
          </a:p>
          <a:p>
            <a:pPr lvl="2"/>
            <a:r>
              <a:rPr lang="en-IN" dirty="0"/>
              <a:t>If bit </a:t>
            </a:r>
            <a:r>
              <a:rPr lang="en-IN" i="1" dirty="0"/>
              <a:t>h</a:t>
            </a:r>
            <a:r>
              <a:rPr lang="en-IN" sz="2000" i="1" baseline="-25000" dirty="0"/>
              <a:t>i</a:t>
            </a:r>
            <a:r>
              <a:rPr lang="en-IN" dirty="0"/>
              <a:t>(</a:t>
            </a:r>
            <a:r>
              <a:rPr lang="en-IN" i="1" dirty="0"/>
              <a:t>v</a:t>
            </a:r>
            <a:r>
              <a:rPr lang="en-IN" dirty="0"/>
              <a:t>) is set for every </a:t>
            </a:r>
            <a:r>
              <a:rPr lang="en-IN" i="1" dirty="0" err="1"/>
              <a:t>i</a:t>
            </a:r>
            <a:r>
              <a:rPr lang="en-IN" i="1" dirty="0"/>
              <a:t> </a:t>
            </a:r>
            <a:r>
              <a:rPr lang="en-IN" dirty="0"/>
              <a:t>then report </a:t>
            </a:r>
            <a:r>
              <a:rPr lang="en-IN" i="1" dirty="0"/>
              <a:t>v </a:t>
            </a:r>
            <a:r>
              <a:rPr lang="en-IN" dirty="0"/>
              <a:t> as present in set</a:t>
            </a:r>
          </a:p>
          <a:p>
            <a:pPr lvl="2"/>
            <a:r>
              <a:rPr lang="en-IN" dirty="0"/>
              <a:t>Else report </a:t>
            </a:r>
            <a:r>
              <a:rPr lang="en-IN" i="1" dirty="0"/>
              <a:t>v </a:t>
            </a:r>
            <a:r>
              <a:rPr lang="en-IN" dirty="0"/>
              <a:t>as absent</a:t>
            </a:r>
          </a:p>
          <a:p>
            <a:pPr lvl="1"/>
            <a:r>
              <a:rPr lang="en-IN" dirty="0"/>
              <a:t>With 10n bits, and </a:t>
            </a:r>
            <a:r>
              <a:rPr lang="en-IN" i="1" dirty="0"/>
              <a:t>k</a:t>
            </a:r>
            <a:r>
              <a:rPr lang="en-IN" dirty="0"/>
              <a:t> = 7, false positive rate reduces to 1% instead of 10% with </a:t>
            </a:r>
            <a:r>
              <a:rPr lang="en-IN" i="1" dirty="0"/>
              <a:t>k </a:t>
            </a:r>
            <a:r>
              <a:rPr lang="en-IN" dirty="0"/>
              <a:t>= 1</a:t>
            </a:r>
          </a:p>
          <a:p>
            <a:pPr lvl="1"/>
            <a:endParaRPr lang="en-IN" dirty="0"/>
          </a:p>
        </p:txBody>
      </p:sp>
    </p:spTree>
    <p:extLst>
      <p:ext uri="{BB962C8B-B14F-4D97-AF65-F5344CB8AC3E}">
        <p14:creationId xmlns:p14="http://schemas.microsoft.com/office/powerpoint/2010/main" val="4121817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369F0-E989-4F4E-9740-0E12922F33DE}"/>
              </a:ext>
            </a:extLst>
          </p:cNvPr>
          <p:cNvSpPr>
            <a:spLocks noGrp="1"/>
          </p:cNvSpPr>
          <p:nvPr>
            <p:ph idx="1"/>
          </p:nvPr>
        </p:nvSpPr>
        <p:spPr>
          <a:xfrm>
            <a:off x="3119435" y="2687457"/>
            <a:ext cx="3659317" cy="689727"/>
          </a:xfrm>
        </p:spPr>
        <p:txBody>
          <a:bodyPr/>
          <a:lstStyle/>
          <a:p>
            <a:pPr marL="0" indent="0">
              <a:buNone/>
            </a:pPr>
            <a:r>
              <a:rPr lang="en-IN" sz="3200" b="1" dirty="0">
                <a:solidFill>
                  <a:srgbClr val="002060"/>
                </a:solidFill>
                <a:effectLst>
                  <a:outerShdw blurRad="38100" dist="38100" dir="2700000" algn="tl">
                    <a:srgbClr val="DDDDDD"/>
                  </a:outerShdw>
                </a:effectLst>
                <a:latin typeface="+mj-lt"/>
              </a:rPr>
              <a:t>H</a:t>
            </a:r>
            <a:r>
              <a:rPr lang="en-IN" sz="3200" b="1" dirty="0" smtClean="0">
                <a:solidFill>
                  <a:srgbClr val="002060"/>
                </a:solidFill>
                <a:effectLst>
                  <a:outerShdw blurRad="38100" dist="38100" dir="2700000" algn="tl">
                    <a:srgbClr val="DDDDDD"/>
                  </a:outerShdw>
                </a:effectLst>
                <a:latin typeface="+mj-lt"/>
              </a:rPr>
              <a:t>ashing</a:t>
            </a:r>
            <a:endParaRPr lang="en-IN" sz="3200" b="1" dirty="0">
              <a:solidFill>
                <a:srgbClr val="002060"/>
              </a:solidFill>
              <a:effectLst>
                <a:outerShdw blurRad="38100" dist="38100" dir="2700000" algn="tl">
                  <a:srgbClr val="DDDDDD"/>
                </a:outerShdw>
              </a:effectLst>
              <a:latin typeface="+mj-lt"/>
            </a:endParaRPr>
          </a:p>
        </p:txBody>
      </p:sp>
    </p:spTree>
    <p:extLst>
      <p:ext uri="{BB962C8B-B14F-4D97-AF65-F5344CB8AC3E}">
        <p14:creationId xmlns:p14="http://schemas.microsoft.com/office/powerpoint/2010/main" val="1000882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a:extLst>
              <a:ext uri="{FF2B5EF4-FFF2-40B4-BE49-F238E27FC236}">
                <a16:creationId xmlns:a16="http://schemas.microsoft.com/office/drawing/2014/main" id="{52FD36A4-F39A-4F81-86BF-A9A0BC6C74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Static Hashing</a:t>
            </a:r>
          </a:p>
        </p:txBody>
      </p:sp>
      <p:sp>
        <p:nvSpPr>
          <p:cNvPr id="104451" name="Rectangle 3">
            <a:extLst>
              <a:ext uri="{FF2B5EF4-FFF2-40B4-BE49-F238E27FC236}">
                <a16:creationId xmlns:a16="http://schemas.microsoft.com/office/drawing/2014/main" id="{E38D9A33-26FC-4A62-AD5F-F72CC746C29B}"/>
              </a:ext>
            </a:extLst>
          </p:cNvPr>
          <p:cNvSpPr>
            <a:spLocks noGrp="1" noChangeArrowheads="1"/>
          </p:cNvSpPr>
          <p:nvPr>
            <p:ph type="body" idx="1"/>
          </p:nvPr>
        </p:nvSpPr>
        <p:spPr>
          <a:xfrm>
            <a:off x="768350" y="1191566"/>
            <a:ext cx="7683192" cy="4138612"/>
          </a:xfrm>
        </p:spPr>
        <p:txBody>
          <a:bodyPr/>
          <a:lstStyle/>
          <a:p>
            <a:r>
              <a:rPr lang="en-US" altLang="en-US" dirty="0"/>
              <a:t>A </a:t>
            </a:r>
            <a:r>
              <a:rPr lang="en-US" altLang="en-US" b="1" dirty="0">
                <a:solidFill>
                  <a:srgbClr val="002060"/>
                </a:solidFill>
              </a:rPr>
              <a:t>bucket</a:t>
            </a:r>
            <a:r>
              <a:rPr lang="en-US" altLang="en-US" dirty="0">
                <a:solidFill>
                  <a:srgbClr val="002060"/>
                </a:solidFill>
              </a:rPr>
              <a:t> </a:t>
            </a:r>
            <a:r>
              <a:rPr lang="en-US" altLang="en-US" dirty="0"/>
              <a:t>is a unit of storage containing one or more entries (a bucket is typically a disk block). </a:t>
            </a:r>
          </a:p>
          <a:p>
            <a:pPr lvl="1"/>
            <a:r>
              <a:rPr lang="en-US" altLang="en-US" dirty="0"/>
              <a:t>we obtain the bucket of an entry from its search-key value using a </a:t>
            </a:r>
            <a:r>
              <a:rPr lang="en-US" altLang="en-US" b="1" dirty="0">
                <a:solidFill>
                  <a:srgbClr val="002060"/>
                </a:solidFill>
              </a:rPr>
              <a:t>hash</a:t>
            </a:r>
            <a:r>
              <a:rPr lang="en-US" altLang="en-US" dirty="0">
                <a:solidFill>
                  <a:srgbClr val="002060"/>
                </a:solidFill>
              </a:rPr>
              <a:t> </a:t>
            </a:r>
            <a:r>
              <a:rPr lang="en-US" altLang="en-US" b="1" dirty="0">
                <a:solidFill>
                  <a:srgbClr val="002060"/>
                </a:solidFill>
              </a:rPr>
              <a:t>function</a:t>
            </a:r>
            <a:endParaRPr lang="en-US" altLang="en-US" dirty="0"/>
          </a:p>
          <a:p>
            <a:r>
              <a:rPr lang="en-US" altLang="en-US" dirty="0"/>
              <a:t>Hash function </a:t>
            </a:r>
            <a:r>
              <a:rPr lang="en-US" altLang="en-US" i="1" dirty="0"/>
              <a:t>h</a:t>
            </a:r>
            <a:r>
              <a:rPr lang="en-US" altLang="en-US" dirty="0"/>
              <a:t> is a function from the set of all search-key values </a:t>
            </a:r>
            <a:r>
              <a:rPr lang="en-US" altLang="en-US" i="1" dirty="0"/>
              <a:t>K</a:t>
            </a:r>
            <a:r>
              <a:rPr lang="en-US" altLang="en-US" dirty="0"/>
              <a:t> to the set of all bucket addresses </a:t>
            </a:r>
            <a:r>
              <a:rPr lang="en-US" altLang="en-US" i="1" dirty="0"/>
              <a:t>B.</a:t>
            </a:r>
          </a:p>
          <a:p>
            <a:r>
              <a:rPr lang="en-US" altLang="en-US" dirty="0"/>
              <a:t>Hash function is used to locate entries for access, insertion as well as deletion.</a:t>
            </a:r>
          </a:p>
          <a:p>
            <a:r>
              <a:rPr lang="en-US" altLang="en-US" dirty="0"/>
              <a:t>Entries with different search-key values may be mapped to the same bucket; thus entire bucket has to be searched sequentially to locate an entry. </a:t>
            </a:r>
          </a:p>
          <a:p>
            <a:r>
              <a:rPr lang="en-US" altLang="en-US" dirty="0"/>
              <a:t>In a </a:t>
            </a:r>
            <a:r>
              <a:rPr lang="en-US" altLang="en-US" b="1" dirty="0">
                <a:solidFill>
                  <a:srgbClr val="002060"/>
                </a:solidFill>
              </a:rPr>
              <a:t>hash index</a:t>
            </a:r>
            <a:r>
              <a:rPr lang="en-US" altLang="en-US" dirty="0"/>
              <a:t>, buckets store entries with pointers to records</a:t>
            </a:r>
          </a:p>
          <a:p>
            <a:r>
              <a:rPr lang="en-US" altLang="en-US" dirty="0"/>
              <a:t>In a </a:t>
            </a:r>
            <a:r>
              <a:rPr lang="en-US" altLang="en-US" b="1" dirty="0">
                <a:solidFill>
                  <a:srgbClr val="002060"/>
                </a:solidFill>
              </a:rPr>
              <a:t>hash file-organization </a:t>
            </a:r>
            <a:r>
              <a:rPr lang="en-US" altLang="en-US" dirty="0">
                <a:solidFill>
                  <a:schemeClr val="tx1">
                    <a:lumMod val="95000"/>
                    <a:lumOff val="5000"/>
                  </a:schemeClr>
                </a:solidFill>
              </a:rPr>
              <a:t>buckets store records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a:extLst>
              <a:ext uri="{FF2B5EF4-FFF2-40B4-BE49-F238E27FC236}">
                <a16:creationId xmlns:a16="http://schemas.microsoft.com/office/drawing/2014/main" id="{5A0309B4-FBF0-428C-8A62-FA4A66671AA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Hash Functions</a:t>
            </a:r>
          </a:p>
        </p:txBody>
      </p:sp>
      <p:sp>
        <p:nvSpPr>
          <p:cNvPr id="1429507" name="Rectangle 3">
            <a:extLst>
              <a:ext uri="{FF2B5EF4-FFF2-40B4-BE49-F238E27FC236}">
                <a16:creationId xmlns:a16="http://schemas.microsoft.com/office/drawing/2014/main" id="{2B12D71F-FD22-48E6-B34C-F7A65888BEE2}"/>
              </a:ext>
            </a:extLst>
          </p:cNvPr>
          <p:cNvSpPr>
            <a:spLocks noGrp="1" noChangeArrowheads="1"/>
          </p:cNvSpPr>
          <p:nvPr>
            <p:ph type="body" idx="1"/>
          </p:nvPr>
        </p:nvSpPr>
        <p:spPr>
          <a:xfrm>
            <a:off x="768351" y="1135063"/>
            <a:ext cx="7745334" cy="4884737"/>
          </a:xfrm>
        </p:spPr>
        <p:txBody>
          <a:bodyPr/>
          <a:lstStyle/>
          <a:p>
            <a:r>
              <a:rPr lang="en-US" altLang="en-US" dirty="0"/>
              <a:t>Worst hash function maps all search-key values to the same bucket; this makes access time proportional to the number of search-key values in the file.</a:t>
            </a:r>
          </a:p>
          <a:p>
            <a:r>
              <a:rPr lang="en-US" altLang="en-US" dirty="0"/>
              <a:t>An ideal hash function is </a:t>
            </a:r>
            <a:r>
              <a:rPr lang="en-US" altLang="en-US" b="1" dirty="0">
                <a:solidFill>
                  <a:srgbClr val="002060"/>
                </a:solidFill>
              </a:rPr>
              <a:t>uniform</a:t>
            </a:r>
            <a:r>
              <a:rPr lang="en-US" altLang="en-US" i="1" dirty="0"/>
              <a:t>,</a:t>
            </a:r>
            <a:r>
              <a:rPr lang="en-US" altLang="en-US" dirty="0"/>
              <a:t> i.e., each bucket is assigned the same number of search-key values from the set of </a:t>
            </a:r>
            <a:r>
              <a:rPr lang="en-US" altLang="en-US" i="1" dirty="0"/>
              <a:t>all</a:t>
            </a:r>
            <a:r>
              <a:rPr lang="en-US" altLang="en-US" dirty="0"/>
              <a:t> possible values.</a:t>
            </a:r>
          </a:p>
          <a:p>
            <a:r>
              <a:rPr lang="en-US" altLang="en-US" dirty="0"/>
              <a:t>Ideal hash function is </a:t>
            </a:r>
            <a:r>
              <a:rPr lang="en-US" altLang="en-US" b="1" dirty="0">
                <a:solidFill>
                  <a:srgbClr val="002060"/>
                </a:solidFill>
              </a:rPr>
              <a:t>random</a:t>
            </a:r>
            <a:r>
              <a:rPr lang="en-US" altLang="en-US" dirty="0"/>
              <a:t>, so each bucket will have the same number of records assigned to it irrespective of the </a:t>
            </a:r>
            <a:r>
              <a:rPr lang="en-US" altLang="en-US" i="1" dirty="0"/>
              <a:t>actual distribution</a:t>
            </a:r>
            <a:r>
              <a:rPr lang="en-US" altLang="en-US" dirty="0"/>
              <a:t> of search-key values in the file.</a:t>
            </a:r>
          </a:p>
          <a:p>
            <a:r>
              <a:rPr lang="en-US" altLang="en-US" dirty="0"/>
              <a:t>Typical hash functions perform computation on the internal binary representation of the search-key. </a:t>
            </a:r>
          </a:p>
          <a:p>
            <a:pPr lvl="1"/>
            <a:r>
              <a:rPr lang="en-US" altLang="en-US" dirty="0"/>
              <a:t>For example, for a string search-key, the binary representations of all the characters in the string could be added and the sum modulo the number of buckets could be returned. </a:t>
            </a:r>
          </a:p>
        </p:txBody>
      </p:sp>
    </p:spTree>
    <p:extLst>
      <p:ext uri="{BB962C8B-B14F-4D97-AF65-F5344CB8AC3E}">
        <p14:creationId xmlns:p14="http://schemas.microsoft.com/office/powerpoint/2010/main" val="1963769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29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9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9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95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5410" name="Rectangle 2">
            <a:extLst>
              <a:ext uri="{FF2B5EF4-FFF2-40B4-BE49-F238E27FC236}">
                <a16:creationId xmlns:a16="http://schemas.microsoft.com/office/drawing/2014/main" id="{DC539456-4AB4-4449-BD6E-4A05722E7939}"/>
              </a:ext>
            </a:extLst>
          </p:cNvPr>
          <p:cNvSpPr>
            <a:spLocks noGrp="1" noChangeArrowheads="1"/>
          </p:cNvSpPr>
          <p:nvPr>
            <p:ph type="title"/>
          </p:nvPr>
        </p:nvSpPr>
        <p:spPr>
          <a:xfrm>
            <a:off x="509588" y="367407"/>
            <a:ext cx="8358187" cy="457200"/>
          </a:xfrm>
        </p:spPr>
        <p:txBody>
          <a:bodyPr/>
          <a:lstStyle/>
          <a:p>
            <a:pPr>
              <a:defRPr/>
            </a:pPr>
            <a:r>
              <a:rPr lang="en-US" altLang="en-US" dirty="0">
                <a:effectLst>
                  <a:outerShdw blurRad="38100" dist="38100" dir="2700000" algn="tl">
                    <a:srgbClr val="C0C0C0"/>
                  </a:outerShdw>
                </a:effectLst>
              </a:rPr>
              <a:t>Example of Hash File Organization</a:t>
            </a:r>
          </a:p>
        </p:txBody>
      </p:sp>
      <p:sp>
        <p:nvSpPr>
          <p:cNvPr id="106499" name="Rectangle 3">
            <a:extLst>
              <a:ext uri="{FF2B5EF4-FFF2-40B4-BE49-F238E27FC236}">
                <a16:creationId xmlns:a16="http://schemas.microsoft.com/office/drawing/2014/main" id="{D31F5434-B6D2-4FB9-8B66-9D64F5F9F0F0}"/>
              </a:ext>
            </a:extLst>
          </p:cNvPr>
          <p:cNvSpPr>
            <a:spLocks noGrp="1" noChangeArrowheads="1"/>
          </p:cNvSpPr>
          <p:nvPr>
            <p:ph type="body" idx="1"/>
          </p:nvPr>
        </p:nvSpPr>
        <p:spPr>
          <a:xfrm>
            <a:off x="811443" y="2080286"/>
            <a:ext cx="7554682" cy="4114800"/>
          </a:xfrm>
        </p:spPr>
        <p:txBody>
          <a:bodyPr/>
          <a:lstStyle/>
          <a:p>
            <a:r>
              <a:rPr lang="en-US" altLang="en-US" dirty="0"/>
              <a:t>There are 10 buckets,</a:t>
            </a:r>
          </a:p>
          <a:p>
            <a:r>
              <a:rPr lang="en-US" altLang="en-US" dirty="0"/>
              <a:t>The binary representation of the </a:t>
            </a:r>
            <a:r>
              <a:rPr lang="en-US" altLang="en-US" i="1" dirty="0" err="1"/>
              <a:t>i</a:t>
            </a:r>
            <a:r>
              <a:rPr lang="en-US" altLang="en-US" dirty="0" err="1"/>
              <a:t>th</a:t>
            </a:r>
            <a:r>
              <a:rPr lang="en-US" altLang="en-US" dirty="0"/>
              <a:t> character is assumed to be the integer </a:t>
            </a:r>
            <a:r>
              <a:rPr lang="en-US" altLang="en-US" i="1" dirty="0" err="1"/>
              <a:t>i</a:t>
            </a:r>
            <a:r>
              <a:rPr lang="en-US" altLang="en-US" i="1" dirty="0"/>
              <a:t>.</a:t>
            </a:r>
            <a:endParaRPr lang="en-US" altLang="en-US" dirty="0"/>
          </a:p>
          <a:p>
            <a:r>
              <a:rPr lang="en-US" altLang="en-US" dirty="0"/>
              <a:t>The hash function returns the sum of the binary representations of the characters modulo 10</a:t>
            </a:r>
          </a:p>
          <a:p>
            <a:pPr lvl="1"/>
            <a:r>
              <a:rPr lang="en-US" altLang="en-US" dirty="0"/>
              <a:t>E.g.,  h(Music) = 1        h(History) = 2   </a:t>
            </a:r>
            <a:br>
              <a:rPr lang="en-US" altLang="en-US" dirty="0"/>
            </a:br>
            <a:r>
              <a:rPr lang="en-US" altLang="en-US" dirty="0"/>
              <a:t>          h(Physics) =  3   h(Elec. Eng.) = 3</a:t>
            </a:r>
          </a:p>
        </p:txBody>
      </p:sp>
      <p:sp>
        <p:nvSpPr>
          <p:cNvPr id="106500" name="Text Box 4">
            <a:extLst>
              <a:ext uri="{FF2B5EF4-FFF2-40B4-BE49-F238E27FC236}">
                <a16:creationId xmlns:a16="http://schemas.microsoft.com/office/drawing/2014/main" id="{A54A1832-9303-4EA8-9F3B-4B4B751F9A97}"/>
              </a:ext>
            </a:extLst>
          </p:cNvPr>
          <p:cNvSpPr txBox="1">
            <a:spLocks noChangeArrowheads="1"/>
          </p:cNvSpPr>
          <p:nvPr/>
        </p:nvSpPr>
        <p:spPr bwMode="auto">
          <a:xfrm>
            <a:off x="811443" y="1154475"/>
            <a:ext cx="7466011"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
            </a:r>
            <a:br>
              <a:rPr kumimoji="0" lang="en-US" altLang="en-US" sz="1700" dirty="0"/>
            </a:br>
            <a:r>
              <a:rPr kumimoji="0" lang="en-US" altLang="en-US" sz="1700" dirty="0"/>
              <a:t>Hash file organization of </a:t>
            </a:r>
            <a:r>
              <a:rPr kumimoji="0" lang="en-US" altLang="en-US" sz="1700" i="1" dirty="0"/>
              <a:t>instructor</a:t>
            </a:r>
            <a:r>
              <a:rPr kumimoji="0" lang="en-US" altLang="en-US" sz="1700" dirty="0"/>
              <a:t> file, using </a:t>
            </a:r>
            <a:r>
              <a:rPr kumimoji="0" lang="en-US" altLang="en-US" sz="1700" i="1" dirty="0" err="1"/>
              <a:t>dept_name</a:t>
            </a:r>
            <a:r>
              <a:rPr kumimoji="0" lang="en-US" altLang="en-US" sz="1700" i="1" dirty="0"/>
              <a:t> </a:t>
            </a:r>
            <a:r>
              <a:rPr kumimoji="0" lang="en-US" altLang="en-US" sz="1700" dirty="0"/>
              <a:t>as key</a:t>
            </a:r>
            <a:br>
              <a:rPr kumimoji="0" lang="en-US" altLang="en-US" sz="1700" dirty="0"/>
            </a:br>
            <a:r>
              <a:rPr kumimoji="0" lang="en-US" altLang="en-US" sz="1700" dirty="0"/>
              <a:t> (See figure in next slide.)</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a:extLst>
              <a:ext uri="{FF2B5EF4-FFF2-40B4-BE49-F238E27FC236}">
                <a16:creationId xmlns:a16="http://schemas.microsoft.com/office/drawing/2014/main" id="{8A3B5075-8130-4281-882A-D976C0672A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Hash File Organization </a:t>
            </a:r>
          </a:p>
        </p:txBody>
      </p:sp>
      <p:sp>
        <p:nvSpPr>
          <p:cNvPr id="108547" name="Text Box 3">
            <a:extLst>
              <a:ext uri="{FF2B5EF4-FFF2-40B4-BE49-F238E27FC236}">
                <a16:creationId xmlns:a16="http://schemas.microsoft.com/office/drawing/2014/main" id="{4BAE5A9F-1290-412E-968C-F49355AF344F}"/>
              </a:ext>
            </a:extLst>
          </p:cNvPr>
          <p:cNvSpPr txBox="1">
            <a:spLocks noChangeArrowheads="1"/>
          </p:cNvSpPr>
          <p:nvPr/>
        </p:nvSpPr>
        <p:spPr bwMode="auto">
          <a:xfrm>
            <a:off x="768350" y="5856288"/>
            <a:ext cx="730091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dirty="0"/>
              <a:t>Hash file organization of </a:t>
            </a:r>
            <a:r>
              <a:rPr kumimoji="0" lang="en-US" altLang="en-US" sz="1700" i="1" dirty="0"/>
              <a:t>instructor</a:t>
            </a:r>
            <a:r>
              <a:rPr kumimoji="0" lang="en-US" altLang="en-US" sz="1700" dirty="0"/>
              <a:t> file, using </a:t>
            </a:r>
            <a:r>
              <a:rPr kumimoji="0" lang="en-US" altLang="en-US" sz="1700" i="1" dirty="0" err="1"/>
              <a:t>dept_name</a:t>
            </a:r>
            <a:r>
              <a:rPr kumimoji="0" lang="en-US" altLang="en-US" sz="1700" i="1" dirty="0"/>
              <a:t> </a:t>
            </a:r>
            <a:r>
              <a:rPr kumimoji="0" lang="en-US" altLang="en-US" sz="1700" dirty="0"/>
              <a:t>as key.</a:t>
            </a:r>
          </a:p>
        </p:txBody>
      </p:sp>
      <p:pic>
        <p:nvPicPr>
          <p:cNvPr id="108548" name="Picture 6">
            <a:extLst>
              <a:ext uri="{FF2B5EF4-FFF2-40B4-BE49-F238E27FC236}">
                <a16:creationId xmlns:a16="http://schemas.microsoft.com/office/drawing/2014/main" id="{3298B221-151A-44EB-AECB-B6F77639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784225"/>
            <a:ext cx="61976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a:extLst>
              <a:ext uri="{FF2B5EF4-FFF2-40B4-BE49-F238E27FC236}">
                <a16:creationId xmlns:a16="http://schemas.microsoft.com/office/drawing/2014/main" id="{5F0006E8-93B2-44FD-A559-4D293CFFC4BE}"/>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Handling of Bucket Overflows</a:t>
            </a:r>
          </a:p>
        </p:txBody>
      </p:sp>
      <p:sp>
        <p:nvSpPr>
          <p:cNvPr id="110595" name="Rectangle 3">
            <a:extLst>
              <a:ext uri="{FF2B5EF4-FFF2-40B4-BE49-F238E27FC236}">
                <a16:creationId xmlns:a16="http://schemas.microsoft.com/office/drawing/2014/main" id="{0FF4ED6D-853E-43F6-A5A9-AD24BD361EB9}"/>
              </a:ext>
            </a:extLst>
          </p:cNvPr>
          <p:cNvSpPr>
            <a:spLocks noGrp="1" noChangeArrowheads="1"/>
          </p:cNvSpPr>
          <p:nvPr>
            <p:ph type="body" idx="1"/>
          </p:nvPr>
        </p:nvSpPr>
        <p:spPr>
          <a:xfrm>
            <a:off x="768350" y="1135063"/>
            <a:ext cx="7770813" cy="5073650"/>
          </a:xfrm>
        </p:spPr>
        <p:txBody>
          <a:bodyPr/>
          <a:lstStyle/>
          <a:p>
            <a:r>
              <a:rPr lang="en-US" altLang="en-US" dirty="0"/>
              <a:t>Bucket overflow can occur because of </a:t>
            </a:r>
          </a:p>
          <a:p>
            <a:pPr lvl="1"/>
            <a:r>
              <a:rPr lang="en-US" altLang="en-US" dirty="0"/>
              <a:t>Insufficient buckets </a:t>
            </a:r>
          </a:p>
          <a:p>
            <a:pPr lvl="1"/>
            <a:r>
              <a:rPr lang="en-US" altLang="en-US" dirty="0"/>
              <a:t>Skew in distribution of records.  This can occur due to two reasons:</a:t>
            </a:r>
          </a:p>
          <a:p>
            <a:pPr lvl="2"/>
            <a:r>
              <a:rPr lang="en-US" altLang="en-US" dirty="0"/>
              <a:t>multiple records have same search-key value</a:t>
            </a:r>
          </a:p>
          <a:p>
            <a:pPr lvl="2"/>
            <a:r>
              <a:rPr lang="en-US" altLang="en-US" dirty="0"/>
              <a:t>chosen hash function produces non-uniform distribution of key values</a:t>
            </a:r>
          </a:p>
          <a:p>
            <a:r>
              <a:rPr lang="en-US" altLang="en-US" dirty="0"/>
              <a:t>Although the probability of bucket overflow can be reduced, it cannot be eliminated; it is handled by using </a:t>
            </a:r>
            <a:r>
              <a:rPr lang="en-US" altLang="en-US" b="1" i="1" dirty="0">
                <a:solidFill>
                  <a:srgbClr val="002060"/>
                </a:solidFill>
              </a:rPr>
              <a:t>overflow buckets</a:t>
            </a:r>
            <a:r>
              <a:rPr lang="en-US" altLang="en-US" i="1" dirty="0"/>
              <a:t>.</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a:extLst>
              <a:ext uri="{FF2B5EF4-FFF2-40B4-BE49-F238E27FC236}">
                <a16:creationId xmlns:a16="http://schemas.microsoft.com/office/drawing/2014/main" id="{279E72F7-D3A3-4E47-9DCA-7CDF97CE41A3}"/>
              </a:ext>
            </a:extLst>
          </p:cNvPr>
          <p:cNvSpPr>
            <a:spLocks noGrp="1" noChangeArrowheads="1"/>
          </p:cNvSpPr>
          <p:nvPr>
            <p:ph type="title"/>
          </p:nvPr>
        </p:nvSpPr>
        <p:spPr>
          <a:xfrm>
            <a:off x="760413" y="0"/>
            <a:ext cx="8077200" cy="796926"/>
          </a:xfrm>
        </p:spPr>
        <p:txBody>
          <a:bodyPr/>
          <a:lstStyle/>
          <a:p>
            <a:pPr>
              <a:defRPr/>
            </a:pPr>
            <a:r>
              <a:rPr lang="en-US" altLang="en-US" dirty="0">
                <a:effectLst>
                  <a:outerShdw blurRad="38100" dist="38100" dir="2700000" algn="tl">
                    <a:srgbClr val="C0C0C0"/>
                  </a:outerShdw>
                </a:effectLst>
              </a:rPr>
              <a:t>Handling of Bucket Overflows (Cont.)</a:t>
            </a:r>
          </a:p>
        </p:txBody>
      </p:sp>
      <p:sp>
        <p:nvSpPr>
          <p:cNvPr id="112643" name="Rectangle 3">
            <a:extLst>
              <a:ext uri="{FF2B5EF4-FFF2-40B4-BE49-F238E27FC236}">
                <a16:creationId xmlns:a16="http://schemas.microsoft.com/office/drawing/2014/main" id="{72707851-F199-458F-9740-4660D004E83D}"/>
              </a:ext>
            </a:extLst>
          </p:cNvPr>
          <p:cNvSpPr>
            <a:spLocks noGrp="1" noChangeArrowheads="1"/>
          </p:cNvSpPr>
          <p:nvPr>
            <p:ph type="body" idx="1"/>
          </p:nvPr>
        </p:nvSpPr>
        <p:spPr>
          <a:xfrm>
            <a:off x="760413" y="1135063"/>
            <a:ext cx="7796212" cy="4876800"/>
          </a:xfrm>
        </p:spPr>
        <p:txBody>
          <a:bodyPr/>
          <a:lstStyle/>
          <a:p>
            <a:r>
              <a:rPr lang="en-US" altLang="en-US" b="1" dirty="0">
                <a:solidFill>
                  <a:srgbClr val="002060"/>
                </a:solidFill>
              </a:rPr>
              <a:t>Overflow chaining</a:t>
            </a:r>
            <a:r>
              <a:rPr lang="en-US" altLang="en-US" dirty="0">
                <a:solidFill>
                  <a:srgbClr val="002060"/>
                </a:solidFill>
              </a:rPr>
              <a:t> </a:t>
            </a:r>
            <a:r>
              <a:rPr lang="en-US" altLang="en-US" dirty="0"/>
              <a:t>– the overflow buckets of a given bucket are chained together in a linked list.</a:t>
            </a:r>
          </a:p>
          <a:p>
            <a:r>
              <a:rPr lang="en-US" altLang="en-US" dirty="0"/>
              <a:t>Above scheme is called </a:t>
            </a:r>
            <a:r>
              <a:rPr lang="en-US" altLang="en-US" b="1" dirty="0">
                <a:solidFill>
                  <a:srgbClr val="002060"/>
                </a:solidFill>
              </a:rPr>
              <a:t>closed addressing (</a:t>
            </a:r>
            <a:r>
              <a:rPr lang="en-US" altLang="en-US" dirty="0">
                <a:solidFill>
                  <a:srgbClr val="000000"/>
                </a:solidFill>
              </a:rPr>
              <a:t>also called </a:t>
            </a:r>
            <a:r>
              <a:rPr lang="en-US" altLang="en-US" b="1" dirty="0">
                <a:solidFill>
                  <a:srgbClr val="002060"/>
                </a:solidFill>
              </a:rPr>
              <a:t>closed hashing </a:t>
            </a:r>
            <a:r>
              <a:rPr lang="en-US" altLang="en-US" b="1" dirty="0"/>
              <a:t>or </a:t>
            </a:r>
            <a:r>
              <a:rPr lang="en-US" altLang="en-US" b="1" dirty="0">
                <a:solidFill>
                  <a:srgbClr val="002060"/>
                </a:solidFill>
              </a:rPr>
              <a:t>open hashing </a:t>
            </a:r>
            <a:r>
              <a:rPr lang="en-US" altLang="en-US" dirty="0"/>
              <a:t>depending on the book you use</a:t>
            </a:r>
            <a:r>
              <a:rPr lang="en-US" altLang="en-US" b="1" dirty="0">
                <a:solidFill>
                  <a:srgbClr val="002060"/>
                </a:solidFill>
              </a:rPr>
              <a:t>)</a:t>
            </a:r>
            <a:r>
              <a:rPr lang="en-US" altLang="en-US" dirty="0"/>
              <a:t>  </a:t>
            </a:r>
          </a:p>
          <a:p>
            <a:pPr lvl="1"/>
            <a:r>
              <a:rPr lang="en-US" altLang="en-US" dirty="0"/>
              <a:t>An alternative, called </a:t>
            </a:r>
            <a:br>
              <a:rPr lang="en-US" altLang="en-US" dirty="0"/>
            </a:br>
            <a:r>
              <a:rPr lang="en-US" altLang="en-US" b="1" dirty="0">
                <a:solidFill>
                  <a:srgbClr val="002060"/>
                </a:solidFill>
              </a:rPr>
              <a:t>open addressing </a:t>
            </a:r>
            <a:br>
              <a:rPr lang="en-US" altLang="en-US" b="1" dirty="0">
                <a:solidFill>
                  <a:srgbClr val="002060"/>
                </a:solidFill>
              </a:rPr>
            </a:br>
            <a:r>
              <a:rPr lang="en-US" altLang="en-US" b="1" dirty="0">
                <a:solidFill>
                  <a:srgbClr val="002060"/>
                </a:solidFill>
              </a:rPr>
              <a:t>(</a:t>
            </a:r>
            <a:r>
              <a:rPr lang="en-US" altLang="en-US" dirty="0"/>
              <a:t>also called </a:t>
            </a:r>
            <a:br>
              <a:rPr lang="en-US" altLang="en-US" dirty="0"/>
            </a:br>
            <a:r>
              <a:rPr lang="en-US" altLang="en-US" b="1" dirty="0">
                <a:solidFill>
                  <a:srgbClr val="002060"/>
                </a:solidFill>
              </a:rPr>
              <a:t>open hashing </a:t>
            </a:r>
            <a:r>
              <a:rPr lang="en-US" altLang="en-US" dirty="0"/>
              <a:t>or</a:t>
            </a:r>
            <a:r>
              <a:rPr lang="en-US" altLang="en-US" b="1" dirty="0"/>
              <a:t> </a:t>
            </a:r>
            <a:br>
              <a:rPr lang="en-US" altLang="en-US" b="1" dirty="0"/>
            </a:br>
            <a:r>
              <a:rPr lang="en-US" altLang="en-US" b="1" dirty="0">
                <a:solidFill>
                  <a:srgbClr val="002060"/>
                </a:solidFill>
              </a:rPr>
              <a:t>closed hashing </a:t>
            </a:r>
            <a:r>
              <a:rPr lang="en-US" altLang="en-US" b="1" dirty="0">
                <a:solidFill>
                  <a:srgbClr val="0000FF"/>
                </a:solidFill>
              </a:rPr>
              <a:t/>
            </a:r>
            <a:br>
              <a:rPr lang="en-US" altLang="en-US" b="1" dirty="0">
                <a:solidFill>
                  <a:srgbClr val="0000FF"/>
                </a:solidFill>
              </a:rPr>
            </a:br>
            <a:r>
              <a:rPr lang="en-US" altLang="en-US" dirty="0"/>
              <a:t>depending on the book </a:t>
            </a:r>
            <a:br>
              <a:rPr lang="en-US" altLang="en-US" dirty="0"/>
            </a:br>
            <a:r>
              <a:rPr lang="en-US" altLang="en-US" dirty="0"/>
              <a:t>you use) which does not</a:t>
            </a:r>
            <a:br>
              <a:rPr lang="en-US" altLang="en-US" dirty="0"/>
            </a:br>
            <a:r>
              <a:rPr lang="en-US" altLang="en-US" dirty="0"/>
              <a:t>use overflow buckets,  </a:t>
            </a:r>
            <a:br>
              <a:rPr lang="en-US" altLang="en-US" dirty="0"/>
            </a:br>
            <a:r>
              <a:rPr lang="en-US" altLang="en-US" dirty="0"/>
              <a:t>is not suitable for </a:t>
            </a:r>
            <a:br>
              <a:rPr lang="en-US" altLang="en-US" dirty="0"/>
            </a:br>
            <a:r>
              <a:rPr lang="en-US" altLang="en-US" dirty="0"/>
              <a:t>database applications.</a:t>
            </a:r>
          </a:p>
          <a:p>
            <a:endParaRPr lang="en-US" altLang="en-US" dirty="0"/>
          </a:p>
        </p:txBody>
      </p:sp>
      <p:pic>
        <p:nvPicPr>
          <p:cNvPr id="112644" name="Picture 6">
            <a:extLst>
              <a:ext uri="{FF2B5EF4-FFF2-40B4-BE49-F238E27FC236}">
                <a16:creationId xmlns:a16="http://schemas.microsoft.com/office/drawing/2014/main" id="{15758074-D6CE-40EA-AEF2-7A68D90B6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597" y="2556769"/>
            <a:ext cx="4581640" cy="327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7698" name="Rectangle 2">
            <a:extLst>
              <a:ext uri="{FF2B5EF4-FFF2-40B4-BE49-F238E27FC236}">
                <a16:creationId xmlns:a16="http://schemas.microsoft.com/office/drawing/2014/main" id="{0CB98B47-6052-4377-A81B-F6C56F5C82F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Hash Index</a:t>
            </a:r>
          </a:p>
        </p:txBody>
      </p:sp>
      <p:pic>
        <p:nvPicPr>
          <p:cNvPr id="118787" name="Picture 5">
            <a:extLst>
              <a:ext uri="{FF2B5EF4-FFF2-40B4-BE49-F238E27FC236}">
                <a16:creationId xmlns:a16="http://schemas.microsoft.com/office/drawing/2014/main" id="{86721564-F866-4E39-8B45-6EF28EA06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787400"/>
            <a:ext cx="592931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Text Box 4">
            <a:extLst>
              <a:ext uri="{FF2B5EF4-FFF2-40B4-BE49-F238E27FC236}">
                <a16:creationId xmlns:a16="http://schemas.microsoft.com/office/drawing/2014/main" id="{7A86AA5E-8C26-4ABC-823F-32A185E8F2A0}"/>
              </a:ext>
            </a:extLst>
          </p:cNvPr>
          <p:cNvSpPr txBox="1">
            <a:spLocks noChangeArrowheads="1"/>
          </p:cNvSpPr>
          <p:nvPr/>
        </p:nvSpPr>
        <p:spPr bwMode="auto">
          <a:xfrm>
            <a:off x="3765550" y="5497513"/>
            <a:ext cx="405027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dirty="0"/>
              <a:t>hash index on </a:t>
            </a:r>
            <a:r>
              <a:rPr kumimoji="0" lang="en-US" altLang="en-US" sz="1700" i="1" dirty="0"/>
              <a:t>instructor, </a:t>
            </a:r>
            <a:r>
              <a:rPr kumimoji="0" lang="en-US" altLang="en-US" sz="1700" dirty="0"/>
              <a:t> on attribute </a:t>
            </a:r>
            <a:r>
              <a:rPr kumimoji="0" lang="en-US" altLang="en-US" sz="1700" i="1" dirty="0"/>
              <a:t>ID</a:t>
            </a:r>
            <a:endParaRPr kumimoji="0" lang="en-US" altLang="en-US" sz="1700" dirty="0"/>
          </a:p>
        </p:txBody>
      </p:sp>
    </p:spTree>
    <p:extLst>
      <p:ext uri="{BB962C8B-B14F-4D97-AF65-F5344CB8AC3E}">
        <p14:creationId xmlns:p14="http://schemas.microsoft.com/office/powerpoint/2010/main" val="39335239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a:extLst>
              <a:ext uri="{FF2B5EF4-FFF2-40B4-BE49-F238E27FC236}">
                <a16:creationId xmlns:a16="http://schemas.microsoft.com/office/drawing/2014/main" id="{9EB85E01-AB48-4CA9-A569-E29B02BAC6C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Deficiencies of Static Hashing</a:t>
            </a:r>
          </a:p>
        </p:txBody>
      </p:sp>
      <p:sp>
        <p:nvSpPr>
          <p:cNvPr id="120835" name="Rectangle 3">
            <a:extLst>
              <a:ext uri="{FF2B5EF4-FFF2-40B4-BE49-F238E27FC236}">
                <a16:creationId xmlns:a16="http://schemas.microsoft.com/office/drawing/2014/main" id="{7141BECF-8644-459C-B0A2-A3A738C22504}"/>
              </a:ext>
            </a:extLst>
          </p:cNvPr>
          <p:cNvSpPr>
            <a:spLocks noGrp="1" noChangeArrowheads="1"/>
          </p:cNvSpPr>
          <p:nvPr>
            <p:ph type="body" idx="1"/>
          </p:nvPr>
        </p:nvSpPr>
        <p:spPr>
          <a:xfrm>
            <a:off x="768351" y="1135063"/>
            <a:ext cx="7709824" cy="4343400"/>
          </a:xfrm>
        </p:spPr>
        <p:txBody>
          <a:bodyPr/>
          <a:lstStyle/>
          <a:p>
            <a:r>
              <a:rPr lang="en-US" altLang="en-US" dirty="0"/>
              <a:t>In static hashing, function </a:t>
            </a:r>
            <a:r>
              <a:rPr lang="en-US" altLang="en-US" i="1" dirty="0"/>
              <a:t>h</a:t>
            </a:r>
            <a:r>
              <a:rPr lang="en-US" altLang="en-US" dirty="0"/>
              <a:t> maps search-key values to a fixed set of </a:t>
            </a:r>
            <a:r>
              <a:rPr lang="en-US" altLang="en-US" i="1" dirty="0"/>
              <a:t>B</a:t>
            </a:r>
            <a:r>
              <a:rPr lang="en-US" altLang="en-US" dirty="0"/>
              <a:t> of bucket addresses. Databases grow or shrink with time. </a:t>
            </a:r>
          </a:p>
          <a:p>
            <a:pPr lvl="1"/>
            <a:r>
              <a:rPr lang="en-US" altLang="en-US" dirty="0"/>
              <a:t>If initial number of buckets is too small, and file grows, performance will degrade due to too much overflows.</a:t>
            </a:r>
          </a:p>
          <a:p>
            <a:pPr lvl="1"/>
            <a:r>
              <a:rPr lang="en-US" altLang="en-US" dirty="0"/>
              <a:t>If space is allocated for anticipated growth, a significant amount of space will be wasted initially (and buckets will be </a:t>
            </a:r>
            <a:r>
              <a:rPr lang="en-US" altLang="en-US" dirty="0" err="1"/>
              <a:t>underfull</a:t>
            </a:r>
            <a:r>
              <a:rPr lang="en-US" altLang="en-US" dirty="0"/>
              <a:t>).</a:t>
            </a:r>
          </a:p>
          <a:p>
            <a:pPr lvl="1"/>
            <a:r>
              <a:rPr lang="en-US" altLang="en-US" dirty="0"/>
              <a:t>If database shrinks, again space will be wasted.</a:t>
            </a:r>
          </a:p>
          <a:p>
            <a:r>
              <a:rPr lang="en-US" altLang="en-US" dirty="0"/>
              <a:t>One solution: periodic re-organization of the file with a new hash function</a:t>
            </a:r>
          </a:p>
          <a:p>
            <a:pPr lvl="1"/>
            <a:r>
              <a:rPr lang="en-US" altLang="en-US" dirty="0"/>
              <a:t>Expensive, disrupts normal operations</a:t>
            </a:r>
          </a:p>
          <a:p>
            <a:r>
              <a:rPr lang="en-US" altLang="en-US" dirty="0"/>
              <a:t>Better solution: allow the number of buckets to be modified dynamically.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1586-17B2-4D51-A701-D7FE0A2AF590}"/>
              </a:ext>
            </a:extLst>
          </p:cNvPr>
          <p:cNvSpPr>
            <a:spLocks noGrp="1"/>
          </p:cNvSpPr>
          <p:nvPr>
            <p:ph type="title"/>
          </p:nvPr>
        </p:nvSpPr>
        <p:spPr/>
        <p:txBody>
          <a:bodyPr/>
          <a:lstStyle/>
          <a:p>
            <a:pPr>
              <a:defRPr/>
            </a:pPr>
            <a:r>
              <a:rPr lang="en-IN" dirty="0"/>
              <a:t>Dynamic Hashing</a:t>
            </a:r>
          </a:p>
        </p:txBody>
      </p:sp>
      <p:sp>
        <p:nvSpPr>
          <p:cNvPr id="122883" name="Content Placeholder 2">
            <a:extLst>
              <a:ext uri="{FF2B5EF4-FFF2-40B4-BE49-F238E27FC236}">
                <a16:creationId xmlns:a16="http://schemas.microsoft.com/office/drawing/2014/main" id="{D631710E-935B-49D2-ABC2-3AA06A6A8EA4}"/>
              </a:ext>
            </a:extLst>
          </p:cNvPr>
          <p:cNvSpPr>
            <a:spLocks noGrp="1" noChangeArrowheads="1"/>
          </p:cNvSpPr>
          <p:nvPr>
            <p:ph idx="1"/>
          </p:nvPr>
        </p:nvSpPr>
        <p:spPr>
          <a:xfrm>
            <a:off x="768350" y="1067662"/>
            <a:ext cx="7746387" cy="5263469"/>
          </a:xfrm>
        </p:spPr>
        <p:txBody>
          <a:bodyPr/>
          <a:lstStyle/>
          <a:p>
            <a:r>
              <a:rPr lang="en-IN" altLang="en-US" dirty="0"/>
              <a:t>Periodic rehashing</a:t>
            </a:r>
          </a:p>
          <a:p>
            <a:pPr lvl="1"/>
            <a:r>
              <a:rPr lang="en-IN" altLang="en-US" dirty="0"/>
              <a:t>If number of entries in a hash table becomes (say) 1.5 times size of hash table, </a:t>
            </a:r>
          </a:p>
          <a:p>
            <a:pPr lvl="2"/>
            <a:r>
              <a:rPr lang="en-IN" altLang="en-US" dirty="0"/>
              <a:t>create new hash table of size  (say) 2 times the size of the previous hash table</a:t>
            </a:r>
          </a:p>
          <a:p>
            <a:pPr lvl="2"/>
            <a:r>
              <a:rPr lang="en-IN" altLang="en-US" dirty="0"/>
              <a:t>Rehash all entries to new table</a:t>
            </a:r>
          </a:p>
          <a:p>
            <a:r>
              <a:rPr lang="en-IN" altLang="en-US" dirty="0"/>
              <a:t>Linear Hashing</a:t>
            </a:r>
          </a:p>
          <a:p>
            <a:pPr lvl="1"/>
            <a:r>
              <a:rPr lang="en-IN" altLang="en-US" dirty="0"/>
              <a:t>Do rehashing in an incremental manner</a:t>
            </a:r>
          </a:p>
          <a:p>
            <a:r>
              <a:rPr lang="en-IN" altLang="en-US" dirty="0"/>
              <a:t>Extendable Hashing</a:t>
            </a:r>
          </a:p>
          <a:p>
            <a:pPr lvl="1"/>
            <a:r>
              <a:rPr lang="en-IN" altLang="en-US" dirty="0"/>
              <a:t>Tailored to disk based hashing, with buckets shared by multiple hash values</a:t>
            </a:r>
          </a:p>
          <a:p>
            <a:pPr lvl="1"/>
            <a:r>
              <a:rPr lang="en-IN" altLang="en-US" dirty="0"/>
              <a:t>Doubling of # of entries in hash table, without doubling # of buckets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CBC9C0-F8F7-4226-A463-1425C178BED6}"/>
              </a:ext>
            </a:extLst>
          </p:cNvPr>
          <p:cNvSpPr>
            <a:spLocks noGrp="1"/>
          </p:cNvSpPr>
          <p:nvPr>
            <p:ph type="title"/>
          </p:nvPr>
        </p:nvSpPr>
        <p:spPr/>
        <p:txBody>
          <a:bodyPr/>
          <a:lstStyle/>
          <a:p>
            <a:pPr>
              <a:defRPr/>
            </a:pPr>
            <a:r>
              <a:rPr lang="en-IN" dirty="0"/>
              <a:t>Write Optimized Indices</a:t>
            </a:r>
          </a:p>
        </p:txBody>
      </p:sp>
      <p:sp>
        <p:nvSpPr>
          <p:cNvPr id="2" name="Content Placeholder 1">
            <a:extLst>
              <a:ext uri="{FF2B5EF4-FFF2-40B4-BE49-F238E27FC236}">
                <a16:creationId xmlns:a16="http://schemas.microsoft.com/office/drawing/2014/main" id="{C4B1859A-2050-448A-A442-511498BAFB01}"/>
              </a:ext>
            </a:extLst>
          </p:cNvPr>
          <p:cNvSpPr>
            <a:spLocks noGrp="1"/>
          </p:cNvSpPr>
          <p:nvPr>
            <p:ph idx="1"/>
          </p:nvPr>
        </p:nvSpPr>
        <p:spPr/>
        <p:txBody>
          <a:bodyPr/>
          <a:lstStyle/>
          <a:p>
            <a:r>
              <a:rPr lang="en-IN" dirty="0"/>
              <a:t>Performance of </a:t>
            </a:r>
          </a:p>
          <a:p>
            <a:r>
              <a:rPr lang="en-IN" dirty="0"/>
              <a:t>B</a:t>
            </a:r>
            <a:r>
              <a:rPr lang="en-IN" sz="2000" baseline="30000" dirty="0"/>
              <a:t>+</a:t>
            </a:r>
            <a:r>
              <a:rPr lang="en-IN" dirty="0"/>
              <a:t>-trees can be poor for write-intensive workloads</a:t>
            </a:r>
          </a:p>
          <a:p>
            <a:pPr lvl="1"/>
            <a:r>
              <a:rPr lang="en-IN" dirty="0"/>
              <a:t>One I/O per leaf, assuming all internal nodes are in memory</a:t>
            </a:r>
          </a:p>
          <a:p>
            <a:pPr lvl="1"/>
            <a:r>
              <a:rPr lang="en-IN" dirty="0"/>
              <a:t>With magnetic disks, &lt; 100 inserts per second per disk</a:t>
            </a:r>
          </a:p>
          <a:p>
            <a:pPr lvl="1"/>
            <a:r>
              <a:rPr lang="en-IN" dirty="0"/>
              <a:t>With flash memory, one page overwrite per insert</a:t>
            </a:r>
          </a:p>
          <a:p>
            <a:r>
              <a:rPr lang="en-IN" dirty="0"/>
              <a:t>Two approaches to reducing cost of writes</a:t>
            </a:r>
          </a:p>
          <a:p>
            <a:pPr lvl="1"/>
            <a:r>
              <a:rPr lang="en-IN" b="1" dirty="0">
                <a:solidFill>
                  <a:srgbClr val="002060"/>
                </a:solidFill>
              </a:rPr>
              <a:t>Log-structured merge tree</a:t>
            </a:r>
          </a:p>
          <a:p>
            <a:pPr lvl="1"/>
            <a:r>
              <a:rPr lang="en-IN" b="1" dirty="0">
                <a:solidFill>
                  <a:srgbClr val="002060"/>
                </a:solidFill>
              </a:rPr>
              <a:t>Buffer tree</a:t>
            </a:r>
          </a:p>
          <a:p>
            <a:endParaRPr lang="en-IN" b="1" dirty="0">
              <a:solidFill>
                <a:srgbClr val="002060"/>
              </a:solidFill>
            </a:endParaRPr>
          </a:p>
          <a:p>
            <a:pPr lvl="1"/>
            <a:endParaRPr lang="en-IN" dirty="0"/>
          </a:p>
        </p:txBody>
      </p:sp>
    </p:spTree>
    <p:extLst>
      <p:ext uri="{BB962C8B-B14F-4D97-AF65-F5344CB8AC3E}">
        <p14:creationId xmlns:p14="http://schemas.microsoft.com/office/powerpoint/2010/main" val="2216497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a:extLst>
              <a:ext uri="{FF2B5EF4-FFF2-40B4-BE49-F238E27FC236}">
                <a16:creationId xmlns:a16="http://schemas.microsoft.com/office/drawing/2014/main" id="{C2786ED2-CF9E-495B-8211-CC250EF1733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Extendable Hashing</a:t>
            </a:r>
          </a:p>
        </p:txBody>
      </p:sp>
      <p:sp>
        <p:nvSpPr>
          <p:cNvPr id="174083" name="Rectangle 3">
            <a:extLst>
              <a:ext uri="{FF2B5EF4-FFF2-40B4-BE49-F238E27FC236}">
                <a16:creationId xmlns:a16="http://schemas.microsoft.com/office/drawing/2014/main" id="{1EC7AC79-FCC7-43C1-A60C-94C188B89033}"/>
              </a:ext>
            </a:extLst>
          </p:cNvPr>
          <p:cNvSpPr>
            <a:spLocks noGrp="1" noChangeArrowheads="1"/>
          </p:cNvSpPr>
          <p:nvPr>
            <p:ph type="body" idx="1"/>
          </p:nvPr>
        </p:nvSpPr>
        <p:spPr>
          <a:xfrm>
            <a:off x="768350" y="1135063"/>
            <a:ext cx="7656559" cy="5422900"/>
          </a:xfrm>
        </p:spPr>
        <p:txBody>
          <a:bodyPr/>
          <a:lstStyle/>
          <a:p>
            <a:pPr>
              <a:lnSpc>
                <a:spcPct val="90000"/>
              </a:lnSpc>
            </a:pPr>
            <a:r>
              <a:rPr lang="en-US" altLang="en-US" b="1" dirty="0">
                <a:solidFill>
                  <a:srgbClr val="002060"/>
                </a:solidFill>
              </a:rPr>
              <a:t>Extendable hashing</a:t>
            </a:r>
            <a:r>
              <a:rPr lang="en-US" altLang="en-US" dirty="0">
                <a:solidFill>
                  <a:srgbClr val="002060"/>
                </a:solidFill>
              </a:rPr>
              <a:t> </a:t>
            </a:r>
            <a:r>
              <a:rPr lang="en-US" altLang="en-US" dirty="0"/>
              <a:t>– one form of dynamic hashing </a:t>
            </a:r>
          </a:p>
          <a:p>
            <a:pPr lvl="1"/>
            <a:r>
              <a:rPr lang="en-US" altLang="en-US" dirty="0"/>
              <a:t>Hash function generates values over a large range — typically </a:t>
            </a:r>
            <a:r>
              <a:rPr lang="en-US" altLang="en-US" i="1" dirty="0"/>
              <a:t>b</a:t>
            </a:r>
            <a:r>
              <a:rPr lang="en-US" altLang="en-US" dirty="0"/>
              <a:t>-bit integers, with </a:t>
            </a:r>
            <a:r>
              <a:rPr lang="en-US" altLang="en-US" i="1" dirty="0"/>
              <a:t>b</a:t>
            </a:r>
            <a:r>
              <a:rPr lang="en-US" altLang="en-US" dirty="0"/>
              <a:t> = 32.</a:t>
            </a:r>
          </a:p>
          <a:p>
            <a:pPr lvl="1"/>
            <a:r>
              <a:rPr lang="en-US" altLang="en-US" dirty="0"/>
              <a:t>At any time use only a prefix of the hash function to index into a table of bucket addresses.   </a:t>
            </a:r>
          </a:p>
          <a:p>
            <a:pPr lvl="1"/>
            <a:r>
              <a:rPr lang="en-US" altLang="en-US" dirty="0"/>
              <a:t>Let the length of the prefix be </a:t>
            </a:r>
            <a:r>
              <a:rPr lang="en-US" altLang="en-US" i="1" dirty="0" err="1"/>
              <a:t>i</a:t>
            </a:r>
            <a:r>
              <a:rPr lang="en-US" altLang="en-US" dirty="0"/>
              <a:t> bits,  0 </a:t>
            </a:r>
            <a:r>
              <a:rPr lang="en-US" altLang="en-US" dirty="0">
                <a:sym typeface="Symbol" panose="05050102010706020507" pitchFamily="18" charset="2"/>
              </a:rPr>
              <a:t> </a:t>
            </a:r>
            <a:r>
              <a:rPr lang="en-US" altLang="en-US" i="1" dirty="0" err="1">
                <a:sym typeface="Symbol" panose="05050102010706020507" pitchFamily="18" charset="2"/>
              </a:rPr>
              <a:t>i</a:t>
            </a:r>
            <a:r>
              <a:rPr lang="en-US" altLang="en-US" dirty="0">
                <a:sym typeface="Symbol" panose="05050102010706020507" pitchFamily="18" charset="2"/>
              </a:rPr>
              <a:t>  32.  </a:t>
            </a:r>
          </a:p>
          <a:p>
            <a:pPr lvl="2"/>
            <a:r>
              <a:rPr lang="en-US" altLang="en-US" dirty="0">
                <a:sym typeface="Symbol" panose="05050102010706020507" pitchFamily="18" charset="2"/>
              </a:rPr>
              <a:t>Bucket address table size = 2</a:t>
            </a:r>
            <a:r>
              <a:rPr lang="en-US" altLang="en-US" baseline="30000" dirty="0">
                <a:sym typeface="Symbol" panose="05050102010706020507" pitchFamily="18" charset="2"/>
              </a:rPr>
              <a:t>i.</a:t>
            </a:r>
            <a:r>
              <a:rPr lang="en-US" altLang="en-US" dirty="0">
                <a:sym typeface="Symbol" panose="05050102010706020507" pitchFamily="18" charset="2"/>
              </a:rPr>
              <a:t>  Initially </a:t>
            </a:r>
            <a:r>
              <a:rPr lang="en-US" altLang="en-US" i="1" dirty="0" err="1">
                <a:sym typeface="Symbol" panose="05050102010706020507" pitchFamily="18" charset="2"/>
              </a:rPr>
              <a:t>i</a:t>
            </a:r>
            <a:r>
              <a:rPr lang="en-US" altLang="en-US" dirty="0">
                <a:sym typeface="Symbol" panose="05050102010706020507" pitchFamily="18" charset="2"/>
              </a:rPr>
              <a:t> = 0</a:t>
            </a:r>
          </a:p>
          <a:p>
            <a:pPr lvl="2"/>
            <a:r>
              <a:rPr lang="en-US" altLang="en-US" dirty="0">
                <a:sym typeface="Symbol" panose="05050102010706020507" pitchFamily="18" charset="2"/>
              </a:rPr>
              <a:t>Value of </a:t>
            </a:r>
            <a:r>
              <a:rPr lang="en-US" altLang="en-US" i="1" dirty="0" err="1">
                <a:sym typeface="Symbol" panose="05050102010706020507" pitchFamily="18" charset="2"/>
              </a:rPr>
              <a:t>i</a:t>
            </a:r>
            <a:r>
              <a:rPr lang="en-US" altLang="en-US" dirty="0">
                <a:sym typeface="Symbol" panose="05050102010706020507" pitchFamily="18" charset="2"/>
              </a:rPr>
              <a:t> grows and shrinks as the size of the database grows and shrinks.</a:t>
            </a:r>
          </a:p>
          <a:p>
            <a:pPr lvl="1"/>
            <a:r>
              <a:rPr lang="en-US" altLang="en-US" dirty="0"/>
              <a:t>Multiple entries in the bucket address table may point to a bucket (why?)</a:t>
            </a:r>
          </a:p>
          <a:p>
            <a:pPr lvl="1"/>
            <a:r>
              <a:rPr lang="en-US" altLang="en-US" dirty="0"/>
              <a:t>Thus, a</a:t>
            </a:r>
            <a:r>
              <a:rPr lang="en-US" altLang="en-US" dirty="0">
                <a:sym typeface="Symbol" panose="05050102010706020507" pitchFamily="18" charset="2"/>
              </a:rPr>
              <a:t>ctual number of buckets is &lt; 2</a:t>
            </a:r>
            <a:r>
              <a:rPr lang="en-US" altLang="en-US" i="1" baseline="30000" dirty="0">
                <a:sym typeface="Symbol" panose="05050102010706020507" pitchFamily="18" charset="2"/>
              </a:rPr>
              <a:t>i</a:t>
            </a:r>
            <a:endParaRPr lang="en-US" altLang="en-US" dirty="0">
              <a:sym typeface="Symbol" panose="05050102010706020507" pitchFamily="18" charset="2"/>
            </a:endParaRPr>
          </a:p>
          <a:p>
            <a:pPr lvl="2"/>
            <a:r>
              <a:rPr lang="en-US" altLang="en-US" dirty="0">
                <a:sym typeface="Symbol" panose="05050102010706020507" pitchFamily="18" charset="2"/>
              </a:rPr>
              <a:t>The number of buckets also changes dynamically due to coalescing and splitting of buckets. </a:t>
            </a:r>
          </a:p>
        </p:txBody>
      </p:sp>
    </p:spTree>
    <p:extLst>
      <p:ext uri="{BB962C8B-B14F-4D97-AF65-F5344CB8AC3E}">
        <p14:creationId xmlns:p14="http://schemas.microsoft.com/office/powerpoint/2010/main" val="1837432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a:extLst>
              <a:ext uri="{FF2B5EF4-FFF2-40B4-BE49-F238E27FC236}">
                <a16:creationId xmlns:a16="http://schemas.microsoft.com/office/drawing/2014/main" id="{C242D40E-01B7-4494-A01A-3F495A49917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General Extendable Hash Structure </a:t>
            </a:r>
          </a:p>
        </p:txBody>
      </p:sp>
      <p:sp>
        <p:nvSpPr>
          <p:cNvPr id="176131" name="Text Box 3">
            <a:extLst>
              <a:ext uri="{FF2B5EF4-FFF2-40B4-BE49-F238E27FC236}">
                <a16:creationId xmlns:a16="http://schemas.microsoft.com/office/drawing/2014/main" id="{F6260A5B-4371-4D23-9B18-6BF7056D1841}"/>
              </a:ext>
            </a:extLst>
          </p:cNvPr>
          <p:cNvSpPr txBox="1">
            <a:spLocks noChangeArrowheads="1"/>
          </p:cNvSpPr>
          <p:nvPr/>
        </p:nvSpPr>
        <p:spPr bwMode="auto">
          <a:xfrm>
            <a:off x="1242877" y="5136264"/>
            <a:ext cx="695121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700" dirty="0"/>
              <a:t>In this structure, </a:t>
            </a:r>
            <a:r>
              <a:rPr kumimoji="0" lang="en-US" altLang="en-US" sz="1700" i="1" dirty="0"/>
              <a:t>i</a:t>
            </a:r>
            <a:r>
              <a:rPr kumimoji="0" lang="en-US" altLang="en-US" sz="1700" baseline="-25000" dirty="0"/>
              <a:t>2</a:t>
            </a:r>
            <a:r>
              <a:rPr kumimoji="0" lang="en-US" altLang="en-US" sz="1700" dirty="0"/>
              <a:t> = </a:t>
            </a:r>
            <a:r>
              <a:rPr kumimoji="0" lang="en-US" altLang="en-US" sz="1700" i="1" dirty="0"/>
              <a:t>i</a:t>
            </a:r>
            <a:r>
              <a:rPr kumimoji="0" lang="en-US" altLang="en-US" sz="1700" baseline="-25000" dirty="0"/>
              <a:t>3</a:t>
            </a:r>
            <a:r>
              <a:rPr kumimoji="0" lang="en-US" altLang="en-US" sz="1700" dirty="0"/>
              <a:t> = </a:t>
            </a:r>
            <a:r>
              <a:rPr kumimoji="0" lang="en-US" altLang="en-US" sz="1700" i="1" dirty="0" err="1"/>
              <a:t>i</a:t>
            </a:r>
            <a:r>
              <a:rPr kumimoji="0" lang="en-US" altLang="en-US" sz="1700" dirty="0"/>
              <a:t>, whereas </a:t>
            </a:r>
            <a:r>
              <a:rPr kumimoji="0" lang="en-US" altLang="en-US" sz="1700" i="1" dirty="0"/>
              <a:t>i</a:t>
            </a:r>
            <a:r>
              <a:rPr kumimoji="0" lang="en-US" altLang="en-US" sz="1700" baseline="-25000" dirty="0"/>
              <a:t>1</a:t>
            </a:r>
            <a:r>
              <a:rPr kumimoji="0" lang="en-US" altLang="en-US" sz="1700" dirty="0"/>
              <a:t> = </a:t>
            </a:r>
            <a:r>
              <a:rPr kumimoji="0" lang="en-US" altLang="en-US" sz="1700" i="1" dirty="0" err="1"/>
              <a:t>i</a:t>
            </a:r>
            <a:r>
              <a:rPr kumimoji="0" lang="en-US" altLang="en-US" sz="1700" i="1" dirty="0"/>
              <a:t> </a:t>
            </a:r>
            <a:r>
              <a:rPr kumimoji="0" lang="en-US" altLang="en-US" sz="1700" dirty="0"/>
              <a:t>– 1 (see next slide for details)</a:t>
            </a:r>
          </a:p>
        </p:txBody>
      </p:sp>
      <p:pic>
        <p:nvPicPr>
          <p:cNvPr id="176132" name="Picture 6">
            <a:extLst>
              <a:ext uri="{FF2B5EF4-FFF2-40B4-BE49-F238E27FC236}">
                <a16:creationId xmlns:a16="http://schemas.microsoft.com/office/drawing/2014/main" id="{A536F01B-75EA-43B5-AB11-9B545A8C6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6" y="1411303"/>
            <a:ext cx="4250690" cy="349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947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a:extLst>
              <a:ext uri="{FF2B5EF4-FFF2-40B4-BE49-F238E27FC236}">
                <a16:creationId xmlns:a16="http://schemas.microsoft.com/office/drawing/2014/main" id="{8C14EABC-8808-4708-AA47-73B1BBF7104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Use of Extendable Hash Structure</a:t>
            </a:r>
          </a:p>
        </p:txBody>
      </p:sp>
      <p:sp>
        <p:nvSpPr>
          <p:cNvPr id="178179" name="Rectangle 3">
            <a:extLst>
              <a:ext uri="{FF2B5EF4-FFF2-40B4-BE49-F238E27FC236}">
                <a16:creationId xmlns:a16="http://schemas.microsoft.com/office/drawing/2014/main" id="{84A74EAE-54F6-4978-B158-1875103436AB}"/>
              </a:ext>
            </a:extLst>
          </p:cNvPr>
          <p:cNvSpPr>
            <a:spLocks noGrp="1" noChangeArrowheads="1"/>
          </p:cNvSpPr>
          <p:nvPr>
            <p:ph type="body" idx="1"/>
          </p:nvPr>
        </p:nvSpPr>
        <p:spPr>
          <a:xfrm>
            <a:off x="768351" y="1135063"/>
            <a:ext cx="7718702" cy="4681537"/>
          </a:xfrm>
        </p:spPr>
        <p:txBody>
          <a:bodyPr/>
          <a:lstStyle/>
          <a:p>
            <a:r>
              <a:rPr lang="en-US" altLang="en-US" dirty="0"/>
              <a:t>Each bucket </a:t>
            </a:r>
            <a:r>
              <a:rPr lang="en-US" altLang="en-US" i="1" dirty="0"/>
              <a:t>j</a:t>
            </a:r>
            <a:r>
              <a:rPr lang="en-US" altLang="en-US" dirty="0"/>
              <a:t> stores a value </a:t>
            </a:r>
            <a:r>
              <a:rPr lang="en-US" altLang="en-US" i="1" dirty="0" err="1"/>
              <a:t>i</a:t>
            </a:r>
            <a:r>
              <a:rPr lang="en-US" altLang="en-US" i="1" baseline="-25000" dirty="0" err="1"/>
              <a:t>j</a:t>
            </a:r>
            <a:endParaRPr lang="en-US" altLang="en-US" i="1" dirty="0"/>
          </a:p>
          <a:p>
            <a:pPr lvl="1"/>
            <a:r>
              <a:rPr lang="en-US" altLang="en-US" i="1" dirty="0"/>
              <a:t>A</a:t>
            </a:r>
            <a:r>
              <a:rPr lang="en-US" altLang="en-US" dirty="0"/>
              <a:t>ll the entries that point to the same bucket have the same values on the first </a:t>
            </a:r>
            <a:r>
              <a:rPr lang="en-US" altLang="en-US" i="1" dirty="0" err="1"/>
              <a:t>i</a:t>
            </a:r>
            <a:r>
              <a:rPr lang="en-US" altLang="en-US" i="1" baseline="-25000" dirty="0" err="1"/>
              <a:t>j</a:t>
            </a:r>
            <a:r>
              <a:rPr lang="en-US" altLang="en-US" dirty="0"/>
              <a:t> bits.</a:t>
            </a:r>
            <a:r>
              <a:rPr lang="en-US" altLang="en-US" i="1" dirty="0"/>
              <a:t> </a:t>
            </a:r>
          </a:p>
          <a:p>
            <a:r>
              <a:rPr lang="en-US" altLang="en-US" dirty="0"/>
              <a:t>To locate the bucket containing search-key </a:t>
            </a:r>
            <a:r>
              <a:rPr lang="en-US" altLang="en-US" i="1" dirty="0" err="1"/>
              <a:t>K</a:t>
            </a:r>
            <a:r>
              <a:rPr lang="en-US" altLang="en-US" i="1" baseline="-25000" dirty="0" err="1"/>
              <a:t>j</a:t>
            </a:r>
            <a:r>
              <a:rPr lang="en-US" altLang="en-US" dirty="0"/>
              <a:t>:</a:t>
            </a:r>
          </a:p>
          <a:p>
            <a:pPr lvl="1">
              <a:buFont typeface="Monotype Sorts" pitchFamily="-65" charset="2"/>
              <a:buNone/>
            </a:pPr>
            <a:r>
              <a:rPr lang="en-US" altLang="en-US" dirty="0">
                <a:solidFill>
                  <a:srgbClr val="FF9933"/>
                </a:solidFill>
              </a:rPr>
              <a:t>1.	</a:t>
            </a:r>
            <a:r>
              <a:rPr lang="en-US" altLang="en-US" dirty="0"/>
              <a:t>Compute </a:t>
            </a:r>
            <a:r>
              <a:rPr lang="en-US" altLang="en-US" i="1" dirty="0"/>
              <a:t>h(</a:t>
            </a:r>
            <a:r>
              <a:rPr lang="en-US" altLang="en-US" i="1" dirty="0" err="1"/>
              <a:t>K</a:t>
            </a:r>
            <a:r>
              <a:rPr lang="en-US" altLang="en-US" i="1" baseline="-25000" dirty="0" err="1"/>
              <a:t>j</a:t>
            </a:r>
            <a:r>
              <a:rPr lang="en-US" altLang="en-US" i="1" dirty="0"/>
              <a:t>) = X</a:t>
            </a:r>
            <a:endParaRPr lang="en-US" altLang="en-US" dirty="0"/>
          </a:p>
          <a:p>
            <a:pPr lvl="1">
              <a:buFont typeface="Monotype Sorts" pitchFamily="-65" charset="2"/>
              <a:buNone/>
            </a:pPr>
            <a:r>
              <a:rPr lang="en-US" altLang="en-US" dirty="0">
                <a:solidFill>
                  <a:srgbClr val="FF9933"/>
                </a:solidFill>
              </a:rPr>
              <a:t>2.	</a:t>
            </a:r>
            <a:r>
              <a:rPr lang="en-US" altLang="en-US" dirty="0"/>
              <a:t>Use the first </a:t>
            </a:r>
            <a:r>
              <a:rPr lang="en-US" altLang="en-US" i="1" dirty="0" err="1"/>
              <a:t>i</a:t>
            </a:r>
            <a:r>
              <a:rPr lang="en-US" altLang="en-US" dirty="0"/>
              <a:t> high order bits of </a:t>
            </a:r>
            <a:r>
              <a:rPr lang="en-US" altLang="en-US" i="1" dirty="0"/>
              <a:t>X</a:t>
            </a:r>
            <a:r>
              <a:rPr lang="en-US" altLang="en-US" dirty="0"/>
              <a:t> as a displacement into bucket address table, and follow the pointer to appropriate bucket</a:t>
            </a:r>
          </a:p>
          <a:p>
            <a:r>
              <a:rPr lang="en-US" altLang="en-US" dirty="0"/>
              <a:t>To insert a record with search-key value </a:t>
            </a:r>
            <a:r>
              <a:rPr lang="en-US" altLang="en-US" i="1" dirty="0" err="1"/>
              <a:t>K</a:t>
            </a:r>
            <a:r>
              <a:rPr lang="en-US" altLang="en-US" i="1" baseline="-25000" dirty="0" err="1"/>
              <a:t>j</a:t>
            </a:r>
            <a:r>
              <a:rPr lang="en-US" altLang="en-US" dirty="0"/>
              <a:t> </a:t>
            </a:r>
          </a:p>
          <a:p>
            <a:pPr lvl="1"/>
            <a:r>
              <a:rPr lang="en-US" altLang="en-US" dirty="0"/>
              <a:t>follow same procedure as look-up and locate the bucket, say </a:t>
            </a:r>
            <a:r>
              <a:rPr lang="en-US" altLang="en-US" i="1" dirty="0"/>
              <a:t>j</a:t>
            </a:r>
            <a:r>
              <a:rPr lang="en-US" altLang="en-US" dirty="0"/>
              <a:t>.  </a:t>
            </a:r>
          </a:p>
          <a:p>
            <a:pPr lvl="1"/>
            <a:r>
              <a:rPr lang="en-US" altLang="en-US" dirty="0"/>
              <a:t>If there is room in the bucket </a:t>
            </a:r>
            <a:r>
              <a:rPr lang="en-US" altLang="en-US" i="1" dirty="0"/>
              <a:t>j</a:t>
            </a:r>
            <a:r>
              <a:rPr lang="en-US" altLang="en-US" dirty="0"/>
              <a:t> insert record in the bucket.  </a:t>
            </a:r>
          </a:p>
          <a:p>
            <a:pPr lvl="1"/>
            <a:r>
              <a:rPr lang="en-US" altLang="en-US" dirty="0"/>
              <a:t>Else the bucket must be split and insertion re-attempted (next slide.)</a:t>
            </a:r>
          </a:p>
          <a:p>
            <a:pPr lvl="2"/>
            <a:r>
              <a:rPr lang="en-US" altLang="en-US" dirty="0"/>
              <a:t>Overflow buckets used instead in some cases (will see shortly)</a:t>
            </a:r>
          </a:p>
          <a:p>
            <a:pPr>
              <a:buFont typeface="Monotype Sorts" pitchFamily="-65" charset="2"/>
              <a:buNone/>
            </a:pPr>
            <a:r>
              <a:rPr lang="en-US" altLang="en-US" dirty="0"/>
              <a:t>		</a:t>
            </a:r>
          </a:p>
        </p:txBody>
      </p:sp>
    </p:spTree>
    <p:extLst>
      <p:ext uri="{BB962C8B-B14F-4D97-AF65-F5344CB8AC3E}">
        <p14:creationId xmlns:p14="http://schemas.microsoft.com/office/powerpoint/2010/main" val="3370929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a:extLst>
              <a:ext uri="{FF2B5EF4-FFF2-40B4-BE49-F238E27FC236}">
                <a16:creationId xmlns:a16="http://schemas.microsoft.com/office/drawing/2014/main" id="{239818B2-B90E-4AC9-9F70-5EE20F543486}"/>
              </a:ext>
            </a:extLst>
          </p:cNvPr>
          <p:cNvSpPr>
            <a:spLocks noGrp="1" noChangeArrowheads="1"/>
          </p:cNvSpPr>
          <p:nvPr>
            <p:ph type="title"/>
          </p:nvPr>
        </p:nvSpPr>
        <p:spPr>
          <a:xfrm>
            <a:off x="904874" y="117475"/>
            <a:ext cx="8008307" cy="609600"/>
          </a:xfrm>
        </p:spPr>
        <p:txBody>
          <a:bodyPr/>
          <a:lstStyle/>
          <a:p>
            <a:pPr>
              <a:defRPr/>
            </a:pPr>
            <a:r>
              <a:rPr lang="en-US" altLang="en-US" sz="2800" dirty="0">
                <a:effectLst>
                  <a:outerShdw blurRad="38100" dist="38100" dir="2700000" algn="tl">
                    <a:srgbClr val="C0C0C0"/>
                  </a:outerShdw>
                </a:effectLst>
              </a:rPr>
              <a:t>Insertion in Extendable Hash Structure (Cont.) </a:t>
            </a:r>
          </a:p>
        </p:txBody>
      </p:sp>
      <p:sp>
        <p:nvSpPr>
          <p:cNvPr id="180227" name="Rectangle 3">
            <a:extLst>
              <a:ext uri="{FF2B5EF4-FFF2-40B4-BE49-F238E27FC236}">
                <a16:creationId xmlns:a16="http://schemas.microsoft.com/office/drawing/2014/main" id="{476C55B8-0FB9-44E0-8B3D-4C40BE352B4F}"/>
              </a:ext>
            </a:extLst>
          </p:cNvPr>
          <p:cNvSpPr>
            <a:spLocks noGrp="1" noChangeArrowheads="1"/>
          </p:cNvSpPr>
          <p:nvPr>
            <p:ph type="body" idx="1"/>
          </p:nvPr>
        </p:nvSpPr>
        <p:spPr>
          <a:xfrm>
            <a:off x="808039" y="1596785"/>
            <a:ext cx="7940674" cy="4812899"/>
          </a:xfrm>
        </p:spPr>
        <p:txBody>
          <a:bodyPr/>
          <a:lstStyle/>
          <a:p>
            <a:pPr>
              <a:lnSpc>
                <a:spcPct val="90000"/>
              </a:lnSpc>
            </a:pPr>
            <a:r>
              <a:rPr lang="en-US" altLang="en-US" dirty="0"/>
              <a:t>If </a:t>
            </a:r>
            <a:r>
              <a:rPr lang="en-US" altLang="en-US" i="1" dirty="0" err="1"/>
              <a:t>i</a:t>
            </a:r>
            <a:r>
              <a:rPr lang="en-US" altLang="en-US" dirty="0"/>
              <a:t> &gt; </a:t>
            </a:r>
            <a:r>
              <a:rPr lang="en-US" altLang="en-US" i="1" dirty="0" err="1"/>
              <a:t>i</a:t>
            </a:r>
            <a:r>
              <a:rPr lang="en-US" altLang="en-US" i="1" baseline="-25000" dirty="0" err="1"/>
              <a:t>j</a:t>
            </a:r>
            <a:r>
              <a:rPr lang="en-US" altLang="en-US" dirty="0"/>
              <a:t> (more than one pointer to bucket </a:t>
            </a:r>
            <a:r>
              <a:rPr lang="en-US" altLang="en-US" i="1" dirty="0"/>
              <a:t>j</a:t>
            </a:r>
            <a:r>
              <a:rPr lang="en-US" altLang="en-US" dirty="0"/>
              <a:t>)</a:t>
            </a:r>
          </a:p>
          <a:p>
            <a:pPr lvl="1">
              <a:lnSpc>
                <a:spcPct val="90000"/>
              </a:lnSpc>
            </a:pPr>
            <a:r>
              <a:rPr lang="en-US" altLang="en-US" dirty="0"/>
              <a:t>allocate a new bucket </a:t>
            </a:r>
            <a:r>
              <a:rPr lang="en-US" altLang="en-US" i="1" dirty="0"/>
              <a:t>z</a:t>
            </a:r>
            <a:r>
              <a:rPr lang="en-US" altLang="en-US" dirty="0"/>
              <a:t>, and set </a:t>
            </a:r>
            <a:r>
              <a:rPr lang="en-US" altLang="en-US" i="1" dirty="0" err="1"/>
              <a:t>i</a:t>
            </a:r>
            <a:r>
              <a:rPr lang="en-US" altLang="en-US" i="1" baseline="-25000" dirty="0" err="1"/>
              <a:t>j</a:t>
            </a:r>
            <a:r>
              <a:rPr lang="en-US" altLang="en-US" i="1" dirty="0"/>
              <a:t> </a:t>
            </a:r>
            <a:r>
              <a:rPr lang="en-US" altLang="en-US" dirty="0"/>
              <a:t>= </a:t>
            </a:r>
            <a:r>
              <a:rPr lang="en-US" altLang="en-US" i="1" dirty="0" err="1"/>
              <a:t>i</a:t>
            </a:r>
            <a:r>
              <a:rPr lang="en-US" altLang="en-US" i="1" baseline="-25000" dirty="0" err="1"/>
              <a:t>z</a:t>
            </a:r>
            <a:r>
              <a:rPr lang="en-US" altLang="en-US" dirty="0"/>
              <a:t> =  (</a:t>
            </a:r>
            <a:r>
              <a:rPr lang="en-US" altLang="en-US" i="1" dirty="0" err="1"/>
              <a:t>i</a:t>
            </a:r>
            <a:r>
              <a:rPr lang="en-US" altLang="en-US" i="1" baseline="-25000" dirty="0" err="1"/>
              <a:t>j</a:t>
            </a:r>
            <a:r>
              <a:rPr lang="en-US" altLang="en-US" dirty="0"/>
              <a:t> + 1)</a:t>
            </a:r>
          </a:p>
          <a:p>
            <a:pPr lvl="1">
              <a:lnSpc>
                <a:spcPct val="90000"/>
              </a:lnSpc>
            </a:pPr>
            <a:r>
              <a:rPr lang="en-US" altLang="en-US" dirty="0"/>
              <a:t>Update the second half of the bucket address table entries originally pointing to </a:t>
            </a:r>
            <a:r>
              <a:rPr lang="en-US" altLang="en-US" i="1" dirty="0"/>
              <a:t>j,</a:t>
            </a:r>
            <a:r>
              <a:rPr lang="en-US" altLang="en-US" dirty="0"/>
              <a:t> to point to </a:t>
            </a:r>
            <a:r>
              <a:rPr lang="en-US" altLang="en-US" i="1" dirty="0"/>
              <a:t>z</a:t>
            </a:r>
          </a:p>
          <a:p>
            <a:pPr lvl="1">
              <a:lnSpc>
                <a:spcPct val="90000"/>
              </a:lnSpc>
            </a:pPr>
            <a:r>
              <a:rPr lang="en-US" altLang="en-US" dirty="0"/>
              <a:t>remove each record in bucket </a:t>
            </a:r>
            <a:r>
              <a:rPr lang="en-US" altLang="en-US" i="1" dirty="0"/>
              <a:t>j </a:t>
            </a:r>
            <a:r>
              <a:rPr lang="en-US" altLang="en-US" dirty="0"/>
              <a:t>and reinsert (in </a:t>
            </a:r>
            <a:r>
              <a:rPr lang="en-US" altLang="en-US" i="1" dirty="0"/>
              <a:t>j</a:t>
            </a:r>
            <a:r>
              <a:rPr lang="en-US" altLang="en-US" dirty="0"/>
              <a:t> or </a:t>
            </a:r>
            <a:r>
              <a:rPr lang="en-US" altLang="en-US" i="1" dirty="0"/>
              <a:t>z</a:t>
            </a:r>
            <a:r>
              <a:rPr lang="en-US" altLang="en-US" dirty="0"/>
              <a:t>)</a:t>
            </a:r>
            <a:endParaRPr lang="en-US" altLang="en-US" i="1" dirty="0"/>
          </a:p>
          <a:p>
            <a:pPr lvl="1">
              <a:lnSpc>
                <a:spcPct val="90000"/>
              </a:lnSpc>
            </a:pPr>
            <a:r>
              <a:rPr lang="en-US" altLang="en-US" dirty="0"/>
              <a:t>recompute new bucket for </a:t>
            </a:r>
            <a:r>
              <a:rPr lang="en-US" altLang="en-US" i="1" dirty="0" err="1"/>
              <a:t>K</a:t>
            </a:r>
            <a:r>
              <a:rPr lang="en-US" altLang="en-US" i="1" baseline="-25000" dirty="0" err="1"/>
              <a:t>j</a:t>
            </a:r>
            <a:r>
              <a:rPr lang="en-US" altLang="en-US" i="1" dirty="0"/>
              <a:t> </a:t>
            </a:r>
            <a:r>
              <a:rPr lang="en-US" altLang="en-US" dirty="0"/>
              <a:t>and insert record in the bucket (further splitting is required if the bucket is still full)</a:t>
            </a:r>
          </a:p>
          <a:p>
            <a:pPr>
              <a:lnSpc>
                <a:spcPct val="90000"/>
              </a:lnSpc>
            </a:pPr>
            <a:r>
              <a:rPr lang="en-US" altLang="en-US" dirty="0"/>
              <a:t>If </a:t>
            </a:r>
            <a:r>
              <a:rPr lang="en-US" altLang="en-US" i="1" dirty="0" err="1"/>
              <a:t>i</a:t>
            </a:r>
            <a:r>
              <a:rPr lang="en-US" altLang="en-US" i="1" dirty="0"/>
              <a:t> = </a:t>
            </a:r>
            <a:r>
              <a:rPr lang="en-US" altLang="en-US" i="1" dirty="0" err="1"/>
              <a:t>i</a:t>
            </a:r>
            <a:r>
              <a:rPr lang="en-US" altLang="en-US" i="1" baseline="-25000" dirty="0" err="1"/>
              <a:t>j</a:t>
            </a:r>
            <a:r>
              <a:rPr lang="en-US" altLang="en-US" i="1" dirty="0"/>
              <a:t> </a:t>
            </a:r>
            <a:r>
              <a:rPr lang="en-US" altLang="en-US" dirty="0"/>
              <a:t>(only one pointer to bucket </a:t>
            </a:r>
            <a:r>
              <a:rPr lang="en-US" altLang="en-US" i="1" dirty="0"/>
              <a:t>j</a:t>
            </a:r>
            <a:r>
              <a:rPr lang="en-US" altLang="en-US" dirty="0"/>
              <a:t>)</a:t>
            </a:r>
          </a:p>
          <a:p>
            <a:pPr lvl="1">
              <a:lnSpc>
                <a:spcPct val="90000"/>
              </a:lnSpc>
            </a:pPr>
            <a:r>
              <a:rPr lang="en-US" altLang="en-US" dirty="0"/>
              <a:t>If </a:t>
            </a:r>
            <a:r>
              <a:rPr lang="en-US" altLang="en-US" i="1" dirty="0" err="1"/>
              <a:t>i</a:t>
            </a:r>
            <a:r>
              <a:rPr lang="en-US" altLang="en-US" dirty="0"/>
              <a:t> reaches some limit </a:t>
            </a:r>
            <a:r>
              <a:rPr lang="en-US" altLang="en-US" i="1" dirty="0"/>
              <a:t>b</a:t>
            </a:r>
            <a:r>
              <a:rPr lang="en-US" altLang="en-US" dirty="0"/>
              <a:t>, or too many splits have happened in this insertion, create an overflow bucket </a:t>
            </a:r>
          </a:p>
          <a:p>
            <a:pPr lvl="1">
              <a:lnSpc>
                <a:spcPct val="90000"/>
              </a:lnSpc>
            </a:pPr>
            <a:r>
              <a:rPr lang="en-US" altLang="en-US" dirty="0"/>
              <a:t>Else</a:t>
            </a:r>
          </a:p>
          <a:p>
            <a:pPr lvl="2">
              <a:lnSpc>
                <a:spcPct val="90000"/>
              </a:lnSpc>
            </a:pPr>
            <a:r>
              <a:rPr lang="en-US" altLang="en-US" dirty="0"/>
              <a:t>increment </a:t>
            </a:r>
            <a:r>
              <a:rPr lang="en-US" altLang="en-US" i="1" dirty="0" err="1"/>
              <a:t>i</a:t>
            </a:r>
            <a:r>
              <a:rPr lang="en-US" altLang="en-US" dirty="0"/>
              <a:t> and double the size of the bucket address table.</a:t>
            </a:r>
          </a:p>
          <a:p>
            <a:pPr lvl="2">
              <a:lnSpc>
                <a:spcPct val="90000"/>
              </a:lnSpc>
            </a:pPr>
            <a:r>
              <a:rPr lang="en-US" altLang="en-US" dirty="0"/>
              <a:t>replace each entry in the table by two entries that point to the same bucket.</a:t>
            </a:r>
          </a:p>
          <a:p>
            <a:pPr lvl="2">
              <a:lnSpc>
                <a:spcPct val="90000"/>
              </a:lnSpc>
            </a:pPr>
            <a:r>
              <a:rPr lang="en-US" altLang="en-US" dirty="0"/>
              <a:t>recompute new bucket address table entry for </a:t>
            </a:r>
            <a:r>
              <a:rPr lang="en-US" altLang="en-US" i="1" dirty="0" err="1"/>
              <a:t>K</a:t>
            </a:r>
            <a:r>
              <a:rPr lang="en-US" altLang="en-US" i="1" baseline="-25000" dirty="0" err="1"/>
              <a:t>j</a:t>
            </a:r>
            <a:r>
              <a:rPr lang="en-US" altLang="en-US" dirty="0"/>
              <a:t/>
            </a:r>
            <a:br>
              <a:rPr lang="en-US" altLang="en-US" dirty="0"/>
            </a:br>
            <a:r>
              <a:rPr lang="en-US" altLang="en-US" dirty="0"/>
              <a:t>Now </a:t>
            </a:r>
            <a:r>
              <a:rPr lang="en-US" altLang="en-US" i="1" dirty="0" err="1"/>
              <a:t>i</a:t>
            </a:r>
            <a:r>
              <a:rPr lang="en-US" altLang="en-US" i="1" dirty="0"/>
              <a:t> </a:t>
            </a:r>
            <a:r>
              <a:rPr lang="en-US" altLang="en-US" dirty="0"/>
              <a:t>&gt; </a:t>
            </a:r>
            <a:r>
              <a:rPr lang="en-US" altLang="en-US" i="1" dirty="0" err="1"/>
              <a:t>i</a:t>
            </a:r>
            <a:r>
              <a:rPr lang="en-US" altLang="en-US" i="1" baseline="-25000" dirty="0" err="1"/>
              <a:t>j</a:t>
            </a:r>
            <a:r>
              <a:rPr lang="en-US" altLang="en-US" dirty="0"/>
              <a:t>  so use the first case above.   </a:t>
            </a:r>
          </a:p>
          <a:p>
            <a:pPr>
              <a:lnSpc>
                <a:spcPct val="90000"/>
              </a:lnSpc>
            </a:pPr>
            <a:endParaRPr lang="en-US" altLang="en-US" dirty="0"/>
          </a:p>
        </p:txBody>
      </p:sp>
      <p:sp>
        <p:nvSpPr>
          <p:cNvPr id="180228" name="Text Box 4">
            <a:extLst>
              <a:ext uri="{FF2B5EF4-FFF2-40B4-BE49-F238E27FC236}">
                <a16:creationId xmlns:a16="http://schemas.microsoft.com/office/drawing/2014/main" id="{EE8E70A7-7917-4099-919F-3EBA20055BAF}"/>
              </a:ext>
            </a:extLst>
          </p:cNvPr>
          <p:cNvSpPr txBox="1">
            <a:spLocks noChangeArrowheads="1"/>
          </p:cNvSpPr>
          <p:nvPr/>
        </p:nvSpPr>
        <p:spPr bwMode="auto">
          <a:xfrm>
            <a:off x="585926" y="1147204"/>
            <a:ext cx="6755901"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700" dirty="0"/>
              <a:t>To split a bucket </a:t>
            </a:r>
            <a:r>
              <a:rPr kumimoji="0" lang="en-US" altLang="en-US" sz="1700" i="1" dirty="0"/>
              <a:t>j</a:t>
            </a:r>
            <a:r>
              <a:rPr kumimoji="0" lang="en-US" altLang="en-US" sz="1700" dirty="0"/>
              <a:t> when inserting record with search-key value </a:t>
            </a:r>
            <a:r>
              <a:rPr kumimoji="0" lang="en-US" altLang="en-US" sz="1700" i="1" dirty="0" err="1"/>
              <a:t>K</a:t>
            </a:r>
            <a:r>
              <a:rPr kumimoji="0" lang="en-US" altLang="en-US" sz="1700" i="1" baseline="-25000" dirty="0" err="1"/>
              <a:t>j</a:t>
            </a:r>
            <a:r>
              <a:rPr kumimoji="0" lang="en-US" altLang="en-US" sz="1700" dirty="0"/>
              <a:t>:</a:t>
            </a:r>
          </a:p>
        </p:txBody>
      </p:sp>
    </p:spTree>
    <p:extLst>
      <p:ext uri="{BB962C8B-B14F-4D97-AF65-F5344CB8AC3E}">
        <p14:creationId xmlns:p14="http://schemas.microsoft.com/office/powerpoint/2010/main" val="4134101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a:extLst>
              <a:ext uri="{FF2B5EF4-FFF2-40B4-BE49-F238E27FC236}">
                <a16:creationId xmlns:a16="http://schemas.microsoft.com/office/drawing/2014/main" id="{9089DDC6-D514-4890-ACF4-D4320B614CC3}"/>
              </a:ext>
            </a:extLst>
          </p:cNvPr>
          <p:cNvSpPr>
            <a:spLocks noGrp="1" noChangeArrowheads="1"/>
          </p:cNvSpPr>
          <p:nvPr>
            <p:ph type="title"/>
          </p:nvPr>
        </p:nvSpPr>
        <p:spPr>
          <a:xfrm>
            <a:off x="869950" y="238125"/>
            <a:ext cx="7954963" cy="457200"/>
          </a:xfrm>
        </p:spPr>
        <p:txBody>
          <a:bodyPr/>
          <a:lstStyle/>
          <a:p>
            <a:pPr>
              <a:defRPr/>
            </a:pPr>
            <a:r>
              <a:rPr lang="en-US" altLang="en-US" dirty="0">
                <a:effectLst>
                  <a:outerShdw blurRad="38100" dist="38100" dir="2700000" algn="tl">
                    <a:srgbClr val="C0C0C0"/>
                  </a:outerShdw>
                </a:effectLst>
              </a:rPr>
              <a:t>Deletion in Extendable Hash Structure</a:t>
            </a:r>
          </a:p>
        </p:txBody>
      </p:sp>
      <p:sp>
        <p:nvSpPr>
          <p:cNvPr id="182275" name="Rectangle 3">
            <a:extLst>
              <a:ext uri="{FF2B5EF4-FFF2-40B4-BE49-F238E27FC236}">
                <a16:creationId xmlns:a16="http://schemas.microsoft.com/office/drawing/2014/main" id="{69B205C9-4850-4827-949D-97BA28F8D6AD}"/>
              </a:ext>
            </a:extLst>
          </p:cNvPr>
          <p:cNvSpPr>
            <a:spLocks noGrp="1" noChangeArrowheads="1"/>
          </p:cNvSpPr>
          <p:nvPr>
            <p:ph type="body" idx="1"/>
          </p:nvPr>
        </p:nvSpPr>
        <p:spPr>
          <a:xfrm>
            <a:off x="772357" y="1135063"/>
            <a:ext cx="7750206" cy="4491037"/>
          </a:xfrm>
        </p:spPr>
        <p:txBody>
          <a:bodyPr/>
          <a:lstStyle/>
          <a:p>
            <a:r>
              <a:rPr lang="en-US" altLang="en-US" dirty="0"/>
              <a:t>To delete a key value, </a:t>
            </a:r>
          </a:p>
          <a:p>
            <a:pPr lvl="1"/>
            <a:r>
              <a:rPr lang="en-US" altLang="en-US" dirty="0"/>
              <a:t>locate it in its bucket and remove it. </a:t>
            </a:r>
          </a:p>
          <a:p>
            <a:pPr lvl="1"/>
            <a:r>
              <a:rPr lang="en-US" altLang="en-US" dirty="0"/>
              <a:t>The bucket itself can be removed if it becomes empty (with appropriate updates to the bucket address table). </a:t>
            </a:r>
          </a:p>
          <a:p>
            <a:pPr lvl="1"/>
            <a:r>
              <a:rPr lang="en-US" altLang="en-US" dirty="0"/>
              <a:t>Coalescing of buckets can be done (can coalesce only with a </a:t>
            </a:r>
            <a:r>
              <a:rPr lang="ja-JP" altLang="en-US" dirty="0"/>
              <a:t>“</a:t>
            </a:r>
            <a:r>
              <a:rPr lang="en-US" altLang="ja-JP" i="1" dirty="0">
                <a:solidFill>
                  <a:srgbClr val="002060"/>
                </a:solidFill>
              </a:rPr>
              <a:t>buddy</a:t>
            </a:r>
            <a:r>
              <a:rPr lang="ja-JP" altLang="en-US" dirty="0"/>
              <a:t>”</a:t>
            </a:r>
            <a:r>
              <a:rPr lang="en-US" altLang="ja-JP" dirty="0"/>
              <a:t> bucket having same value of </a:t>
            </a:r>
            <a:r>
              <a:rPr lang="en-US" altLang="ja-JP" dirty="0" err="1"/>
              <a:t>i</a:t>
            </a:r>
            <a:r>
              <a:rPr lang="en-US" altLang="ja-JP" baseline="-25000" dirty="0" err="1"/>
              <a:t>j</a:t>
            </a:r>
            <a:r>
              <a:rPr lang="en-US" altLang="ja-JP" dirty="0"/>
              <a:t> and same </a:t>
            </a:r>
            <a:r>
              <a:rPr lang="en-US" altLang="ja-JP" dirty="0" err="1"/>
              <a:t>i</a:t>
            </a:r>
            <a:r>
              <a:rPr lang="en-US" altLang="ja-JP" baseline="-25000" dirty="0" err="1"/>
              <a:t>j</a:t>
            </a:r>
            <a:r>
              <a:rPr lang="en-US" altLang="ja-JP" baseline="-25000" dirty="0"/>
              <a:t> </a:t>
            </a:r>
            <a:r>
              <a:rPr lang="en-US" altLang="ja-JP" dirty="0"/>
              <a:t>–1 prefix, if it is present) </a:t>
            </a:r>
          </a:p>
          <a:p>
            <a:pPr lvl="1"/>
            <a:r>
              <a:rPr lang="en-US" altLang="en-US" dirty="0"/>
              <a:t>Decreasing bucket address table size is also possible</a:t>
            </a:r>
          </a:p>
          <a:p>
            <a:pPr lvl="2"/>
            <a:r>
              <a:rPr lang="en-US" altLang="en-US" dirty="0"/>
              <a:t>Note: decreasing bucket address table size is an expensive operation and should be done only if number of buckets becomes much smaller than the size of the table </a:t>
            </a:r>
          </a:p>
        </p:txBody>
      </p:sp>
    </p:spTree>
    <p:extLst>
      <p:ext uri="{BB962C8B-B14F-4D97-AF65-F5344CB8AC3E}">
        <p14:creationId xmlns:p14="http://schemas.microsoft.com/office/powerpoint/2010/main" val="3717029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082" name="Rectangle 2">
            <a:extLst>
              <a:ext uri="{FF2B5EF4-FFF2-40B4-BE49-F238E27FC236}">
                <a16:creationId xmlns:a16="http://schemas.microsoft.com/office/drawing/2014/main" id="{AFF30980-2389-41FB-8B23-A1986A97227C}"/>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Use of Extendable Hash Structure:  Example</a:t>
            </a:r>
          </a:p>
        </p:txBody>
      </p:sp>
      <p:pic>
        <p:nvPicPr>
          <p:cNvPr id="184323" name="Picture 5">
            <a:extLst>
              <a:ext uri="{FF2B5EF4-FFF2-40B4-BE49-F238E27FC236}">
                <a16:creationId xmlns:a16="http://schemas.microsoft.com/office/drawing/2014/main" id="{9E2FE4BC-1DDA-4915-B636-A87B16D58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072" y="1664628"/>
            <a:ext cx="6072426" cy="255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51876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a:extLst>
              <a:ext uri="{FF2B5EF4-FFF2-40B4-BE49-F238E27FC236}">
                <a16:creationId xmlns:a16="http://schemas.microsoft.com/office/drawing/2014/main" id="{5E4693C4-7AF0-49C0-983E-7611025258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(Cont.)</a:t>
            </a:r>
          </a:p>
        </p:txBody>
      </p:sp>
      <p:sp>
        <p:nvSpPr>
          <p:cNvPr id="186371" name="Rectangle 3">
            <a:extLst>
              <a:ext uri="{FF2B5EF4-FFF2-40B4-BE49-F238E27FC236}">
                <a16:creationId xmlns:a16="http://schemas.microsoft.com/office/drawing/2014/main" id="{382E6AB1-1AD6-48AB-B4AC-61A7B17CCF17}"/>
              </a:ext>
            </a:extLst>
          </p:cNvPr>
          <p:cNvSpPr>
            <a:spLocks noChangeArrowheads="1"/>
          </p:cNvSpPr>
          <p:nvPr/>
        </p:nvSpPr>
        <p:spPr bwMode="auto">
          <a:xfrm>
            <a:off x="768350" y="1482725"/>
            <a:ext cx="513302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285750" indent="-285750">
              <a:buClr>
                <a:srgbClr val="002060"/>
              </a:buClr>
              <a:buSzPct val="100000"/>
              <a:buFont typeface="Wingdings" panose="05000000000000000000" pitchFamily="2" charset="2"/>
              <a:buChar char="§"/>
            </a:pPr>
            <a:r>
              <a:rPr lang="en-US" altLang="en-US" sz="1700" dirty="0"/>
              <a:t>Initial </a:t>
            </a:r>
            <a:r>
              <a:rPr lang="en-US" altLang="en-US" sz="1700" dirty="0" smtClean="0"/>
              <a:t>hash </a:t>
            </a:r>
            <a:r>
              <a:rPr lang="en-US" altLang="en-US" sz="1700" dirty="0"/>
              <a:t>structure; bucket size = 2</a:t>
            </a:r>
          </a:p>
        </p:txBody>
      </p:sp>
      <p:pic>
        <p:nvPicPr>
          <p:cNvPr id="186372" name="Picture 6">
            <a:extLst>
              <a:ext uri="{FF2B5EF4-FFF2-40B4-BE49-F238E27FC236}">
                <a16:creationId xmlns:a16="http://schemas.microsoft.com/office/drawing/2014/main" id="{28BED55C-E4C5-4021-B683-C76B28F2F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952" y="2124619"/>
            <a:ext cx="5403025" cy="150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447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a:extLst>
              <a:ext uri="{FF2B5EF4-FFF2-40B4-BE49-F238E27FC236}">
                <a16:creationId xmlns:a16="http://schemas.microsoft.com/office/drawing/2014/main" id="{274FCDB8-4C99-4EBE-AE7F-570C8CD39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(Cont.)</a:t>
            </a:r>
          </a:p>
        </p:txBody>
      </p:sp>
      <p:sp>
        <p:nvSpPr>
          <p:cNvPr id="188419" name="Rectangle 4">
            <a:extLst>
              <a:ext uri="{FF2B5EF4-FFF2-40B4-BE49-F238E27FC236}">
                <a16:creationId xmlns:a16="http://schemas.microsoft.com/office/drawing/2014/main" id="{E85E6217-74C8-40FA-8BEB-4E5BA6030BFF}"/>
              </a:ext>
            </a:extLst>
          </p:cNvPr>
          <p:cNvSpPr>
            <a:spLocks noChangeArrowheads="1"/>
          </p:cNvSpPr>
          <p:nvPr/>
        </p:nvSpPr>
        <p:spPr bwMode="auto">
          <a:xfrm>
            <a:off x="768350" y="1393825"/>
            <a:ext cx="783431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342900" indent="-342900">
              <a:buClr>
                <a:srgbClr val="002060"/>
              </a:buClr>
              <a:buSzPct val="100000"/>
              <a:buFont typeface="Wingdings" panose="05000000000000000000" pitchFamily="2" charset="2"/>
              <a:buChar char="§"/>
            </a:pPr>
            <a:r>
              <a:rPr lang="en-US" altLang="en-US" sz="1700" dirty="0"/>
              <a:t>Hash structure after insertion of </a:t>
            </a:r>
            <a:r>
              <a:rPr lang="ja-JP" altLang="en-US" sz="1700" dirty="0"/>
              <a:t>“</a:t>
            </a:r>
            <a:r>
              <a:rPr lang="en-US" altLang="ja-JP" sz="1700" dirty="0"/>
              <a:t>Mozart</a:t>
            </a:r>
            <a:r>
              <a:rPr lang="ja-JP" altLang="en-US" sz="1700" dirty="0"/>
              <a:t>”</a:t>
            </a:r>
            <a:r>
              <a:rPr lang="en-US" altLang="ja-JP" sz="1700" dirty="0"/>
              <a:t>, </a:t>
            </a:r>
            <a:r>
              <a:rPr lang="ja-JP" altLang="en-US" sz="1700" dirty="0"/>
              <a:t>“</a:t>
            </a:r>
            <a:r>
              <a:rPr lang="en-US" altLang="ja-JP" sz="1700" dirty="0"/>
              <a:t>Srinivasan</a:t>
            </a:r>
            <a:r>
              <a:rPr lang="ja-JP" altLang="en-US" sz="1700" dirty="0"/>
              <a:t>”</a:t>
            </a:r>
            <a:r>
              <a:rPr lang="en-US" altLang="ja-JP" sz="1700" dirty="0"/>
              <a:t>, and </a:t>
            </a:r>
            <a:r>
              <a:rPr lang="ja-JP" altLang="en-US" sz="1700" dirty="0"/>
              <a:t>“</a:t>
            </a:r>
            <a:r>
              <a:rPr lang="en-US" altLang="ja-JP" sz="1700" dirty="0"/>
              <a:t>Wu</a:t>
            </a:r>
            <a:r>
              <a:rPr lang="ja-JP" altLang="en-US" sz="1700" dirty="0"/>
              <a:t>”</a:t>
            </a:r>
            <a:r>
              <a:rPr lang="en-US" altLang="ja-JP" sz="1700" dirty="0"/>
              <a:t> records</a:t>
            </a:r>
            <a:endParaRPr lang="en-US" altLang="en-US" sz="1700" dirty="0"/>
          </a:p>
        </p:txBody>
      </p:sp>
      <p:pic>
        <p:nvPicPr>
          <p:cNvPr id="188420" name="Picture 6">
            <a:extLst>
              <a:ext uri="{FF2B5EF4-FFF2-40B4-BE49-F238E27FC236}">
                <a16:creationId xmlns:a16="http://schemas.microsoft.com/office/drawing/2014/main" id="{4A4BA785-C839-42C5-9FA2-0D93843AC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144" y="2045910"/>
            <a:ext cx="5564536" cy="205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476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a:extLst>
              <a:ext uri="{FF2B5EF4-FFF2-40B4-BE49-F238E27FC236}">
                <a16:creationId xmlns:a16="http://schemas.microsoft.com/office/drawing/2014/main" id="{93DCC8E9-AD10-446A-AE52-692A2D28E32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(Cont.)</a:t>
            </a:r>
          </a:p>
        </p:txBody>
      </p:sp>
      <p:sp>
        <p:nvSpPr>
          <p:cNvPr id="190467" name="Rectangle 4">
            <a:extLst>
              <a:ext uri="{FF2B5EF4-FFF2-40B4-BE49-F238E27FC236}">
                <a16:creationId xmlns:a16="http://schemas.microsoft.com/office/drawing/2014/main" id="{2DE771D4-5A24-4FC1-B92C-B86969C9D6BA}"/>
              </a:ext>
            </a:extLst>
          </p:cNvPr>
          <p:cNvSpPr>
            <a:spLocks noChangeArrowheads="1"/>
          </p:cNvSpPr>
          <p:nvPr/>
        </p:nvSpPr>
        <p:spPr bwMode="auto">
          <a:xfrm>
            <a:off x="768350" y="1139825"/>
            <a:ext cx="521478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285750" indent="-285750">
              <a:buClr>
                <a:srgbClr val="002060"/>
              </a:buClr>
              <a:buSzPct val="100000"/>
              <a:buFont typeface="Wingdings" panose="05000000000000000000" pitchFamily="2" charset="2"/>
              <a:buChar char="§"/>
            </a:pPr>
            <a:r>
              <a:rPr lang="en-US" altLang="en-US" sz="1700" dirty="0"/>
              <a:t>Hash structure after insertion of Einstein record</a:t>
            </a:r>
          </a:p>
        </p:txBody>
      </p:sp>
      <p:pic>
        <p:nvPicPr>
          <p:cNvPr id="190468" name="Picture 6">
            <a:extLst>
              <a:ext uri="{FF2B5EF4-FFF2-40B4-BE49-F238E27FC236}">
                <a16:creationId xmlns:a16="http://schemas.microsoft.com/office/drawing/2014/main" id="{074F590B-5732-49B6-9ABB-755A410EF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104" y="1667797"/>
            <a:ext cx="5232018" cy="300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97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a:extLst>
              <a:ext uri="{FF2B5EF4-FFF2-40B4-BE49-F238E27FC236}">
                <a16:creationId xmlns:a16="http://schemas.microsoft.com/office/drawing/2014/main" id="{17172247-479B-484C-A04B-5F85DF714B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(Cont.)</a:t>
            </a:r>
          </a:p>
        </p:txBody>
      </p:sp>
      <p:sp>
        <p:nvSpPr>
          <p:cNvPr id="192515" name="Rectangle 4">
            <a:extLst>
              <a:ext uri="{FF2B5EF4-FFF2-40B4-BE49-F238E27FC236}">
                <a16:creationId xmlns:a16="http://schemas.microsoft.com/office/drawing/2014/main" id="{538D04B6-0CAD-42E0-8089-0EB9FCE57A2E}"/>
              </a:ext>
            </a:extLst>
          </p:cNvPr>
          <p:cNvSpPr>
            <a:spLocks noChangeArrowheads="1"/>
          </p:cNvSpPr>
          <p:nvPr/>
        </p:nvSpPr>
        <p:spPr bwMode="auto">
          <a:xfrm>
            <a:off x="768351" y="1137115"/>
            <a:ext cx="641061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342900" indent="-342900">
              <a:buClr>
                <a:srgbClr val="002060"/>
              </a:buClr>
              <a:buSzPct val="100000"/>
              <a:buFont typeface="Wingdings" panose="05000000000000000000" pitchFamily="2" charset="2"/>
              <a:buChar char="§"/>
            </a:pPr>
            <a:r>
              <a:rPr lang="en-US" altLang="en-US" sz="1700" dirty="0"/>
              <a:t>Hash structure after insertion of Gold and El Said records</a:t>
            </a:r>
          </a:p>
        </p:txBody>
      </p:sp>
      <p:pic>
        <p:nvPicPr>
          <p:cNvPr id="192516" name="Picture 6">
            <a:extLst>
              <a:ext uri="{FF2B5EF4-FFF2-40B4-BE49-F238E27FC236}">
                <a16:creationId xmlns:a16="http://schemas.microsoft.com/office/drawing/2014/main" id="{462318E6-CCB6-4D97-B133-F43B78F7F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368" y="1682120"/>
            <a:ext cx="4795584" cy="37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65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3087-CBC4-4397-96A2-D747129DABA0}"/>
              </a:ext>
            </a:extLst>
          </p:cNvPr>
          <p:cNvSpPr>
            <a:spLocks noGrp="1"/>
          </p:cNvSpPr>
          <p:nvPr>
            <p:ph type="title"/>
          </p:nvPr>
        </p:nvSpPr>
        <p:spPr/>
        <p:txBody>
          <a:bodyPr/>
          <a:lstStyle/>
          <a:p>
            <a:r>
              <a:rPr lang="en-IN" dirty="0"/>
              <a:t>Log Structured Merge (LSM) Tree</a:t>
            </a:r>
          </a:p>
        </p:txBody>
      </p:sp>
      <p:sp>
        <p:nvSpPr>
          <p:cNvPr id="10" name="Content Placeholder 9">
            <a:extLst>
              <a:ext uri="{FF2B5EF4-FFF2-40B4-BE49-F238E27FC236}">
                <a16:creationId xmlns:a16="http://schemas.microsoft.com/office/drawing/2014/main" id="{49E48722-7D6F-4349-9BD7-8ECBD7BA9D81}"/>
              </a:ext>
            </a:extLst>
          </p:cNvPr>
          <p:cNvSpPr>
            <a:spLocks noGrp="1"/>
          </p:cNvSpPr>
          <p:nvPr>
            <p:ph idx="1"/>
          </p:nvPr>
        </p:nvSpPr>
        <p:spPr>
          <a:xfrm>
            <a:off x="768350" y="1067662"/>
            <a:ext cx="3707646" cy="5263469"/>
          </a:xfrm>
        </p:spPr>
        <p:txBody>
          <a:bodyPr/>
          <a:lstStyle/>
          <a:p>
            <a:r>
              <a:rPr lang="en-IN" dirty="0"/>
              <a:t>Consider only inserts/queries for now</a:t>
            </a:r>
          </a:p>
          <a:p>
            <a:r>
              <a:rPr lang="en-IN" dirty="0"/>
              <a:t>Records inserted first into in-memory tree (L</a:t>
            </a:r>
            <a:r>
              <a:rPr lang="en-IN" sz="2000" baseline="-25000" dirty="0"/>
              <a:t>0</a:t>
            </a:r>
            <a:r>
              <a:rPr lang="en-IN" dirty="0"/>
              <a:t> tree)</a:t>
            </a:r>
          </a:p>
          <a:p>
            <a:r>
              <a:rPr lang="en-IN" dirty="0"/>
              <a:t>When in-memory tree is full, records moved to disk (L</a:t>
            </a:r>
            <a:r>
              <a:rPr lang="en-IN" sz="2000" baseline="-25000" dirty="0"/>
              <a:t>1</a:t>
            </a:r>
            <a:r>
              <a:rPr lang="en-IN" dirty="0"/>
              <a:t> tree)</a:t>
            </a:r>
          </a:p>
          <a:p>
            <a:pPr lvl="1"/>
            <a:r>
              <a:rPr lang="en-IN" dirty="0"/>
              <a:t>B</a:t>
            </a:r>
            <a:r>
              <a:rPr lang="en-IN" sz="2000" baseline="30000" dirty="0"/>
              <a:t>+</a:t>
            </a:r>
            <a:r>
              <a:rPr lang="en-IN" dirty="0"/>
              <a:t>-tree constructed using bottom-up build by merging existing L</a:t>
            </a:r>
            <a:r>
              <a:rPr lang="en-IN" sz="2000" baseline="-25000" dirty="0"/>
              <a:t>1</a:t>
            </a:r>
            <a:r>
              <a:rPr lang="en-IN" dirty="0"/>
              <a:t> tree with records from L</a:t>
            </a:r>
            <a:r>
              <a:rPr lang="en-IN" sz="2000" baseline="-25000" dirty="0"/>
              <a:t>0</a:t>
            </a:r>
            <a:r>
              <a:rPr lang="en-IN" dirty="0"/>
              <a:t> tree</a:t>
            </a:r>
          </a:p>
          <a:p>
            <a:r>
              <a:rPr lang="en-IN" dirty="0"/>
              <a:t>When L</a:t>
            </a:r>
            <a:r>
              <a:rPr lang="en-IN" sz="2000" baseline="-25000" dirty="0"/>
              <a:t>1</a:t>
            </a:r>
            <a:r>
              <a:rPr lang="en-IN" dirty="0"/>
              <a:t> tree exceeds some threshold, merge into L</a:t>
            </a:r>
            <a:r>
              <a:rPr lang="en-IN" sz="2000" baseline="-25000" dirty="0"/>
              <a:t>2</a:t>
            </a:r>
            <a:r>
              <a:rPr lang="en-IN" dirty="0"/>
              <a:t> tree</a:t>
            </a:r>
          </a:p>
          <a:p>
            <a:pPr lvl="1"/>
            <a:r>
              <a:rPr lang="en-IN" dirty="0"/>
              <a:t>And so on for more levels</a:t>
            </a:r>
          </a:p>
          <a:p>
            <a:pPr lvl="1"/>
            <a:r>
              <a:rPr lang="en-IN" dirty="0"/>
              <a:t>Size threshold for L</a:t>
            </a:r>
            <a:r>
              <a:rPr lang="en-IN" sz="2000" baseline="-25000" dirty="0"/>
              <a:t>i+1</a:t>
            </a:r>
            <a:r>
              <a:rPr lang="en-IN" dirty="0"/>
              <a:t> tree is </a:t>
            </a:r>
            <a:r>
              <a:rPr lang="en-IN" i="1" dirty="0"/>
              <a:t>k </a:t>
            </a:r>
            <a:r>
              <a:rPr lang="en-IN" dirty="0"/>
              <a:t>times size threshold for L</a:t>
            </a:r>
            <a:r>
              <a:rPr lang="en-IN" sz="2000" baseline="-25000" dirty="0"/>
              <a:t>i</a:t>
            </a:r>
            <a:r>
              <a:rPr lang="en-IN" dirty="0"/>
              <a:t> tree </a:t>
            </a:r>
          </a:p>
          <a:p>
            <a:pPr lvl="1"/>
            <a:r>
              <a:rPr lang="en-IN" dirty="0"/>
              <a:t>Merge creates a new B</a:t>
            </a:r>
            <a:r>
              <a:rPr lang="en-IN" sz="2000" baseline="30000" dirty="0"/>
              <a:t>+</a:t>
            </a:r>
            <a:r>
              <a:rPr lang="en-IN" dirty="0"/>
              <a:t>-tree using bottom-up build</a:t>
            </a:r>
          </a:p>
        </p:txBody>
      </p:sp>
      <p:pic>
        <p:nvPicPr>
          <p:cNvPr id="11" name="Content Placeholder 8">
            <a:extLst>
              <a:ext uri="{FF2B5EF4-FFF2-40B4-BE49-F238E27FC236}">
                <a16:creationId xmlns:a16="http://schemas.microsoft.com/office/drawing/2014/main" id="{430DCB4C-DD9C-4AAD-B94C-3099AD3DDC9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bwMode="auto">
          <a:xfrm>
            <a:off x="4668006" y="1571347"/>
            <a:ext cx="4034331" cy="347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255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a:extLst>
              <a:ext uri="{FF2B5EF4-FFF2-40B4-BE49-F238E27FC236}">
                <a16:creationId xmlns:a16="http://schemas.microsoft.com/office/drawing/2014/main" id="{FF76D071-8946-4BF3-94C7-17A36753559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(Cont.)</a:t>
            </a:r>
          </a:p>
        </p:txBody>
      </p:sp>
      <p:sp>
        <p:nvSpPr>
          <p:cNvPr id="194563" name="Rectangle 4">
            <a:extLst>
              <a:ext uri="{FF2B5EF4-FFF2-40B4-BE49-F238E27FC236}">
                <a16:creationId xmlns:a16="http://schemas.microsoft.com/office/drawing/2014/main" id="{1AC080D2-9568-4742-918D-CAFFD8E0C7CE}"/>
              </a:ext>
            </a:extLst>
          </p:cNvPr>
          <p:cNvSpPr>
            <a:spLocks noChangeArrowheads="1"/>
          </p:cNvSpPr>
          <p:nvPr/>
        </p:nvSpPr>
        <p:spPr bwMode="auto">
          <a:xfrm>
            <a:off x="768350" y="1148330"/>
            <a:ext cx="515867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342900" indent="-342900">
              <a:buClr>
                <a:srgbClr val="002060"/>
              </a:buClr>
              <a:buSzPct val="100000"/>
              <a:buFont typeface="Wingdings" panose="05000000000000000000" pitchFamily="2" charset="2"/>
              <a:buChar char="§"/>
            </a:pPr>
            <a:r>
              <a:rPr lang="en-US" altLang="en-US" sz="1700" dirty="0"/>
              <a:t>Hash structure after  insertion of Katz record</a:t>
            </a:r>
          </a:p>
        </p:txBody>
      </p:sp>
      <p:pic>
        <p:nvPicPr>
          <p:cNvPr id="194564" name="Picture 6">
            <a:extLst>
              <a:ext uri="{FF2B5EF4-FFF2-40B4-BE49-F238E27FC236}">
                <a16:creationId xmlns:a16="http://schemas.microsoft.com/office/drawing/2014/main" id="{32F03C28-A3E2-408E-95BD-B1F8234EF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79" y="1813156"/>
            <a:ext cx="4156581" cy="40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136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a:extLst>
              <a:ext uri="{FF2B5EF4-FFF2-40B4-BE49-F238E27FC236}">
                <a16:creationId xmlns:a16="http://schemas.microsoft.com/office/drawing/2014/main" id="{8B927148-1032-463E-91E5-ED43514964B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(Cont.)</a:t>
            </a:r>
          </a:p>
        </p:txBody>
      </p:sp>
      <p:pic>
        <p:nvPicPr>
          <p:cNvPr id="196611" name="Picture 5">
            <a:extLst>
              <a:ext uri="{FF2B5EF4-FFF2-40B4-BE49-F238E27FC236}">
                <a16:creationId xmlns:a16="http://schemas.microsoft.com/office/drawing/2014/main" id="{7600C884-36B2-448A-A37A-066397D8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180892"/>
            <a:ext cx="7929563" cy="54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2" name="Text Box 4">
            <a:extLst>
              <a:ext uri="{FF2B5EF4-FFF2-40B4-BE49-F238E27FC236}">
                <a16:creationId xmlns:a16="http://schemas.microsoft.com/office/drawing/2014/main" id="{FE1BD8F6-72D6-4BFA-80FF-92A8AECF2598}"/>
              </a:ext>
            </a:extLst>
          </p:cNvPr>
          <p:cNvSpPr txBox="1">
            <a:spLocks noChangeArrowheads="1"/>
          </p:cNvSpPr>
          <p:nvPr/>
        </p:nvSpPr>
        <p:spPr bwMode="auto">
          <a:xfrm>
            <a:off x="6183313" y="1416050"/>
            <a:ext cx="226376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dirty="0"/>
              <a:t>And after insertion of </a:t>
            </a:r>
          </a:p>
          <a:p>
            <a:pPr>
              <a:spcBef>
                <a:spcPct val="0"/>
              </a:spcBef>
              <a:buClrTx/>
              <a:buSzTx/>
              <a:buFontTx/>
              <a:buNone/>
            </a:pPr>
            <a:r>
              <a:rPr kumimoji="0" lang="en-US" altLang="en-US" sz="1700" dirty="0"/>
              <a:t>eleven records</a:t>
            </a:r>
          </a:p>
        </p:txBody>
      </p:sp>
    </p:spTree>
    <p:extLst>
      <p:ext uri="{BB962C8B-B14F-4D97-AF65-F5344CB8AC3E}">
        <p14:creationId xmlns:p14="http://schemas.microsoft.com/office/powerpoint/2010/main" val="894006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a:extLst>
              <a:ext uri="{FF2B5EF4-FFF2-40B4-BE49-F238E27FC236}">
                <a16:creationId xmlns:a16="http://schemas.microsoft.com/office/drawing/2014/main" id="{F0BA7A44-3C27-44B9-927E-ADA92EED236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(Cont.)</a:t>
            </a:r>
          </a:p>
        </p:txBody>
      </p:sp>
      <p:pic>
        <p:nvPicPr>
          <p:cNvPr id="198659" name="Picture 5">
            <a:extLst>
              <a:ext uri="{FF2B5EF4-FFF2-40B4-BE49-F238E27FC236}">
                <a16:creationId xmlns:a16="http://schemas.microsoft.com/office/drawing/2014/main" id="{02148043-2678-4B24-A056-F5EA85CB9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800100"/>
            <a:ext cx="7088188"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0" name="Text Box 4">
            <a:extLst>
              <a:ext uri="{FF2B5EF4-FFF2-40B4-BE49-F238E27FC236}">
                <a16:creationId xmlns:a16="http://schemas.microsoft.com/office/drawing/2014/main" id="{6BE18685-FACC-431C-9CCB-B398EEB06682}"/>
              </a:ext>
            </a:extLst>
          </p:cNvPr>
          <p:cNvSpPr txBox="1">
            <a:spLocks noChangeArrowheads="1"/>
          </p:cNvSpPr>
          <p:nvPr/>
        </p:nvSpPr>
        <p:spPr bwMode="auto">
          <a:xfrm>
            <a:off x="6003925" y="1400175"/>
            <a:ext cx="24176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dirty="0"/>
              <a:t>And after insertion of </a:t>
            </a:r>
          </a:p>
          <a:p>
            <a:pPr>
              <a:spcBef>
                <a:spcPct val="0"/>
              </a:spcBef>
              <a:buClrTx/>
              <a:buSzTx/>
              <a:buFontTx/>
              <a:buNone/>
            </a:pPr>
            <a:r>
              <a:rPr kumimoji="0" lang="en-US" altLang="en-US" sz="1700" dirty="0"/>
              <a:t>Kim record in previous </a:t>
            </a:r>
          </a:p>
          <a:p>
            <a:pPr>
              <a:spcBef>
                <a:spcPct val="0"/>
              </a:spcBef>
              <a:buClrTx/>
              <a:buSzTx/>
              <a:buFontTx/>
              <a:buNone/>
            </a:pPr>
            <a:r>
              <a:rPr kumimoji="0" lang="en-US" altLang="en-US" sz="1700" dirty="0"/>
              <a:t>hash structure</a:t>
            </a:r>
          </a:p>
        </p:txBody>
      </p:sp>
    </p:spTree>
    <p:extLst>
      <p:ext uri="{BB962C8B-B14F-4D97-AF65-F5344CB8AC3E}">
        <p14:creationId xmlns:p14="http://schemas.microsoft.com/office/powerpoint/2010/main" val="75207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a:extLst>
              <a:ext uri="{FF2B5EF4-FFF2-40B4-BE49-F238E27FC236}">
                <a16:creationId xmlns:a16="http://schemas.microsoft.com/office/drawing/2014/main" id="{8A26CB0C-0855-4B49-996B-085927157FE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Extendable Hashing vs. Other Schemes</a:t>
            </a:r>
          </a:p>
        </p:txBody>
      </p:sp>
      <p:sp>
        <p:nvSpPr>
          <p:cNvPr id="1470467" name="Rectangle 3">
            <a:extLst>
              <a:ext uri="{FF2B5EF4-FFF2-40B4-BE49-F238E27FC236}">
                <a16:creationId xmlns:a16="http://schemas.microsoft.com/office/drawing/2014/main" id="{B0EA60CB-5D17-4C81-ADED-798BADEFB377}"/>
              </a:ext>
            </a:extLst>
          </p:cNvPr>
          <p:cNvSpPr>
            <a:spLocks noGrp="1" noChangeArrowheads="1"/>
          </p:cNvSpPr>
          <p:nvPr>
            <p:ph type="body" idx="1"/>
          </p:nvPr>
        </p:nvSpPr>
        <p:spPr>
          <a:xfrm>
            <a:off x="768350" y="1093788"/>
            <a:ext cx="7683192" cy="4903787"/>
          </a:xfrm>
        </p:spPr>
        <p:txBody>
          <a:bodyPr/>
          <a:lstStyle/>
          <a:p>
            <a:pPr>
              <a:lnSpc>
                <a:spcPct val="90000"/>
              </a:lnSpc>
            </a:pPr>
            <a:r>
              <a:rPr lang="en-US" altLang="en-US" dirty="0"/>
              <a:t>Benefits of extendable hashing:  </a:t>
            </a:r>
          </a:p>
          <a:p>
            <a:pPr lvl="1">
              <a:lnSpc>
                <a:spcPct val="90000"/>
              </a:lnSpc>
            </a:pPr>
            <a:r>
              <a:rPr lang="en-US" altLang="en-US" dirty="0"/>
              <a:t>Hash performance does not degrade with growth of file</a:t>
            </a:r>
          </a:p>
          <a:p>
            <a:pPr lvl="1">
              <a:lnSpc>
                <a:spcPct val="90000"/>
              </a:lnSpc>
            </a:pPr>
            <a:r>
              <a:rPr lang="en-US" altLang="en-US" dirty="0"/>
              <a:t>Minimal space overhead</a:t>
            </a:r>
          </a:p>
          <a:p>
            <a:pPr>
              <a:lnSpc>
                <a:spcPct val="90000"/>
              </a:lnSpc>
            </a:pPr>
            <a:r>
              <a:rPr lang="en-US" altLang="en-US" dirty="0"/>
              <a:t>Disadvantages of extendable hashing</a:t>
            </a:r>
          </a:p>
          <a:p>
            <a:pPr lvl="1">
              <a:lnSpc>
                <a:spcPct val="90000"/>
              </a:lnSpc>
            </a:pPr>
            <a:r>
              <a:rPr lang="en-US" altLang="en-US" dirty="0"/>
              <a:t>Extra level of indirection to find desired record</a:t>
            </a:r>
          </a:p>
          <a:p>
            <a:pPr lvl="1">
              <a:lnSpc>
                <a:spcPct val="90000"/>
              </a:lnSpc>
            </a:pPr>
            <a:r>
              <a:rPr lang="en-US" altLang="en-US" dirty="0"/>
              <a:t>Bucket address table may itself become very big (larger than memory)</a:t>
            </a:r>
          </a:p>
          <a:p>
            <a:pPr lvl="2">
              <a:lnSpc>
                <a:spcPct val="90000"/>
              </a:lnSpc>
            </a:pPr>
            <a:r>
              <a:rPr lang="en-US" altLang="en-US" dirty="0"/>
              <a:t>Cannot allocate very large contiguous areas on disk either</a:t>
            </a:r>
          </a:p>
          <a:p>
            <a:pPr lvl="2">
              <a:lnSpc>
                <a:spcPct val="90000"/>
              </a:lnSpc>
            </a:pPr>
            <a:r>
              <a:rPr lang="en-US" altLang="en-US" dirty="0"/>
              <a:t>Solution: B</a:t>
            </a:r>
            <a:r>
              <a:rPr lang="en-US" altLang="en-US" baseline="30000" dirty="0"/>
              <a:t>+</a:t>
            </a:r>
            <a:r>
              <a:rPr lang="en-US" altLang="en-US" dirty="0"/>
              <a:t>-tree structure to locate desired record in bucket address table</a:t>
            </a:r>
          </a:p>
          <a:p>
            <a:pPr lvl="1">
              <a:lnSpc>
                <a:spcPct val="90000"/>
              </a:lnSpc>
            </a:pPr>
            <a:r>
              <a:rPr lang="en-US" altLang="en-US" dirty="0"/>
              <a:t>Changing size of bucket address table is an expensive operation</a:t>
            </a:r>
          </a:p>
          <a:p>
            <a:pPr>
              <a:lnSpc>
                <a:spcPct val="90000"/>
              </a:lnSpc>
            </a:pPr>
            <a:r>
              <a:rPr lang="en-US" altLang="en-US" b="1" dirty="0">
                <a:solidFill>
                  <a:srgbClr val="002060"/>
                </a:solidFill>
              </a:rPr>
              <a:t>Linear hashing </a:t>
            </a:r>
            <a:r>
              <a:rPr lang="en-US" altLang="en-US" dirty="0"/>
              <a:t>is an alternative mechanism </a:t>
            </a:r>
          </a:p>
          <a:p>
            <a:pPr lvl="1">
              <a:lnSpc>
                <a:spcPct val="90000"/>
              </a:lnSpc>
            </a:pPr>
            <a:r>
              <a:rPr lang="en-US" altLang="en-US" dirty="0"/>
              <a:t>Allows incremental growth of its directory (equivalent to bucket address table)</a:t>
            </a:r>
          </a:p>
          <a:p>
            <a:pPr lvl="1">
              <a:lnSpc>
                <a:spcPct val="90000"/>
              </a:lnSpc>
            </a:pPr>
            <a:r>
              <a:rPr lang="en-US" altLang="en-US" dirty="0"/>
              <a:t>At the cost of more bucket overflows</a:t>
            </a:r>
          </a:p>
        </p:txBody>
      </p:sp>
    </p:spTree>
    <p:extLst>
      <p:ext uri="{BB962C8B-B14F-4D97-AF65-F5344CB8AC3E}">
        <p14:creationId xmlns:p14="http://schemas.microsoft.com/office/powerpoint/2010/main" val="3292806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04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04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04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046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704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046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046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046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0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a:extLst>
              <a:ext uri="{FF2B5EF4-FFF2-40B4-BE49-F238E27FC236}">
                <a16:creationId xmlns:a16="http://schemas.microsoft.com/office/drawing/2014/main" id="{C6973200-5778-4C3E-B831-BA4D4B58291E}"/>
              </a:ext>
            </a:extLst>
          </p:cNvPr>
          <p:cNvSpPr>
            <a:spLocks noGrp="1" noChangeArrowheads="1"/>
          </p:cNvSpPr>
          <p:nvPr>
            <p:ph type="title"/>
          </p:nvPr>
        </p:nvSpPr>
        <p:spPr>
          <a:xfrm>
            <a:off x="368300" y="228600"/>
            <a:ext cx="9086850" cy="457200"/>
          </a:xfrm>
        </p:spPr>
        <p:txBody>
          <a:bodyPr/>
          <a:lstStyle/>
          <a:p>
            <a:pPr>
              <a:defRPr/>
            </a:pPr>
            <a:r>
              <a:rPr lang="en-US" altLang="en-US" sz="2800">
                <a:effectLst>
                  <a:outerShdw blurRad="38100" dist="38100" dir="2700000" algn="tl">
                    <a:srgbClr val="C0C0C0"/>
                  </a:outerShdw>
                </a:effectLst>
              </a:rPr>
              <a:t>Comparison of Ordered Indexing and Hashing</a:t>
            </a:r>
          </a:p>
        </p:txBody>
      </p:sp>
      <p:sp>
        <p:nvSpPr>
          <p:cNvPr id="123907" name="Rectangle 3">
            <a:extLst>
              <a:ext uri="{FF2B5EF4-FFF2-40B4-BE49-F238E27FC236}">
                <a16:creationId xmlns:a16="http://schemas.microsoft.com/office/drawing/2014/main" id="{5748324B-2425-4374-8C0E-BD482CFCFBD9}"/>
              </a:ext>
            </a:extLst>
          </p:cNvPr>
          <p:cNvSpPr>
            <a:spLocks noGrp="1" noChangeArrowheads="1"/>
          </p:cNvSpPr>
          <p:nvPr>
            <p:ph type="body" idx="1"/>
          </p:nvPr>
        </p:nvSpPr>
        <p:spPr>
          <a:xfrm>
            <a:off x="772357" y="1093788"/>
            <a:ext cx="7546020" cy="4939367"/>
          </a:xfrm>
        </p:spPr>
        <p:txBody>
          <a:bodyPr/>
          <a:lstStyle/>
          <a:p>
            <a:r>
              <a:rPr lang="en-US" altLang="en-US" dirty="0"/>
              <a:t>Cost of periodic re-organization</a:t>
            </a:r>
          </a:p>
          <a:p>
            <a:r>
              <a:rPr lang="en-US" altLang="en-US" dirty="0"/>
              <a:t>Relative frequency of insertions and deletions</a:t>
            </a:r>
          </a:p>
          <a:p>
            <a:r>
              <a:rPr lang="en-US" altLang="en-US" dirty="0"/>
              <a:t>Is it desirable to optimize average access time at the expense of worst-case access time?</a:t>
            </a:r>
          </a:p>
          <a:p>
            <a:r>
              <a:rPr lang="en-US" altLang="en-US" dirty="0"/>
              <a:t>Expected type of queries:</a:t>
            </a:r>
          </a:p>
          <a:p>
            <a:pPr lvl="1"/>
            <a:r>
              <a:rPr lang="en-US" altLang="en-US" dirty="0"/>
              <a:t>Hashing is generally better at retrieving records having a specified value of the key.</a:t>
            </a:r>
          </a:p>
          <a:p>
            <a:pPr lvl="1"/>
            <a:r>
              <a:rPr lang="en-US" altLang="en-US" dirty="0"/>
              <a:t>If range queries are common, ordered indices are preferred</a:t>
            </a:r>
          </a:p>
          <a:p>
            <a:r>
              <a:rPr lang="en-US" altLang="en-US" dirty="0"/>
              <a:t>In practice:</a:t>
            </a:r>
          </a:p>
          <a:p>
            <a:pPr lvl="1"/>
            <a:r>
              <a:rPr lang="en-US" altLang="en-US" dirty="0"/>
              <a:t>Hash-indices are extensively used in-memory</a:t>
            </a:r>
          </a:p>
          <a:p>
            <a:pPr lvl="1"/>
            <a:r>
              <a:rPr lang="en-US" altLang="en-US" dirty="0"/>
              <a:t>But not used much on </a:t>
            </a:r>
            <a:r>
              <a:rPr lang="en-US" altLang="en-US" dirty="0" err="1"/>
              <a:t>fisk</a:t>
            </a:r>
            <a:endParaRPr lang="en-US" altLang="en-US" dirty="0"/>
          </a:p>
          <a:p>
            <a:pPr lvl="2"/>
            <a:r>
              <a:rPr lang="en-US" altLang="en-US" dirty="0"/>
              <a:t>Oracle supports static hash organization, but not hash indices</a:t>
            </a:r>
          </a:p>
          <a:p>
            <a:pPr lvl="2"/>
            <a:r>
              <a:rPr lang="en-US" altLang="en-US" dirty="0"/>
              <a:t>SQL Server and PostgreSQL do not support hashing on disk</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ctrTitle" idx="4294967295"/>
          </p:nvPr>
        </p:nvSpPr>
        <p:spPr>
          <a:xfrm>
            <a:off x="1657350" y="25717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a:effectLst/>
              </a:rPr>
              <a:t>End of Chapter 24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a:extLst>
              <a:ext uri="{FF2B5EF4-FFF2-40B4-BE49-F238E27FC236}">
                <a16:creationId xmlns:a16="http://schemas.microsoft.com/office/drawing/2014/main" id="{FF1DD1FB-30EE-403A-A0F0-C39B0A7DE90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Partitioned Hashing</a:t>
            </a:r>
          </a:p>
        </p:txBody>
      </p:sp>
      <p:sp>
        <p:nvSpPr>
          <p:cNvPr id="202755" name="Rectangle 3">
            <a:extLst>
              <a:ext uri="{FF2B5EF4-FFF2-40B4-BE49-F238E27FC236}">
                <a16:creationId xmlns:a16="http://schemas.microsoft.com/office/drawing/2014/main" id="{55F23676-C623-4885-B325-1A93D8B7B288}"/>
              </a:ext>
            </a:extLst>
          </p:cNvPr>
          <p:cNvSpPr>
            <a:spLocks noGrp="1" noChangeArrowheads="1"/>
          </p:cNvSpPr>
          <p:nvPr>
            <p:ph type="body" idx="1"/>
          </p:nvPr>
        </p:nvSpPr>
        <p:spPr>
          <a:xfrm>
            <a:off x="768350" y="1093788"/>
            <a:ext cx="7621048" cy="4114800"/>
          </a:xfrm>
        </p:spPr>
        <p:txBody>
          <a:bodyPr/>
          <a:lstStyle/>
          <a:p>
            <a:pPr>
              <a:tabLst>
                <a:tab pos="1774825" algn="l"/>
                <a:tab pos="3997325" algn="l"/>
              </a:tabLst>
            </a:pPr>
            <a:r>
              <a:rPr lang="en-US" altLang="en-US" dirty="0"/>
              <a:t>Hash values are split into segments that depend on each attribute of the search-key.</a:t>
            </a:r>
          </a:p>
          <a:p>
            <a:pPr>
              <a:buFont typeface="Monotype Sorts" pitchFamily="-65" charset="2"/>
              <a:buNone/>
              <a:tabLst>
                <a:tab pos="1774825" algn="l"/>
                <a:tab pos="3997325" algn="l"/>
              </a:tabLst>
            </a:pPr>
            <a:r>
              <a:rPr lang="en-US" altLang="en-US" dirty="0"/>
              <a:t>		(</a:t>
            </a:r>
            <a:r>
              <a:rPr lang="en-US" altLang="en-US" i="1" dirty="0"/>
              <a:t>A</a:t>
            </a:r>
            <a:r>
              <a:rPr lang="en-US" altLang="en-US" baseline="-25000" dirty="0"/>
              <a:t>1</a:t>
            </a:r>
            <a:r>
              <a:rPr lang="en-US" altLang="en-US" i="1" dirty="0"/>
              <a:t>, A</a:t>
            </a:r>
            <a:r>
              <a:rPr lang="en-US" altLang="en-US" baseline="-25000" dirty="0"/>
              <a:t>2</a:t>
            </a:r>
            <a:r>
              <a:rPr lang="en-US" altLang="en-US" dirty="0"/>
              <a:t>, . . . , </a:t>
            </a:r>
            <a:r>
              <a:rPr lang="en-US" altLang="en-US" i="1" dirty="0"/>
              <a:t>A</a:t>
            </a:r>
            <a:r>
              <a:rPr lang="en-US" altLang="en-US" i="1" baseline="-25000" dirty="0"/>
              <a:t>n</a:t>
            </a:r>
            <a:r>
              <a:rPr lang="en-US" altLang="en-US" i="1" dirty="0"/>
              <a:t>) </a:t>
            </a:r>
            <a:r>
              <a:rPr lang="en-US" altLang="en-US" dirty="0"/>
              <a:t>for </a:t>
            </a:r>
            <a:r>
              <a:rPr lang="en-US" altLang="en-US" i="1" dirty="0"/>
              <a:t>n</a:t>
            </a:r>
            <a:r>
              <a:rPr lang="en-US" altLang="en-US" dirty="0"/>
              <a:t> attribute search-key</a:t>
            </a:r>
          </a:p>
          <a:p>
            <a:pPr>
              <a:tabLst>
                <a:tab pos="1774825" algn="l"/>
                <a:tab pos="3997325" algn="l"/>
              </a:tabLst>
            </a:pPr>
            <a:r>
              <a:rPr lang="en-US" altLang="en-US" dirty="0"/>
              <a:t>Example:  </a:t>
            </a:r>
            <a:r>
              <a:rPr lang="en-US" altLang="en-US" i="1" dirty="0"/>
              <a:t>n = </a:t>
            </a:r>
            <a:r>
              <a:rPr lang="en-US" altLang="en-US" dirty="0"/>
              <a:t>2, for </a:t>
            </a:r>
            <a:r>
              <a:rPr lang="en-US" altLang="en-US" i="1" dirty="0"/>
              <a:t>customer, </a:t>
            </a:r>
            <a:r>
              <a:rPr lang="en-US" altLang="en-US" dirty="0"/>
              <a:t> search-key being </a:t>
            </a:r>
            <a:br>
              <a:rPr lang="en-US" altLang="en-US" dirty="0"/>
            </a:br>
            <a:r>
              <a:rPr lang="en-US" altLang="en-US" dirty="0"/>
              <a:t>(</a:t>
            </a:r>
            <a:r>
              <a:rPr lang="en-US" altLang="en-US" i="1" dirty="0"/>
              <a:t>customer-street, customer-city</a:t>
            </a:r>
            <a:r>
              <a:rPr lang="en-US" altLang="en-US" dirty="0"/>
              <a:t>)</a:t>
            </a:r>
          </a:p>
          <a:p>
            <a:pPr>
              <a:buFont typeface="Monotype Sorts" pitchFamily="-65" charset="2"/>
              <a:buNone/>
              <a:tabLst>
                <a:tab pos="1774825" algn="l"/>
                <a:tab pos="3997325" algn="l"/>
              </a:tabLst>
            </a:pPr>
            <a:r>
              <a:rPr lang="en-US" altLang="en-US" dirty="0"/>
              <a:t>		</a:t>
            </a:r>
            <a:r>
              <a:rPr lang="en-US" altLang="en-US" i="1" dirty="0"/>
              <a:t>search-key value	hash value</a:t>
            </a:r>
            <a:br>
              <a:rPr lang="en-US" altLang="en-US" i="1" dirty="0"/>
            </a:br>
            <a:r>
              <a:rPr lang="en-US" altLang="en-US" i="1" dirty="0"/>
              <a:t>	</a:t>
            </a:r>
            <a:r>
              <a:rPr lang="en-US" altLang="en-US" dirty="0"/>
              <a:t>(Main, Harrison)	101 111</a:t>
            </a:r>
            <a:br>
              <a:rPr lang="en-US" altLang="en-US" dirty="0"/>
            </a:br>
            <a:r>
              <a:rPr lang="en-US" altLang="en-US" dirty="0"/>
              <a:t>	(Main, Brooklyn)	101 001</a:t>
            </a:r>
            <a:br>
              <a:rPr lang="en-US" altLang="en-US" dirty="0"/>
            </a:br>
            <a:r>
              <a:rPr lang="en-US" altLang="en-US" dirty="0"/>
              <a:t>	(Park, Palo Alto)	010 010</a:t>
            </a:r>
            <a:br>
              <a:rPr lang="en-US" altLang="en-US" dirty="0"/>
            </a:br>
            <a:r>
              <a:rPr lang="en-US" altLang="en-US" dirty="0"/>
              <a:t>	(Spring, Brooklyn)	001 001</a:t>
            </a:r>
            <a:br>
              <a:rPr lang="en-US" altLang="en-US" dirty="0"/>
            </a:br>
            <a:r>
              <a:rPr lang="en-US" altLang="en-US" dirty="0"/>
              <a:t>	(Alma, Palo Alto)	110 010</a:t>
            </a:r>
          </a:p>
          <a:p>
            <a:pPr>
              <a:tabLst>
                <a:tab pos="1774825" algn="l"/>
                <a:tab pos="3997325" algn="l"/>
              </a:tabLst>
            </a:pPr>
            <a:r>
              <a:rPr lang="en-US" altLang="en-US" dirty="0"/>
              <a:t>To answer equality query on single attribute, need to look up multiple buckets.  Similar in effect to grid files.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B6BA-6E0C-4D10-ADF3-673FF8438A04}"/>
              </a:ext>
            </a:extLst>
          </p:cNvPr>
          <p:cNvSpPr>
            <a:spLocks noGrp="1"/>
          </p:cNvSpPr>
          <p:nvPr>
            <p:ph type="title"/>
          </p:nvPr>
        </p:nvSpPr>
        <p:spPr/>
        <p:txBody>
          <a:bodyPr/>
          <a:lstStyle/>
          <a:p>
            <a:r>
              <a:rPr lang="en-IN" dirty="0"/>
              <a:t>LSM Tree (Cont.)</a:t>
            </a:r>
          </a:p>
        </p:txBody>
      </p:sp>
      <p:sp>
        <p:nvSpPr>
          <p:cNvPr id="3" name="Content Placeholder 2">
            <a:extLst>
              <a:ext uri="{FF2B5EF4-FFF2-40B4-BE49-F238E27FC236}">
                <a16:creationId xmlns:a16="http://schemas.microsoft.com/office/drawing/2014/main" id="{D77AD0D8-4BDD-447A-8666-5ECF985FB764}"/>
              </a:ext>
            </a:extLst>
          </p:cNvPr>
          <p:cNvSpPr>
            <a:spLocks noGrp="1"/>
          </p:cNvSpPr>
          <p:nvPr>
            <p:ph idx="1"/>
          </p:nvPr>
        </p:nvSpPr>
        <p:spPr>
          <a:xfrm>
            <a:off x="768350" y="1067662"/>
            <a:ext cx="7746387" cy="5263469"/>
          </a:xfrm>
        </p:spPr>
        <p:txBody>
          <a:bodyPr/>
          <a:lstStyle/>
          <a:p>
            <a:r>
              <a:rPr lang="en-IN" dirty="0"/>
              <a:t>Benefits of LSM approach</a:t>
            </a:r>
          </a:p>
          <a:p>
            <a:pPr lvl="1"/>
            <a:r>
              <a:rPr lang="en-IN" dirty="0"/>
              <a:t>Inserts are done using only sequential I/O operations</a:t>
            </a:r>
          </a:p>
          <a:p>
            <a:pPr lvl="1"/>
            <a:r>
              <a:rPr lang="en-IN" dirty="0"/>
              <a:t>Leaves are full, avoiding space wastage</a:t>
            </a:r>
          </a:p>
          <a:p>
            <a:pPr lvl="1"/>
            <a:r>
              <a:rPr lang="en-IN" dirty="0"/>
              <a:t>Reduced number of I/O operations per record inserted as compared to normal B</a:t>
            </a:r>
            <a:r>
              <a:rPr lang="en-IN" sz="2000" baseline="30000" dirty="0"/>
              <a:t>+</a:t>
            </a:r>
            <a:r>
              <a:rPr lang="en-IN" dirty="0"/>
              <a:t>-tree (up to some size)</a:t>
            </a:r>
          </a:p>
          <a:p>
            <a:pPr lvl="2"/>
            <a:r>
              <a:rPr lang="en-IN" dirty="0"/>
              <a:t>If each leaf has </a:t>
            </a:r>
            <a:r>
              <a:rPr lang="en-IN" i="1" dirty="0"/>
              <a:t>m </a:t>
            </a:r>
            <a:r>
              <a:rPr lang="en-IN" dirty="0"/>
              <a:t>entries, </a:t>
            </a:r>
            <a:r>
              <a:rPr lang="en-IN" i="1" dirty="0"/>
              <a:t>m/k </a:t>
            </a:r>
            <a:r>
              <a:rPr lang="en-IN" dirty="0"/>
              <a:t>entries merged in using 1 IO</a:t>
            </a:r>
          </a:p>
          <a:p>
            <a:pPr lvl="2"/>
            <a:r>
              <a:rPr lang="en-IN" dirty="0"/>
              <a:t>Total I/O operations</a:t>
            </a:r>
            <a:r>
              <a:rPr lang="en-IN" i="1" dirty="0"/>
              <a:t>:  k/m </a:t>
            </a:r>
            <a:r>
              <a:rPr lang="en-IN" i="1" dirty="0" err="1"/>
              <a:t>log</a:t>
            </a:r>
            <a:r>
              <a:rPr lang="en-IN" sz="2000" i="1" baseline="-25000" dirty="0" err="1"/>
              <a:t>k</a:t>
            </a:r>
            <a:r>
              <a:rPr lang="en-IN" dirty="0"/>
              <a:t>(</a:t>
            </a:r>
            <a:r>
              <a:rPr lang="en-IN" i="1" dirty="0"/>
              <a:t>I/M</a:t>
            </a:r>
            <a:r>
              <a:rPr lang="en-IN" dirty="0"/>
              <a:t>)</a:t>
            </a:r>
            <a:r>
              <a:rPr lang="en-IN" i="1" dirty="0"/>
              <a:t> </a:t>
            </a:r>
            <a:r>
              <a:rPr lang="en-IN" dirty="0"/>
              <a:t>where </a:t>
            </a:r>
            <a:r>
              <a:rPr lang="en-IN" i="1" dirty="0"/>
              <a:t>I</a:t>
            </a:r>
            <a:r>
              <a:rPr lang="en-IN" dirty="0"/>
              <a:t> = total number of entries, and </a:t>
            </a:r>
            <a:r>
              <a:rPr lang="en-IN" i="1" dirty="0"/>
              <a:t>M</a:t>
            </a:r>
            <a:r>
              <a:rPr lang="en-IN" dirty="0"/>
              <a:t> is the size of L</a:t>
            </a:r>
            <a:r>
              <a:rPr lang="en-IN" sz="2000" baseline="-25000" dirty="0"/>
              <a:t>0</a:t>
            </a:r>
            <a:r>
              <a:rPr lang="en-IN" dirty="0"/>
              <a:t> tree.</a:t>
            </a:r>
          </a:p>
          <a:p>
            <a:r>
              <a:rPr lang="en-IN" dirty="0"/>
              <a:t>Drawback of LSM approach</a:t>
            </a:r>
          </a:p>
          <a:p>
            <a:pPr lvl="1"/>
            <a:r>
              <a:rPr lang="en-IN" dirty="0"/>
              <a:t>Queries have to search multiple trees</a:t>
            </a:r>
          </a:p>
          <a:p>
            <a:pPr lvl="1"/>
            <a:r>
              <a:rPr lang="en-IN" dirty="0"/>
              <a:t>Entire content of each level copied multiple times</a:t>
            </a:r>
          </a:p>
          <a:p>
            <a:pPr lvl="1"/>
            <a:endParaRPr lang="en-IN" dirty="0"/>
          </a:p>
        </p:txBody>
      </p:sp>
    </p:spTree>
    <p:extLst>
      <p:ext uri="{BB962C8B-B14F-4D97-AF65-F5344CB8AC3E}">
        <p14:creationId xmlns:p14="http://schemas.microsoft.com/office/powerpoint/2010/main" val="32991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6062-3821-40CA-91B1-44AAC5BBAAF3}"/>
              </a:ext>
            </a:extLst>
          </p:cNvPr>
          <p:cNvSpPr>
            <a:spLocks noGrp="1"/>
          </p:cNvSpPr>
          <p:nvPr>
            <p:ph idx="1"/>
          </p:nvPr>
        </p:nvSpPr>
        <p:spPr/>
        <p:txBody>
          <a:bodyPr/>
          <a:lstStyle/>
          <a:p>
            <a:r>
              <a:rPr lang="en-IN" b="1" dirty="0">
                <a:solidFill>
                  <a:srgbClr val="002060"/>
                </a:solidFill>
              </a:rPr>
              <a:t>Rolling merge</a:t>
            </a:r>
          </a:p>
          <a:p>
            <a:r>
              <a:rPr lang="en-IN" dirty="0"/>
              <a:t>LSM/Stepped Merge often implemented on a partitioned relation</a:t>
            </a:r>
          </a:p>
          <a:p>
            <a:pPr lvl="1"/>
            <a:r>
              <a:rPr lang="en-IN" dirty="0"/>
              <a:t>Each partition size set to some max, split if over-sized </a:t>
            </a:r>
          </a:p>
          <a:p>
            <a:pPr lvl="1"/>
            <a:r>
              <a:rPr lang="en-IN" dirty="0"/>
              <a:t>Spread partitions over </a:t>
            </a:r>
            <a:r>
              <a:rPr lang="en-IN"/>
              <a:t>multiple machines</a:t>
            </a:r>
            <a:endParaRPr lang="en-IN" dirty="0"/>
          </a:p>
        </p:txBody>
      </p:sp>
      <p:sp>
        <p:nvSpPr>
          <p:cNvPr id="5" name="Title 4">
            <a:extLst>
              <a:ext uri="{FF2B5EF4-FFF2-40B4-BE49-F238E27FC236}">
                <a16:creationId xmlns:a16="http://schemas.microsoft.com/office/drawing/2014/main" id="{AD960537-ABAE-4E9A-94E9-4F080C084EC2}"/>
              </a:ext>
            </a:extLst>
          </p:cNvPr>
          <p:cNvSpPr>
            <a:spLocks noGrp="1"/>
          </p:cNvSpPr>
          <p:nvPr>
            <p:ph type="title"/>
          </p:nvPr>
        </p:nvSpPr>
        <p:spPr/>
        <p:txBody>
          <a:bodyPr/>
          <a:lstStyle/>
          <a:p>
            <a:r>
              <a:rPr lang="en-IN" dirty="0"/>
              <a:t>Optimizations of LSM</a:t>
            </a:r>
          </a:p>
        </p:txBody>
      </p:sp>
    </p:spTree>
    <p:extLst>
      <p:ext uri="{BB962C8B-B14F-4D97-AF65-F5344CB8AC3E}">
        <p14:creationId xmlns:p14="http://schemas.microsoft.com/office/powerpoint/2010/main" val="217313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946E-919A-474D-B6EC-3F69922C54DD}"/>
              </a:ext>
            </a:extLst>
          </p:cNvPr>
          <p:cNvSpPr>
            <a:spLocks noGrp="1"/>
          </p:cNvSpPr>
          <p:nvPr>
            <p:ph type="title"/>
          </p:nvPr>
        </p:nvSpPr>
        <p:spPr/>
        <p:txBody>
          <a:bodyPr/>
          <a:lstStyle/>
          <a:p>
            <a:r>
              <a:rPr lang="en-IN" dirty="0"/>
              <a:t>Stepped Merge Index</a:t>
            </a:r>
          </a:p>
        </p:txBody>
      </p:sp>
      <p:sp>
        <p:nvSpPr>
          <p:cNvPr id="6" name="Content Placeholder 5">
            <a:extLst>
              <a:ext uri="{FF2B5EF4-FFF2-40B4-BE49-F238E27FC236}">
                <a16:creationId xmlns:a16="http://schemas.microsoft.com/office/drawing/2014/main" id="{E0863C5F-7309-4CE2-AE04-5F7026F053C6}"/>
              </a:ext>
            </a:extLst>
          </p:cNvPr>
          <p:cNvSpPr>
            <a:spLocks noGrp="1"/>
          </p:cNvSpPr>
          <p:nvPr>
            <p:ph idx="1"/>
          </p:nvPr>
        </p:nvSpPr>
        <p:spPr>
          <a:xfrm>
            <a:off x="768349" y="1225485"/>
            <a:ext cx="3749489" cy="5105646"/>
          </a:xfrm>
        </p:spPr>
        <p:txBody>
          <a:bodyPr/>
          <a:lstStyle/>
          <a:p>
            <a:r>
              <a:rPr lang="en-IN" dirty="0"/>
              <a:t>Stepped-merge index: variant of LSM tree with </a:t>
            </a:r>
            <a:r>
              <a:rPr lang="en-IN" i="1" dirty="0"/>
              <a:t>k</a:t>
            </a:r>
            <a:r>
              <a:rPr lang="en-IN" dirty="0"/>
              <a:t> trees at each level on disk</a:t>
            </a:r>
          </a:p>
          <a:p>
            <a:pPr lvl="1"/>
            <a:r>
              <a:rPr lang="en-IN" dirty="0"/>
              <a:t>When all </a:t>
            </a:r>
            <a:r>
              <a:rPr lang="en-IN" i="1" dirty="0"/>
              <a:t>k </a:t>
            </a:r>
            <a:r>
              <a:rPr lang="en-IN" dirty="0"/>
              <a:t>indices exist at a level, merge them into one index of next level. </a:t>
            </a:r>
          </a:p>
          <a:p>
            <a:pPr lvl="1"/>
            <a:r>
              <a:rPr lang="en-IN" dirty="0"/>
              <a:t>Reduces write cost compared to LSM tree</a:t>
            </a:r>
          </a:p>
          <a:p>
            <a:r>
              <a:rPr lang="en-IN" dirty="0"/>
              <a:t>But queries are even more expensive since many trees need to be queries</a:t>
            </a:r>
          </a:p>
          <a:p>
            <a:r>
              <a:rPr lang="en-IN" dirty="0"/>
              <a:t>Optimization for point lookups</a:t>
            </a:r>
          </a:p>
          <a:p>
            <a:pPr lvl="1"/>
            <a:r>
              <a:rPr lang="en-IN" dirty="0"/>
              <a:t>Compute Bloom filter for each tree and store in-memory</a:t>
            </a:r>
          </a:p>
          <a:p>
            <a:pPr lvl="1"/>
            <a:r>
              <a:rPr lang="en-IN" dirty="0"/>
              <a:t>Query a tree only if Bloom filter returns a positive result</a:t>
            </a:r>
          </a:p>
          <a:p>
            <a:pPr lvl="1"/>
            <a:endParaRPr lang="en-IN" dirty="0"/>
          </a:p>
        </p:txBody>
      </p:sp>
      <p:pic>
        <p:nvPicPr>
          <p:cNvPr id="7" name="Content Placeholder 4">
            <a:extLst>
              <a:ext uri="{FF2B5EF4-FFF2-40B4-BE49-F238E27FC236}">
                <a16:creationId xmlns:a16="http://schemas.microsoft.com/office/drawing/2014/main" id="{C9E528C2-131E-4CEC-B574-3997C99000C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bwMode="auto">
          <a:xfrm>
            <a:off x="4742293" y="1865111"/>
            <a:ext cx="3815511" cy="312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36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9F8D-79D5-40BA-A0BE-77C0235D404D}"/>
              </a:ext>
            </a:extLst>
          </p:cNvPr>
          <p:cNvSpPr>
            <a:spLocks noGrp="1"/>
          </p:cNvSpPr>
          <p:nvPr>
            <p:ph type="title"/>
          </p:nvPr>
        </p:nvSpPr>
        <p:spPr/>
        <p:txBody>
          <a:bodyPr/>
          <a:lstStyle/>
          <a:p>
            <a:r>
              <a:rPr lang="en-IN" dirty="0"/>
              <a:t>LSM Trees (Cont.)</a:t>
            </a:r>
          </a:p>
        </p:txBody>
      </p:sp>
      <p:sp>
        <p:nvSpPr>
          <p:cNvPr id="3" name="Content Placeholder 2">
            <a:extLst>
              <a:ext uri="{FF2B5EF4-FFF2-40B4-BE49-F238E27FC236}">
                <a16:creationId xmlns:a16="http://schemas.microsoft.com/office/drawing/2014/main" id="{7F436E40-4E40-40EF-B015-EE1FAC4B7EBF}"/>
              </a:ext>
            </a:extLst>
          </p:cNvPr>
          <p:cNvSpPr>
            <a:spLocks noGrp="1"/>
          </p:cNvSpPr>
          <p:nvPr>
            <p:ph idx="1"/>
          </p:nvPr>
        </p:nvSpPr>
        <p:spPr/>
        <p:txBody>
          <a:bodyPr/>
          <a:lstStyle/>
          <a:p>
            <a:r>
              <a:rPr lang="en-IN" dirty="0"/>
              <a:t>Deletion handled by adding special “delete” entries</a:t>
            </a:r>
          </a:p>
          <a:p>
            <a:pPr lvl="1"/>
            <a:r>
              <a:rPr lang="en-IN" dirty="0"/>
              <a:t>Lookups will find both original entry and the delete entry, and must return only those entries that do not have matching delete entry</a:t>
            </a:r>
          </a:p>
          <a:p>
            <a:pPr lvl="1"/>
            <a:r>
              <a:rPr lang="en-IN" dirty="0"/>
              <a:t>When trees are merged, if we find a delete entry matching an original entry, both are dropped.</a:t>
            </a:r>
          </a:p>
          <a:p>
            <a:r>
              <a:rPr lang="en-IN" dirty="0"/>
              <a:t>Update handled using </a:t>
            </a:r>
            <a:r>
              <a:rPr lang="en-IN" dirty="0" smtClean="0"/>
              <a:t>insert + delete</a:t>
            </a:r>
            <a:endParaRPr lang="en-IN" dirty="0"/>
          </a:p>
          <a:p>
            <a:r>
              <a:rPr lang="en-IN" dirty="0"/>
              <a:t>LSM trees were introduced for disk-based indices</a:t>
            </a:r>
          </a:p>
          <a:p>
            <a:pPr lvl="1"/>
            <a:r>
              <a:rPr lang="en-IN" dirty="0"/>
              <a:t>But useful to minimize erases with flash-based indices</a:t>
            </a:r>
          </a:p>
          <a:p>
            <a:pPr lvl="1"/>
            <a:r>
              <a:rPr lang="en-IN" dirty="0"/>
              <a:t>The stepped-merge variant of LSM trees is used in many </a:t>
            </a:r>
            <a:r>
              <a:rPr lang="en-IN" dirty="0" err="1"/>
              <a:t>BigData</a:t>
            </a:r>
            <a:r>
              <a:rPr lang="en-IN" dirty="0"/>
              <a:t> storage systems</a:t>
            </a:r>
          </a:p>
          <a:p>
            <a:pPr lvl="2"/>
            <a:r>
              <a:rPr lang="en-IN" dirty="0"/>
              <a:t>Google </a:t>
            </a:r>
            <a:r>
              <a:rPr lang="en-IN" dirty="0" err="1"/>
              <a:t>BigTable</a:t>
            </a:r>
            <a:r>
              <a:rPr lang="en-IN" dirty="0"/>
              <a:t>, Apache Cassandra, MongoDB</a:t>
            </a:r>
          </a:p>
          <a:p>
            <a:pPr lvl="2"/>
            <a:r>
              <a:rPr lang="en-IN" dirty="0"/>
              <a:t>And more recently in SQLite4, </a:t>
            </a:r>
            <a:r>
              <a:rPr lang="en-IN" dirty="0" err="1"/>
              <a:t>LevelDB</a:t>
            </a:r>
            <a:r>
              <a:rPr lang="en-IN" dirty="0"/>
              <a:t>, and </a:t>
            </a:r>
            <a:r>
              <a:rPr lang="en-IN" dirty="0" err="1"/>
              <a:t>MyRocks</a:t>
            </a:r>
            <a:r>
              <a:rPr lang="en-IN" dirty="0"/>
              <a:t> storage engine of MySQL </a:t>
            </a:r>
          </a:p>
          <a:p>
            <a:endParaRPr lang="en-IN" dirty="0"/>
          </a:p>
        </p:txBody>
      </p:sp>
    </p:spTree>
    <p:extLst>
      <p:ext uri="{BB962C8B-B14F-4D97-AF65-F5344CB8AC3E}">
        <p14:creationId xmlns:p14="http://schemas.microsoft.com/office/powerpoint/2010/main" val="3497051974"/>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79638</TotalTime>
  <Words>3990</Words>
  <Application>Microsoft Office PowerPoint</Application>
  <PresentationFormat>On-screen Show (4:3)</PresentationFormat>
  <Paragraphs>417</Paragraphs>
  <Slides>56</Slides>
  <Notes>42</Notes>
  <HiddenSlides>3</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56</vt:i4>
      </vt:variant>
      <vt:variant>
        <vt:lpstr>Custom Shows</vt:lpstr>
      </vt:variant>
      <vt:variant>
        <vt:i4>1</vt:i4>
      </vt:variant>
    </vt:vector>
  </HeadingPairs>
  <TitlesOfParts>
    <vt:vector size="69" baseType="lpstr">
      <vt:lpstr>MS PGothic</vt:lpstr>
      <vt:lpstr>MS PGothic</vt:lpstr>
      <vt:lpstr>Arial</vt:lpstr>
      <vt:lpstr>Georgia</vt:lpstr>
      <vt:lpstr>Helvetica</vt:lpstr>
      <vt:lpstr>Monotype Sorts</vt:lpstr>
      <vt:lpstr>Symbol</vt:lpstr>
      <vt:lpstr>Times New Roman</vt:lpstr>
      <vt:lpstr>Transport MT</vt:lpstr>
      <vt:lpstr>Webdings</vt:lpstr>
      <vt:lpstr>Wingdings</vt:lpstr>
      <vt:lpstr>2_db-5-grey</vt:lpstr>
      <vt:lpstr>Chapter 24: Advanced Indexing</vt:lpstr>
      <vt:lpstr>Bloom Filters</vt:lpstr>
      <vt:lpstr>Bloom Filters (Cont.)</vt:lpstr>
      <vt:lpstr>Write Optimized Indices</vt:lpstr>
      <vt:lpstr>Log Structured Merge (LSM) Tree</vt:lpstr>
      <vt:lpstr>LSM Tree (Cont.)</vt:lpstr>
      <vt:lpstr>Optimizations of LSM</vt:lpstr>
      <vt:lpstr>Stepped Merge Index</vt:lpstr>
      <vt:lpstr>LSM Trees (Cont.)</vt:lpstr>
      <vt:lpstr>Buffer Tree</vt:lpstr>
      <vt:lpstr>Bitmap Indices</vt:lpstr>
      <vt:lpstr>Bitmap Indices (Cont.)</vt:lpstr>
      <vt:lpstr>Bitmap Indices (Cont.)</vt:lpstr>
      <vt:lpstr>Bitmap Indices (Cont.)</vt:lpstr>
      <vt:lpstr>Efficient Implementation of Bitmap Operations</vt:lpstr>
      <vt:lpstr>PowerPoint Presentation</vt:lpstr>
      <vt:lpstr>Spatial Data</vt:lpstr>
      <vt:lpstr>Indexing of Spatial Data</vt:lpstr>
      <vt:lpstr>Division of Space by Quadtrees</vt:lpstr>
      <vt:lpstr>Quadtrees (Cont.)</vt:lpstr>
      <vt:lpstr>R-Trees</vt:lpstr>
      <vt:lpstr>Example R-Tree</vt:lpstr>
      <vt:lpstr>Search in R-Trees</vt:lpstr>
      <vt:lpstr>Search in R-Trees (Cont.)</vt:lpstr>
      <vt:lpstr>Insertion in R-Trees</vt:lpstr>
      <vt:lpstr>Splitting an R-Tree Node</vt:lpstr>
      <vt:lpstr>Deleting in R-Trees</vt:lpstr>
      <vt:lpstr>Indexing Temporal Data</vt:lpstr>
      <vt:lpstr>Indexing Temporal Data (Cont.)</vt:lpstr>
      <vt:lpstr>PowerPoint Presentation</vt:lpstr>
      <vt:lpstr>Static Hashing</vt:lpstr>
      <vt:lpstr>Hash Functions</vt:lpstr>
      <vt:lpstr>Example of Hash File Organization</vt:lpstr>
      <vt:lpstr>Example of Hash File Organization </vt:lpstr>
      <vt:lpstr>Handling of Bucket Overflows</vt:lpstr>
      <vt:lpstr>Handling of Bucket Overflows (Cont.)</vt:lpstr>
      <vt:lpstr>Example of Hash Index</vt:lpstr>
      <vt:lpstr>Deficiencies of Static Hashing</vt:lpstr>
      <vt:lpstr>Dynamic Hashing</vt:lpstr>
      <vt:lpstr>Extendable Hashing</vt:lpstr>
      <vt:lpstr>General Extendable Hash Structure </vt:lpstr>
      <vt:lpstr>Use of Extendable Hash Structure</vt:lpstr>
      <vt:lpstr>Insertion in Extendable Hash Structure (Cont.) </vt:lpstr>
      <vt:lpstr>Deletion in Extendable Hash Structure</vt:lpstr>
      <vt:lpstr>Use of Extendable Hash Structure:  Example</vt:lpstr>
      <vt:lpstr>Example (Cont.)</vt:lpstr>
      <vt:lpstr>Example (Cont.)</vt:lpstr>
      <vt:lpstr>Example (Cont.)</vt:lpstr>
      <vt:lpstr>Example (Cont.)</vt:lpstr>
      <vt:lpstr>Example (Cont.)</vt:lpstr>
      <vt:lpstr>Example (Cont.)</vt:lpstr>
      <vt:lpstr>Example (Cont.)</vt:lpstr>
      <vt:lpstr>Extendable Hashing vs. Other Schemes</vt:lpstr>
      <vt:lpstr>Comparison of Ordered Indexing and Hashing</vt:lpstr>
      <vt:lpstr>End of Chapter 24</vt:lpstr>
      <vt:lpstr>Partitioned Hashing</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Silberschatz, Avi</cp:lastModifiedBy>
  <cp:revision>340</cp:revision>
  <cp:lastPrinted>2005-01-10T21:51:57Z</cp:lastPrinted>
  <dcterms:created xsi:type="dcterms:W3CDTF">2009-12-23T00:01:06Z</dcterms:created>
  <dcterms:modified xsi:type="dcterms:W3CDTF">2019-07-30T14:59:23Z</dcterms:modified>
</cp:coreProperties>
</file>