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459" r:id="rId2"/>
    <p:sldId id="418" r:id="rId3"/>
    <p:sldId id="421" r:id="rId4"/>
    <p:sldId id="460" r:id="rId5"/>
    <p:sldId id="461" r:id="rId6"/>
    <p:sldId id="424" r:id="rId7"/>
    <p:sldId id="425" r:id="rId8"/>
    <p:sldId id="462" r:id="rId9"/>
    <p:sldId id="427" r:id="rId10"/>
    <p:sldId id="463" r:id="rId11"/>
    <p:sldId id="429" r:id="rId12"/>
    <p:sldId id="464" r:id="rId13"/>
    <p:sldId id="465" r:id="rId14"/>
    <p:sldId id="432" r:id="rId15"/>
    <p:sldId id="467" r:id="rId16"/>
    <p:sldId id="434" r:id="rId17"/>
    <p:sldId id="468" r:id="rId18"/>
    <p:sldId id="436" r:id="rId19"/>
    <p:sldId id="437" r:id="rId20"/>
    <p:sldId id="469" r:id="rId21"/>
    <p:sldId id="470" r:id="rId22"/>
    <p:sldId id="471" r:id="rId23"/>
    <p:sldId id="441" r:id="rId24"/>
    <p:sldId id="442" r:id="rId25"/>
    <p:sldId id="472" r:id="rId26"/>
    <p:sldId id="473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74" r:id="rId4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438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313311-9057-42CD-8CB5-17409B045951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EDDBF0-639C-4527-BB9A-B931B622DC6F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AFD723-154C-495C-B0BC-852FF4EE5334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42C896-26C3-4A45-949B-42E3D646582D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5EBCC5-609B-4F66-AB25-656C7506E07C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E59EE8-4257-47B3-B00B-7435D3458DA6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0BE6C6-332D-49C9-942B-4BAA362D5B20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CF9C2B-3B9C-4733-991C-08A47CD06921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38FF9C-55BD-4C05-A22E-790ABCC47EFA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2B0858-C1D9-48F2-B9BB-B0EA96998B7A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E97556-E780-4E73-BF5E-31295923E471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4C2F6C-B33C-43A8-BF5D-7029FBA26454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EA3F62-866A-4833-A64F-FCC3688CCDF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364B0A-6891-4ECF-BE97-1C6A66283D86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AEE9D6-C7BE-4B67-9AED-D75BEF67F68E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1FCA6C-CBB1-4A4A-972C-741CED0116C4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FE332A-AAA7-4729-AA87-DD20B72A673E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03535C-E71B-4C0E-9F09-4CB33DC4F70B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6A2EAD-F461-4C07-9483-9D2795B754D1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2440C4-3A55-4EFF-B08C-CFC6FC0E8648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B3AF66-B050-478B-8452-B08D585DCF1E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9A8975-0206-4A62-AA92-CA73F554C2E1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67FFD2-EBF1-47B7-B7CD-40D9804788F3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34E565-31D4-4200-9E68-33B418A7D459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BE48A6-2928-4C69-A60F-C3DD05AC8E33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E878E3-D0F6-46A4-98E0-096C552291F6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9708" y="2174875"/>
            <a:ext cx="3707679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8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25: Advanced Application Development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of Transactions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8350" y="932156"/>
            <a:ext cx="7783513" cy="5421020"/>
          </a:xfrm>
        </p:spPr>
        <p:txBody>
          <a:bodyPr/>
          <a:lstStyle/>
          <a:p>
            <a:r>
              <a:rPr lang="en-US" altLang="en-US" sz="1800" dirty="0"/>
              <a:t>Long update transactions cause several problems</a:t>
            </a:r>
          </a:p>
          <a:p>
            <a:pPr lvl="1"/>
            <a:r>
              <a:rPr lang="en-US" altLang="en-US" dirty="0"/>
              <a:t>Exhaust lock space</a:t>
            </a:r>
          </a:p>
          <a:p>
            <a:pPr lvl="1"/>
            <a:r>
              <a:rPr lang="en-US" altLang="en-US" dirty="0"/>
              <a:t>Exhaust log space</a:t>
            </a:r>
          </a:p>
          <a:p>
            <a:pPr lvl="2"/>
            <a:r>
              <a:rPr lang="en-US" altLang="en-US" dirty="0"/>
              <a:t> and also greatly increase recovery time after a crash, and may even exhaust log space during recovery if recovery algorithm is badly designed!</a:t>
            </a:r>
          </a:p>
          <a:p>
            <a:r>
              <a:rPr lang="en-US" altLang="en-US" sz="1800" dirty="0"/>
              <a:t>Use </a:t>
            </a:r>
            <a:r>
              <a:rPr lang="en-US" altLang="en-US" sz="1800" b="1" dirty="0">
                <a:solidFill>
                  <a:srgbClr val="002060"/>
                </a:solidFill>
              </a:rPr>
              <a:t>mini-batch</a:t>
            </a:r>
            <a:r>
              <a:rPr lang="en-US" altLang="en-US" sz="1800" b="1" i="1" dirty="0"/>
              <a:t> </a:t>
            </a:r>
            <a:r>
              <a:rPr lang="en-US" altLang="en-US" sz="1800" dirty="0"/>
              <a:t>transactions to limit number of updates that a single transaction can carry out.  E.g., if a single large transaction updates every record of a very large relation, log may grow too big.</a:t>
            </a:r>
          </a:p>
          <a:p>
            <a:pPr lvl="1"/>
            <a:r>
              <a:rPr lang="en-US" altLang="en-US" dirty="0"/>
              <a:t>Split large transaction into batch of “mini-transactions,'' each </a:t>
            </a:r>
            <a:r>
              <a:rPr lang="en-US" altLang="en-US" sz="1800" dirty="0"/>
              <a:t>performing part of the updates </a:t>
            </a:r>
          </a:p>
          <a:p>
            <a:pPr lvl="1"/>
            <a:r>
              <a:rPr lang="en-US" altLang="en-US" sz="1800" dirty="0"/>
              <a:t>Hold locks across transactions in a mini-batch to ensure serializability</a:t>
            </a:r>
          </a:p>
          <a:p>
            <a:pPr lvl="2"/>
            <a:r>
              <a:rPr lang="en-US" altLang="en-US" sz="1800" dirty="0"/>
              <a:t>If lock table size is a problem can release locks, but at the cost of serializability</a:t>
            </a:r>
          </a:p>
          <a:p>
            <a:pPr lvl="1"/>
            <a:r>
              <a:rPr lang="en-US" altLang="en-US" sz="1800" dirty="0"/>
              <a:t>In case of failure during a mini-batch,  must complete its </a:t>
            </a:r>
            <a:br>
              <a:rPr lang="en-US" altLang="en-US" sz="1800" dirty="0"/>
            </a:br>
            <a:r>
              <a:rPr lang="en-US" altLang="en-US" sz="1800" dirty="0"/>
              <a:t>remaining portion on recovery, to ensure atomicity.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Performance Simulation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Performance simulation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using queuing model useful to predict bottlenecks as well as the effects of tuning changes, even without access to real system</a:t>
            </a:r>
          </a:p>
          <a:p>
            <a:r>
              <a:rPr lang="en-US" altLang="en-US" dirty="0"/>
              <a:t>Queuing model as we saw earlier</a:t>
            </a:r>
          </a:p>
          <a:p>
            <a:pPr lvl="1"/>
            <a:r>
              <a:rPr lang="en-US" altLang="en-US" dirty="0"/>
              <a:t>Models activities that go on in parallel</a:t>
            </a:r>
          </a:p>
          <a:p>
            <a:r>
              <a:rPr lang="en-US" altLang="en-US" dirty="0"/>
              <a:t>Simulation model is quite detailed, but usually omits some low level details</a:t>
            </a:r>
          </a:p>
          <a:p>
            <a:pPr lvl="1"/>
            <a:r>
              <a:rPr lang="en-US" altLang="en-US" dirty="0"/>
              <a:t>Model </a:t>
            </a:r>
            <a:r>
              <a:rPr lang="en-US" altLang="en-US" b="1" dirty="0">
                <a:solidFill>
                  <a:srgbClr val="002060"/>
                </a:solidFill>
              </a:rPr>
              <a:t>service time</a:t>
            </a:r>
            <a:r>
              <a:rPr lang="en-US" altLang="en-US" dirty="0"/>
              <a:t>, but disregard details of service </a:t>
            </a:r>
          </a:p>
          <a:p>
            <a:pPr lvl="1"/>
            <a:r>
              <a:rPr lang="en-US" altLang="en-US" dirty="0"/>
              <a:t>E.g., approximate disk read time by using an average disk read time</a:t>
            </a:r>
          </a:p>
          <a:p>
            <a:r>
              <a:rPr lang="en-US" altLang="en-US" dirty="0"/>
              <a:t>Experiments can be run on model, and provide an estimate of measures such as average throughput/response time</a:t>
            </a:r>
          </a:p>
          <a:p>
            <a:r>
              <a:rPr lang="en-US" altLang="en-US" dirty="0"/>
              <a:t>Parameters can be tuned in model and then replicated in real system</a:t>
            </a:r>
          </a:p>
          <a:p>
            <a:pPr lvl="1"/>
            <a:r>
              <a:rPr lang="en-US" altLang="en-US" dirty="0"/>
              <a:t>E.g., number of disks, memory, algorithms, etc.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Benchmarks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83192" cy="4903787"/>
          </a:xfrm>
        </p:spPr>
        <p:txBody>
          <a:bodyPr lIns="91440"/>
          <a:lstStyle/>
          <a:p>
            <a:r>
              <a:rPr lang="en-US" altLang="en-US" dirty="0"/>
              <a:t>Suites of tasks used to quantify the performance of software systems</a:t>
            </a:r>
          </a:p>
          <a:p>
            <a:r>
              <a:rPr lang="en-US" altLang="en-US" dirty="0"/>
              <a:t>Important in comparing database systems, especially as systems become more standards compliant.</a:t>
            </a:r>
          </a:p>
          <a:p>
            <a:r>
              <a:rPr lang="en-US" altLang="en-US" dirty="0"/>
              <a:t>Commonly used performance measures: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Throughput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(transactions per second, or </a:t>
            </a:r>
            <a:r>
              <a:rPr lang="en-US" altLang="en-US" dirty="0" err="1"/>
              <a:t>tps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Response time</a:t>
            </a:r>
            <a:r>
              <a:rPr lang="en-US" altLang="en-US" dirty="0"/>
              <a:t> (delay from submission of transaction to return of result)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Availability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or mean time to failure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Benchmarks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834111" cy="5034055"/>
          </a:xfrm>
        </p:spPr>
        <p:txBody>
          <a:bodyPr lIns="91440"/>
          <a:lstStyle/>
          <a:p>
            <a:r>
              <a:rPr lang="en-US" altLang="en-US" sz="1600" dirty="0"/>
              <a:t>Suites of tasks used to characterize performance </a:t>
            </a:r>
          </a:p>
          <a:p>
            <a:pPr lvl="1"/>
            <a:r>
              <a:rPr lang="en-US" altLang="en-US" sz="1600" dirty="0"/>
              <a:t>single task not enough for complex systems</a:t>
            </a:r>
          </a:p>
          <a:p>
            <a:r>
              <a:rPr lang="en-US" altLang="en-US" sz="1600" dirty="0"/>
              <a:t>Beware when computing average throughput of different transaction types</a:t>
            </a:r>
          </a:p>
          <a:p>
            <a:pPr lvl="1"/>
            <a:r>
              <a:rPr lang="en-US" altLang="en-US" sz="1600" dirty="0"/>
              <a:t>E.g., suppose a system runs transaction type A at 99 </a:t>
            </a:r>
            <a:r>
              <a:rPr lang="en-US" altLang="en-US" sz="1600" dirty="0" err="1"/>
              <a:t>tps</a:t>
            </a:r>
            <a:r>
              <a:rPr lang="en-US" altLang="en-US" sz="1600" dirty="0"/>
              <a:t> and transaction type B at 1 </a:t>
            </a:r>
            <a:r>
              <a:rPr lang="en-US" altLang="en-US" sz="1600" dirty="0" err="1"/>
              <a:t>tps</a:t>
            </a:r>
            <a:r>
              <a:rPr lang="en-US" altLang="en-US" sz="1600" dirty="0"/>
              <a:t>. </a:t>
            </a:r>
          </a:p>
          <a:p>
            <a:pPr lvl="1"/>
            <a:r>
              <a:rPr lang="en-US" altLang="en-US" sz="1600" dirty="0"/>
              <a:t>Given an equal mixture of  types A and B,  throughput is  </a:t>
            </a:r>
            <a:r>
              <a:rPr lang="en-US" altLang="en-US" sz="1600" b="1" dirty="0"/>
              <a:t>not </a:t>
            </a:r>
            <a:r>
              <a:rPr lang="en-US" altLang="en-US" sz="1600" dirty="0"/>
              <a:t>(99+1)/2 = 50 </a:t>
            </a:r>
            <a:r>
              <a:rPr lang="en-US" altLang="en-US" sz="1600" dirty="0" err="1"/>
              <a:t>tps</a:t>
            </a:r>
            <a:r>
              <a:rPr lang="en-US" altLang="en-US" sz="1600" dirty="0"/>
              <a:t>.</a:t>
            </a:r>
          </a:p>
          <a:p>
            <a:pPr lvl="1"/>
            <a:r>
              <a:rPr lang="en-US" altLang="en-US" sz="1600" dirty="0"/>
              <a:t>Running one transaction of each type takes time 1+.01 seconds, giving a throughput of 1.98 </a:t>
            </a:r>
            <a:r>
              <a:rPr lang="en-US" altLang="en-US" sz="1600" dirty="0" err="1"/>
              <a:t>tps</a:t>
            </a:r>
            <a:r>
              <a:rPr lang="en-US" altLang="en-US" sz="1600" dirty="0"/>
              <a:t>.</a:t>
            </a:r>
          </a:p>
          <a:p>
            <a:pPr lvl="1"/>
            <a:r>
              <a:rPr lang="en-US" altLang="en-US" sz="1600" dirty="0"/>
              <a:t>To compute average throughput, use </a:t>
            </a:r>
            <a:r>
              <a:rPr lang="en-US" altLang="en-US" sz="1600" b="1" dirty="0">
                <a:solidFill>
                  <a:srgbClr val="002060"/>
                </a:solidFill>
              </a:rPr>
              <a:t>harmonic mean</a:t>
            </a:r>
            <a:r>
              <a:rPr lang="en-US" altLang="en-US" sz="1600" dirty="0"/>
              <a:t>: 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                           	      n</a:t>
            </a:r>
            <a:endParaRPr lang="en-US" altLang="en-US" dirty="0"/>
          </a:p>
          <a:p>
            <a:pPr lvl="1">
              <a:buFont typeface="Monotype Sorts" charset="2"/>
              <a:buNone/>
            </a:pPr>
            <a:endParaRPr lang="en-US" altLang="en-US" dirty="0"/>
          </a:p>
          <a:p>
            <a:pPr lvl="1">
              <a:buFont typeface="Monotype Sorts" charset="2"/>
              <a:buNone/>
            </a:pP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Interference</a:t>
            </a:r>
            <a:r>
              <a:rPr lang="en-US" altLang="en-US" dirty="0"/>
              <a:t> (e.g., lock contention) makes even this incorrect if different transaction types run concurrently</a:t>
            </a:r>
          </a:p>
          <a:p>
            <a:pPr indent="-365760"/>
            <a:endParaRPr lang="en-US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70997" y="4659583"/>
            <a:ext cx="20900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0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latin typeface="Times New Roman" panose="02020603050405020304" pitchFamily="18" charset="0"/>
              </a:rPr>
              <a:t>1/t</a:t>
            </a:r>
            <a:r>
              <a:rPr kumimoji="0" lang="en-US" altLang="en-US" sz="1800" baseline="-25000" dirty="0">
                <a:latin typeface="Times New Roman" panose="02020603050405020304" pitchFamily="18" charset="0"/>
              </a:rPr>
              <a:t>1</a:t>
            </a:r>
            <a:r>
              <a:rPr kumimoji="0" lang="en-US" altLang="en-US" sz="1800" dirty="0">
                <a:latin typeface="Times New Roman" panose="02020603050405020304" pitchFamily="18" charset="0"/>
              </a:rPr>
              <a:t> + 1/t</a:t>
            </a:r>
            <a:r>
              <a:rPr kumimoji="0" lang="en-US" altLang="en-US" sz="1800" baseline="-25000" dirty="0">
                <a:latin typeface="Times New Roman" panose="02020603050405020304" pitchFamily="18" charset="0"/>
              </a:rPr>
              <a:t>2 </a:t>
            </a:r>
            <a:r>
              <a:rPr kumimoji="0" lang="en-US" altLang="en-US" sz="1800" dirty="0">
                <a:latin typeface="Times New Roman" panose="02020603050405020304" pitchFamily="18" charset="0"/>
              </a:rPr>
              <a:t>+ … + 1/</a:t>
            </a:r>
            <a:r>
              <a:rPr kumimoji="0" lang="en-US" altLang="en-US" sz="1800" dirty="0" err="1">
                <a:latin typeface="Times New Roman" panose="02020603050405020304" pitchFamily="18" charset="0"/>
              </a:rPr>
              <a:t>t</a:t>
            </a:r>
            <a:r>
              <a:rPr kumimoji="0" lang="en-US" altLang="en-US" sz="1800" baseline="-25000" dirty="0" err="1">
                <a:latin typeface="Times New Roman" panose="02020603050405020304" pitchFamily="18" charset="0"/>
              </a:rPr>
              <a:t>n</a:t>
            </a:r>
            <a:endParaRPr kumimoji="0"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494088" y="4517134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Database Application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31863"/>
            <a:ext cx="7709825" cy="506571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Online transaction processing (OLTP)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altLang="en-US" dirty="0"/>
              <a:t>requires high concurrency and clever techniques to speed up commit processing, to support a high rate of update transactions.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Decision support applications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altLang="en-US" dirty="0"/>
              <a:t>including </a:t>
            </a:r>
            <a:r>
              <a:rPr lang="en-US" altLang="en-US" b="1" dirty="0">
                <a:solidFill>
                  <a:srgbClr val="002060"/>
                </a:solidFill>
              </a:rPr>
              <a:t>online analytical processing, or OLAP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applications</a:t>
            </a:r>
          </a:p>
          <a:p>
            <a:pPr lvl="1"/>
            <a:r>
              <a:rPr lang="en-US" altLang="en-US" dirty="0"/>
              <a:t>require good query evaluation algorithms and query optimization.</a:t>
            </a:r>
          </a:p>
          <a:p>
            <a:r>
              <a:rPr lang="en-US" altLang="en-US" dirty="0"/>
              <a:t>Architecture of some database systems tuned to one of the two classes</a:t>
            </a:r>
          </a:p>
          <a:p>
            <a:pPr lvl="1"/>
            <a:r>
              <a:rPr lang="en-US" altLang="en-US" dirty="0"/>
              <a:t>E.g., Teradata is tuned to decision support</a:t>
            </a:r>
          </a:p>
          <a:p>
            <a:r>
              <a:rPr lang="en-US" altLang="en-US" dirty="0"/>
              <a:t>Others try to balance the two requirements</a:t>
            </a:r>
          </a:p>
          <a:p>
            <a:pPr lvl="1"/>
            <a:r>
              <a:rPr lang="en-US" altLang="en-US" dirty="0"/>
              <a:t>E.g., Oracle, with snapshot support for long read-only transaction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Suites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The Transaction Processing Council (TPC) benchmark suites are widely used.  </a:t>
            </a:r>
          </a:p>
          <a:p>
            <a:pPr lvl="1"/>
            <a:r>
              <a:rPr lang="en-US" altLang="en-US" b="1" dirty="0"/>
              <a:t>TPC-A</a:t>
            </a:r>
            <a:r>
              <a:rPr lang="en-US" altLang="en-US" dirty="0"/>
              <a:t> and </a:t>
            </a:r>
            <a:r>
              <a:rPr lang="en-US" altLang="en-US" b="1" dirty="0"/>
              <a:t>TPC-B</a:t>
            </a:r>
            <a:r>
              <a:rPr lang="en-US" altLang="en-US" dirty="0"/>
              <a:t>: simple OLTP application modeling a bank teller application with and without communication</a:t>
            </a:r>
          </a:p>
          <a:p>
            <a:pPr lvl="2"/>
            <a:r>
              <a:rPr lang="en-US" altLang="en-US" dirty="0"/>
              <a:t>Not used anymore</a:t>
            </a:r>
          </a:p>
          <a:p>
            <a:pPr lvl="1"/>
            <a:r>
              <a:rPr lang="en-US" altLang="en-US" b="1" dirty="0"/>
              <a:t>TPC-C</a:t>
            </a:r>
            <a:r>
              <a:rPr lang="en-US" altLang="en-US" dirty="0"/>
              <a:t>: complex OLTP application modeling an inventory system</a:t>
            </a:r>
          </a:p>
          <a:p>
            <a:pPr lvl="2"/>
            <a:r>
              <a:rPr lang="en-US" altLang="en-US" dirty="0"/>
              <a:t>Current standard for OLTP benchmarking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Benchmarks Suites (Cont.)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TPC benchmarks (cont.)</a:t>
            </a:r>
          </a:p>
          <a:p>
            <a:pPr lvl="1"/>
            <a:r>
              <a:rPr lang="en-US" altLang="en-US" b="1" dirty="0"/>
              <a:t>TPC-D</a:t>
            </a:r>
            <a:r>
              <a:rPr lang="en-US" altLang="en-US" dirty="0"/>
              <a:t>: complex decision support application</a:t>
            </a:r>
          </a:p>
          <a:p>
            <a:pPr lvl="2"/>
            <a:r>
              <a:rPr lang="en-US" altLang="en-US" dirty="0" err="1"/>
              <a:t>Superceded</a:t>
            </a:r>
            <a:r>
              <a:rPr lang="en-US" altLang="en-US" dirty="0"/>
              <a:t> by TPC-H and TPC-R</a:t>
            </a:r>
          </a:p>
          <a:p>
            <a:pPr lvl="1"/>
            <a:r>
              <a:rPr lang="en-US" altLang="en-US" b="1" dirty="0"/>
              <a:t>TPC-H:</a:t>
            </a:r>
            <a:r>
              <a:rPr lang="en-US" altLang="en-US" dirty="0"/>
              <a:t> (H for ad hoc) based on TPC-D with some extra queries </a:t>
            </a:r>
          </a:p>
          <a:p>
            <a:pPr lvl="2"/>
            <a:r>
              <a:rPr lang="en-US" altLang="en-US" dirty="0"/>
              <a:t>Models ad hoc queries which are not known beforehand</a:t>
            </a:r>
          </a:p>
          <a:p>
            <a:pPr lvl="3"/>
            <a:r>
              <a:rPr lang="en-US" altLang="en-US" dirty="0"/>
              <a:t>Total of 22 queries with emphasis on aggregation</a:t>
            </a:r>
          </a:p>
          <a:p>
            <a:pPr lvl="2"/>
            <a:r>
              <a:rPr lang="en-US" altLang="en-US" dirty="0"/>
              <a:t>prohibits materialized views</a:t>
            </a:r>
          </a:p>
          <a:p>
            <a:pPr lvl="2"/>
            <a:r>
              <a:rPr lang="en-US" altLang="en-US" dirty="0"/>
              <a:t>permits indices only on primary and foreign keys</a:t>
            </a:r>
          </a:p>
          <a:p>
            <a:pPr lvl="1"/>
            <a:r>
              <a:rPr lang="en-US" altLang="en-US" b="1" dirty="0"/>
              <a:t>TPC-R:</a:t>
            </a:r>
            <a:r>
              <a:rPr lang="en-US" altLang="en-US" dirty="0"/>
              <a:t> (R for reporting) same as TPC-H, but without any restrictions on materialized views and indices</a:t>
            </a:r>
          </a:p>
          <a:p>
            <a:pPr lvl="1"/>
            <a:r>
              <a:rPr lang="en-US" altLang="en-US" b="1" dirty="0"/>
              <a:t>TPC-W</a:t>
            </a:r>
            <a:r>
              <a:rPr lang="en-US" altLang="en-US" dirty="0"/>
              <a:t>: (W for Web) End-to-end Web service benchmark modeling a Web bookstore, with combination of static and dynamically generated pages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TPC Performance Measures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12169" cy="4903787"/>
          </a:xfrm>
        </p:spPr>
        <p:txBody>
          <a:bodyPr lIns="91440"/>
          <a:lstStyle/>
          <a:p>
            <a:r>
              <a:rPr lang="en-US" altLang="en-US" dirty="0"/>
              <a:t>TPC performance measures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transactions-per-second</a:t>
            </a:r>
            <a:r>
              <a:rPr lang="en-US" altLang="en-US" dirty="0"/>
              <a:t> with specified constraints on response time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transactions-per-second-per-dollar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accounts for cost of owning system </a:t>
            </a:r>
          </a:p>
          <a:p>
            <a:r>
              <a:rPr lang="en-US" altLang="en-US" dirty="0"/>
              <a:t>TPC benchmark requires database sizes to be scaled up with increasing transactions-per-second</a:t>
            </a:r>
          </a:p>
          <a:p>
            <a:pPr lvl="1"/>
            <a:r>
              <a:rPr lang="en-US" altLang="en-US" dirty="0"/>
              <a:t>Reflects real world applications where more customers means more database size and more transactions-per-second</a:t>
            </a:r>
          </a:p>
          <a:p>
            <a:r>
              <a:rPr lang="en-US" altLang="en-US" dirty="0"/>
              <a:t>External audit of TPC performance numbers mandatory </a:t>
            </a:r>
          </a:p>
          <a:p>
            <a:pPr lvl="1"/>
            <a:r>
              <a:rPr lang="en-US" altLang="en-US" dirty="0"/>
              <a:t>TPC performance claims can be trusted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TPC Performance Measures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types of tests for TPC-H and TPC-R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Power test</a:t>
            </a:r>
            <a:r>
              <a:rPr lang="en-US" altLang="en-US" dirty="0"/>
              <a:t>: runs queries and updates sequentially, then takes mean to find queries per hour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Throughput test</a:t>
            </a:r>
            <a:r>
              <a:rPr lang="en-US" altLang="en-US" dirty="0"/>
              <a:t>:  runs queries and updates concurrently</a:t>
            </a:r>
          </a:p>
          <a:p>
            <a:pPr lvl="2"/>
            <a:r>
              <a:rPr lang="en-US" altLang="en-US" dirty="0"/>
              <a:t>multiple streams running in parallel each generates queries, with one parallel update stream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Composite query per hour metric</a:t>
            </a:r>
            <a:r>
              <a:rPr lang="en-US" altLang="en-US" dirty="0"/>
              <a:t>: square root of product of power and throughput metrics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Composite price/performance metric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Benchmarks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OODB  transactions require a different set of benchmarks.</a:t>
            </a:r>
          </a:p>
          <a:p>
            <a:pPr lvl="1"/>
            <a:r>
              <a:rPr lang="en-US" altLang="en-US"/>
              <a:t>OO7 benchmark has several different operations,  and provides a separate benchmark number for each kind of operation</a:t>
            </a:r>
          </a:p>
          <a:p>
            <a:pPr lvl="1"/>
            <a:r>
              <a:rPr lang="en-US" altLang="en-US"/>
              <a:t>Reason: hard to define what is a typical OODB application</a:t>
            </a:r>
          </a:p>
          <a:p>
            <a:r>
              <a:rPr lang="en-US" altLang="en-US"/>
              <a:t>Benchmarks for XML being discussed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558903" cy="4903787"/>
          </a:xfrm>
        </p:spPr>
        <p:txBody>
          <a:bodyPr lIns="91440"/>
          <a:lstStyle/>
          <a:p>
            <a:r>
              <a:rPr lang="en-US" altLang="en-US" dirty="0"/>
              <a:t>Performance Tuning</a:t>
            </a:r>
          </a:p>
          <a:p>
            <a:r>
              <a:rPr lang="en-US" altLang="en-US" dirty="0"/>
              <a:t>Performance Benchmarks</a:t>
            </a:r>
          </a:p>
          <a:p>
            <a:r>
              <a:rPr lang="en-US" altLang="en-US" dirty="0"/>
              <a:t>Standardization</a:t>
            </a:r>
          </a:p>
          <a:p>
            <a:r>
              <a:rPr lang="en-US" altLang="en-US" dirty="0"/>
              <a:t>E-Commerce</a:t>
            </a:r>
          </a:p>
          <a:p>
            <a:r>
              <a:rPr lang="en-US" altLang="en-US" dirty="0"/>
              <a:t>Legacy Systems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550026" cy="4903787"/>
          </a:xfrm>
        </p:spPr>
        <p:txBody>
          <a:bodyPr lIns="91440"/>
          <a:lstStyle/>
          <a:p>
            <a:r>
              <a:rPr lang="en-US" altLang="en-US" dirty="0"/>
              <a:t>The complexity of contemporary database systems and the need for their interoperation require a variety of standards.</a:t>
            </a:r>
          </a:p>
          <a:p>
            <a:pPr lvl="1"/>
            <a:r>
              <a:rPr lang="en-US" altLang="en-US" dirty="0"/>
              <a:t>syntax and semantics of programming languages</a:t>
            </a:r>
          </a:p>
          <a:p>
            <a:pPr lvl="1"/>
            <a:r>
              <a:rPr lang="en-US" altLang="en-US" dirty="0"/>
              <a:t>functions in application program interfaces</a:t>
            </a:r>
          </a:p>
          <a:p>
            <a:pPr lvl="1"/>
            <a:r>
              <a:rPr lang="en-US" altLang="en-US" dirty="0"/>
              <a:t>data models (e.g., object oriented/object relational databases)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Formal standards </a:t>
            </a:r>
            <a:r>
              <a:rPr lang="en-US" altLang="en-US" dirty="0"/>
              <a:t>are standards developed by a standards organization (ANSI, ISO), or by industry groups, through a public process.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De facto standards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generally  accepted as standards without any formal process of  recognition</a:t>
            </a:r>
          </a:p>
          <a:p>
            <a:pPr lvl="1"/>
            <a:r>
              <a:rPr lang="en-US" altLang="en-US" dirty="0"/>
              <a:t> Standards defined by dominant vendors (IBM, Microsoft) often become de facto standards </a:t>
            </a:r>
          </a:p>
          <a:p>
            <a:pPr lvl="1"/>
            <a:r>
              <a:rPr lang="en-US" altLang="en-US" dirty="0"/>
              <a:t>De facto standards often go through a formal process of recognition and become formal standards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92068" cy="4903787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002060"/>
                </a:solidFill>
              </a:rPr>
              <a:t>Anticipatory standards </a:t>
            </a:r>
            <a:r>
              <a:rPr lang="en-US" altLang="en-US" dirty="0"/>
              <a:t>lead the market place, defining features that vendors then implement</a:t>
            </a:r>
          </a:p>
          <a:p>
            <a:pPr lvl="1"/>
            <a:r>
              <a:rPr lang="en-US" altLang="en-US" dirty="0"/>
              <a:t>Ensure compatibility of future products </a:t>
            </a:r>
          </a:p>
          <a:p>
            <a:pPr lvl="1"/>
            <a:r>
              <a:rPr lang="en-US" altLang="en-US" dirty="0"/>
              <a:t>But at  times become very large and unwieldy since standards bodies may not pay enough attention to ease of implementation (e.g., SQL-92 or  SQL:1999)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Reactionary standards </a:t>
            </a:r>
            <a:r>
              <a:rPr lang="en-US" altLang="en-US" dirty="0"/>
              <a:t>attempt to standardize features that vendors have already  implemented, possibly in different ways.</a:t>
            </a:r>
          </a:p>
          <a:p>
            <a:pPr lvl="1"/>
            <a:r>
              <a:rPr lang="en-US" altLang="en-US" dirty="0"/>
              <a:t>Can be hard to convince vendors to change already implemented features.  E.g., OODB systems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Standards History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12169" cy="4903787"/>
          </a:xfrm>
        </p:spPr>
        <p:txBody>
          <a:bodyPr lIns="91440"/>
          <a:lstStyle/>
          <a:p>
            <a:r>
              <a:rPr lang="en-US" altLang="en-US" dirty="0"/>
              <a:t>SQL developed by IBM in late 70s/early 80s</a:t>
            </a:r>
          </a:p>
          <a:p>
            <a:r>
              <a:rPr lang="en-US" altLang="en-US" dirty="0"/>
              <a:t>SQL-86 first formal standard</a:t>
            </a:r>
          </a:p>
          <a:p>
            <a:r>
              <a:rPr lang="en-US" altLang="en-US" dirty="0"/>
              <a:t>IBM SAA  standard for SQL in 1987 </a:t>
            </a:r>
          </a:p>
          <a:p>
            <a:r>
              <a:rPr lang="en-US" altLang="en-US" dirty="0"/>
              <a:t>SQL-89  added features to SQL-86  that were already implemented in many systems </a:t>
            </a:r>
          </a:p>
          <a:p>
            <a:pPr lvl="1"/>
            <a:r>
              <a:rPr lang="en-US" altLang="en-US" dirty="0"/>
              <a:t>Was a reactionary standard</a:t>
            </a:r>
          </a:p>
          <a:p>
            <a:r>
              <a:rPr lang="en-US" altLang="en-US" dirty="0"/>
              <a:t>SQL-92 added many new features to SQL-89 (anticipatory standard)</a:t>
            </a:r>
          </a:p>
          <a:p>
            <a:pPr lvl="1"/>
            <a:r>
              <a:rPr lang="en-US" altLang="en-US" dirty="0"/>
              <a:t>Defines levels of compliance (</a:t>
            </a:r>
            <a:r>
              <a:rPr lang="en-US" altLang="en-US" i="1" dirty="0"/>
              <a:t>entry, intermediate and full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Even now few database vendors have full SQL-92 implementation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Standards History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SQL:1999</a:t>
            </a:r>
          </a:p>
          <a:p>
            <a:pPr lvl="1"/>
            <a:r>
              <a:rPr lang="en-US" altLang="en-US" dirty="0"/>
              <a:t>Adds variety of new features --- extended data types, object orientation, procedures, triggers, etc.</a:t>
            </a:r>
          </a:p>
          <a:p>
            <a:pPr lvl="1"/>
            <a:r>
              <a:rPr lang="en-US" altLang="en-US" dirty="0"/>
              <a:t>Broken into several parts</a:t>
            </a:r>
          </a:p>
          <a:p>
            <a:pPr lvl="2"/>
            <a:r>
              <a:rPr lang="en-US" altLang="en-US" dirty="0"/>
              <a:t>SQL/Framework (Part 1):  overview</a:t>
            </a:r>
          </a:p>
          <a:p>
            <a:pPr lvl="2"/>
            <a:r>
              <a:rPr lang="en-US" altLang="en-US" dirty="0"/>
              <a:t>SQL/Foundation (Part 2): types, schemas, tables, query/update statements, security, etc.</a:t>
            </a:r>
          </a:p>
          <a:p>
            <a:pPr lvl="2"/>
            <a:r>
              <a:rPr lang="en-US" altLang="en-US" dirty="0"/>
              <a:t>SQL/CLI (Call Level Interface) (Part 3):  API interface </a:t>
            </a:r>
          </a:p>
          <a:p>
            <a:pPr lvl="2"/>
            <a:r>
              <a:rPr lang="en-US" altLang="en-US" dirty="0"/>
              <a:t>SQL/PSM (Persistent Stored Modules) (Part 4): procedural extensions</a:t>
            </a:r>
          </a:p>
          <a:p>
            <a:pPr lvl="2"/>
            <a:r>
              <a:rPr lang="en-US" altLang="en-US" dirty="0"/>
              <a:t>SQL/Bindings (Part 5): embedded SQL for different embedding languages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Standards History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More parts undergoing standardization process</a:t>
            </a:r>
          </a:p>
          <a:p>
            <a:pPr lvl="1"/>
            <a:r>
              <a:rPr lang="en-US" altLang="en-US"/>
              <a:t>Part 7: SQL/Temporal:  temporal data</a:t>
            </a:r>
          </a:p>
          <a:p>
            <a:pPr lvl="1"/>
            <a:r>
              <a:rPr lang="en-US" altLang="en-US"/>
              <a:t>Part 9: SQL/MED (Management of External Data)</a:t>
            </a:r>
          </a:p>
          <a:p>
            <a:pPr lvl="2"/>
            <a:r>
              <a:rPr lang="en-US" altLang="en-US"/>
              <a:t>Interfacing of database to external data sources </a:t>
            </a:r>
          </a:p>
          <a:p>
            <a:pPr lvl="3"/>
            <a:r>
              <a:rPr lang="en-US" altLang="en-US"/>
              <a:t>Allows other databases, even files, can be viewed as part of the database</a:t>
            </a:r>
          </a:p>
          <a:p>
            <a:pPr lvl="1"/>
            <a:r>
              <a:rPr lang="en-US" altLang="en-US"/>
              <a:t>Part 10 SQL/OLB (Object Language Bindings):  embedding SQL in Java</a:t>
            </a:r>
          </a:p>
          <a:p>
            <a:pPr lvl="1"/>
            <a:r>
              <a:rPr lang="en-US" altLang="en-US"/>
              <a:t>Missing part numbers 6 and 8 cover features that are not near standardization yet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Standards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550026" cy="4903787"/>
          </a:xfrm>
        </p:spPr>
        <p:txBody>
          <a:bodyPr lIns="91440"/>
          <a:lstStyle/>
          <a:p>
            <a:r>
              <a:rPr lang="en-US" altLang="en-US" b="1" dirty="0"/>
              <a:t>Open </a:t>
            </a:r>
            <a:r>
              <a:rPr lang="en-US" altLang="en-US" b="1" dirty="0" err="1"/>
              <a:t>DataBase</a:t>
            </a:r>
            <a:r>
              <a:rPr lang="en-US" altLang="en-US" b="1" dirty="0"/>
              <a:t> Connectivity</a:t>
            </a:r>
            <a:r>
              <a:rPr lang="en-US" altLang="en-US" dirty="0"/>
              <a:t> (</a:t>
            </a:r>
            <a:r>
              <a:rPr lang="en-US" altLang="en-US" b="1" dirty="0"/>
              <a:t>ODBC</a:t>
            </a:r>
            <a:r>
              <a:rPr lang="en-US" altLang="en-US" dirty="0"/>
              <a:t>) standard for database interconnectivity</a:t>
            </a:r>
          </a:p>
          <a:p>
            <a:pPr lvl="1"/>
            <a:r>
              <a:rPr lang="en-US" altLang="en-US" dirty="0"/>
              <a:t> based on </a:t>
            </a:r>
            <a:r>
              <a:rPr lang="en-US" altLang="en-US" i="1" dirty="0"/>
              <a:t>Call Level Interface</a:t>
            </a:r>
            <a:r>
              <a:rPr lang="en-US" altLang="en-US" dirty="0"/>
              <a:t> (CLI) developed by X/Open consortium</a:t>
            </a:r>
          </a:p>
          <a:p>
            <a:pPr lvl="1"/>
            <a:r>
              <a:rPr lang="en-US" altLang="en-US" dirty="0"/>
              <a:t>defines application programming interface, and SQL features that must be supported at different levels of compliance</a:t>
            </a:r>
          </a:p>
          <a:p>
            <a:r>
              <a:rPr lang="en-US" altLang="en-US" b="1" dirty="0"/>
              <a:t>JDBC</a:t>
            </a:r>
            <a:r>
              <a:rPr lang="en-US" altLang="en-US" dirty="0"/>
              <a:t> standard used for Java</a:t>
            </a:r>
          </a:p>
          <a:p>
            <a:r>
              <a:rPr lang="en-US" altLang="en-US" b="1" dirty="0"/>
              <a:t>X/Open XA</a:t>
            </a:r>
            <a:r>
              <a:rPr lang="en-US" altLang="en-US" i="1" dirty="0"/>
              <a:t> </a:t>
            </a:r>
            <a:r>
              <a:rPr lang="en-US" altLang="en-US" dirty="0"/>
              <a:t> standards define transaction management standards for supporting distributed 2-phase commit</a:t>
            </a:r>
          </a:p>
          <a:p>
            <a:r>
              <a:rPr lang="en-US" altLang="en-US" b="1" dirty="0"/>
              <a:t>OLE-DB</a:t>
            </a:r>
            <a:r>
              <a:rPr lang="en-US" altLang="en-US" dirty="0"/>
              <a:t>:  API like ODBC, but intended to support non-database sources of data such as flat files</a:t>
            </a:r>
          </a:p>
          <a:p>
            <a:pPr lvl="1"/>
            <a:r>
              <a:rPr lang="en-US" altLang="en-US" dirty="0"/>
              <a:t>OLE-DB program can negotiate with data source to find what features are supported</a:t>
            </a:r>
          </a:p>
          <a:p>
            <a:pPr lvl="1"/>
            <a:r>
              <a:rPr lang="en-US" altLang="en-US" dirty="0"/>
              <a:t>Interface language may be a subset of SQL</a:t>
            </a:r>
          </a:p>
          <a:p>
            <a:r>
              <a:rPr lang="en-US" altLang="en-US" b="1" dirty="0"/>
              <a:t>ADO (Active Data Objects)</a:t>
            </a:r>
            <a:r>
              <a:rPr lang="en-US" altLang="en-US" dirty="0"/>
              <a:t>: easy-to-use interface to OLE-DB functionality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Databases Standards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47680" cy="4903787"/>
          </a:xfrm>
        </p:spPr>
        <p:txBody>
          <a:bodyPr lIns="91440"/>
          <a:lstStyle/>
          <a:p>
            <a:r>
              <a:rPr lang="en-US" altLang="en-US" b="1" dirty="0"/>
              <a:t>Object Database Management Group (ODMG)</a:t>
            </a:r>
            <a:r>
              <a:rPr lang="en-US" altLang="en-US" dirty="0"/>
              <a:t> standard for object-oriented databases </a:t>
            </a:r>
          </a:p>
          <a:p>
            <a:pPr lvl="1"/>
            <a:r>
              <a:rPr lang="en-US" altLang="en-US" dirty="0"/>
              <a:t>version 1 in 1993 and version 2 in 1997, version 3 in 2000</a:t>
            </a:r>
          </a:p>
          <a:p>
            <a:pPr lvl="1"/>
            <a:r>
              <a:rPr lang="en-US" altLang="en-US" dirty="0"/>
              <a:t>provides language independent </a:t>
            </a:r>
            <a:r>
              <a:rPr lang="en-US" altLang="en-US" i="1" dirty="0"/>
              <a:t>Object Definition Language </a:t>
            </a:r>
            <a:r>
              <a:rPr lang="en-US" altLang="en-US" dirty="0"/>
              <a:t>(ODL) as well as several language specific </a:t>
            </a:r>
            <a:r>
              <a:rPr lang="en-US" altLang="en-US" i="1" dirty="0"/>
              <a:t> bindings</a:t>
            </a:r>
            <a:endParaRPr lang="en-US" altLang="en-US" dirty="0"/>
          </a:p>
          <a:p>
            <a:r>
              <a:rPr lang="en-US" altLang="en-US" b="1" dirty="0"/>
              <a:t>Object Management Group (OMG)</a:t>
            </a:r>
            <a:r>
              <a:rPr lang="en-US" altLang="en-US" dirty="0"/>
              <a:t> standard for distributed software based on objects </a:t>
            </a:r>
          </a:p>
          <a:p>
            <a:pPr lvl="1"/>
            <a:r>
              <a:rPr lang="en-US" altLang="en-US" b="1" dirty="0"/>
              <a:t>Object Request Broker (ORB)</a:t>
            </a:r>
            <a:r>
              <a:rPr lang="en-US" altLang="en-US" dirty="0"/>
              <a:t> provides transparent message dispatch to distributed objects</a:t>
            </a:r>
          </a:p>
          <a:p>
            <a:pPr lvl="1"/>
            <a:r>
              <a:rPr lang="en-US" altLang="en-US" b="1" dirty="0"/>
              <a:t>Interface Definition Language (IDL)</a:t>
            </a:r>
            <a:r>
              <a:rPr lang="en-US" altLang="en-US" dirty="0"/>
              <a:t> for defining language-independent data types</a:t>
            </a:r>
          </a:p>
          <a:p>
            <a:pPr lvl="1"/>
            <a:r>
              <a:rPr lang="en-US" altLang="en-US" b="1" dirty="0"/>
              <a:t>Common Object Request Broker Architecture (CORBA)</a:t>
            </a:r>
            <a:r>
              <a:rPr lang="en-US" altLang="en-US" dirty="0"/>
              <a:t> defines specifications of ORB and IDL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XML-Based Standards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Several XML based Standards for E-commerce</a:t>
            </a:r>
          </a:p>
          <a:p>
            <a:pPr lvl="1"/>
            <a:r>
              <a:rPr lang="en-US" altLang="en-US"/>
              <a:t>E.g., RosettaNet (supply chain), BizTalk </a:t>
            </a:r>
          </a:p>
          <a:p>
            <a:pPr lvl="1"/>
            <a:r>
              <a:rPr lang="en-US" altLang="en-US"/>
              <a:t>Define catalogs, service descriptions, invoices, purchase orders, etc.</a:t>
            </a:r>
          </a:p>
          <a:p>
            <a:pPr lvl="1"/>
            <a:r>
              <a:rPr lang="en-US" altLang="en-US"/>
              <a:t>XML wrappers are used to export  information from relational databases to XML</a:t>
            </a:r>
          </a:p>
          <a:p>
            <a:r>
              <a:rPr lang="en-US" altLang="en-US"/>
              <a:t>Simple Object Access Protocol (SOAP):  XML based remote procedure call standard</a:t>
            </a:r>
          </a:p>
          <a:p>
            <a:pPr lvl="1"/>
            <a:r>
              <a:rPr lang="en-US" altLang="en-US"/>
              <a:t>Uses XML to encode data, HTTP as transport protocol</a:t>
            </a:r>
          </a:p>
          <a:p>
            <a:pPr lvl="1"/>
            <a:r>
              <a:rPr lang="en-US" altLang="en-US"/>
              <a:t>Standards based on SOAP for specific applications</a:t>
            </a:r>
          </a:p>
          <a:p>
            <a:pPr lvl="2"/>
            <a:r>
              <a:rPr lang="en-US" altLang="en-US"/>
              <a:t>E.g., OLAP and Data Mining standards from Microsoft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E-Commerce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E-commerce is the process of carrying out various activities related to commerce through electronic means</a:t>
            </a:r>
          </a:p>
          <a:p>
            <a:r>
              <a:rPr lang="en-US" altLang="en-US"/>
              <a:t>Activities include:</a:t>
            </a:r>
          </a:p>
          <a:p>
            <a:pPr lvl="1"/>
            <a:r>
              <a:rPr lang="en-US" altLang="en-US"/>
              <a:t>Presale activities:  catalogs, advertisements, etc.</a:t>
            </a:r>
          </a:p>
          <a:p>
            <a:pPr lvl="1"/>
            <a:r>
              <a:rPr lang="en-US" altLang="en-US"/>
              <a:t>Sale process:  negotiations on price/quality of service</a:t>
            </a:r>
          </a:p>
          <a:p>
            <a:pPr lvl="1"/>
            <a:r>
              <a:rPr lang="en-US" altLang="en-US"/>
              <a:t>Marketplace:  e.g., stock exchange, auctions, reverse auctions</a:t>
            </a:r>
          </a:p>
          <a:p>
            <a:pPr lvl="1"/>
            <a:r>
              <a:rPr lang="en-US" altLang="en-US"/>
              <a:t>Payment for sale</a:t>
            </a:r>
          </a:p>
          <a:p>
            <a:pPr lvl="1"/>
            <a:r>
              <a:rPr lang="en-US" altLang="en-US"/>
              <a:t>Delivery related activities:  electronic shipping, or electronic tracking of order processing/shipping</a:t>
            </a:r>
          </a:p>
          <a:p>
            <a:pPr lvl="1"/>
            <a:r>
              <a:rPr lang="en-US" altLang="en-US"/>
              <a:t>Customer support and post-sale service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E-Catalogs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Product catalogs must provide searching and browsing facilities</a:t>
            </a:r>
          </a:p>
          <a:p>
            <a:pPr lvl="1"/>
            <a:r>
              <a:rPr lang="en-US" altLang="en-US"/>
              <a:t>Organize products into intuitive hierarchy</a:t>
            </a:r>
          </a:p>
          <a:p>
            <a:pPr lvl="1"/>
            <a:r>
              <a:rPr lang="en-US" altLang="en-US"/>
              <a:t>Keyword search</a:t>
            </a:r>
          </a:p>
          <a:p>
            <a:pPr lvl="1"/>
            <a:r>
              <a:rPr lang="en-US" altLang="en-US"/>
              <a:t>Help customer with comparison of products</a:t>
            </a:r>
          </a:p>
          <a:p>
            <a:r>
              <a:rPr lang="en-US" altLang="en-US"/>
              <a:t>Customization of catalog</a:t>
            </a:r>
          </a:p>
          <a:p>
            <a:pPr lvl="1"/>
            <a:r>
              <a:rPr lang="en-US" altLang="en-US"/>
              <a:t>Negotiated pricing for specific organizations</a:t>
            </a:r>
          </a:p>
          <a:p>
            <a:pPr lvl="1"/>
            <a:r>
              <a:rPr lang="en-US" altLang="en-US"/>
              <a:t>Special discounts for customers based on past history</a:t>
            </a:r>
          </a:p>
          <a:p>
            <a:pPr lvl="2"/>
            <a:r>
              <a:rPr lang="en-US" altLang="en-US"/>
              <a:t>E.g., loyalty discount</a:t>
            </a:r>
          </a:p>
          <a:p>
            <a:pPr lvl="1"/>
            <a:r>
              <a:rPr lang="en-US" altLang="en-US"/>
              <a:t>Legal restrictions on sales</a:t>
            </a:r>
          </a:p>
          <a:p>
            <a:pPr lvl="2"/>
            <a:r>
              <a:rPr lang="en-US" altLang="en-US"/>
              <a:t>Certain items not exposed to under-age customers</a:t>
            </a:r>
          </a:p>
          <a:p>
            <a:r>
              <a:rPr lang="en-US" altLang="en-US"/>
              <a:t>Customization requires extensive customer-specific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873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Hardware Tuning: Choice of RAID Level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50231"/>
            <a:ext cx="7661430" cy="5421312"/>
          </a:xfrm>
        </p:spPr>
        <p:txBody>
          <a:bodyPr/>
          <a:lstStyle/>
          <a:p>
            <a:r>
              <a:rPr lang="en-US" altLang="en-US" dirty="0"/>
              <a:t>To use RAID 1 or RAID 5?</a:t>
            </a:r>
          </a:p>
          <a:p>
            <a:pPr lvl="1"/>
            <a:r>
              <a:rPr lang="en-US" altLang="en-US" dirty="0"/>
              <a:t> Depends on ratio of reads and writes</a:t>
            </a:r>
          </a:p>
          <a:p>
            <a:pPr lvl="2"/>
            <a:r>
              <a:rPr lang="en-US" altLang="en-US" dirty="0"/>
              <a:t>RAID 5 requires 2 block reads and 2 block writes to write out one data block</a:t>
            </a:r>
          </a:p>
          <a:p>
            <a:r>
              <a:rPr lang="en-US" altLang="en-US" dirty="0"/>
              <a:t>If an application requires </a:t>
            </a:r>
            <a:r>
              <a:rPr lang="en-US" altLang="en-US" i="1" dirty="0"/>
              <a:t>r </a:t>
            </a:r>
            <a:r>
              <a:rPr lang="en-US" altLang="en-US" dirty="0"/>
              <a:t>reads and </a:t>
            </a:r>
            <a:r>
              <a:rPr lang="en-US" altLang="en-US" i="1" dirty="0"/>
              <a:t>w</a:t>
            </a:r>
            <a:r>
              <a:rPr lang="en-US" altLang="en-US" dirty="0"/>
              <a:t> writes per second</a:t>
            </a:r>
          </a:p>
          <a:p>
            <a:pPr lvl="1"/>
            <a:r>
              <a:rPr lang="en-US" altLang="en-US" dirty="0"/>
              <a:t>RAID 1 requires  </a:t>
            </a:r>
            <a:r>
              <a:rPr lang="en-US" altLang="en-US" i="1" dirty="0"/>
              <a:t>r + 2w</a:t>
            </a:r>
            <a:r>
              <a:rPr lang="en-US" altLang="en-US" dirty="0"/>
              <a:t>  I/O operations per second</a:t>
            </a:r>
          </a:p>
          <a:p>
            <a:pPr lvl="1"/>
            <a:r>
              <a:rPr lang="en-US" altLang="en-US" dirty="0"/>
              <a:t>RAID 5 requires: </a:t>
            </a:r>
            <a:r>
              <a:rPr lang="en-US" altLang="en-US" i="1" dirty="0"/>
              <a:t>r + 4w  </a:t>
            </a:r>
            <a:r>
              <a:rPr lang="en-US" altLang="en-US" dirty="0"/>
              <a:t>I/O operations per second</a:t>
            </a:r>
          </a:p>
          <a:p>
            <a:r>
              <a:rPr lang="en-US" altLang="en-US" dirty="0"/>
              <a:t>For reasonably large r and w, this requires lots of disks to handle workload</a:t>
            </a:r>
          </a:p>
          <a:p>
            <a:pPr lvl="1"/>
            <a:r>
              <a:rPr lang="en-US" altLang="en-US" dirty="0"/>
              <a:t>RAID 5 may require more disks than RAID 1 to handle load!  </a:t>
            </a:r>
          </a:p>
          <a:p>
            <a:pPr lvl="1"/>
            <a:r>
              <a:rPr lang="en-US" altLang="en-US" dirty="0"/>
              <a:t>Apparent saving of number of disks by RAID 5 (by using parity, as opposed to the mirroring done by RAID 1) may be illusory!</a:t>
            </a:r>
          </a:p>
          <a:p>
            <a:r>
              <a:rPr lang="en-US" altLang="en-US" dirty="0"/>
              <a:t>Thumb rule: RAID 5 is fine when writes are rare and data is very large, but RAID 1 is preferable otherwise</a:t>
            </a:r>
          </a:p>
          <a:p>
            <a:pPr lvl="1"/>
            <a:r>
              <a:rPr lang="en-US" altLang="en-US" dirty="0"/>
              <a:t>If you need more disks to handle I/O load, just mirror them since disk capacities these days are enormous!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Marketplaces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781925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Marketplaces help in negotiating the price of a product when there are multiple sellers and buyers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Several types of marketplaces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Reverse auction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Auction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Exchange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Real world marketplaces can be quite complicated due to product differentiation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Database issues: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Authenticate bidders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Record buy/sell bids securely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Communicate bids quickly to participants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Delays can lead to financial loss to some participants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Need to handle very large volumes of trade at times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E.g., at the end of an auction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Types of Marketplace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1"/>
            <a:ext cx="7707313" cy="482572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Reverse auction system</a:t>
            </a:r>
            <a:r>
              <a:rPr lang="en-US" altLang="en-US" b="1" dirty="0"/>
              <a:t>:</a:t>
            </a:r>
            <a:r>
              <a:rPr lang="en-US" altLang="en-US" dirty="0"/>
              <a:t>  single buyer, multiple sellers.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Buyer states requirements, sellers bid for supplying items.  Lowest bidder wins.  (also known as tender system)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Open bidding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vs. </a:t>
            </a:r>
            <a:r>
              <a:rPr lang="en-US" altLang="en-US" b="1" dirty="0">
                <a:solidFill>
                  <a:srgbClr val="002060"/>
                </a:solidFill>
              </a:rPr>
              <a:t>closed bidding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Auction</a:t>
            </a:r>
            <a:r>
              <a:rPr lang="en-US" altLang="en-US" b="1" dirty="0"/>
              <a:t>: </a:t>
            </a:r>
            <a:r>
              <a:rPr lang="en-US" altLang="en-US" dirty="0"/>
              <a:t>Multiple buyers, single seller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Simplest case: only one instance of each item is being sold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Highest bidder for an item wins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More complicated with multiple copies, and buyers bid for specific number of copies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Exchange</a:t>
            </a:r>
            <a:r>
              <a:rPr lang="en-US" altLang="en-US" b="1" dirty="0"/>
              <a:t>: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multiple buyers, multiple sellers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stock exchange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Buyers specify maximum price, sellers specify minimum price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exchange matches buy and sell bids, deciding on price for the trade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average of buy/sell bids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Order Settlement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1"/>
            <a:ext cx="7707313" cy="4896744"/>
          </a:xfrm>
        </p:spPr>
        <p:txBody>
          <a:bodyPr/>
          <a:lstStyle/>
          <a:p>
            <a:r>
              <a:rPr lang="en-US" altLang="en-US" dirty="0"/>
              <a:t>Order settlement:  payment for goods and delivery</a:t>
            </a:r>
          </a:p>
          <a:p>
            <a:r>
              <a:rPr lang="en-US" altLang="en-US" dirty="0"/>
              <a:t>Insecure means for electronic payment: send credit card number</a:t>
            </a:r>
          </a:p>
          <a:p>
            <a:pPr lvl="1"/>
            <a:r>
              <a:rPr lang="en-US" altLang="en-US" dirty="0"/>
              <a:t>Buyers may present some one else’s credit card numbers</a:t>
            </a:r>
          </a:p>
          <a:p>
            <a:pPr lvl="1"/>
            <a:r>
              <a:rPr lang="en-US" altLang="en-US" dirty="0"/>
              <a:t>Seller has to be trusted to bill only for agreed-on item</a:t>
            </a:r>
          </a:p>
          <a:p>
            <a:pPr lvl="1"/>
            <a:r>
              <a:rPr lang="en-US" altLang="en-US" dirty="0"/>
              <a:t>Seller has to be trusted not to pass on the credit card number to unauthorized people</a:t>
            </a:r>
          </a:p>
          <a:p>
            <a:r>
              <a:rPr lang="en-US" altLang="en-US" dirty="0"/>
              <a:t>Need secure payment systems</a:t>
            </a:r>
          </a:p>
          <a:p>
            <a:pPr lvl="1"/>
            <a:r>
              <a:rPr lang="en-US" altLang="en-US" dirty="0"/>
              <a:t>Avoid above-mentioned problems</a:t>
            </a:r>
          </a:p>
          <a:p>
            <a:pPr lvl="1"/>
            <a:r>
              <a:rPr lang="en-US" altLang="en-US" dirty="0"/>
              <a:t>Provide greater degree of privacy</a:t>
            </a:r>
          </a:p>
          <a:p>
            <a:pPr lvl="2"/>
            <a:r>
              <a:rPr lang="en-US" altLang="en-US" dirty="0"/>
              <a:t>E.g., not reveal buyers identity to seller</a:t>
            </a:r>
          </a:p>
          <a:p>
            <a:pPr lvl="1"/>
            <a:r>
              <a:rPr lang="en-US" altLang="en-US" dirty="0"/>
              <a:t>Ensure that anyone monitoring the electronic transmissions cannot access critical information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Secure Payment Systems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576660" cy="5151438"/>
          </a:xfrm>
        </p:spPr>
        <p:txBody>
          <a:bodyPr/>
          <a:lstStyle/>
          <a:p>
            <a:r>
              <a:rPr lang="en-US" altLang="en-US" dirty="0"/>
              <a:t>All information must be encrypted to prevent eavesdropping</a:t>
            </a:r>
          </a:p>
          <a:p>
            <a:pPr lvl="1"/>
            <a:r>
              <a:rPr lang="en-US" altLang="en-US" dirty="0"/>
              <a:t>Public/private key encryption widely used</a:t>
            </a:r>
          </a:p>
          <a:p>
            <a:r>
              <a:rPr lang="en-US" altLang="en-US" dirty="0"/>
              <a:t>Must prevent </a:t>
            </a:r>
            <a:r>
              <a:rPr lang="en-US" altLang="en-US" b="1" dirty="0">
                <a:solidFill>
                  <a:srgbClr val="002060"/>
                </a:solidFill>
              </a:rPr>
              <a:t>person-in-the-middle attacks 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E.g., someone impersonates seller or bank/credit card company and fools buyer into revealing information </a:t>
            </a:r>
          </a:p>
          <a:p>
            <a:pPr lvl="2"/>
            <a:r>
              <a:rPr lang="en-US" altLang="en-US" dirty="0"/>
              <a:t>Encrypting messages alone doesn’t solve this problem</a:t>
            </a:r>
          </a:p>
          <a:p>
            <a:pPr lvl="2"/>
            <a:r>
              <a:rPr lang="en-US" altLang="en-US" dirty="0"/>
              <a:t>More on this in next slide</a:t>
            </a:r>
          </a:p>
          <a:p>
            <a:r>
              <a:rPr lang="en-US" altLang="en-US" dirty="0"/>
              <a:t>Three-way communication between seller, buyer and credit-card company to make payment</a:t>
            </a:r>
          </a:p>
          <a:p>
            <a:pPr lvl="1"/>
            <a:r>
              <a:rPr lang="en-US" altLang="en-US" dirty="0"/>
              <a:t>Credit card company credits amount to seller</a:t>
            </a:r>
          </a:p>
          <a:p>
            <a:pPr lvl="1"/>
            <a:r>
              <a:rPr lang="en-US" altLang="en-US" dirty="0"/>
              <a:t>Credit card company consolidates all payments from a buyer and collects them together</a:t>
            </a:r>
          </a:p>
          <a:p>
            <a:pPr lvl="2"/>
            <a:r>
              <a:rPr lang="en-US" altLang="en-US" dirty="0"/>
              <a:t>E.g., via buyer’s bank through physical/electronic </a:t>
            </a:r>
            <a:br>
              <a:rPr lang="en-US" altLang="en-US" dirty="0"/>
            </a:br>
            <a:r>
              <a:rPr lang="en-US" altLang="en-US" dirty="0"/>
              <a:t>check payment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Secure Payment Systems (Cont.)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</a:rPr>
              <a:t>Digital certificates </a:t>
            </a:r>
            <a:r>
              <a:rPr lang="en-US" altLang="en-US"/>
              <a:t>are used to prevent impersonation/man-in-the middle attack</a:t>
            </a:r>
          </a:p>
          <a:p>
            <a:pPr lvl="1"/>
            <a:r>
              <a:rPr lang="en-US" altLang="en-US"/>
              <a:t>Certification agency creates digital certificate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by encrypting, e.g., seller’s public key using its own private key</a:t>
            </a:r>
          </a:p>
          <a:p>
            <a:pPr lvl="2"/>
            <a:r>
              <a:rPr lang="en-US" altLang="en-US"/>
              <a:t>Verifies sellers identity by external means first!</a:t>
            </a:r>
          </a:p>
          <a:p>
            <a:pPr lvl="1"/>
            <a:r>
              <a:rPr lang="en-US" altLang="en-US"/>
              <a:t>Seller sends certificate to buyer</a:t>
            </a:r>
          </a:p>
          <a:p>
            <a:pPr lvl="1"/>
            <a:r>
              <a:rPr lang="en-US" altLang="en-US"/>
              <a:t>Customer uses public key of certification agency to decrypt certificate and find sellers public key </a:t>
            </a:r>
          </a:p>
          <a:p>
            <a:pPr lvl="2"/>
            <a:r>
              <a:rPr lang="en-US" altLang="en-US"/>
              <a:t>Man-in-the-middle cannot send fake public key</a:t>
            </a:r>
          </a:p>
          <a:p>
            <a:pPr lvl="1"/>
            <a:r>
              <a:rPr lang="en-US" altLang="en-US"/>
              <a:t>Sellers public key used for setting up secure communication</a:t>
            </a:r>
            <a:endParaRPr lang="en-US" altLang="en-US" b="1">
              <a:solidFill>
                <a:schemeClr val="tx2"/>
              </a:solidFill>
            </a:endParaRPr>
          </a:p>
          <a:p>
            <a:r>
              <a:rPr lang="en-US" altLang="en-US"/>
              <a:t>Several secure payment protocols</a:t>
            </a:r>
          </a:p>
          <a:p>
            <a:pPr lvl="1"/>
            <a:r>
              <a:rPr lang="en-US" altLang="en-US"/>
              <a:t>E.g., </a:t>
            </a:r>
            <a:r>
              <a:rPr lang="en-US" altLang="en-US" b="1">
                <a:solidFill>
                  <a:srgbClr val="002060"/>
                </a:solidFill>
              </a:rPr>
              <a:t>Secure Electronic Transaction (SET)</a:t>
            </a:r>
          </a:p>
          <a:p>
            <a:endParaRPr lang="en-US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Digital Cash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796213" cy="5035550"/>
          </a:xfrm>
        </p:spPr>
        <p:txBody>
          <a:bodyPr/>
          <a:lstStyle/>
          <a:p>
            <a:r>
              <a:rPr lang="en-US" altLang="en-US" dirty="0"/>
              <a:t>Credit-card payment does not provide anonymity</a:t>
            </a:r>
          </a:p>
          <a:p>
            <a:pPr lvl="1"/>
            <a:r>
              <a:rPr lang="en-US" altLang="en-US" dirty="0"/>
              <a:t>The SET protocol hides buyers identity from seller</a:t>
            </a:r>
          </a:p>
          <a:p>
            <a:pPr lvl="1"/>
            <a:r>
              <a:rPr lang="en-US" altLang="en-US" dirty="0"/>
              <a:t>But even with SET, buyer can be traced with help of credit card company</a:t>
            </a:r>
          </a:p>
          <a:p>
            <a:r>
              <a:rPr lang="en-US" altLang="en-US" dirty="0"/>
              <a:t>Digital cash systems provide anonymity similar to that provided by physical cash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2060"/>
                </a:solidFill>
              </a:rPr>
              <a:t>Dig Cash</a:t>
            </a:r>
          </a:p>
          <a:p>
            <a:pPr lvl="1"/>
            <a:r>
              <a:rPr lang="en-US" altLang="en-US" dirty="0"/>
              <a:t>Based on encryption techniques that make it impossible to find out who purchased digital cash from the bank</a:t>
            </a:r>
          </a:p>
          <a:p>
            <a:pPr lvl="1"/>
            <a:r>
              <a:rPr lang="en-US" altLang="en-US" dirty="0"/>
              <a:t>Digital cash can be spent by purchaser in parts</a:t>
            </a:r>
          </a:p>
          <a:p>
            <a:pPr lvl="2"/>
            <a:r>
              <a:rPr lang="en-US" altLang="en-US" dirty="0"/>
              <a:t>much like writing a check on an account whose owner is anonymous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Legacy Systems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942263" cy="5124450"/>
          </a:xfrm>
        </p:spPr>
        <p:txBody>
          <a:bodyPr/>
          <a:lstStyle/>
          <a:p>
            <a:r>
              <a:rPr lang="en-US" altLang="en-US" dirty="0"/>
              <a:t>Legacy systems are older-generation systems that are incompatible with current generation standards and systems but still in production use</a:t>
            </a:r>
          </a:p>
          <a:p>
            <a:pPr lvl="1"/>
            <a:r>
              <a:rPr lang="en-US" altLang="en-US" dirty="0"/>
              <a:t>E.g., applications written in Cobol that run on mainframes</a:t>
            </a:r>
          </a:p>
          <a:p>
            <a:pPr lvl="2"/>
            <a:r>
              <a:rPr lang="en-US" altLang="en-US" dirty="0"/>
              <a:t>Today’s hot new system is tomorrows legacy system!</a:t>
            </a:r>
          </a:p>
          <a:p>
            <a:r>
              <a:rPr lang="en-US" altLang="en-US" dirty="0"/>
              <a:t>Porting legacy system applications to a more modern environment is problematic</a:t>
            </a:r>
          </a:p>
          <a:p>
            <a:pPr lvl="1"/>
            <a:r>
              <a:rPr lang="en-US" altLang="en-US" dirty="0"/>
              <a:t>Very expensive, since legacy system may involve millions of lines of code, written over decades</a:t>
            </a:r>
          </a:p>
          <a:p>
            <a:pPr lvl="2"/>
            <a:r>
              <a:rPr lang="en-US" altLang="en-US" dirty="0"/>
              <a:t>Original programmers usually no longer available</a:t>
            </a:r>
          </a:p>
          <a:p>
            <a:pPr lvl="1"/>
            <a:r>
              <a:rPr lang="en-US" altLang="en-US" dirty="0"/>
              <a:t>Switching over from old system to new system is a problem </a:t>
            </a:r>
          </a:p>
          <a:p>
            <a:pPr lvl="2"/>
            <a:r>
              <a:rPr lang="en-US" altLang="en-US" dirty="0"/>
              <a:t>more on this later</a:t>
            </a:r>
          </a:p>
          <a:p>
            <a:r>
              <a:rPr lang="en-US" altLang="en-US" dirty="0"/>
              <a:t>One approach: build a </a:t>
            </a:r>
            <a:r>
              <a:rPr lang="en-US" altLang="en-US" b="1" dirty="0">
                <a:solidFill>
                  <a:srgbClr val="002060"/>
                </a:solidFill>
              </a:rPr>
              <a:t>wrapper</a:t>
            </a:r>
            <a:r>
              <a:rPr lang="en-US" altLang="en-US" dirty="0"/>
              <a:t> layer on top of legacy application to allow interoperation between newer systems and legacy application</a:t>
            </a:r>
          </a:p>
          <a:p>
            <a:pPr lvl="1"/>
            <a:r>
              <a:rPr lang="en-US" altLang="en-US" dirty="0"/>
              <a:t>E.g., use ODBC or OLE-DB as wrapper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Legacy Systems (Cont.)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Rewriting legacy application requires a first phase of understanding what it does</a:t>
            </a:r>
          </a:p>
          <a:p>
            <a:pPr lvl="1"/>
            <a:r>
              <a:rPr lang="en-US" altLang="en-US"/>
              <a:t>Often legacy code has no documentation or outdated documentation</a:t>
            </a:r>
          </a:p>
          <a:p>
            <a:pPr lvl="1"/>
            <a:r>
              <a:rPr lang="en-US" altLang="en-US" b="1">
                <a:solidFill>
                  <a:srgbClr val="002060"/>
                </a:solidFill>
              </a:rPr>
              <a:t>reverse engineering</a:t>
            </a:r>
            <a:r>
              <a:rPr lang="en-US" altLang="en-US" b="1"/>
              <a:t>:</a:t>
            </a:r>
            <a:r>
              <a:rPr lang="en-US" altLang="en-US" b="1">
                <a:solidFill>
                  <a:schemeClr val="tx2"/>
                </a:solidFill>
              </a:rPr>
              <a:t> </a:t>
            </a:r>
            <a:r>
              <a:rPr lang="en-US" altLang="en-US"/>
              <a:t>process of going over legacy code to </a:t>
            </a:r>
          </a:p>
          <a:p>
            <a:pPr lvl="2"/>
            <a:r>
              <a:rPr lang="en-US" altLang="en-US"/>
              <a:t>Come up with schema designs in ER or OO model</a:t>
            </a:r>
          </a:p>
          <a:p>
            <a:pPr lvl="2"/>
            <a:r>
              <a:rPr lang="en-US" altLang="en-US"/>
              <a:t>Find out what procedures and processes are implemented, to get a high level view of system</a:t>
            </a:r>
            <a:endParaRPr lang="en-US" altLang="en-US" b="1">
              <a:solidFill>
                <a:schemeClr val="tx2"/>
              </a:solidFill>
            </a:endParaRPr>
          </a:p>
          <a:p>
            <a:r>
              <a:rPr lang="en-US" altLang="en-US" b="1">
                <a:solidFill>
                  <a:srgbClr val="002060"/>
                </a:solidFill>
              </a:rPr>
              <a:t>Re-engineering</a:t>
            </a:r>
            <a:r>
              <a:rPr lang="en-US" altLang="en-US" b="1"/>
              <a:t>:</a:t>
            </a:r>
            <a:r>
              <a:rPr lang="en-US" altLang="en-US"/>
              <a:t> reverse engineering followed by design of new system</a:t>
            </a:r>
          </a:p>
          <a:p>
            <a:pPr lvl="1"/>
            <a:r>
              <a:rPr lang="en-US" altLang="en-US"/>
              <a:t>Improvements are made on existing system design in this process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Legacy Systems (Cont.)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en-US" dirty="0"/>
              <a:t>Switching over from old to new system is a major problem</a:t>
            </a:r>
          </a:p>
          <a:p>
            <a:pPr marL="800100" lvl="1" indent="-342900"/>
            <a:r>
              <a:rPr lang="en-US" altLang="en-US" dirty="0"/>
              <a:t>Production systems are in every day, generating new data</a:t>
            </a:r>
          </a:p>
          <a:p>
            <a:pPr marL="800100" lvl="1" indent="-342900"/>
            <a:r>
              <a:rPr lang="en-US" altLang="en-US" dirty="0"/>
              <a:t>Stopping the system may bring all of a company’s activities to a halt, causing enormous losses</a:t>
            </a:r>
          </a:p>
          <a:p>
            <a:pPr marL="381000" indent="-381000"/>
            <a:r>
              <a:rPr lang="en-US" altLang="en-US" b="1" dirty="0">
                <a:solidFill>
                  <a:srgbClr val="002060"/>
                </a:solidFill>
              </a:rPr>
              <a:t>Big-bang approach</a:t>
            </a:r>
            <a:r>
              <a:rPr lang="en-US" altLang="en-US" b="1" dirty="0"/>
              <a:t>: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33"/>
                </a:solidFill>
              </a:rPr>
              <a:t>1.   </a:t>
            </a:r>
            <a:r>
              <a:rPr lang="en-US" altLang="en-US" dirty="0"/>
              <a:t>Implement complete new system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33"/>
                </a:solidFill>
              </a:rPr>
              <a:t>2.   </a:t>
            </a:r>
            <a:r>
              <a:rPr lang="en-US" altLang="en-US" dirty="0"/>
              <a:t>Populate it with data from old system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No transactions while this step is executed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scripts are created to do this quickly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33"/>
                </a:solidFill>
              </a:rPr>
              <a:t>3.   </a:t>
            </a:r>
            <a:r>
              <a:rPr lang="en-US" altLang="en-US" dirty="0"/>
              <a:t>Shut down old system and start using new system</a:t>
            </a:r>
          </a:p>
          <a:p>
            <a:pPr marL="457200" lvl="1" indent="0"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33"/>
                </a:solidFill>
              </a:rPr>
              <a:t>4.   </a:t>
            </a:r>
            <a:r>
              <a:rPr lang="en-US" altLang="en-US" dirty="0">
                <a:solidFill>
                  <a:srgbClr val="002060"/>
                </a:solidFill>
              </a:rPr>
              <a:t>Danger with this approach</a:t>
            </a:r>
            <a:r>
              <a:rPr lang="en-US" altLang="en-US" dirty="0"/>
              <a:t>:  what if new code has bugs or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performance problems, or missing features</a:t>
            </a:r>
          </a:p>
          <a:p>
            <a:pPr marL="1200150" lvl="2" indent="-342900"/>
            <a:r>
              <a:rPr lang="en-US" altLang="en-US" dirty="0"/>
              <a:t>Company may be brought to a halt</a:t>
            </a:r>
          </a:p>
          <a:p>
            <a:pPr marL="381000" indent="-381000"/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Legacy Systems (Cont.)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603293" cy="521176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Chicken-little approach</a:t>
            </a:r>
            <a:r>
              <a:rPr lang="en-US" altLang="en-US" b="1" dirty="0"/>
              <a:t>: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altLang="en-US" dirty="0"/>
              <a:t>Replace legacy system one piece at a time</a:t>
            </a:r>
          </a:p>
          <a:p>
            <a:pPr lvl="1"/>
            <a:r>
              <a:rPr lang="en-US" altLang="en-US" dirty="0"/>
              <a:t>Use wrappers to interoperate between legacy and new code</a:t>
            </a:r>
          </a:p>
          <a:p>
            <a:pPr lvl="2"/>
            <a:r>
              <a:rPr lang="en-US" altLang="en-US" dirty="0"/>
              <a:t>E.g., replace front end first, with wrappers on legacy backend </a:t>
            </a:r>
          </a:p>
          <a:p>
            <a:pPr lvl="3"/>
            <a:r>
              <a:rPr lang="en-US" altLang="en-US" dirty="0"/>
              <a:t>Old front end can continue working in this phase in case of problems with new front end</a:t>
            </a:r>
          </a:p>
          <a:p>
            <a:pPr lvl="2"/>
            <a:r>
              <a:rPr lang="en-US" altLang="en-US" dirty="0"/>
              <a:t>Replace back end, one functional unit at a time</a:t>
            </a:r>
          </a:p>
          <a:p>
            <a:pPr lvl="3"/>
            <a:r>
              <a:rPr lang="en-US" altLang="en-US" dirty="0"/>
              <a:t>All parts that share a database may have to be replaced together, or wrapper is needed on database also</a:t>
            </a:r>
          </a:p>
          <a:p>
            <a:pPr lvl="1"/>
            <a:r>
              <a:rPr lang="en-US" altLang="en-US" dirty="0"/>
              <a:t>Drawback:  significant extra development effort to build wrappers and ensure smooth interoperation</a:t>
            </a:r>
          </a:p>
          <a:p>
            <a:pPr lvl="2"/>
            <a:r>
              <a:rPr lang="en-US" altLang="en-US" dirty="0"/>
              <a:t>Still worth it if company’s life depends on system  </a:t>
            </a:r>
          </a:p>
          <a:p>
            <a:pPr lvl="1"/>
            <a:endParaRPr lang="en-US" altLang="en-US" b="1" dirty="0">
              <a:solidFill>
                <a:schemeClr val="tx2"/>
              </a:solidFill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Database Design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567781" cy="4903787"/>
          </a:xfrm>
        </p:spPr>
        <p:txBody>
          <a:bodyPr lIns="91440"/>
          <a:lstStyle/>
          <a:p>
            <a:pPr indent="-365760"/>
            <a:r>
              <a:rPr lang="en-US" altLang="en-US" b="1" dirty="0">
                <a:solidFill>
                  <a:srgbClr val="002060"/>
                </a:solidFill>
              </a:rPr>
              <a:t>Schema tuning</a:t>
            </a:r>
          </a:p>
          <a:p>
            <a:pPr lvl="1"/>
            <a:r>
              <a:rPr lang="en-US" altLang="en-US" dirty="0"/>
              <a:t>Vertically partition relations to isolate the data that is accessed most often -- only fetch needed information.</a:t>
            </a:r>
          </a:p>
          <a:p>
            <a:pPr lvl="2"/>
            <a:r>
              <a:rPr lang="en-US" altLang="en-US" dirty="0"/>
              <a:t>E.g., split</a:t>
            </a:r>
            <a:r>
              <a:rPr lang="en-US" altLang="en-US" i="1" dirty="0"/>
              <a:t> account</a:t>
            </a:r>
            <a:r>
              <a:rPr lang="en-US" altLang="en-US" dirty="0"/>
              <a:t> into two, (</a:t>
            </a:r>
            <a:r>
              <a:rPr lang="en-US" altLang="en-US" i="1" dirty="0"/>
              <a:t>account-number</a:t>
            </a:r>
            <a:r>
              <a:rPr lang="en-US" altLang="en-US" dirty="0"/>
              <a:t>,</a:t>
            </a:r>
            <a:r>
              <a:rPr lang="en-US" altLang="en-US" i="1" dirty="0"/>
              <a:t> branch-name</a:t>
            </a:r>
            <a:r>
              <a:rPr lang="en-US" altLang="en-US" dirty="0"/>
              <a:t>) and (</a:t>
            </a:r>
            <a:r>
              <a:rPr lang="en-US" altLang="en-US" i="1" dirty="0"/>
              <a:t>account-number</a:t>
            </a:r>
            <a:r>
              <a:rPr lang="en-US" altLang="en-US" dirty="0"/>
              <a:t>, </a:t>
            </a:r>
            <a:r>
              <a:rPr lang="en-US" altLang="en-US" i="1" dirty="0"/>
              <a:t>balance</a:t>
            </a:r>
            <a:r>
              <a:rPr lang="en-US" altLang="en-US" dirty="0"/>
              <a:t>).</a:t>
            </a:r>
          </a:p>
          <a:p>
            <a:pPr lvl="3">
              <a:buFont typeface="Arial" panose="020B0604020202020204" pitchFamily="34" charset="0"/>
              <a:buChar char="–"/>
            </a:pPr>
            <a:r>
              <a:rPr lang="en-US" altLang="en-US" dirty="0"/>
              <a:t> Branch-name need not be fetched unless required</a:t>
            </a:r>
          </a:p>
          <a:p>
            <a:pPr lvl="1"/>
            <a:r>
              <a:rPr lang="en-US" altLang="en-US" dirty="0"/>
              <a:t>Improve performance by storing a </a:t>
            </a:r>
            <a:r>
              <a:rPr lang="en-US" altLang="en-US" b="1" dirty="0" err="1">
                <a:solidFill>
                  <a:srgbClr val="002060"/>
                </a:solidFill>
              </a:rPr>
              <a:t>denormalized</a:t>
            </a:r>
            <a:r>
              <a:rPr lang="en-US" altLang="en-US" b="1" dirty="0">
                <a:solidFill>
                  <a:srgbClr val="002060"/>
                </a:solidFill>
              </a:rPr>
              <a:t> relation </a:t>
            </a:r>
          </a:p>
          <a:p>
            <a:pPr lvl="2"/>
            <a:r>
              <a:rPr lang="en-US" altLang="en-US" dirty="0"/>
              <a:t>E.g., store join of  </a:t>
            </a:r>
            <a:r>
              <a:rPr lang="en-US" altLang="en-US" i="1" dirty="0"/>
              <a:t>account</a:t>
            </a:r>
            <a:r>
              <a:rPr lang="en-US" altLang="en-US" dirty="0"/>
              <a:t> and </a:t>
            </a:r>
            <a:r>
              <a:rPr lang="en-US" altLang="en-US" i="1" dirty="0"/>
              <a:t> depositor</a:t>
            </a:r>
            <a:r>
              <a:rPr lang="en-US" altLang="en-US" dirty="0"/>
              <a:t>; branch-name and balance information is repeated for each holder of  an account, but join need not be computed repeatedly.</a:t>
            </a:r>
          </a:p>
          <a:p>
            <a:pPr lvl="3">
              <a:buFont typeface="Arial" panose="020B0604020202020204" pitchFamily="34" charset="0"/>
              <a:buChar char="–"/>
            </a:pPr>
            <a:r>
              <a:rPr lang="en-US" altLang="en-US" dirty="0"/>
              <a:t>Price paid:  more space and more work for programmer to keep relation consistent on updates</a:t>
            </a:r>
          </a:p>
          <a:p>
            <a:pPr lvl="2"/>
            <a:r>
              <a:rPr lang="en-US" altLang="en-US" dirty="0"/>
              <a:t>Better to use materialized views (more on this later..)</a:t>
            </a:r>
          </a:p>
          <a:p>
            <a:pPr lvl="1"/>
            <a:r>
              <a:rPr lang="en-US" altLang="en-US" dirty="0"/>
              <a:t>Cluster together on the same disk page records that would </a:t>
            </a:r>
            <a:br>
              <a:rPr lang="en-US" altLang="en-US" dirty="0"/>
            </a:br>
            <a:r>
              <a:rPr lang="en-US" altLang="en-US" dirty="0"/>
              <a:t>match in a frequently required join</a:t>
            </a:r>
          </a:p>
          <a:p>
            <a:pPr lvl="2"/>
            <a:r>
              <a:rPr lang="en-US" altLang="en-US" dirty="0"/>
              <a:t> Compute join very efficiently when required.</a:t>
            </a:r>
          </a:p>
          <a:p>
            <a:pPr lvl="1" indent="-365760"/>
            <a:endParaRPr lang="en-US" altLang="en-US" dirty="0">
              <a:solidFill>
                <a:srgbClr val="002060"/>
              </a:solidFill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299" y="2541153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25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965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Database Design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09824" cy="4903787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002060"/>
                </a:solidFill>
              </a:rPr>
              <a:t>Index tuning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Create appropriate indices to speed up slow queries/updates</a:t>
            </a:r>
          </a:p>
          <a:p>
            <a:pPr lvl="1"/>
            <a:r>
              <a:rPr lang="en-US" altLang="en-US" dirty="0"/>
              <a:t>Speed up slow updates by removing excess indices (tradeoff between queries and updates)</a:t>
            </a:r>
          </a:p>
          <a:p>
            <a:pPr lvl="1"/>
            <a:r>
              <a:rPr lang="en-US" altLang="en-US" dirty="0"/>
              <a:t>Choose type of index (B-tree/hash) appropriate for most frequent types of queries.</a:t>
            </a:r>
          </a:p>
          <a:p>
            <a:pPr lvl="1"/>
            <a:r>
              <a:rPr lang="en-US" altLang="en-US" dirty="0"/>
              <a:t>Choose which index to make clustered</a:t>
            </a:r>
          </a:p>
          <a:p>
            <a:r>
              <a:rPr lang="en-US" altLang="en-US" dirty="0"/>
              <a:t>Index tuning wizards look at past history of queries and updates (the </a:t>
            </a:r>
            <a:r>
              <a:rPr lang="en-US" altLang="en-US" b="1" dirty="0">
                <a:solidFill>
                  <a:srgbClr val="002060"/>
                </a:solidFill>
              </a:rPr>
              <a:t>workload</a:t>
            </a:r>
            <a:r>
              <a:rPr lang="en-US" altLang="en-US" dirty="0"/>
              <a:t>) and recommend which indices would be best for the workload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the Database Design (Cont.)</a:t>
            </a:r>
          </a:p>
        </p:txBody>
      </p:sp>
      <p:sp>
        <p:nvSpPr>
          <p:cNvPr id="1536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772400" cy="515143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Materialized Views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Materialized views can help speed up certain queries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Particularly aggregate queries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Overheads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Space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Time for view maintenance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Immediate view maintenance: done as part of update </a:t>
            </a:r>
            <a:r>
              <a:rPr lang="en-US" altLang="en-US" sz="1800" dirty="0" err="1"/>
              <a:t>txn</a:t>
            </a:r>
            <a:endParaRPr lang="en-US" altLang="en-US" sz="1800" dirty="0"/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 time overhead paid by update transaction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Deferred view maintenance: done only when required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update transaction is not affected, but system time is spent on view maintenance</a:t>
            </a:r>
          </a:p>
          <a:p>
            <a:pPr lvl="4">
              <a:lnSpc>
                <a:spcPct val="90000"/>
              </a:lnSpc>
            </a:pPr>
            <a:r>
              <a:rPr lang="en-US" altLang="en-US" sz="1800" dirty="0"/>
              <a:t>until updated, the view may be out-of-date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Preferable to denormalized schema since view maintenance </a:t>
            </a:r>
            <a:br>
              <a:rPr lang="en-US" altLang="en-US" dirty="0"/>
            </a:br>
            <a:r>
              <a:rPr lang="en-US" altLang="en-US" dirty="0"/>
              <a:t>is systems responsibility, not programmers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Avoids inconsistencies caused by errors in update programs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the Database Design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/>
              <a:t>How to choose set of materialized views</a:t>
            </a:r>
          </a:p>
          <a:p>
            <a:pPr lvl="1"/>
            <a:r>
              <a:rPr lang="en-US" altLang="en-US" dirty="0"/>
              <a:t>Helping one transaction type by introducing a materialized view may hurt others</a:t>
            </a:r>
          </a:p>
          <a:p>
            <a:pPr lvl="1"/>
            <a:r>
              <a:rPr lang="en-US" altLang="en-US" dirty="0"/>
              <a:t>Choice of materialized views depends on costs</a:t>
            </a:r>
          </a:p>
          <a:p>
            <a:pPr lvl="2"/>
            <a:r>
              <a:rPr lang="en-US" altLang="en-US" dirty="0"/>
              <a:t>Users often have no idea of actual cost of operations</a:t>
            </a:r>
          </a:p>
          <a:p>
            <a:pPr lvl="1"/>
            <a:r>
              <a:rPr lang="en-US" altLang="en-US" dirty="0"/>
              <a:t>Overall, manual selection of materialized views is tedious</a:t>
            </a:r>
          </a:p>
          <a:p>
            <a:r>
              <a:rPr lang="en-US" altLang="en-US" sz="1800" dirty="0"/>
              <a:t>Some database systems provide tools to help DBA choose views to materialize</a:t>
            </a:r>
          </a:p>
          <a:p>
            <a:pPr lvl="1"/>
            <a:r>
              <a:rPr lang="en-US" altLang="en-US" dirty="0"/>
              <a:t>“Materialized view selection wizards”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of Transactions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56558" cy="4903787"/>
          </a:xfrm>
        </p:spPr>
        <p:txBody>
          <a:bodyPr lIns="91440"/>
          <a:lstStyle/>
          <a:p>
            <a:r>
              <a:rPr lang="en-US" altLang="en-US" dirty="0"/>
              <a:t>Basic approaches to tuning of transactions</a:t>
            </a:r>
          </a:p>
          <a:p>
            <a:pPr lvl="1"/>
            <a:r>
              <a:rPr lang="en-US" altLang="en-US" dirty="0"/>
              <a:t>Improve set orientation</a:t>
            </a:r>
          </a:p>
          <a:p>
            <a:pPr lvl="1"/>
            <a:r>
              <a:rPr lang="en-US" altLang="en-US" dirty="0"/>
              <a:t>Reduce lock contention</a:t>
            </a:r>
          </a:p>
          <a:p>
            <a:r>
              <a:rPr lang="en-US" altLang="en-US" dirty="0"/>
              <a:t>Rewriting of queries to improve performance was important in the past, but smart optimizers have made this less important</a:t>
            </a:r>
          </a:p>
          <a:p>
            <a:r>
              <a:rPr lang="en-US" altLang="en-US" dirty="0"/>
              <a:t>Communication overhead and query handling overheads significant part of cost of each call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Combine multiple embedded SQL/ODBC/JDBC queries into a single set-oriented query</a:t>
            </a:r>
          </a:p>
          <a:p>
            <a:pPr lvl="2"/>
            <a:r>
              <a:rPr lang="en-US" altLang="en-US" dirty="0"/>
              <a:t>Set orientation -&gt; fewer calls to database</a:t>
            </a:r>
          </a:p>
          <a:p>
            <a:pPr lvl="2"/>
            <a:r>
              <a:rPr lang="en-US" altLang="en-US" dirty="0"/>
              <a:t>E.g., tune program that computes total salary for each department using a separate SQL query by instead using a single query that computes total salaries for all department at once (using </a:t>
            </a:r>
            <a:r>
              <a:rPr lang="en-US" altLang="en-US" b="1" dirty="0"/>
              <a:t>group by)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Use stored procedures</a:t>
            </a:r>
            <a:r>
              <a:rPr lang="en-US" altLang="en-US" dirty="0"/>
              <a:t>: avoids re-parsing and re-optimization</a:t>
            </a:r>
            <a:br>
              <a:rPr lang="en-US" altLang="en-US" dirty="0"/>
            </a:br>
            <a:r>
              <a:rPr lang="en-US" altLang="en-US" dirty="0"/>
              <a:t>of query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of Transactions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093788"/>
            <a:ext cx="7685088" cy="4903787"/>
          </a:xfrm>
        </p:spPr>
        <p:txBody>
          <a:bodyPr/>
          <a:lstStyle/>
          <a:p>
            <a:r>
              <a:rPr lang="en-US" altLang="en-US" dirty="0"/>
              <a:t>Reducing lock contention</a:t>
            </a:r>
          </a:p>
          <a:p>
            <a:r>
              <a:rPr lang="en-US" altLang="en-US" dirty="0"/>
              <a:t>Long transactions (typically read-only) that examine large parts of a relation result in lock contention with update transactions</a:t>
            </a:r>
          </a:p>
          <a:p>
            <a:pPr lvl="1"/>
            <a:r>
              <a:rPr lang="en-US" altLang="en-US" dirty="0"/>
              <a:t>E.g., large query to compute bank statistics and regular bank transactions</a:t>
            </a:r>
          </a:p>
          <a:p>
            <a:r>
              <a:rPr lang="en-US" altLang="en-US" dirty="0"/>
              <a:t>To reduce contention</a:t>
            </a:r>
          </a:p>
          <a:p>
            <a:pPr lvl="1"/>
            <a:r>
              <a:rPr lang="en-US" altLang="en-US" dirty="0"/>
              <a:t>Use multi-version concurrency control</a:t>
            </a:r>
          </a:p>
          <a:p>
            <a:pPr lvl="2"/>
            <a:r>
              <a:rPr lang="en-US" altLang="en-US" dirty="0"/>
              <a:t>E.g., Oracle “snapshots” which support multi-version 2PL</a:t>
            </a:r>
          </a:p>
          <a:p>
            <a:pPr lvl="1"/>
            <a:r>
              <a:rPr lang="en-US" altLang="en-US" dirty="0"/>
              <a:t>Use degree-two consistency (cursor-stability) for long transactions</a:t>
            </a:r>
          </a:p>
          <a:p>
            <a:pPr lvl="2"/>
            <a:r>
              <a:rPr lang="en-US" altLang="en-US" dirty="0"/>
              <a:t>Drawback: result may be approximate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92771</TotalTime>
  <Words>3397</Words>
  <Application>Microsoft Office PowerPoint</Application>
  <PresentationFormat>On-screen Show (4:3)</PresentationFormat>
  <Paragraphs>405</Paragraphs>
  <Slides>40</Slides>
  <Notes>39</Notes>
  <HiddenSlides>13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50" baseType="lpstr">
      <vt:lpstr>MS PGothic</vt:lpstr>
      <vt:lpstr>MS PGothic</vt:lpstr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25: Advanced Application Development</vt:lpstr>
      <vt:lpstr>Outline</vt:lpstr>
      <vt:lpstr>Hardware Tuning: Choice of RAID Level</vt:lpstr>
      <vt:lpstr>Tuning the Database Design</vt:lpstr>
      <vt:lpstr>Tuning the Database Design (Cont.)</vt:lpstr>
      <vt:lpstr>Tuning the Database Design (Cont.)</vt:lpstr>
      <vt:lpstr>Tuning the Database Design (Cont.)</vt:lpstr>
      <vt:lpstr>Tuning of Transactions</vt:lpstr>
      <vt:lpstr>Tuning of Transactions (Cont.)</vt:lpstr>
      <vt:lpstr>Tuning of Transactions (Cont.)</vt:lpstr>
      <vt:lpstr>Performance Simulation</vt:lpstr>
      <vt:lpstr>Performance Benchmarks</vt:lpstr>
      <vt:lpstr>Performance Benchmarks (Cont.)</vt:lpstr>
      <vt:lpstr>Database Application Classes</vt:lpstr>
      <vt:lpstr>Benchmarks Suites</vt:lpstr>
      <vt:lpstr>Benchmarks Suites (Cont.)</vt:lpstr>
      <vt:lpstr>TPC Performance Measures</vt:lpstr>
      <vt:lpstr>TPC Performance Measures</vt:lpstr>
      <vt:lpstr>Other Benchmarks</vt:lpstr>
      <vt:lpstr>Standardization</vt:lpstr>
      <vt:lpstr>Standardization (Cont.)</vt:lpstr>
      <vt:lpstr>SQL Standards History</vt:lpstr>
      <vt:lpstr>SQL Standards History (Cont.)</vt:lpstr>
      <vt:lpstr>SQL Standards History (Cont.)</vt:lpstr>
      <vt:lpstr>Database Connectivity Standards</vt:lpstr>
      <vt:lpstr>Object Oriented Databases Standards</vt:lpstr>
      <vt:lpstr>XML-Based Standards</vt:lpstr>
      <vt:lpstr>E-Commerce</vt:lpstr>
      <vt:lpstr>E-Catalogs</vt:lpstr>
      <vt:lpstr>Marketplaces</vt:lpstr>
      <vt:lpstr>Types of Marketplace</vt:lpstr>
      <vt:lpstr>Order Settlement</vt:lpstr>
      <vt:lpstr>Secure Payment Systems</vt:lpstr>
      <vt:lpstr>Secure Payment Systems (Cont.)</vt:lpstr>
      <vt:lpstr>Digital Cash</vt:lpstr>
      <vt:lpstr>Legacy Systems</vt:lpstr>
      <vt:lpstr>Legacy Systems (Cont.)</vt:lpstr>
      <vt:lpstr>Legacy Systems (Cont.)</vt:lpstr>
      <vt:lpstr>Legacy Systems (Cont.)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471</cp:revision>
  <cp:lastPrinted>1999-06-28T19:27:31Z</cp:lastPrinted>
  <dcterms:created xsi:type="dcterms:W3CDTF">2009-12-21T15:40:22Z</dcterms:created>
  <dcterms:modified xsi:type="dcterms:W3CDTF">2019-07-03T05:41:54Z</dcterms:modified>
</cp:coreProperties>
</file>