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handoutMasterIdLst>
    <p:handoutMasterId r:id="rId24"/>
  </p:handoutMasterIdLst>
  <p:sldIdLst>
    <p:sldId id="335" r:id="rId2"/>
    <p:sldId id="336" r:id="rId3"/>
    <p:sldId id="337" r:id="rId4"/>
    <p:sldId id="398" r:id="rId5"/>
    <p:sldId id="399" r:id="rId6"/>
    <p:sldId id="400" r:id="rId7"/>
    <p:sldId id="401" r:id="rId8"/>
    <p:sldId id="402" r:id="rId9"/>
    <p:sldId id="404" r:id="rId10"/>
    <p:sldId id="405" r:id="rId11"/>
    <p:sldId id="406" r:id="rId12"/>
    <p:sldId id="407" r:id="rId13"/>
    <p:sldId id="408" r:id="rId14"/>
    <p:sldId id="409" r:id="rId15"/>
    <p:sldId id="410" r:id="rId16"/>
    <p:sldId id="411" r:id="rId17"/>
    <p:sldId id="414" r:id="rId18"/>
    <p:sldId id="415" r:id="rId19"/>
    <p:sldId id="412" r:id="rId20"/>
    <p:sldId id="413" r:id="rId21"/>
    <p:sldId id="397" r:id="rId22"/>
  </p:sldIdLst>
  <p:sldSz cx="9144000" cy="6858000" type="screen4x3"/>
  <p:notesSz cx="6997700" cy="9283700"/>
  <p:custShowLst>
    <p:custShow name="Custom Show 1" id="0">
      <p:sldLst>
        <p:sld r:id="rId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4" autoAdjust="0"/>
    <p:restoredTop sz="94643" autoAdjust="0"/>
  </p:normalViewPr>
  <p:slideViewPr>
    <p:cSldViewPr snapToGrid="0">
      <p:cViewPr varScale="1">
        <p:scale>
          <a:sx n="56" d="100"/>
          <a:sy n="56" d="100"/>
        </p:scale>
        <p:origin x="706" y="43"/>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7031064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extLst>
      <p:ext uri="{BB962C8B-B14F-4D97-AF65-F5344CB8AC3E}">
        <p14:creationId xmlns:p14="http://schemas.microsoft.com/office/powerpoint/2010/main" val="2131044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28915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A5814F0E-33C5-4FFC-97A8-A1EDBAA0258F}" type="slidenum">
              <a:rPr lang="en-US" altLang="en-US" sz="1200"/>
              <a:pPr/>
              <a:t>2</a:t>
            </a:fld>
            <a:endParaRPr lang="en-US" altLang="en-US" sz="1200" dirty="0"/>
          </a:p>
        </p:txBody>
      </p:sp>
      <p:sp>
        <p:nvSpPr>
          <p:cNvPr id="72706"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72707"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1</a:t>
            </a:r>
          </a:p>
        </p:txBody>
      </p:sp>
      <p:sp>
        <p:nvSpPr>
          <p:cNvPr id="72708"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72709"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72710" name="Rectangle 6"/>
          <p:cNvSpPr>
            <a:spLocks noGrp="1" noRot="1" noChangeAspect="1" noChangeArrowheads="1" noTextEdit="1"/>
          </p:cNvSpPr>
          <p:nvPr>
            <p:ph type="sldImg"/>
          </p:nvPr>
        </p:nvSpPr>
        <p:spPr>
          <a:xfrm>
            <a:off x="1187450" y="703263"/>
            <a:ext cx="4622800" cy="3467100"/>
          </a:xfrm>
          <a:ln w="12700" cap="flat"/>
        </p:spPr>
      </p:sp>
      <p:sp>
        <p:nvSpPr>
          <p:cNvPr id="72711"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extLst>
      <p:ext uri="{BB962C8B-B14F-4D97-AF65-F5344CB8AC3E}">
        <p14:creationId xmlns:p14="http://schemas.microsoft.com/office/powerpoint/2010/main" val="1639111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3C87EDE-116A-4691-A4DF-061EA00B6C18}" type="slidenum">
              <a:rPr lang="en-US" altLang="en-US" sz="1200"/>
              <a:pPr/>
              <a:t>3</a:t>
            </a:fld>
            <a:endParaRPr lang="en-US" altLang="en-US" sz="1200" dirty="0"/>
          </a:p>
        </p:txBody>
      </p:sp>
      <p:sp>
        <p:nvSpPr>
          <p:cNvPr id="73730" name="Rectangle 2"/>
          <p:cNvSpPr>
            <a:spLocks noGrp="1" noRot="1" noChangeAspect="1" noChangeArrowheads="1" noTextEdit="1"/>
          </p:cNvSpPr>
          <p:nvPr>
            <p:ph type="sldImg"/>
          </p:nvPr>
        </p:nvSpPr>
        <p:spPr>
          <a:xfrm>
            <a:off x="1187450" y="703263"/>
            <a:ext cx="4622800" cy="3467100"/>
          </a:xfrm>
          <a:ln/>
        </p:spPr>
      </p:sp>
      <p:sp>
        <p:nvSpPr>
          <p:cNvPr id="73731"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2292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FCFA389-9B55-41A5-BB85-9B9E03821269}" type="slidenum">
              <a:rPr lang="en-US" altLang="en-US" sz="1200"/>
              <a:pPr/>
              <a:t>21</a:t>
            </a:fld>
            <a:endParaRPr lang="en-US" altLang="en-US" sz="1200" dirty="0"/>
          </a:p>
        </p:txBody>
      </p:sp>
      <p:sp>
        <p:nvSpPr>
          <p:cNvPr id="137218" name="Rectangle 2"/>
          <p:cNvSpPr>
            <a:spLocks noGrp="1" noRot="1" noChangeAspect="1" noChangeArrowheads="1" noTextEdit="1"/>
          </p:cNvSpPr>
          <p:nvPr>
            <p:ph type="sldImg"/>
          </p:nvPr>
        </p:nvSpPr>
        <p:spPr>
          <a:xfrm>
            <a:off x="1187450" y="703263"/>
            <a:ext cx="4622800" cy="3467100"/>
          </a:xfrm>
          <a:ln/>
        </p:spPr>
      </p:sp>
      <p:sp>
        <p:nvSpPr>
          <p:cNvPr id="13721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14132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BE8099E-18A5-481A-9697-216087BE0676}"/>
              </a:ext>
            </a:extLst>
          </p:cNvPr>
          <p:cNvSpPr>
            <a:spLocks noGrp="1" noChangeArrowheads="1"/>
          </p:cNvSpPr>
          <p:nvPr>
            <p:ph type="sldNum" sz="quarter" idx="10"/>
          </p:nvPr>
        </p:nvSpPr>
        <p:spPr>
          <a:ln/>
        </p:spPr>
        <p:txBody>
          <a:bodyPr/>
          <a:lstStyle>
            <a:lvl1pPr>
              <a:defRPr/>
            </a:lvl1pPr>
          </a:lstStyle>
          <a:p>
            <a:pPr>
              <a:defRPr/>
            </a:pPr>
            <a:fld id="{0E555C8E-F740-4D28-8DA3-D7B8E0F6F578}" type="slidenum">
              <a:rPr lang="en-US" altLang="en-US"/>
              <a:pPr>
                <a:defRPr/>
              </a:pPr>
              <a:t>‹#›</a:t>
            </a:fld>
            <a:endParaRPr lang="en-US" altLang="en-US"/>
          </a:p>
        </p:txBody>
      </p:sp>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747558" y="1093788"/>
            <a:ext cx="772810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pPr>
                <a:defRPr/>
              </a:pPr>
              <a:t>‹#›</a:t>
            </a:fld>
            <a:endParaRPr lang="en-US" altLang="en-US" dirty="0"/>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userDrawn="1"/>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smtClean="0">
                <a:solidFill>
                  <a:srgbClr val="002060"/>
                </a:solidFill>
              </a:rPr>
              <a:t>26.</a:t>
            </a:r>
            <a:fld id="{669DE52E-05EC-4487-BE79-3F9A6A9F8797}"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8" descr="Cover-6Ed"/>
          <p:cNvPicPr>
            <a:picLocks noChangeAspect="1" noChangeArrowheads="1"/>
          </p:cNvPicPr>
          <p:nvPr userDrawn="1"/>
        </p:nvPicPr>
        <p:blipFill>
          <a:blip r:embed="rId14"/>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26: Blockchain Databases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F69A-C38C-3849-8C1F-2CF4751C205A}"/>
              </a:ext>
            </a:extLst>
          </p:cNvPr>
          <p:cNvSpPr>
            <a:spLocks noGrp="1"/>
          </p:cNvSpPr>
          <p:nvPr>
            <p:ph type="title"/>
          </p:nvPr>
        </p:nvSpPr>
        <p:spPr/>
        <p:txBody>
          <a:bodyPr/>
          <a:lstStyle/>
          <a:p>
            <a:r>
              <a:rPr lang="en-US" dirty="0"/>
              <a:t>Blockchain Transactions</a:t>
            </a:r>
          </a:p>
        </p:txBody>
      </p:sp>
      <p:sp>
        <p:nvSpPr>
          <p:cNvPr id="3" name="Content Placeholder 2">
            <a:extLst>
              <a:ext uri="{FF2B5EF4-FFF2-40B4-BE49-F238E27FC236}">
                <a16:creationId xmlns:a16="http://schemas.microsoft.com/office/drawing/2014/main" id="{89CC3A4A-A633-7B40-B317-5CC80EBBC3CC}"/>
              </a:ext>
            </a:extLst>
          </p:cNvPr>
          <p:cNvSpPr>
            <a:spLocks noGrp="1"/>
          </p:cNvSpPr>
          <p:nvPr>
            <p:ph idx="1"/>
          </p:nvPr>
        </p:nvSpPr>
        <p:spPr/>
        <p:txBody>
          <a:bodyPr/>
          <a:lstStyle/>
          <a:p>
            <a:r>
              <a:rPr lang="en-US" dirty="0"/>
              <a:t>Exact transaction model is specific to each blockchain.</a:t>
            </a:r>
          </a:p>
          <a:p>
            <a:r>
              <a:rPr lang="en-US" dirty="0"/>
              <a:t>Bitcoin</a:t>
            </a:r>
          </a:p>
          <a:p>
            <a:pPr lvl="1"/>
            <a:r>
              <a:rPr lang="en-US" dirty="0"/>
              <a:t>No account balances stored directly.</a:t>
            </a:r>
          </a:p>
          <a:p>
            <a:pPr lvl="1"/>
            <a:r>
              <a:rPr lang="en-US" dirty="0"/>
              <a:t>A transaction specifies:</a:t>
            </a:r>
          </a:p>
          <a:p>
            <a:pPr lvl="2"/>
            <a:r>
              <a:rPr lang="en-US" dirty="0"/>
              <a:t>Input transactions (whose output are spent by this transaction)</a:t>
            </a:r>
          </a:p>
          <a:p>
            <a:pPr lvl="2"/>
            <a:r>
              <a:rPr lang="en-US" dirty="0"/>
              <a:t>A set of outputs, each specifying the recipient and the amount</a:t>
            </a:r>
          </a:p>
          <a:p>
            <a:pPr lvl="2"/>
            <a:r>
              <a:rPr lang="en-US" dirty="0"/>
              <a:t>A digital signature from the user submitting the transaction</a:t>
            </a:r>
          </a:p>
          <a:p>
            <a:pPr lvl="1"/>
            <a:r>
              <a:rPr lang="en-US" dirty="0"/>
              <a:t>Additionally a Bitcoin transaction may:</a:t>
            </a:r>
          </a:p>
          <a:p>
            <a:pPr lvl="2"/>
            <a:r>
              <a:rPr lang="en-US" dirty="0"/>
              <a:t>Store a small amount of data on the blockchain</a:t>
            </a:r>
          </a:p>
          <a:p>
            <a:pPr lvl="2"/>
            <a:r>
              <a:rPr lang="en-US" dirty="0"/>
              <a:t>Specify a slightly more complex transaction using the Bitcoin scripting language</a:t>
            </a:r>
          </a:p>
          <a:p>
            <a:r>
              <a:rPr lang="en-US" dirty="0"/>
              <a:t>Ethereum</a:t>
            </a:r>
          </a:p>
          <a:p>
            <a:pPr lvl="1"/>
            <a:r>
              <a:rPr lang="en-US" dirty="0"/>
              <a:t>Maintains account balances, which are modified by transactions</a:t>
            </a:r>
          </a:p>
          <a:p>
            <a:pPr lvl="1"/>
            <a:r>
              <a:rPr lang="en-US" dirty="0"/>
              <a:t>Has a more sophisticated, Turing-complete scripting language</a:t>
            </a:r>
          </a:p>
        </p:txBody>
      </p:sp>
    </p:spTree>
    <p:extLst>
      <p:ext uri="{BB962C8B-B14F-4D97-AF65-F5344CB8AC3E}">
        <p14:creationId xmlns:p14="http://schemas.microsoft.com/office/powerpoint/2010/main" val="4171605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FD08F-34E4-1443-B035-88FCDBD55B04}"/>
              </a:ext>
            </a:extLst>
          </p:cNvPr>
          <p:cNvSpPr>
            <a:spLocks noGrp="1"/>
          </p:cNvSpPr>
          <p:nvPr>
            <p:ph type="title"/>
          </p:nvPr>
        </p:nvSpPr>
        <p:spPr/>
        <p:txBody>
          <a:bodyPr/>
          <a:lstStyle/>
          <a:p>
            <a:r>
              <a:rPr lang="en-US" dirty="0"/>
              <a:t>Consensus</a:t>
            </a:r>
          </a:p>
        </p:txBody>
      </p:sp>
      <p:sp>
        <p:nvSpPr>
          <p:cNvPr id="3" name="Content Placeholder 2">
            <a:extLst>
              <a:ext uri="{FF2B5EF4-FFF2-40B4-BE49-F238E27FC236}">
                <a16:creationId xmlns:a16="http://schemas.microsoft.com/office/drawing/2014/main" id="{3B7BD654-0132-9042-A57C-033AB316D36D}"/>
              </a:ext>
            </a:extLst>
          </p:cNvPr>
          <p:cNvSpPr>
            <a:spLocks noGrp="1"/>
          </p:cNvSpPr>
          <p:nvPr>
            <p:ph idx="1"/>
          </p:nvPr>
        </p:nvSpPr>
        <p:spPr/>
        <p:txBody>
          <a:bodyPr/>
          <a:lstStyle/>
          <a:p>
            <a:r>
              <a:rPr lang="en-US" dirty="0"/>
              <a:t>All nodes must agree on additions to the blockchain</a:t>
            </a:r>
          </a:p>
          <a:p>
            <a:r>
              <a:rPr lang="en-US" dirty="0"/>
              <a:t>In a decentralized system like a blockchain system, there is no central coordinator (unlike the case for 2PC and 3PC)</a:t>
            </a:r>
          </a:p>
          <a:p>
            <a:r>
              <a:rPr lang="en-US" dirty="0"/>
              <a:t>Categorization of consensus algorithms:</a:t>
            </a:r>
          </a:p>
          <a:p>
            <a:pPr lvl="1"/>
            <a:r>
              <a:rPr lang="en-US" b="1" dirty="0">
                <a:solidFill>
                  <a:srgbClr val="002060"/>
                </a:solidFill>
              </a:rPr>
              <a:t>Proof of Work</a:t>
            </a:r>
          </a:p>
          <a:p>
            <a:pPr lvl="2"/>
            <a:r>
              <a:rPr lang="en-US" dirty="0"/>
              <a:t>Node needs to solve a cryptographic puzzle in order to add a block (more on next slide)</a:t>
            </a:r>
            <a:endParaRPr lang="en-US" i="1" dirty="0"/>
          </a:p>
          <a:p>
            <a:pPr lvl="1"/>
            <a:r>
              <a:rPr lang="en-US" b="1" dirty="0">
                <a:solidFill>
                  <a:srgbClr val="002060"/>
                </a:solidFill>
              </a:rPr>
              <a:t>Proof of Stake</a:t>
            </a:r>
          </a:p>
          <a:p>
            <a:pPr lvl="2"/>
            <a:r>
              <a:rPr lang="en-US" dirty="0"/>
              <a:t>Node is chosen to add next block based on amount of currency held, with probability proportionate to stake</a:t>
            </a:r>
          </a:p>
          <a:p>
            <a:pPr lvl="1"/>
            <a:r>
              <a:rPr lang="en-US" b="1" dirty="0">
                <a:solidFill>
                  <a:srgbClr val="002060"/>
                </a:solidFill>
              </a:rPr>
              <a:t>Byzantine Consensus</a:t>
            </a:r>
          </a:p>
          <a:p>
            <a:pPr lvl="2"/>
            <a:r>
              <a:rPr lang="en-US" dirty="0"/>
              <a:t>Node is chosen to add next block based on a message-passing-based consensus algorithm (more later)</a:t>
            </a:r>
          </a:p>
        </p:txBody>
      </p:sp>
    </p:spTree>
    <p:extLst>
      <p:ext uri="{BB962C8B-B14F-4D97-AF65-F5344CB8AC3E}">
        <p14:creationId xmlns:p14="http://schemas.microsoft.com/office/powerpoint/2010/main" val="131774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3E15-E2A6-8A49-9D38-503E42CCF771}"/>
              </a:ext>
            </a:extLst>
          </p:cNvPr>
          <p:cNvSpPr>
            <a:spLocks noGrp="1"/>
          </p:cNvSpPr>
          <p:nvPr>
            <p:ph type="title"/>
          </p:nvPr>
        </p:nvSpPr>
        <p:spPr/>
        <p:txBody>
          <a:bodyPr/>
          <a:lstStyle/>
          <a:p>
            <a:r>
              <a:rPr lang="en-US" dirty="0"/>
              <a:t>Proof of Work</a:t>
            </a:r>
          </a:p>
        </p:txBody>
      </p:sp>
      <p:sp>
        <p:nvSpPr>
          <p:cNvPr id="3" name="Content Placeholder 2">
            <a:extLst>
              <a:ext uri="{FF2B5EF4-FFF2-40B4-BE49-F238E27FC236}">
                <a16:creationId xmlns:a16="http://schemas.microsoft.com/office/drawing/2014/main" id="{0DEDDC63-9B54-0444-AE5D-DF6F6272E80D}"/>
              </a:ext>
            </a:extLst>
          </p:cNvPr>
          <p:cNvSpPr>
            <a:spLocks noGrp="1"/>
          </p:cNvSpPr>
          <p:nvPr>
            <p:ph idx="1"/>
          </p:nvPr>
        </p:nvSpPr>
        <p:spPr/>
        <p:txBody>
          <a:bodyPr/>
          <a:lstStyle/>
          <a:p>
            <a:r>
              <a:rPr lang="en-US" dirty="0"/>
              <a:t>To add a block B, a node needs to find a </a:t>
            </a:r>
            <a:r>
              <a:rPr lang="en-US" b="1" dirty="0">
                <a:solidFill>
                  <a:srgbClr val="002060"/>
                </a:solidFill>
              </a:rPr>
              <a:t>nonce</a:t>
            </a:r>
            <a:r>
              <a:rPr lang="en-US" dirty="0"/>
              <a:t>, </a:t>
            </a:r>
            <a:r>
              <a:rPr lang="en-US" i="1" dirty="0"/>
              <a:t>n</a:t>
            </a:r>
            <a:r>
              <a:rPr lang="en-US" dirty="0"/>
              <a:t>, such that the value of the hash function </a:t>
            </a:r>
            <a:r>
              <a:rPr lang="en-US" i="1" dirty="0"/>
              <a:t>h</a:t>
            </a:r>
            <a:r>
              <a:rPr lang="en-US" dirty="0"/>
              <a:t> applied to the concatenation of </a:t>
            </a:r>
            <a:r>
              <a:rPr lang="en-US" i="1" dirty="0"/>
              <a:t>n</a:t>
            </a:r>
            <a:r>
              <a:rPr lang="en-US" dirty="0"/>
              <a:t> and </a:t>
            </a:r>
            <a:r>
              <a:rPr lang="en-US" i="1" dirty="0"/>
              <a:t>B</a:t>
            </a:r>
            <a:r>
              <a:rPr lang="en-US" dirty="0"/>
              <a:t> (n || B) is less that some specified value.</a:t>
            </a:r>
          </a:p>
          <a:p>
            <a:r>
              <a:rPr lang="en-US" dirty="0"/>
              <a:t>The function </a:t>
            </a:r>
            <a:r>
              <a:rPr lang="en-US" i="1" dirty="0"/>
              <a:t>h</a:t>
            </a:r>
            <a:r>
              <a:rPr lang="en-US" dirty="0"/>
              <a:t> must have the </a:t>
            </a:r>
            <a:r>
              <a:rPr lang="en-US" b="1" dirty="0">
                <a:solidFill>
                  <a:srgbClr val="002060"/>
                </a:solidFill>
              </a:rPr>
              <a:t>puzzle-friendliness</a:t>
            </a:r>
            <a:r>
              <a:rPr lang="en-US" dirty="0">
                <a:solidFill>
                  <a:srgbClr val="FF0000"/>
                </a:solidFill>
              </a:rPr>
              <a:t> </a:t>
            </a:r>
            <a:r>
              <a:rPr lang="en-US" dirty="0"/>
              <a:t>property:  Given </a:t>
            </a:r>
            <a:r>
              <a:rPr lang="en-US" i="1" dirty="0"/>
              <a:t>k </a:t>
            </a:r>
            <a:r>
              <a:rPr lang="en-US" dirty="0"/>
              <a:t>and an </a:t>
            </a:r>
            <a:r>
              <a:rPr lang="en-US" i="1" dirty="0"/>
              <a:t>n</a:t>
            </a:r>
            <a:r>
              <a:rPr lang="en-US" dirty="0"/>
              <a:t>-bit value </a:t>
            </a:r>
            <a:r>
              <a:rPr lang="en-US" i="1" dirty="0"/>
              <a:t>y</a:t>
            </a:r>
            <a:r>
              <a:rPr lang="en-US" dirty="0"/>
              <a:t>,  it is infeasible to find </a:t>
            </a:r>
            <a:r>
              <a:rPr lang="en-US" i="1" dirty="0"/>
              <a:t>x</a:t>
            </a:r>
            <a:r>
              <a:rPr lang="en-US" dirty="0"/>
              <a:t> such that h(x || k) = y in time significantly less than 2</a:t>
            </a:r>
            <a:r>
              <a:rPr lang="en-US" baseline="30000" dirty="0"/>
              <a:t>n</a:t>
            </a:r>
            <a:r>
              <a:rPr lang="en-US" dirty="0"/>
              <a:t>.</a:t>
            </a:r>
          </a:p>
          <a:p>
            <a:r>
              <a:rPr lang="en-US" dirty="0"/>
              <a:t>Forks</a:t>
            </a:r>
          </a:p>
          <a:p>
            <a:pPr lvl="1"/>
            <a:r>
              <a:rPr lang="en-US" dirty="0"/>
              <a:t>If more than one node solves the puzzle around the same time, two blocks could be added after the most recent block</a:t>
            </a:r>
          </a:p>
          <a:p>
            <a:pPr lvl="1"/>
            <a:r>
              <a:rPr lang="en-US" dirty="0"/>
              <a:t>The result is a fork</a:t>
            </a:r>
          </a:p>
          <a:p>
            <a:pPr lvl="1"/>
            <a:r>
              <a:rPr lang="en-US" dirty="0"/>
              <a:t>Since nodes attempt to add to the most recent block of the longest chain, eventually blocks on shorter forks are orphaned (slide 7)</a:t>
            </a:r>
          </a:p>
          <a:p>
            <a:endParaRPr lang="en-US" dirty="0"/>
          </a:p>
        </p:txBody>
      </p:sp>
    </p:spTree>
    <p:extLst>
      <p:ext uri="{BB962C8B-B14F-4D97-AF65-F5344CB8AC3E}">
        <p14:creationId xmlns:p14="http://schemas.microsoft.com/office/powerpoint/2010/main" val="2011359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5203-0B07-0E42-AA61-D6FD5383926E}"/>
              </a:ext>
            </a:extLst>
          </p:cNvPr>
          <p:cNvSpPr>
            <a:spLocks noGrp="1"/>
          </p:cNvSpPr>
          <p:nvPr>
            <p:ph type="title"/>
          </p:nvPr>
        </p:nvSpPr>
        <p:spPr/>
        <p:txBody>
          <a:bodyPr/>
          <a:lstStyle/>
          <a:p>
            <a:r>
              <a:rPr lang="en-US" dirty="0"/>
              <a:t>Byzantine Consensus</a:t>
            </a:r>
          </a:p>
        </p:txBody>
      </p:sp>
      <p:sp>
        <p:nvSpPr>
          <p:cNvPr id="3" name="Content Placeholder 2">
            <a:extLst>
              <a:ext uri="{FF2B5EF4-FFF2-40B4-BE49-F238E27FC236}">
                <a16:creationId xmlns:a16="http://schemas.microsoft.com/office/drawing/2014/main" id="{669B14BB-DEBA-A944-8555-4466C2675B8C}"/>
              </a:ext>
            </a:extLst>
          </p:cNvPr>
          <p:cNvSpPr>
            <a:spLocks noGrp="1"/>
          </p:cNvSpPr>
          <p:nvPr>
            <p:ph idx="1"/>
          </p:nvPr>
        </p:nvSpPr>
        <p:spPr/>
        <p:txBody>
          <a:bodyPr/>
          <a:lstStyle/>
          <a:p>
            <a:r>
              <a:rPr lang="en-US" b="1" dirty="0">
                <a:solidFill>
                  <a:srgbClr val="002060"/>
                </a:solidFill>
              </a:rPr>
              <a:t>Byzantine failure</a:t>
            </a:r>
            <a:r>
              <a:rPr lang="en-US" dirty="0"/>
              <a:t>: A failed node can behave in an arbitrarily bad manner, including taking the exactly correct set of steps to sabotage the system</a:t>
            </a:r>
          </a:p>
          <a:p>
            <a:pPr lvl="1"/>
            <a:r>
              <a:rPr lang="en-US" dirty="0"/>
              <a:t>Contrast with 2PC, 3PC, </a:t>
            </a:r>
            <a:r>
              <a:rPr lang="en-US" dirty="0" err="1"/>
              <a:t>Paxos</a:t>
            </a:r>
            <a:r>
              <a:rPr lang="en-US" dirty="0"/>
              <a:t>, and Raft (Chapter 23), where the only assumed type of failure is a crash.  This is called the </a:t>
            </a:r>
            <a:r>
              <a:rPr lang="en-US" b="1" dirty="0">
                <a:solidFill>
                  <a:srgbClr val="002060"/>
                </a:solidFill>
              </a:rPr>
              <a:t>fail-stop </a:t>
            </a:r>
            <a:r>
              <a:rPr lang="en-US" dirty="0"/>
              <a:t>model of failure.</a:t>
            </a:r>
          </a:p>
          <a:p>
            <a:r>
              <a:rPr lang="en-US" dirty="0"/>
              <a:t>Achieving consensus with Byzantine failure that at most (n-1)/3 nodes fail, where </a:t>
            </a:r>
            <a:r>
              <a:rPr lang="en-US" i="1" dirty="0"/>
              <a:t>n</a:t>
            </a:r>
            <a:r>
              <a:rPr lang="en-US" dirty="0"/>
              <a:t> is the total number of nodes.</a:t>
            </a:r>
          </a:p>
          <a:p>
            <a:r>
              <a:rPr lang="en-US" dirty="0"/>
              <a:t>Traditional Byzantine consensus algorithms assume that </a:t>
            </a:r>
            <a:r>
              <a:rPr lang="en-US" i="1" dirty="0"/>
              <a:t>n </a:t>
            </a:r>
            <a:r>
              <a:rPr lang="en-US" dirty="0"/>
              <a:t>does not change.  </a:t>
            </a:r>
          </a:p>
          <a:p>
            <a:pPr lvl="1"/>
            <a:r>
              <a:rPr lang="en-US" dirty="0"/>
              <a:t>In a blockchain system, however, nodes can join and leave.</a:t>
            </a:r>
          </a:p>
          <a:p>
            <a:pPr lvl="1"/>
            <a:r>
              <a:rPr lang="en-US" dirty="0"/>
              <a:t>Modern blockchain Byzantine consensus algorithms are robust to the number of nodes changing</a:t>
            </a:r>
          </a:p>
        </p:txBody>
      </p:sp>
    </p:spTree>
    <p:extLst>
      <p:ext uri="{BB962C8B-B14F-4D97-AF65-F5344CB8AC3E}">
        <p14:creationId xmlns:p14="http://schemas.microsoft.com/office/powerpoint/2010/main" val="3088981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437AA-8191-CE46-AEB3-A8A60B29169F}"/>
              </a:ext>
            </a:extLst>
          </p:cNvPr>
          <p:cNvSpPr>
            <a:spLocks noGrp="1"/>
          </p:cNvSpPr>
          <p:nvPr>
            <p:ph type="title"/>
          </p:nvPr>
        </p:nvSpPr>
        <p:spPr/>
        <p:txBody>
          <a:bodyPr/>
          <a:lstStyle/>
          <a:p>
            <a:r>
              <a:rPr lang="en-US" dirty="0"/>
              <a:t>Sybil Attacks</a:t>
            </a:r>
          </a:p>
        </p:txBody>
      </p:sp>
      <p:sp>
        <p:nvSpPr>
          <p:cNvPr id="3" name="Content Placeholder 2">
            <a:extLst>
              <a:ext uri="{FF2B5EF4-FFF2-40B4-BE49-F238E27FC236}">
                <a16:creationId xmlns:a16="http://schemas.microsoft.com/office/drawing/2014/main" id="{279B1300-BADA-B843-8F07-E337D0D10805}"/>
              </a:ext>
            </a:extLst>
          </p:cNvPr>
          <p:cNvSpPr>
            <a:spLocks noGrp="1"/>
          </p:cNvSpPr>
          <p:nvPr>
            <p:ph idx="1"/>
          </p:nvPr>
        </p:nvSpPr>
        <p:spPr/>
        <p:txBody>
          <a:bodyPr/>
          <a:lstStyle/>
          <a:p>
            <a:r>
              <a:rPr lang="en-US" dirty="0"/>
              <a:t>A </a:t>
            </a:r>
            <a:r>
              <a:rPr lang="en-US" b="1" dirty="0">
                <a:solidFill>
                  <a:srgbClr val="002060"/>
                </a:solidFill>
              </a:rPr>
              <a:t>Sybil attack </a:t>
            </a:r>
            <a:r>
              <a:rPr lang="en-US" dirty="0"/>
              <a:t>is an attempt to overwhelm the consensus algorithm by adding a large number of nodes.</a:t>
            </a:r>
          </a:p>
          <a:p>
            <a:r>
              <a:rPr lang="en-US" dirty="0"/>
              <a:t>Protection against Sybil attack:</a:t>
            </a:r>
          </a:p>
          <a:p>
            <a:pPr lvl="1"/>
            <a:r>
              <a:rPr lang="en-US" dirty="0"/>
              <a:t>Proof of work: Hard for an attacker to control a majority of the computing power in the network, thus making it hard to dominate success in solving the cryptographic puzzle.</a:t>
            </a:r>
          </a:p>
          <a:p>
            <a:pPr lvl="1"/>
            <a:r>
              <a:rPr lang="en-US" dirty="0"/>
              <a:t>Proof of stake: Costly to acquire a majority of all outstanding currency.</a:t>
            </a:r>
          </a:p>
          <a:p>
            <a:pPr lvl="1"/>
            <a:r>
              <a:rPr lang="en-US" dirty="0"/>
              <a:t>Byzantine consensus: Vulnerable to attack unless there is a </a:t>
            </a:r>
            <a:r>
              <a:rPr lang="en-US" dirty="0" err="1"/>
              <a:t>permissioning</a:t>
            </a:r>
            <a:r>
              <a:rPr lang="en-US" dirty="0"/>
              <a:t> mechanism for new nodes:</a:t>
            </a:r>
          </a:p>
          <a:p>
            <a:pPr lvl="2"/>
            <a:r>
              <a:rPr lang="en-US" dirty="0"/>
              <a:t>Trusted permission-granting agent.</a:t>
            </a:r>
          </a:p>
          <a:p>
            <a:pPr lvl="2"/>
            <a:r>
              <a:rPr lang="en-US" dirty="0"/>
              <a:t>A decentralized trust-based feature in the protocol itself.</a:t>
            </a:r>
          </a:p>
        </p:txBody>
      </p:sp>
    </p:spTree>
    <p:extLst>
      <p:ext uri="{BB962C8B-B14F-4D97-AF65-F5344CB8AC3E}">
        <p14:creationId xmlns:p14="http://schemas.microsoft.com/office/powerpoint/2010/main" val="4242259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0435-5568-9645-913E-532C91697018}"/>
              </a:ext>
            </a:extLst>
          </p:cNvPr>
          <p:cNvSpPr>
            <a:spLocks noGrp="1"/>
          </p:cNvSpPr>
          <p:nvPr>
            <p:ph type="title"/>
          </p:nvPr>
        </p:nvSpPr>
        <p:spPr/>
        <p:txBody>
          <a:bodyPr/>
          <a:lstStyle/>
          <a:p>
            <a:r>
              <a:rPr lang="en-US" dirty="0"/>
              <a:t>Data Management in a Blockchain</a:t>
            </a:r>
          </a:p>
        </p:txBody>
      </p:sp>
      <p:sp>
        <p:nvSpPr>
          <p:cNvPr id="3" name="Content Placeholder 2">
            <a:extLst>
              <a:ext uri="{FF2B5EF4-FFF2-40B4-BE49-F238E27FC236}">
                <a16:creationId xmlns:a16="http://schemas.microsoft.com/office/drawing/2014/main" id="{FF9070F4-5AB8-BC40-9976-7D0F9721478A}"/>
              </a:ext>
            </a:extLst>
          </p:cNvPr>
          <p:cNvSpPr>
            <a:spLocks noGrp="1"/>
          </p:cNvSpPr>
          <p:nvPr>
            <p:ph idx="1"/>
          </p:nvPr>
        </p:nvSpPr>
        <p:spPr/>
        <p:txBody>
          <a:bodyPr/>
          <a:lstStyle/>
          <a:p>
            <a:r>
              <a:rPr lang="en-US" dirty="0"/>
              <a:t>Validating a transaction requires data look-up in the blockchain:</a:t>
            </a:r>
          </a:p>
          <a:p>
            <a:pPr lvl="1"/>
            <a:r>
              <a:rPr lang="en-US" dirty="0"/>
              <a:t>Bitcoin: Look up input transactions to ensure that their output has not already been spend (“</a:t>
            </a:r>
            <a:r>
              <a:rPr lang="en-US" b="1" dirty="0">
                <a:solidFill>
                  <a:srgbClr val="002060"/>
                </a:solidFill>
              </a:rPr>
              <a:t>double-spend</a:t>
            </a:r>
            <a:r>
              <a:rPr lang="en-US" dirty="0"/>
              <a:t>”).</a:t>
            </a:r>
          </a:p>
          <a:p>
            <a:pPr lvl="1"/>
            <a:r>
              <a:rPr lang="en-US" dirty="0"/>
              <a:t>Ethereum: Look up account balances.</a:t>
            </a:r>
          </a:p>
          <a:p>
            <a:r>
              <a:rPr lang="en-US" dirty="0"/>
              <a:t>Blockchains use the </a:t>
            </a:r>
            <a:r>
              <a:rPr lang="en-US" b="1" dirty="0">
                <a:solidFill>
                  <a:srgbClr val="002060"/>
                </a:solidFill>
              </a:rPr>
              <a:t>Merkle-tree</a:t>
            </a:r>
            <a:r>
              <a:rPr lang="en-US" dirty="0">
                <a:solidFill>
                  <a:srgbClr val="FF0000"/>
                </a:solidFill>
              </a:rPr>
              <a:t> </a:t>
            </a:r>
            <a:r>
              <a:rPr lang="en-US" dirty="0"/>
              <a:t>data structure (Chapter 23):</a:t>
            </a:r>
          </a:p>
          <a:p>
            <a:pPr lvl="1"/>
            <a:r>
              <a:rPr lang="en-US" dirty="0"/>
              <a:t>Allows a node to store just the root-hash of the Merkle tree for verification purposes, rather than the entire blockchain.</a:t>
            </a:r>
          </a:p>
          <a:p>
            <a:pPr lvl="1"/>
            <a:r>
              <a:rPr lang="en-US" dirty="0"/>
              <a:t>But blockchain immutability means the tree structure can’t be updated in place.</a:t>
            </a:r>
          </a:p>
          <a:p>
            <a:r>
              <a:rPr lang="en-US" b="1" dirty="0">
                <a:solidFill>
                  <a:srgbClr val="002060"/>
                </a:solidFill>
              </a:rPr>
              <a:t>Merkle-Patricia-tree</a:t>
            </a:r>
            <a:r>
              <a:rPr lang="en-US" dirty="0"/>
              <a:t> structure:</a:t>
            </a:r>
          </a:p>
          <a:p>
            <a:pPr lvl="1"/>
            <a:r>
              <a:rPr lang="en-US" dirty="0"/>
              <a:t>Patricia-tree structure allows key-based search.</a:t>
            </a:r>
          </a:p>
          <a:p>
            <a:pPr lvl="1"/>
            <a:r>
              <a:rPr lang="en-US" dirty="0"/>
              <a:t>Updates performed by creating a new root that points to unchanged parts of the data structure.</a:t>
            </a:r>
          </a:p>
        </p:txBody>
      </p:sp>
    </p:spTree>
    <p:extLst>
      <p:ext uri="{BB962C8B-B14F-4D97-AF65-F5344CB8AC3E}">
        <p14:creationId xmlns:p14="http://schemas.microsoft.com/office/powerpoint/2010/main" val="2393743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9FFD7-6780-C64C-9B53-42A5C4C4BBAB}"/>
              </a:ext>
            </a:extLst>
          </p:cNvPr>
          <p:cNvSpPr>
            <a:spLocks noGrp="1"/>
          </p:cNvSpPr>
          <p:nvPr>
            <p:ph type="title"/>
          </p:nvPr>
        </p:nvSpPr>
        <p:spPr/>
        <p:txBody>
          <a:bodyPr/>
          <a:lstStyle/>
          <a:p>
            <a:r>
              <a:rPr lang="en-US" dirty="0"/>
              <a:t>Smart Contracts</a:t>
            </a:r>
          </a:p>
        </p:txBody>
      </p:sp>
      <p:sp>
        <p:nvSpPr>
          <p:cNvPr id="3" name="Content Placeholder 2">
            <a:extLst>
              <a:ext uri="{FF2B5EF4-FFF2-40B4-BE49-F238E27FC236}">
                <a16:creationId xmlns:a16="http://schemas.microsoft.com/office/drawing/2014/main" id="{A7D630B5-065D-E543-A975-C86B7E73B4F3}"/>
              </a:ext>
            </a:extLst>
          </p:cNvPr>
          <p:cNvSpPr>
            <a:spLocks noGrp="1"/>
          </p:cNvSpPr>
          <p:nvPr>
            <p:ph idx="1"/>
          </p:nvPr>
        </p:nvSpPr>
        <p:spPr/>
        <p:txBody>
          <a:bodyPr/>
          <a:lstStyle/>
          <a:p>
            <a:r>
              <a:rPr lang="en-US" dirty="0"/>
              <a:t>Transaction execution is specified by code</a:t>
            </a:r>
          </a:p>
          <a:p>
            <a:pPr lvl="1"/>
            <a:r>
              <a:rPr lang="en-US" dirty="0"/>
              <a:t>Bitcoin: a relatively simple stack-based scripting language with instructions designed for funds-transfer, including the </a:t>
            </a:r>
            <a:r>
              <a:rPr lang="en-US" b="1" dirty="0" err="1">
                <a:solidFill>
                  <a:srgbClr val="002060"/>
                </a:solidFill>
              </a:rPr>
              <a:t>multisig</a:t>
            </a:r>
            <a:r>
              <a:rPr lang="en-US" b="1" dirty="0">
                <a:solidFill>
                  <a:srgbClr val="002060"/>
                </a:solidFill>
              </a:rPr>
              <a:t> </a:t>
            </a:r>
            <a:r>
              <a:rPr lang="en-US" dirty="0"/>
              <a:t>instruction: </a:t>
            </a:r>
            <a:r>
              <a:rPr lang="en-US" i="1" dirty="0"/>
              <a:t>m</a:t>
            </a:r>
            <a:r>
              <a:rPr lang="en-US" dirty="0"/>
              <a:t> of </a:t>
            </a:r>
            <a:r>
              <a:rPr lang="en-US" i="1" dirty="0"/>
              <a:t>n</a:t>
            </a:r>
            <a:r>
              <a:rPr lang="en-US" dirty="0"/>
              <a:t> users must approve to enable escrow transactions.</a:t>
            </a:r>
          </a:p>
          <a:p>
            <a:pPr lvl="2"/>
            <a:r>
              <a:rPr lang="en-US" dirty="0"/>
              <a:t>Infinite loops not possible due to the limited power of the language.</a:t>
            </a:r>
          </a:p>
          <a:p>
            <a:pPr lvl="1"/>
            <a:r>
              <a:rPr lang="en-US" dirty="0"/>
              <a:t>Ethereum: a scripting Turing-complete language:</a:t>
            </a:r>
          </a:p>
          <a:p>
            <a:pPr lvl="2"/>
            <a:r>
              <a:rPr lang="en-US" dirty="0"/>
              <a:t>Based on the </a:t>
            </a:r>
            <a:r>
              <a:rPr lang="en-US" b="1" dirty="0">
                <a:solidFill>
                  <a:srgbClr val="002060"/>
                </a:solidFill>
              </a:rPr>
              <a:t>Ethereum virtual machine </a:t>
            </a:r>
            <a:r>
              <a:rPr lang="en-US" dirty="0"/>
              <a:t>(EVM)</a:t>
            </a:r>
          </a:p>
          <a:p>
            <a:pPr lvl="2"/>
            <a:r>
              <a:rPr lang="en-US" b="1" dirty="0">
                <a:solidFill>
                  <a:srgbClr val="002060"/>
                </a:solidFill>
              </a:rPr>
              <a:t>Solidity</a:t>
            </a:r>
            <a:r>
              <a:rPr lang="en-US" dirty="0"/>
              <a:t>: A high-level language compiled to EVM code</a:t>
            </a:r>
          </a:p>
          <a:p>
            <a:pPr lvl="2"/>
            <a:r>
              <a:rPr lang="en-US" dirty="0"/>
              <a:t>Greater expressive power but risk of infinite loops</a:t>
            </a:r>
          </a:p>
          <a:p>
            <a:pPr lvl="3"/>
            <a:r>
              <a:rPr lang="en-US" dirty="0"/>
              <a:t>Need mechanism for terminating such loops despite undecidability of the halting problem</a:t>
            </a:r>
          </a:p>
          <a:p>
            <a:pPr lvl="3"/>
            <a:r>
              <a:rPr lang="en-US" dirty="0"/>
              <a:t>A cost-per-instruction framework serves both to avoid infinite loops and to incentivize miners (next slide)</a:t>
            </a:r>
          </a:p>
        </p:txBody>
      </p:sp>
    </p:spTree>
    <p:extLst>
      <p:ext uri="{BB962C8B-B14F-4D97-AF65-F5344CB8AC3E}">
        <p14:creationId xmlns:p14="http://schemas.microsoft.com/office/powerpoint/2010/main" val="359115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6BBA-D7B6-7C4C-80AC-42B130D56E0C}"/>
              </a:ext>
            </a:extLst>
          </p:cNvPr>
          <p:cNvSpPr>
            <a:spLocks noGrp="1"/>
          </p:cNvSpPr>
          <p:nvPr>
            <p:ph type="title"/>
          </p:nvPr>
        </p:nvSpPr>
        <p:spPr/>
        <p:txBody>
          <a:bodyPr/>
          <a:lstStyle/>
          <a:p>
            <a:r>
              <a:rPr lang="en-US" dirty="0"/>
              <a:t>Concept of “Gas” in Ethereum</a:t>
            </a:r>
          </a:p>
        </p:txBody>
      </p:sp>
      <p:sp>
        <p:nvSpPr>
          <p:cNvPr id="3" name="Content Placeholder 2">
            <a:extLst>
              <a:ext uri="{FF2B5EF4-FFF2-40B4-BE49-F238E27FC236}">
                <a16:creationId xmlns:a16="http://schemas.microsoft.com/office/drawing/2014/main" id="{DE21E38B-A4C4-9040-84A7-299F5EA507E3}"/>
              </a:ext>
            </a:extLst>
          </p:cNvPr>
          <p:cNvSpPr>
            <a:spLocks noGrp="1"/>
          </p:cNvSpPr>
          <p:nvPr>
            <p:ph idx="1"/>
          </p:nvPr>
        </p:nvSpPr>
        <p:spPr/>
        <p:txBody>
          <a:bodyPr/>
          <a:lstStyle/>
          <a:p>
            <a:r>
              <a:rPr lang="en-US" dirty="0"/>
              <a:t>Each Ethereum instruction has a fixed cost, denominated in </a:t>
            </a:r>
            <a:r>
              <a:rPr lang="en-US" b="1" dirty="0">
                <a:solidFill>
                  <a:srgbClr val="002060"/>
                </a:solidFill>
              </a:rPr>
              <a:t>gas</a:t>
            </a:r>
            <a:r>
              <a:rPr lang="en-US" dirty="0"/>
              <a:t>.</a:t>
            </a:r>
          </a:p>
          <a:p>
            <a:r>
              <a:rPr lang="en-US" dirty="0"/>
              <a:t>Each smart contract sets its own gas price in Ether defining the amount paid to the miner for one unit of gas.</a:t>
            </a:r>
          </a:p>
          <a:p>
            <a:r>
              <a:rPr lang="en-US" dirty="0"/>
              <a:t>How to set price wisely:</a:t>
            </a:r>
          </a:p>
          <a:p>
            <a:pPr lvl="1"/>
            <a:r>
              <a:rPr lang="en-US" dirty="0"/>
              <a:t>Gas price too low: miners </a:t>
            </a:r>
            <a:r>
              <a:rPr lang="en-US" dirty="0" err="1"/>
              <a:t>disincented</a:t>
            </a:r>
            <a:r>
              <a:rPr lang="en-US" dirty="0"/>
              <a:t> to include transaction.</a:t>
            </a:r>
          </a:p>
          <a:p>
            <a:pPr lvl="1"/>
            <a:r>
              <a:rPr lang="en-US" dirty="0"/>
              <a:t>Gas price too high: user overpaid.</a:t>
            </a:r>
          </a:p>
          <a:p>
            <a:r>
              <a:rPr lang="en-US" dirty="0"/>
              <a:t>Limits</a:t>
            </a:r>
          </a:p>
          <a:p>
            <a:pPr lvl="1"/>
            <a:r>
              <a:rPr lang="en-US" dirty="0"/>
              <a:t>Transaction gas limit: upper bound on transaction gas usage, set by user.</a:t>
            </a:r>
          </a:p>
          <a:p>
            <a:pPr lvl="1"/>
            <a:r>
              <a:rPr lang="en-US" dirty="0"/>
              <a:t>Block gas limit: upper bound on gas usage in a block, set by the system.</a:t>
            </a:r>
          </a:p>
          <a:p>
            <a:r>
              <a:rPr lang="en-US" dirty="0"/>
              <a:t>Infinite loops impossible since the transaction gas limit is reached eventually, at which point the transaction fails and terminates, (though the miner keeps the payment received).</a:t>
            </a:r>
          </a:p>
        </p:txBody>
      </p:sp>
    </p:spTree>
    <p:extLst>
      <p:ext uri="{BB962C8B-B14F-4D97-AF65-F5344CB8AC3E}">
        <p14:creationId xmlns:p14="http://schemas.microsoft.com/office/powerpoint/2010/main" val="2246371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9DB4-7461-2F49-8CB4-699501423A89}"/>
              </a:ext>
            </a:extLst>
          </p:cNvPr>
          <p:cNvSpPr>
            <a:spLocks noGrp="1"/>
          </p:cNvSpPr>
          <p:nvPr>
            <p:ph type="title"/>
          </p:nvPr>
        </p:nvSpPr>
        <p:spPr/>
        <p:txBody>
          <a:bodyPr/>
          <a:lstStyle/>
          <a:p>
            <a:r>
              <a:rPr lang="en-US" dirty="0"/>
              <a:t>Smart Contracts</a:t>
            </a:r>
          </a:p>
        </p:txBody>
      </p:sp>
      <p:sp>
        <p:nvSpPr>
          <p:cNvPr id="3" name="Content Placeholder 2">
            <a:extLst>
              <a:ext uri="{FF2B5EF4-FFF2-40B4-BE49-F238E27FC236}">
                <a16:creationId xmlns:a16="http://schemas.microsoft.com/office/drawing/2014/main" id="{6DF305C7-7838-2B47-99CA-356C83359E09}"/>
              </a:ext>
            </a:extLst>
          </p:cNvPr>
          <p:cNvSpPr>
            <a:spLocks noGrp="1"/>
          </p:cNvSpPr>
          <p:nvPr>
            <p:ph idx="1"/>
          </p:nvPr>
        </p:nvSpPr>
        <p:spPr/>
        <p:txBody>
          <a:bodyPr/>
          <a:lstStyle/>
          <a:p>
            <a:r>
              <a:rPr lang="en-US" dirty="0"/>
              <a:t>External input:</a:t>
            </a:r>
          </a:p>
          <a:p>
            <a:pPr lvl="1"/>
            <a:r>
              <a:rPr lang="en-US" dirty="0"/>
              <a:t>Messages from other contracts</a:t>
            </a:r>
          </a:p>
          <a:p>
            <a:pPr lvl="1"/>
            <a:r>
              <a:rPr lang="en-US" dirty="0"/>
              <a:t>Input pertaining to the outside world from trusted sources called </a:t>
            </a:r>
            <a:r>
              <a:rPr lang="en-US" b="1" dirty="0">
                <a:solidFill>
                  <a:srgbClr val="002060"/>
                </a:solidFill>
              </a:rPr>
              <a:t>oracles</a:t>
            </a:r>
            <a:r>
              <a:rPr lang="en-US" dirty="0"/>
              <a:t>.</a:t>
            </a:r>
          </a:p>
          <a:p>
            <a:r>
              <a:rPr lang="en-US" dirty="0"/>
              <a:t>Autonomy:</a:t>
            </a:r>
          </a:p>
          <a:p>
            <a:pPr lvl="1"/>
            <a:r>
              <a:rPr lang="en-US" dirty="0"/>
              <a:t>An Ethereum smart contract may run indefinitely by receiving Ether from external sources to fund its continued operation.  Such contracts are called </a:t>
            </a:r>
            <a:r>
              <a:rPr lang="en-US" b="1" dirty="0">
                <a:solidFill>
                  <a:srgbClr val="002060"/>
                </a:solidFill>
              </a:rPr>
              <a:t>distributed autonomous organizations </a:t>
            </a:r>
            <a:r>
              <a:rPr lang="en-US" dirty="0"/>
              <a:t>(DAOs).</a:t>
            </a:r>
          </a:p>
          <a:p>
            <a:r>
              <a:rPr lang="en-US" dirty="0"/>
              <a:t>A smart contract may be used to create a separate currency or token on top of the Ethereum blockchain.  </a:t>
            </a:r>
          </a:p>
          <a:p>
            <a:pPr lvl="1"/>
            <a:r>
              <a:rPr lang="en-US" dirty="0"/>
              <a:t>The </a:t>
            </a:r>
            <a:r>
              <a:rPr lang="en-US" b="1" dirty="0">
                <a:solidFill>
                  <a:srgbClr val="002060"/>
                </a:solidFill>
              </a:rPr>
              <a:t>ERC-20</a:t>
            </a:r>
            <a:r>
              <a:rPr lang="en-US" dirty="0"/>
              <a:t> standard is the most widely used</a:t>
            </a:r>
          </a:p>
          <a:p>
            <a:r>
              <a:rPr lang="en-US" dirty="0"/>
              <a:t>Smart contracts may be used in the implementation </a:t>
            </a:r>
            <a:r>
              <a:rPr lang="en-US" b="1" dirty="0">
                <a:solidFill>
                  <a:srgbClr val="002060"/>
                </a:solidFill>
              </a:rPr>
              <a:t>of cross-chain transactions</a:t>
            </a:r>
            <a:r>
              <a:rPr lang="en-US" dirty="0"/>
              <a:t>, allowing transactions between separate blockchain systems</a:t>
            </a:r>
          </a:p>
        </p:txBody>
      </p:sp>
    </p:spTree>
    <p:extLst>
      <p:ext uri="{BB962C8B-B14F-4D97-AF65-F5344CB8AC3E}">
        <p14:creationId xmlns:p14="http://schemas.microsoft.com/office/powerpoint/2010/main" val="791831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C4C8-E950-884B-B64E-EB4057ABEC2E}"/>
              </a:ext>
            </a:extLst>
          </p:cNvPr>
          <p:cNvSpPr>
            <a:spLocks noGrp="1"/>
          </p:cNvSpPr>
          <p:nvPr>
            <p:ph type="title"/>
          </p:nvPr>
        </p:nvSpPr>
        <p:spPr/>
        <p:txBody>
          <a:bodyPr/>
          <a:lstStyle/>
          <a:p>
            <a:r>
              <a:rPr lang="en-US" dirty="0"/>
              <a:t>Performance Enhancement</a:t>
            </a:r>
          </a:p>
        </p:txBody>
      </p:sp>
      <p:sp>
        <p:nvSpPr>
          <p:cNvPr id="3" name="Content Placeholder 2">
            <a:extLst>
              <a:ext uri="{FF2B5EF4-FFF2-40B4-BE49-F238E27FC236}">
                <a16:creationId xmlns:a16="http://schemas.microsoft.com/office/drawing/2014/main" id="{0449D98E-D7D9-B942-BD7F-A5765FAE9B04}"/>
              </a:ext>
            </a:extLst>
          </p:cNvPr>
          <p:cNvSpPr>
            <a:spLocks noGrp="1"/>
          </p:cNvSpPr>
          <p:nvPr>
            <p:ph idx="1"/>
          </p:nvPr>
        </p:nvSpPr>
        <p:spPr/>
        <p:txBody>
          <a:bodyPr/>
          <a:lstStyle/>
          <a:p>
            <a:r>
              <a:rPr lang="en-US" dirty="0"/>
              <a:t>The consensus mechanism is an important factor in blockchain performance, as discussed earlier.</a:t>
            </a:r>
          </a:p>
          <a:p>
            <a:r>
              <a:rPr lang="en-US" dirty="0"/>
              <a:t>Other ways to enhance performance include</a:t>
            </a:r>
          </a:p>
          <a:p>
            <a:pPr lvl="1"/>
            <a:r>
              <a:rPr lang="en-US" b="1" dirty="0" err="1">
                <a:solidFill>
                  <a:srgbClr val="002060"/>
                </a:solidFill>
              </a:rPr>
              <a:t>Sharding</a:t>
            </a:r>
            <a:r>
              <a:rPr lang="en-US" dirty="0"/>
              <a:t>: parallelizing the mining of new blocks</a:t>
            </a:r>
          </a:p>
          <a:p>
            <a:pPr lvl="1"/>
            <a:r>
              <a:rPr lang="en-US" b="1" dirty="0">
                <a:solidFill>
                  <a:srgbClr val="002060"/>
                </a:solidFill>
              </a:rPr>
              <a:t>Off-chain transaction processing</a:t>
            </a:r>
            <a:r>
              <a:rPr lang="en-US" dirty="0"/>
              <a:t>: Creation of a separate channel for users who process transactions among themselves frequently.</a:t>
            </a:r>
          </a:p>
          <a:p>
            <a:pPr lvl="2"/>
            <a:r>
              <a:rPr lang="en-US" dirty="0"/>
              <a:t>Channel funded with funds from the underlying blockchain.</a:t>
            </a:r>
          </a:p>
          <a:p>
            <a:pPr lvl="2"/>
            <a:r>
              <a:rPr lang="en-US" dirty="0"/>
              <a:t>Routine transactions avoid mining overhead.</a:t>
            </a:r>
          </a:p>
          <a:p>
            <a:pPr lvl="2"/>
            <a:r>
              <a:rPr lang="en-US" dirty="0"/>
              <a:t>Users can terminate the agreement to process transactions off-chain at any point, with current channel funds balances refunded on the underlying blockchain.</a:t>
            </a:r>
          </a:p>
          <a:p>
            <a:pPr lvl="1"/>
            <a:r>
              <a:rPr lang="en-US" dirty="0"/>
              <a:t>Database-style blockchain data structures.</a:t>
            </a:r>
          </a:p>
        </p:txBody>
      </p:sp>
    </p:spTree>
    <p:extLst>
      <p:ext uri="{BB962C8B-B14F-4D97-AF65-F5344CB8AC3E}">
        <p14:creationId xmlns:p14="http://schemas.microsoft.com/office/powerpoint/2010/main" val="230611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lIns="90488" tIns="44450" rIns="90488" bIns="44450" anchor="ctr"/>
          <a:lstStyle/>
          <a:p>
            <a:r>
              <a:rPr lang="en-US" altLang="en-US"/>
              <a:t>Outline</a:t>
            </a:r>
          </a:p>
        </p:txBody>
      </p:sp>
      <p:sp>
        <p:nvSpPr>
          <p:cNvPr id="5122" name="Rectangle 3"/>
          <p:cNvSpPr>
            <a:spLocks noGrp="1" noChangeArrowheads="1"/>
          </p:cNvSpPr>
          <p:nvPr>
            <p:ph type="body" idx="1"/>
          </p:nvPr>
        </p:nvSpPr>
        <p:spPr>
          <a:xfrm>
            <a:off x="768351" y="1104900"/>
            <a:ext cx="7454900" cy="4732338"/>
          </a:xfrm>
        </p:spPr>
        <p:txBody>
          <a:bodyPr lIns="90488" tIns="44450" rIns="90488" bIns="44450"/>
          <a:lstStyle/>
          <a:p>
            <a:r>
              <a:rPr lang="en-US" altLang="en-US" dirty="0"/>
              <a:t>Overview </a:t>
            </a:r>
          </a:p>
          <a:p>
            <a:r>
              <a:rPr lang="en-US" altLang="en-US" dirty="0"/>
              <a:t>Blockchain Properties</a:t>
            </a:r>
          </a:p>
          <a:p>
            <a:r>
              <a:rPr lang="en-US" altLang="en-US" dirty="0"/>
              <a:t>Achieving Blockchain Properties via Cryptographic Hash Functions</a:t>
            </a:r>
          </a:p>
          <a:p>
            <a:r>
              <a:rPr lang="en-US" altLang="en-US" dirty="0"/>
              <a:t>Consensus</a:t>
            </a:r>
          </a:p>
          <a:p>
            <a:r>
              <a:rPr lang="en-US" altLang="en-US" dirty="0"/>
              <a:t>Data Management in a Blockchain</a:t>
            </a:r>
          </a:p>
          <a:p>
            <a:r>
              <a:rPr lang="en-US" altLang="en-US" dirty="0"/>
              <a:t>Smart Contracts</a:t>
            </a:r>
          </a:p>
          <a:p>
            <a:r>
              <a:rPr lang="en-US" altLang="en-US" dirty="0"/>
              <a:t>Performance Enhancement</a:t>
            </a:r>
          </a:p>
          <a:p>
            <a:r>
              <a:rPr lang="en-US" altLang="en-US" dirty="0"/>
              <a:t>Emerging Applications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BFE1-483C-B04C-B945-9EFC71FBF693}"/>
              </a:ext>
            </a:extLst>
          </p:cNvPr>
          <p:cNvSpPr>
            <a:spLocks noGrp="1"/>
          </p:cNvSpPr>
          <p:nvPr>
            <p:ph type="title"/>
          </p:nvPr>
        </p:nvSpPr>
        <p:spPr/>
        <p:txBody>
          <a:bodyPr/>
          <a:lstStyle/>
          <a:p>
            <a:r>
              <a:rPr lang="en-US" dirty="0"/>
              <a:t>Emerging Applications</a:t>
            </a:r>
          </a:p>
        </p:txBody>
      </p:sp>
      <p:sp>
        <p:nvSpPr>
          <p:cNvPr id="4" name="Content Placeholder 3">
            <a:extLst>
              <a:ext uri="{FF2B5EF4-FFF2-40B4-BE49-F238E27FC236}">
                <a16:creationId xmlns:a16="http://schemas.microsoft.com/office/drawing/2014/main" id="{DC51CA4E-6544-B848-BD13-0939B42D8544}"/>
              </a:ext>
            </a:extLst>
          </p:cNvPr>
          <p:cNvSpPr>
            <a:spLocks noGrp="1"/>
          </p:cNvSpPr>
          <p:nvPr>
            <p:ph sz="half" idx="1"/>
          </p:nvPr>
        </p:nvSpPr>
        <p:spPr>
          <a:xfrm>
            <a:off x="768350" y="1093788"/>
            <a:ext cx="3800475" cy="4903787"/>
          </a:xfrm>
        </p:spPr>
        <p:txBody>
          <a:bodyPr/>
          <a:lstStyle/>
          <a:p>
            <a:pPr>
              <a:buSzPct val="110000"/>
              <a:buFont typeface="Wingdings" panose="05000000000000000000" pitchFamily="2" charset="2"/>
              <a:buChar char="§"/>
            </a:pPr>
            <a:r>
              <a:rPr lang="en-US" dirty="0"/>
              <a:t>Academic transcript distribution</a:t>
            </a:r>
          </a:p>
          <a:p>
            <a:pPr>
              <a:buSzPct val="110000"/>
              <a:buFont typeface="Wingdings" panose="05000000000000000000" pitchFamily="2" charset="2"/>
              <a:buChar char="§"/>
            </a:pPr>
            <a:r>
              <a:rPr lang="en-US" dirty="0"/>
              <a:t>Accounting and audit</a:t>
            </a:r>
          </a:p>
          <a:p>
            <a:pPr>
              <a:buSzPct val="110000"/>
              <a:buFont typeface="Wingdings" panose="05000000000000000000" pitchFamily="2" charset="2"/>
              <a:buChar char="§"/>
            </a:pPr>
            <a:r>
              <a:rPr lang="en-US" dirty="0"/>
              <a:t>Asset management</a:t>
            </a:r>
          </a:p>
          <a:p>
            <a:pPr>
              <a:buSzPct val="110000"/>
              <a:buFont typeface="Wingdings" panose="05000000000000000000" pitchFamily="2" charset="2"/>
              <a:buChar char="§"/>
            </a:pPr>
            <a:r>
              <a:rPr lang="en-US" dirty="0"/>
              <a:t>E-Government</a:t>
            </a:r>
          </a:p>
          <a:p>
            <a:pPr>
              <a:buSzPct val="110000"/>
              <a:buFont typeface="Wingdings" panose="05000000000000000000" pitchFamily="2" charset="2"/>
              <a:buChar char="§"/>
            </a:pPr>
            <a:r>
              <a:rPr lang="en-US" dirty="0"/>
              <a:t>Foreign-currency exchange</a:t>
            </a:r>
          </a:p>
          <a:p>
            <a:pPr>
              <a:buSzPct val="110000"/>
              <a:buFont typeface="Wingdings" panose="05000000000000000000" pitchFamily="2" charset="2"/>
              <a:buChar char="§"/>
            </a:pPr>
            <a:r>
              <a:rPr lang="en-US" dirty="0"/>
              <a:t>Health care</a:t>
            </a:r>
          </a:p>
        </p:txBody>
      </p:sp>
      <p:sp>
        <p:nvSpPr>
          <p:cNvPr id="5" name="Content Placeholder 4">
            <a:extLst>
              <a:ext uri="{FF2B5EF4-FFF2-40B4-BE49-F238E27FC236}">
                <a16:creationId xmlns:a16="http://schemas.microsoft.com/office/drawing/2014/main" id="{4DE3CA1F-1606-E34A-809D-D5DB56071C5E}"/>
              </a:ext>
            </a:extLst>
          </p:cNvPr>
          <p:cNvSpPr>
            <a:spLocks noGrp="1"/>
          </p:cNvSpPr>
          <p:nvPr>
            <p:ph sz="half" idx="2"/>
          </p:nvPr>
        </p:nvSpPr>
        <p:spPr/>
        <p:txBody>
          <a:bodyPr/>
          <a:lstStyle/>
          <a:p>
            <a:pPr>
              <a:buSzPct val="110000"/>
              <a:buFont typeface="Wingdings" panose="05000000000000000000" pitchFamily="2" charset="2"/>
              <a:buChar char="§"/>
            </a:pPr>
            <a:r>
              <a:rPr lang="en-US" dirty="0"/>
              <a:t>Insurance claims</a:t>
            </a:r>
          </a:p>
          <a:p>
            <a:pPr>
              <a:buSzPct val="110000"/>
              <a:buFont typeface="Wingdings" panose="05000000000000000000" pitchFamily="2" charset="2"/>
              <a:buChar char="§"/>
            </a:pPr>
            <a:r>
              <a:rPr lang="en-US" dirty="0"/>
              <a:t>Internet of Things</a:t>
            </a:r>
          </a:p>
          <a:p>
            <a:pPr>
              <a:buSzPct val="110000"/>
              <a:buFont typeface="Wingdings" panose="05000000000000000000" pitchFamily="2" charset="2"/>
              <a:buChar char="§"/>
            </a:pPr>
            <a:r>
              <a:rPr lang="en-US" dirty="0"/>
              <a:t>Loyalty programs</a:t>
            </a:r>
          </a:p>
          <a:p>
            <a:pPr>
              <a:buSzPct val="110000"/>
              <a:buFont typeface="Wingdings" panose="05000000000000000000" pitchFamily="2" charset="2"/>
              <a:buChar char="§"/>
            </a:pPr>
            <a:r>
              <a:rPr lang="en-US" dirty="0"/>
              <a:t>Supply chain</a:t>
            </a:r>
          </a:p>
          <a:p>
            <a:pPr>
              <a:buSzPct val="110000"/>
              <a:buFont typeface="Wingdings" panose="05000000000000000000" pitchFamily="2" charset="2"/>
              <a:buChar char="§"/>
            </a:pPr>
            <a:r>
              <a:rPr lang="en-US" dirty="0"/>
              <a:t>Ticket sales and re-sales</a:t>
            </a:r>
          </a:p>
          <a:p>
            <a:pPr>
              <a:buSzPct val="110000"/>
              <a:buFont typeface="Wingdings" panose="05000000000000000000" pitchFamily="2" charset="2"/>
              <a:buChar char="§"/>
            </a:pPr>
            <a:r>
              <a:rPr lang="en-US" dirty="0"/>
              <a:t>Trade finance</a:t>
            </a:r>
          </a:p>
          <a:p>
            <a:pPr>
              <a:buSzPct val="110000"/>
              <a:buFont typeface="Wingdings" panose="05000000000000000000" pitchFamily="2" charset="2"/>
              <a:buChar char="§"/>
            </a:pPr>
            <a:r>
              <a:rPr lang="en-US" dirty="0"/>
              <a:t>and many more</a:t>
            </a:r>
          </a:p>
        </p:txBody>
      </p:sp>
    </p:spTree>
    <p:extLst>
      <p:ext uri="{BB962C8B-B14F-4D97-AF65-F5344CB8AC3E}">
        <p14:creationId xmlns:p14="http://schemas.microsoft.com/office/powerpoint/2010/main" val="2829137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ctrTitle"/>
          </p:nvPr>
        </p:nvSpPr>
        <p:spPr/>
        <p:txBody>
          <a:bodyPr/>
          <a:lstStyle/>
          <a:p>
            <a:r>
              <a:rPr lang="en-US" altLang="en-US" dirty="0"/>
              <a:t>End of Chapter 26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en-US" dirty="0"/>
              <a:t>History</a:t>
            </a:r>
          </a:p>
        </p:txBody>
      </p:sp>
      <p:sp>
        <p:nvSpPr>
          <p:cNvPr id="6146" name="Rectangle 3"/>
          <p:cNvSpPr>
            <a:spLocks noGrp="1" noChangeArrowheads="1"/>
          </p:cNvSpPr>
          <p:nvPr>
            <p:ph type="body" idx="1"/>
          </p:nvPr>
        </p:nvSpPr>
        <p:spPr>
          <a:xfrm>
            <a:off x="768350" y="1093788"/>
            <a:ext cx="7707313" cy="4903787"/>
          </a:xfrm>
        </p:spPr>
        <p:txBody>
          <a:bodyPr/>
          <a:lstStyle/>
          <a:p>
            <a:r>
              <a:rPr lang="en-US" altLang="en-US" dirty="0"/>
              <a:t>Blockchain technology’s development was driven initially by </a:t>
            </a:r>
            <a:r>
              <a:rPr lang="en-US" altLang="en-US" b="1" dirty="0">
                <a:solidFill>
                  <a:srgbClr val="002060"/>
                </a:solidFill>
              </a:rPr>
              <a:t>cryptocurrencies</a:t>
            </a:r>
            <a:r>
              <a:rPr lang="en-US" altLang="en-US" dirty="0"/>
              <a:t>.</a:t>
            </a:r>
          </a:p>
          <a:p>
            <a:pPr lvl="1"/>
            <a:r>
              <a:rPr lang="en-US" altLang="en-US" dirty="0"/>
              <a:t>But cryptocurrency is just one application of blockchain</a:t>
            </a:r>
          </a:p>
          <a:p>
            <a:r>
              <a:rPr lang="en-US" altLang="en-US" dirty="0"/>
              <a:t>Cryptocurrencies:</a:t>
            </a:r>
          </a:p>
          <a:p>
            <a:pPr lvl="1"/>
            <a:r>
              <a:rPr lang="en-US" altLang="en-US" dirty="0"/>
              <a:t>Purely online</a:t>
            </a:r>
          </a:p>
          <a:p>
            <a:pPr lvl="1"/>
            <a:r>
              <a:rPr lang="en-US" altLang="en-US" dirty="0"/>
              <a:t>Maintained by a decentralized distributed ledger</a:t>
            </a:r>
          </a:p>
          <a:p>
            <a:r>
              <a:rPr lang="en-US" altLang="en-US" b="1" dirty="0">
                <a:solidFill>
                  <a:srgbClr val="002060"/>
                </a:solidFill>
              </a:rPr>
              <a:t>Bitcoin</a:t>
            </a:r>
          </a:p>
          <a:p>
            <a:pPr lvl="1"/>
            <a:r>
              <a:rPr lang="en-US" altLang="en-US" dirty="0"/>
              <a:t>One of the first successful cryptocurrencies, and the best </a:t>
            </a:r>
            <a:r>
              <a:rPr lang="en-US" altLang="en-US" dirty="0" smtClean="0"/>
              <a:t>known.</a:t>
            </a:r>
            <a:endParaRPr lang="en-US" altLang="en-US" dirty="0"/>
          </a:p>
          <a:p>
            <a:pPr lvl="1"/>
            <a:r>
              <a:rPr lang="en-US" altLang="en-US" dirty="0"/>
              <a:t>Published under the pseudonym Satoshi </a:t>
            </a:r>
            <a:r>
              <a:rPr lang="en-US" altLang="en-US" dirty="0" err="1"/>
              <a:t>Nakomoto</a:t>
            </a:r>
            <a:endParaRPr lang="en-US" altLang="en-US" dirty="0"/>
          </a:p>
          <a:p>
            <a:pPr lvl="1"/>
            <a:r>
              <a:rPr lang="en-US" altLang="en-US" dirty="0"/>
              <a:t>Aims to be an anonymous, fully distributed and decentralized currency</a:t>
            </a:r>
          </a:p>
          <a:p>
            <a:pPr lvl="1"/>
            <a:r>
              <a:rPr lang="en-US" altLang="en-US" dirty="0"/>
              <a:t>There are other blockchains that are more appropriate for blockchain-based enterprise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ED191-FC24-3C44-99D4-3D9FF2288CD9}"/>
              </a:ext>
            </a:extLst>
          </p:cNvPr>
          <p:cNvSpPr>
            <a:spLocks noGrp="1"/>
          </p:cNvSpPr>
          <p:nvPr>
            <p:ph type="title"/>
          </p:nvPr>
        </p:nvSpPr>
        <p:spPr/>
        <p:txBody>
          <a:bodyPr/>
          <a:lstStyle/>
          <a:p>
            <a:r>
              <a:rPr lang="en-US" dirty="0"/>
              <a:t>Types of Blockchain</a:t>
            </a:r>
          </a:p>
        </p:txBody>
      </p:sp>
      <p:sp>
        <p:nvSpPr>
          <p:cNvPr id="3" name="Content Placeholder 2">
            <a:extLst>
              <a:ext uri="{FF2B5EF4-FFF2-40B4-BE49-F238E27FC236}">
                <a16:creationId xmlns:a16="http://schemas.microsoft.com/office/drawing/2014/main" id="{3F6C418E-307F-7E4D-A913-5670CCD8DED9}"/>
              </a:ext>
            </a:extLst>
          </p:cNvPr>
          <p:cNvSpPr>
            <a:spLocks noGrp="1"/>
          </p:cNvSpPr>
          <p:nvPr>
            <p:ph idx="1"/>
          </p:nvPr>
        </p:nvSpPr>
        <p:spPr>
          <a:xfrm>
            <a:off x="768350" y="1093788"/>
            <a:ext cx="7707313" cy="4903787"/>
          </a:xfrm>
        </p:spPr>
        <p:txBody>
          <a:bodyPr/>
          <a:lstStyle/>
          <a:p>
            <a:r>
              <a:rPr lang="en-US" b="1" dirty="0">
                <a:solidFill>
                  <a:srgbClr val="002060"/>
                </a:solidFill>
              </a:rPr>
              <a:t>Public</a:t>
            </a:r>
          </a:p>
          <a:p>
            <a:pPr lvl="1"/>
            <a:r>
              <a:rPr lang="en-US" dirty="0"/>
              <a:t>Anyone can download the needed software and create a blockchain node</a:t>
            </a:r>
          </a:p>
          <a:p>
            <a:pPr lvl="1"/>
            <a:r>
              <a:rPr lang="en-US" dirty="0"/>
              <a:t>No trust assumed among participating nodes</a:t>
            </a:r>
          </a:p>
          <a:p>
            <a:r>
              <a:rPr lang="en-US" b="1" dirty="0">
                <a:solidFill>
                  <a:srgbClr val="002060"/>
                </a:solidFill>
              </a:rPr>
              <a:t>Permissioned</a:t>
            </a:r>
          </a:p>
          <a:p>
            <a:pPr lvl="1"/>
            <a:r>
              <a:rPr lang="en-US" dirty="0"/>
              <a:t>Permission to run a blockchain node is granted by a permissioning authority</a:t>
            </a:r>
          </a:p>
          <a:p>
            <a:pPr lvl="1"/>
            <a:r>
              <a:rPr lang="en-US" dirty="0"/>
              <a:t>Some degree of relaxation of the assumptions of trustlessness and autonomy</a:t>
            </a:r>
          </a:p>
          <a:p>
            <a:r>
              <a:rPr lang="en-US" dirty="0"/>
              <a:t>The type of blockchain influences the choice of algorithm used by which nodes agree on the next block to be added to the blockchain</a:t>
            </a:r>
          </a:p>
        </p:txBody>
      </p:sp>
    </p:spTree>
    <p:extLst>
      <p:ext uri="{BB962C8B-B14F-4D97-AF65-F5344CB8AC3E}">
        <p14:creationId xmlns:p14="http://schemas.microsoft.com/office/powerpoint/2010/main" val="262525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2FBC2-33E9-0D45-B23E-7A8D102EC83B}"/>
              </a:ext>
            </a:extLst>
          </p:cNvPr>
          <p:cNvSpPr>
            <a:spLocks noGrp="1"/>
          </p:cNvSpPr>
          <p:nvPr>
            <p:ph type="title"/>
          </p:nvPr>
        </p:nvSpPr>
        <p:spPr/>
        <p:txBody>
          <a:bodyPr/>
          <a:lstStyle/>
          <a:p>
            <a:r>
              <a:rPr lang="en-US" dirty="0"/>
              <a:t>Blockchain Properties and Structure</a:t>
            </a:r>
          </a:p>
        </p:txBody>
      </p:sp>
      <p:sp>
        <p:nvSpPr>
          <p:cNvPr id="3" name="Content Placeholder 2">
            <a:extLst>
              <a:ext uri="{FF2B5EF4-FFF2-40B4-BE49-F238E27FC236}">
                <a16:creationId xmlns:a16="http://schemas.microsoft.com/office/drawing/2014/main" id="{146C9886-BEB0-CB49-92CA-BA06ECC8D5C6}"/>
              </a:ext>
            </a:extLst>
          </p:cNvPr>
          <p:cNvSpPr>
            <a:spLocks noGrp="1"/>
          </p:cNvSpPr>
          <p:nvPr>
            <p:ph idx="1"/>
          </p:nvPr>
        </p:nvSpPr>
        <p:spPr/>
        <p:txBody>
          <a:bodyPr/>
          <a:lstStyle/>
          <a:p>
            <a:r>
              <a:rPr lang="en-US" dirty="0"/>
              <a:t>Linked list of blocks</a:t>
            </a:r>
          </a:p>
          <a:p>
            <a:pPr lvl="1"/>
            <a:r>
              <a:rPr lang="en-US" dirty="0"/>
              <a:t>Each block contains a pointer to the previous block plus a hash of the previous block</a:t>
            </a:r>
          </a:p>
          <a:p>
            <a:pPr lvl="2"/>
            <a:r>
              <a:rPr lang="en-US" dirty="0"/>
              <a:t>Except, of course, for the first block, called the </a:t>
            </a:r>
            <a:r>
              <a:rPr lang="en-US" b="1" dirty="0">
                <a:solidFill>
                  <a:srgbClr val="002060"/>
                </a:solidFill>
              </a:rPr>
              <a:t>genesis block</a:t>
            </a:r>
          </a:p>
          <a:p>
            <a:r>
              <a:rPr lang="en-US" b="1" dirty="0">
                <a:solidFill>
                  <a:srgbClr val="002060"/>
                </a:solidFill>
              </a:rPr>
              <a:t>Tamper resistance</a:t>
            </a:r>
          </a:p>
          <a:p>
            <a:pPr lvl="1"/>
            <a:r>
              <a:rPr lang="en-US" dirty="0"/>
              <a:t>The inclusion of the hash of the previous block makes tampering difficult</a:t>
            </a:r>
          </a:p>
          <a:p>
            <a:pPr lvl="2"/>
            <a:r>
              <a:rPr lang="en-US" dirty="0"/>
              <a:t>Changing the contents of a block means changes all newer blocks as well</a:t>
            </a:r>
          </a:p>
          <a:p>
            <a:pPr lvl="1"/>
            <a:r>
              <a:rPr lang="en-US" dirty="0"/>
              <a:t>Specific mathematical requirements for the hash function (see later)</a:t>
            </a:r>
          </a:p>
          <a:p>
            <a:pPr lvl="1"/>
            <a:r>
              <a:rPr lang="en-US" dirty="0"/>
              <a:t>Replication prevents replacement of the entire blockchain without gaining majority control</a:t>
            </a:r>
          </a:p>
        </p:txBody>
      </p:sp>
    </p:spTree>
    <p:extLst>
      <p:ext uri="{BB962C8B-B14F-4D97-AF65-F5344CB8AC3E}">
        <p14:creationId xmlns:p14="http://schemas.microsoft.com/office/powerpoint/2010/main" val="195767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Properties and Structure</a:t>
            </a:r>
          </a:p>
        </p:txBody>
      </p:sp>
      <p:sp>
        <p:nvSpPr>
          <p:cNvPr id="3" name="Content Placeholder 2"/>
          <p:cNvSpPr>
            <a:spLocks noGrp="1"/>
          </p:cNvSpPr>
          <p:nvPr>
            <p:ph idx="1"/>
          </p:nvPr>
        </p:nvSpPr>
        <p:spPr/>
        <p:txBody>
          <a:bodyPr/>
          <a:lstStyle/>
          <a:p>
            <a:r>
              <a:rPr lang="en-US" dirty="0"/>
              <a:t>Node types	</a:t>
            </a:r>
          </a:p>
          <a:p>
            <a:pPr lvl="1"/>
            <a:r>
              <a:rPr lang="en-US" b="1" dirty="0">
                <a:solidFill>
                  <a:srgbClr val="002060"/>
                </a:solidFill>
              </a:rPr>
              <a:t>Full</a:t>
            </a:r>
            <a:r>
              <a:rPr lang="en-US" dirty="0"/>
              <a:t> node </a:t>
            </a:r>
            <a:r>
              <a:rPr lang="mr-IN" dirty="0"/>
              <a:t>–</a:t>
            </a:r>
            <a:r>
              <a:rPr lang="en-US" dirty="0"/>
              <a:t> maintains copy of blockchain and participates in the consensus process</a:t>
            </a:r>
          </a:p>
          <a:p>
            <a:pPr lvl="1"/>
            <a:r>
              <a:rPr lang="en-US" b="1" dirty="0">
                <a:solidFill>
                  <a:srgbClr val="002060"/>
                </a:solidFill>
              </a:rPr>
              <a:t>Light</a:t>
            </a:r>
            <a:r>
              <a:rPr lang="en-US" dirty="0"/>
              <a:t> node </a:t>
            </a:r>
            <a:r>
              <a:rPr lang="mr-IN" dirty="0"/>
              <a:t>–</a:t>
            </a:r>
            <a:r>
              <a:rPr lang="en-US" dirty="0"/>
              <a:t> submits updates to the blockchain but does not participate in the consensus process</a:t>
            </a:r>
          </a:p>
          <a:p>
            <a:r>
              <a:rPr lang="en-US" dirty="0"/>
              <a:t>Consensus algorithms to choose node to add next block:</a:t>
            </a:r>
          </a:p>
          <a:p>
            <a:pPr lvl="1"/>
            <a:r>
              <a:rPr lang="en-US" b="1" dirty="0">
                <a:solidFill>
                  <a:srgbClr val="002060"/>
                </a:solidFill>
              </a:rPr>
              <a:t>Proof of work </a:t>
            </a:r>
            <a:r>
              <a:rPr lang="mr-IN" dirty="0"/>
              <a:t>–</a:t>
            </a:r>
            <a:r>
              <a:rPr lang="en-US" dirty="0"/>
              <a:t> first node to solve a certain hard math problem</a:t>
            </a:r>
          </a:p>
          <a:p>
            <a:pPr lvl="1"/>
            <a:r>
              <a:rPr lang="en-US" b="1" dirty="0">
                <a:solidFill>
                  <a:srgbClr val="002060"/>
                </a:solidFill>
              </a:rPr>
              <a:t>Proof of stake</a:t>
            </a:r>
            <a:r>
              <a:rPr lang="en-US" dirty="0">
                <a:solidFill>
                  <a:schemeClr val="tx2"/>
                </a:solidFill>
              </a:rPr>
              <a:t> </a:t>
            </a:r>
            <a:r>
              <a:rPr lang="mr-IN" dirty="0"/>
              <a:t>–</a:t>
            </a:r>
            <a:r>
              <a:rPr lang="en-US" dirty="0"/>
              <a:t> node selected based on amount of currency owned or held in reserve</a:t>
            </a:r>
          </a:p>
          <a:p>
            <a:pPr lvl="1"/>
            <a:r>
              <a:rPr lang="en-US" b="1" dirty="0">
                <a:solidFill>
                  <a:srgbClr val="002060"/>
                </a:solidFill>
              </a:rPr>
              <a:t>Byzantine consensus </a:t>
            </a:r>
            <a:r>
              <a:rPr lang="mr-IN" dirty="0"/>
              <a:t>–</a:t>
            </a:r>
            <a:r>
              <a:rPr lang="en-US" dirty="0"/>
              <a:t> message-based protocol to reach consensus on next block</a:t>
            </a:r>
          </a:p>
          <a:p>
            <a:pPr lvl="1"/>
            <a:r>
              <a:rPr lang="en-US" dirty="0"/>
              <a:t>Other approaches </a:t>
            </a:r>
            <a:r>
              <a:rPr lang="mr-IN" dirty="0"/>
              <a:t>–</a:t>
            </a:r>
            <a:r>
              <a:rPr lang="en-US" dirty="0"/>
              <a:t> proof of activity, proof of burn, proof of capacity, proof of elapsed time</a:t>
            </a:r>
          </a:p>
        </p:txBody>
      </p:sp>
    </p:spTree>
    <p:extLst>
      <p:ext uri="{BB962C8B-B14F-4D97-AF65-F5344CB8AC3E}">
        <p14:creationId xmlns:p14="http://schemas.microsoft.com/office/powerpoint/2010/main" val="186120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Properties and Structure</a:t>
            </a:r>
          </a:p>
        </p:txBody>
      </p:sp>
      <p:sp>
        <p:nvSpPr>
          <p:cNvPr id="3" name="Content Placeholder 2"/>
          <p:cNvSpPr>
            <a:spLocks noGrp="1"/>
          </p:cNvSpPr>
          <p:nvPr>
            <p:ph idx="1"/>
          </p:nvPr>
        </p:nvSpPr>
        <p:spPr/>
        <p:txBody>
          <a:bodyPr/>
          <a:lstStyle/>
          <a:p>
            <a:r>
              <a:rPr lang="en-US" b="1" dirty="0">
                <a:solidFill>
                  <a:srgbClr val="002060"/>
                </a:solidFill>
              </a:rPr>
              <a:t>Forks</a:t>
            </a:r>
          </a:p>
          <a:p>
            <a:pPr lvl="1"/>
            <a:r>
              <a:rPr lang="en-US" dirty="0"/>
              <a:t>A fork occurs if a block is added to a block that is not the most recent one</a:t>
            </a:r>
          </a:p>
          <a:p>
            <a:pPr lvl="1"/>
            <a:r>
              <a:rPr lang="en-US" dirty="0"/>
              <a:t>Accidental if consequence of the consensus algorithm</a:t>
            </a:r>
          </a:p>
          <a:p>
            <a:pPr lvl="2"/>
            <a:r>
              <a:rPr lang="en-US" dirty="0"/>
              <a:t>One fork survives; others are eventually </a:t>
            </a:r>
            <a:r>
              <a:rPr lang="en-US" b="1" dirty="0">
                <a:solidFill>
                  <a:srgbClr val="002060"/>
                </a:solidFill>
              </a:rPr>
              <a:t>orphaned</a:t>
            </a:r>
          </a:p>
          <a:p>
            <a:pPr lvl="1"/>
            <a:r>
              <a:rPr lang="en-US" dirty="0"/>
              <a:t>Malicious if due to an attempt to damage the blockchain</a:t>
            </a:r>
          </a:p>
          <a:p>
            <a:pPr lvl="1"/>
            <a:r>
              <a:rPr lang="en-US" dirty="0"/>
              <a:t>Consensus-based if agreed to by majority of users</a:t>
            </a:r>
          </a:p>
          <a:p>
            <a:r>
              <a:rPr lang="en-US" dirty="0"/>
              <a:t>Consensus-based fork types</a:t>
            </a:r>
          </a:p>
          <a:p>
            <a:pPr lvl="1"/>
            <a:r>
              <a:rPr lang="en-US" b="1" dirty="0">
                <a:solidFill>
                  <a:srgbClr val="002060"/>
                </a:solidFill>
              </a:rPr>
              <a:t>Hard</a:t>
            </a:r>
            <a:r>
              <a:rPr lang="en-US" dirty="0">
                <a:solidFill>
                  <a:schemeClr val="tx2"/>
                </a:solidFill>
              </a:rPr>
              <a:t> </a:t>
            </a:r>
            <a:r>
              <a:rPr lang="mr-IN" dirty="0"/>
              <a:t>–</a:t>
            </a:r>
            <a:r>
              <a:rPr lang="en-US" dirty="0"/>
              <a:t> old version of blockchain software does not recognize new blocks as valid</a:t>
            </a:r>
            <a:endParaRPr lang="en-US" dirty="0">
              <a:solidFill>
                <a:schemeClr val="tx2"/>
              </a:solidFill>
            </a:endParaRPr>
          </a:p>
          <a:p>
            <a:pPr lvl="1"/>
            <a:r>
              <a:rPr lang="en-US" b="1" dirty="0">
                <a:solidFill>
                  <a:srgbClr val="002060"/>
                </a:solidFill>
              </a:rPr>
              <a:t>Soft</a:t>
            </a:r>
            <a:r>
              <a:rPr lang="en-US" dirty="0">
                <a:solidFill>
                  <a:schemeClr val="tx2"/>
                </a:solidFill>
              </a:rPr>
              <a:t> </a:t>
            </a:r>
            <a:r>
              <a:rPr lang="mr-IN" dirty="0"/>
              <a:t>–</a:t>
            </a:r>
            <a:r>
              <a:rPr lang="en-US" dirty="0"/>
              <a:t> old version of blockchain software recognizes new blocks as valid</a:t>
            </a:r>
          </a:p>
        </p:txBody>
      </p:sp>
    </p:spTree>
    <p:extLst>
      <p:ext uri="{BB962C8B-B14F-4D97-AF65-F5344CB8AC3E}">
        <p14:creationId xmlns:p14="http://schemas.microsoft.com/office/powerpoint/2010/main" val="9317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Properties and Structure</a:t>
            </a:r>
          </a:p>
        </p:txBody>
      </p:sp>
      <p:sp>
        <p:nvSpPr>
          <p:cNvPr id="3" name="Content Placeholder 2"/>
          <p:cNvSpPr>
            <a:spLocks noGrp="1"/>
          </p:cNvSpPr>
          <p:nvPr>
            <p:ph idx="1"/>
          </p:nvPr>
        </p:nvSpPr>
        <p:spPr/>
        <p:txBody>
          <a:bodyPr/>
          <a:lstStyle/>
          <a:p>
            <a:r>
              <a:rPr lang="en-US" dirty="0"/>
              <a:t>Digital signature</a:t>
            </a:r>
          </a:p>
          <a:p>
            <a:pPr lvl="1"/>
            <a:r>
              <a:rPr lang="en-US" dirty="0"/>
              <a:t>Public-key encryption is used to allow users to sign their transactions.</a:t>
            </a:r>
          </a:p>
          <a:p>
            <a:pPr lvl="1"/>
            <a:r>
              <a:rPr lang="en-US" dirty="0"/>
              <a:t>Ensures that users cannot deny submitting the transaction, a property called </a:t>
            </a:r>
            <a:r>
              <a:rPr lang="en-US" b="1" dirty="0">
                <a:solidFill>
                  <a:srgbClr val="002060"/>
                </a:solidFill>
              </a:rPr>
              <a:t>irrefutability</a:t>
            </a:r>
            <a:r>
              <a:rPr lang="en-US" dirty="0"/>
              <a:t>.</a:t>
            </a:r>
          </a:p>
          <a:p>
            <a:r>
              <a:rPr lang="en-US" dirty="0"/>
              <a:t>Anonymity</a:t>
            </a:r>
          </a:p>
          <a:p>
            <a:pPr lvl="1"/>
            <a:r>
              <a:rPr lang="en-US" dirty="0"/>
              <a:t>Users can remain anonymous unless there is a way to tie the user’s ID (public key) to a real-world entity</a:t>
            </a:r>
          </a:p>
          <a:p>
            <a:r>
              <a:rPr lang="en-US" dirty="0"/>
              <a:t>Summary of blockchain properties:</a:t>
            </a:r>
          </a:p>
          <a:p>
            <a:pPr lvl="1"/>
            <a:r>
              <a:rPr lang="en-US" b="1" dirty="0">
                <a:solidFill>
                  <a:srgbClr val="002060"/>
                </a:solidFill>
              </a:rPr>
              <a:t>Decentralization</a:t>
            </a:r>
            <a:r>
              <a:rPr lang="en-US" dirty="0">
                <a:solidFill>
                  <a:schemeClr val="tx2"/>
                </a:solidFill>
              </a:rPr>
              <a:t> </a:t>
            </a:r>
            <a:r>
              <a:rPr lang="mr-IN" dirty="0"/>
              <a:t>–</a:t>
            </a:r>
            <a:r>
              <a:rPr lang="en-US" dirty="0"/>
              <a:t> majority consensus with no central authority.</a:t>
            </a:r>
            <a:endParaRPr lang="en-US" dirty="0">
              <a:solidFill>
                <a:schemeClr val="tx2"/>
              </a:solidFill>
            </a:endParaRPr>
          </a:p>
          <a:p>
            <a:pPr lvl="1"/>
            <a:r>
              <a:rPr lang="en-US" b="1" dirty="0">
                <a:solidFill>
                  <a:srgbClr val="002060"/>
                </a:solidFill>
              </a:rPr>
              <a:t>Tamper resistance </a:t>
            </a:r>
            <a:r>
              <a:rPr lang="mr-IN" dirty="0"/>
              <a:t>–</a:t>
            </a:r>
            <a:r>
              <a:rPr lang="en-US" dirty="0"/>
              <a:t> infeasibility of changing the contents of blocks on the blockchain.</a:t>
            </a:r>
            <a:endParaRPr lang="en-US" dirty="0">
              <a:solidFill>
                <a:schemeClr val="tx2"/>
              </a:solidFill>
            </a:endParaRPr>
          </a:p>
          <a:p>
            <a:pPr lvl="1"/>
            <a:r>
              <a:rPr lang="en-US" b="1" dirty="0">
                <a:solidFill>
                  <a:srgbClr val="002060"/>
                </a:solidFill>
              </a:rPr>
              <a:t>Irrefutability</a:t>
            </a:r>
            <a:r>
              <a:rPr lang="en-US" dirty="0">
                <a:solidFill>
                  <a:schemeClr val="tx2"/>
                </a:solidFill>
              </a:rPr>
              <a:t> </a:t>
            </a:r>
            <a:r>
              <a:rPr lang="mr-IN" dirty="0"/>
              <a:t>–</a:t>
            </a:r>
            <a:r>
              <a:rPr lang="en-US" dirty="0"/>
              <a:t> user cannot deny having submitted a transaction.</a:t>
            </a:r>
            <a:endParaRPr lang="en-US" dirty="0">
              <a:solidFill>
                <a:schemeClr val="tx2"/>
              </a:solidFill>
            </a:endParaRPr>
          </a:p>
          <a:p>
            <a:pPr lvl="1"/>
            <a:r>
              <a:rPr lang="en-US" b="1" dirty="0">
                <a:solidFill>
                  <a:srgbClr val="002060"/>
                </a:solidFill>
              </a:rPr>
              <a:t>Anonymity</a:t>
            </a:r>
            <a:r>
              <a:rPr lang="mr-IN" dirty="0"/>
              <a:t> –</a:t>
            </a:r>
            <a:r>
              <a:rPr lang="en-US" dirty="0"/>
              <a:t>  IDs not directly tied to any real-world entity</a:t>
            </a:r>
          </a:p>
          <a:p>
            <a:endParaRPr lang="en-US" dirty="0"/>
          </a:p>
        </p:txBody>
      </p:sp>
    </p:spTree>
    <p:extLst>
      <p:ext uri="{BB962C8B-B14F-4D97-AF65-F5344CB8AC3E}">
        <p14:creationId xmlns:p14="http://schemas.microsoft.com/office/powerpoint/2010/main" val="1514858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213B-7822-3B45-ACDF-0FCC7D00AF72}"/>
              </a:ext>
            </a:extLst>
          </p:cNvPr>
          <p:cNvSpPr>
            <a:spLocks noGrp="1"/>
          </p:cNvSpPr>
          <p:nvPr>
            <p:ph type="title"/>
          </p:nvPr>
        </p:nvSpPr>
        <p:spPr/>
        <p:txBody>
          <a:bodyPr/>
          <a:lstStyle/>
          <a:p>
            <a:r>
              <a:rPr lang="en-US" dirty="0"/>
              <a:t>Cryptographic Hash Functions</a:t>
            </a:r>
          </a:p>
        </p:txBody>
      </p:sp>
      <p:sp>
        <p:nvSpPr>
          <p:cNvPr id="3" name="Content Placeholder 2">
            <a:extLst>
              <a:ext uri="{FF2B5EF4-FFF2-40B4-BE49-F238E27FC236}">
                <a16:creationId xmlns:a16="http://schemas.microsoft.com/office/drawing/2014/main" id="{F1A57958-BA87-FC45-B6B0-6681F7CE6738}"/>
              </a:ext>
            </a:extLst>
          </p:cNvPr>
          <p:cNvSpPr>
            <a:spLocks noGrp="1"/>
          </p:cNvSpPr>
          <p:nvPr>
            <p:ph idx="1"/>
          </p:nvPr>
        </p:nvSpPr>
        <p:spPr/>
        <p:txBody>
          <a:bodyPr/>
          <a:lstStyle/>
          <a:p>
            <a:r>
              <a:rPr lang="en-US" dirty="0"/>
              <a:t>Let </a:t>
            </a:r>
            <a:r>
              <a:rPr lang="en-US" i="1" dirty="0"/>
              <a:t>h</a:t>
            </a:r>
            <a:r>
              <a:rPr lang="en-US" dirty="0"/>
              <a:t> denote a cryptographic hash function.  Then </a:t>
            </a:r>
            <a:r>
              <a:rPr lang="en-US" i="1" dirty="0"/>
              <a:t>h</a:t>
            </a:r>
            <a:r>
              <a:rPr lang="en-US" dirty="0"/>
              <a:t> must satisfy the following properties:</a:t>
            </a:r>
          </a:p>
          <a:p>
            <a:pPr lvl="1"/>
            <a:r>
              <a:rPr lang="en-US" b="1" dirty="0">
                <a:solidFill>
                  <a:srgbClr val="002060"/>
                </a:solidFill>
              </a:rPr>
              <a:t>Collision resistant </a:t>
            </a:r>
            <a:r>
              <a:rPr lang="en-US" dirty="0"/>
              <a:t>– It is infeasible to find two distinct values </a:t>
            </a:r>
            <a:r>
              <a:rPr lang="en-US" i="1" dirty="0"/>
              <a:t>x</a:t>
            </a:r>
            <a:r>
              <a:rPr lang="en-US" dirty="0"/>
              <a:t> and </a:t>
            </a:r>
            <a:r>
              <a:rPr lang="en-US" i="1" dirty="0"/>
              <a:t>y</a:t>
            </a:r>
            <a:r>
              <a:rPr lang="en-US" dirty="0"/>
              <a:t> such that h(x) = h(y)</a:t>
            </a:r>
          </a:p>
          <a:p>
            <a:pPr lvl="1"/>
            <a:r>
              <a:rPr lang="en-US" b="1" dirty="0">
                <a:solidFill>
                  <a:srgbClr val="002060"/>
                </a:solidFill>
              </a:rPr>
              <a:t>Irreversible</a:t>
            </a:r>
            <a:r>
              <a:rPr lang="en-US" dirty="0"/>
              <a:t> – Given h(x), it is infeasible to find x.</a:t>
            </a:r>
          </a:p>
          <a:p>
            <a:r>
              <a:rPr lang="en-US" dirty="0"/>
              <a:t>By </a:t>
            </a:r>
            <a:r>
              <a:rPr lang="en-US" b="1" i="1" dirty="0">
                <a:solidFill>
                  <a:srgbClr val="002060"/>
                </a:solidFill>
              </a:rPr>
              <a:t>infeasible</a:t>
            </a:r>
            <a:r>
              <a:rPr lang="en-US" i="1" dirty="0"/>
              <a:t>, </a:t>
            </a:r>
            <a:r>
              <a:rPr lang="en-US" dirty="0"/>
              <a:t> we mean that there is strong mathematical evidence, if not an actual proof, that there is no approach to obtaining an answer that is better than guessing from the set of all possibilities.</a:t>
            </a:r>
          </a:p>
        </p:txBody>
      </p:sp>
    </p:spTree>
    <p:extLst>
      <p:ext uri="{BB962C8B-B14F-4D97-AF65-F5344CB8AC3E}">
        <p14:creationId xmlns:p14="http://schemas.microsoft.com/office/powerpoint/2010/main" val="3170009727"/>
      </p:ext>
    </p:extLst>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101427</TotalTime>
  <Words>1693</Words>
  <Application>Microsoft Office PowerPoint</Application>
  <PresentationFormat>On-screen Show (4:3)</PresentationFormat>
  <Paragraphs>187</Paragraphs>
  <Slides>21</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31" baseType="lpstr">
      <vt:lpstr>MS PGothic</vt:lpstr>
      <vt:lpstr>MS PGothic</vt:lpstr>
      <vt:lpstr>Arial</vt:lpstr>
      <vt:lpstr>Helvetica</vt:lpstr>
      <vt:lpstr>Monotype Sorts</vt:lpstr>
      <vt:lpstr>Times New Roman</vt:lpstr>
      <vt:lpstr>Webdings</vt:lpstr>
      <vt:lpstr>Wingdings</vt:lpstr>
      <vt:lpstr>2_db-5-grey</vt:lpstr>
      <vt:lpstr>Chapter 26: Blockchain Databases</vt:lpstr>
      <vt:lpstr>Outline</vt:lpstr>
      <vt:lpstr>History</vt:lpstr>
      <vt:lpstr>Types of Blockchain</vt:lpstr>
      <vt:lpstr>Blockchain Properties and Structure</vt:lpstr>
      <vt:lpstr>Blockchain Properties and Structure</vt:lpstr>
      <vt:lpstr>Blockchain Properties and Structure</vt:lpstr>
      <vt:lpstr>Blockchain Properties and Structure</vt:lpstr>
      <vt:lpstr>Cryptographic Hash Functions</vt:lpstr>
      <vt:lpstr>Blockchain Transactions</vt:lpstr>
      <vt:lpstr>Consensus</vt:lpstr>
      <vt:lpstr>Proof of Work</vt:lpstr>
      <vt:lpstr>Byzantine Consensus</vt:lpstr>
      <vt:lpstr>Sybil Attacks</vt:lpstr>
      <vt:lpstr>Data Management in a Blockchain</vt:lpstr>
      <vt:lpstr>Smart Contracts</vt:lpstr>
      <vt:lpstr>Concept of “Gas” in Ethereum</vt:lpstr>
      <vt:lpstr>Smart Contracts</vt:lpstr>
      <vt:lpstr>Performance Enhancement</vt:lpstr>
      <vt:lpstr>Emerging Applications</vt:lpstr>
      <vt:lpstr>End of Chapter 26</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Silberschatz, Avi</cp:lastModifiedBy>
  <cp:revision>479</cp:revision>
  <cp:lastPrinted>1999-06-28T19:27:31Z</cp:lastPrinted>
  <dcterms:created xsi:type="dcterms:W3CDTF">2009-12-21T15:40:22Z</dcterms:created>
  <dcterms:modified xsi:type="dcterms:W3CDTF">2019-08-08T08:57:22Z</dcterms:modified>
</cp:coreProperties>
</file>