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gmBVq2Ct1xGoViKvK1BYtfuQ8Q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2DB85B-09D3-4AB4-80B9-41EA9D3D7577}">
  <a:tblStyle styleId="{612DB85B-09D3-4AB4-80B9-41EA9D3D75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690b03c5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690b0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690b03c5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690b03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690b03c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9690b03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690b03c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690b03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9690b03c5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9690b03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690b03c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690b03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9690b03c5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9690b03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690b03c5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9690b03c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9690b03c5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9690b03c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9690b03c5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9690b03c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a36cb3e0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a36cb3e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a36cb3e0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a36cb3e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a36cb3e0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a36cb3e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a36cb3e0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a36cb3e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a36cb3e03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a36cb3e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a36cb3e0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a36cb3e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a36cb3e0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a36cb3e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a36cb3e03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a36cb3e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a36cb3e03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a36cb3e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690b03c5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690b03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690b03c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690b03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690b03c5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9690b0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690b03c5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9690b03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690b03c5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690b0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9690b03c5_0_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g369690b03c5_0_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Redwan Ahmed Rizvee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-US"/>
              <a:t>) </a:t>
            </a:r>
            <a:endParaRPr/>
          </a:p>
        </p:txBody>
      </p:sp>
      <p:sp>
        <p:nvSpPr>
          <p:cNvPr id="86" name="Google Shape;86;g369690b03c5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690b03c5_0_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 in OODB</a:t>
            </a:r>
            <a:endParaRPr/>
          </a:p>
        </p:txBody>
      </p:sp>
      <p:sp>
        <p:nvSpPr>
          <p:cNvPr id="151" name="Google Shape;151;g369690b03c5_0_1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Persistence: Objects Remain in Database Across Program Executions Without Needing Serialization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Persistence means that data (objects) outlive the program that created or modified them — they are stored permanently until explicitly deleted.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traditional programming, to save objects to disk or send them over a network, you typically serialize them (convert them into a flat format like JSON or binary), then later deserialize back to objects.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 OODBs, persistence is transparent.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g369690b03c5_0_1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690b03c5_0_165"/>
          <p:cNvSpPr txBox="1"/>
          <p:nvPr>
            <p:ph type="title"/>
          </p:nvPr>
        </p:nvSpPr>
        <p:spPr>
          <a:xfrm>
            <a:off x="457200" y="122242"/>
            <a:ext cx="82296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Tabular Data vs OODB</a:t>
            </a:r>
            <a:endParaRPr/>
          </a:p>
        </p:txBody>
      </p:sp>
      <p:sp>
        <p:nvSpPr>
          <p:cNvPr id="158" name="Google Shape;158;g369690b03c5_0_1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g369690b03c5_0_165"/>
          <p:cNvGraphicFramePr/>
          <p:nvPr/>
        </p:nvGraphicFramePr>
        <p:xfrm>
          <a:off x="861600" y="18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{612DB85B-09D3-4AB4-80B9-41EA9D3D7577}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Category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Tabular Data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OODB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Representation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in flat tables with rows and columns.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as objects with attributes and methods.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Relationships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foreign keys.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direct object references.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Complexity Handling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Requires joins for complex relationships.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Uses navigational access and encapsulation.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Schema Evolution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Altering schemas may require data migration.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Easier to evolve due to inheritance and class structure.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 Fit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Well-suited for structured, transactional data.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Ideal for complex data and close integration with object-oriented applications.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Object-Relational Databases (ORDB)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of </a:t>
            </a:r>
            <a:r>
              <a:rPr b="1" lang="en-US">
                <a:solidFill>
                  <a:schemeClr val="dk1"/>
                </a:solidFill>
              </a:rPr>
              <a:t>relational (tabular)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object-oriented (OODB)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SQL:1999, SQL:2003.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User-defined types (UDTs)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 inheritance (subtypes)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References (Object Pointers)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Structured and collection types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Methods on types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PostgreSQL, Oracle, IBM DB2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649925" y="2974400"/>
            <a:ext cx="36471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Object-Relational Queries allow you to manipulate and retrieve data </a:t>
            </a: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using these extended features while maintaining compatibility with SQL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690b03c5_0_189"/>
          <p:cNvSpPr txBox="1"/>
          <p:nvPr>
            <p:ph type="title"/>
          </p:nvPr>
        </p:nvSpPr>
        <p:spPr>
          <a:xfrm>
            <a:off x="457200" y="46050"/>
            <a:ext cx="1930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Schema of ORDB</a:t>
            </a:r>
            <a:endParaRPr/>
          </a:p>
        </p:txBody>
      </p:sp>
      <p:sp>
        <p:nvSpPr>
          <p:cNvPr id="173" name="Google Shape;173;g369690b03c5_0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69690b03c5_0_189"/>
          <p:cNvSpPr txBox="1"/>
          <p:nvPr/>
        </p:nvSpPr>
        <p:spPr>
          <a:xfrm>
            <a:off x="129900" y="3500550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Table Course with a reference to Instructor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Course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course_id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title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instructor_id INT REFERENCES Instructor(id)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75" name="Google Shape;175;g369690b03c5_0_189"/>
          <p:cNvSpPr txBox="1"/>
          <p:nvPr/>
        </p:nvSpPr>
        <p:spPr>
          <a:xfrm>
            <a:off x="3454975" y="103900"/>
            <a:ext cx="4257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user-defined type for Address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address_type AS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street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city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zip VARCHAR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369690b03c5_0_189"/>
          <p:cNvSpPr txBox="1"/>
          <p:nvPr/>
        </p:nvSpPr>
        <p:spPr>
          <a:xfrm>
            <a:off x="4673300" y="1802225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a base table for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Person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name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addr address_type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369690b03c5_0_189"/>
          <p:cNvSpPr txBox="1"/>
          <p:nvPr/>
        </p:nvSpPr>
        <p:spPr>
          <a:xfrm>
            <a:off x="4673300" y="3818650"/>
            <a:ext cx="4088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 table Student that inherits from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Student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major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gpa FLOAT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369690b03c5_0_189"/>
          <p:cNvSpPr txBox="1"/>
          <p:nvPr/>
        </p:nvSpPr>
        <p:spPr>
          <a:xfrm>
            <a:off x="129900" y="1802225"/>
            <a:ext cx="3452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table Instructor that inherits from Person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Instructor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salary NUMERIC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690b03c5_0_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Query of ORDB</a:t>
            </a:r>
            <a:endParaRPr/>
          </a:p>
        </p:txBody>
      </p:sp>
      <p:sp>
        <p:nvSpPr>
          <p:cNvPr id="184" name="Google Shape;184;g369690b03c5_0_2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s.major, c.title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Student s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Enrollment e ON s.id = e.student_id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Course c ON e.course_id = c.course_id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Instructor i ON c.instructor_id = i.id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s.major = 'Computer Science' AND i.department = 'CS'</a:t>
            </a: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Courier New"/>
              <a:buChar char="-"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we combine inheritance (Person), UDTs (Address) and References (instructor)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c.title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UNNEST(c.enrolledStudents) AS 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'Database Systems'; 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g369690b03c5_0_2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369690b03c5_0_206"/>
          <p:cNvSpPr txBox="1"/>
          <p:nvPr/>
        </p:nvSpPr>
        <p:spPr>
          <a:xfrm>
            <a:off x="5766975" y="120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approach</a:t>
            </a:r>
            <a:endParaRPr/>
          </a:p>
        </p:txBody>
      </p:sp>
      <p:cxnSp>
        <p:nvCxnSpPr>
          <p:cNvPr id="187" name="Google Shape;187;g369690b03c5_0_206"/>
          <p:cNvCxnSpPr>
            <a:stCxn id="186" idx="1"/>
          </p:cNvCxnSpPr>
          <p:nvPr/>
        </p:nvCxnSpPr>
        <p:spPr>
          <a:xfrm flipH="1">
            <a:off x="4738275" y="1400100"/>
            <a:ext cx="10287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369690b03c5_0_206"/>
          <p:cNvSpPr txBox="1"/>
          <p:nvPr/>
        </p:nvSpPr>
        <p:spPr>
          <a:xfrm>
            <a:off x="389650" y="5844875"/>
            <a:ext cx="2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Object-Relational approach</a:t>
            </a:r>
            <a:endParaRPr/>
          </a:p>
        </p:txBody>
      </p:sp>
      <p:cxnSp>
        <p:nvCxnSpPr>
          <p:cNvPr id="189" name="Google Shape;189;g369690b03c5_0_206"/>
          <p:cNvCxnSpPr>
            <a:stCxn id="188" idx="0"/>
          </p:cNvCxnSpPr>
          <p:nvPr/>
        </p:nvCxnSpPr>
        <p:spPr>
          <a:xfrm flipH="1" rot="10800000">
            <a:off x="1687300" y="5210975"/>
            <a:ext cx="10896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690b03c5_0_217"/>
          <p:cNvSpPr txBox="1"/>
          <p:nvPr>
            <p:ph type="title"/>
          </p:nvPr>
        </p:nvSpPr>
        <p:spPr>
          <a:xfrm>
            <a:off x="457200" y="-24254"/>
            <a:ext cx="8229600" cy="75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Object Relational Queries</a:t>
            </a:r>
            <a:endParaRPr/>
          </a:p>
        </p:txBody>
      </p:sp>
      <p:sp>
        <p:nvSpPr>
          <p:cNvPr id="195" name="Google Shape;195;g369690b03c5_0_217"/>
          <p:cNvSpPr txBox="1"/>
          <p:nvPr>
            <p:ph idx="1" type="body"/>
          </p:nvPr>
        </p:nvSpPr>
        <p:spPr>
          <a:xfrm>
            <a:off x="457200" y="678000"/>
            <a:ext cx="8229600" cy="56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Path Expressions: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Navigate through nested attributes or referenced objects using dot notation.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student.address.city</a:t>
            </a:r>
            <a:b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Dereferencing References: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Objects can have attributes that are references (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REF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) to other objects. You can dereference these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student.advisor.name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—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advisor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is a reference to an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For OODBMS,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student.advisor.name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However, for ORDBMS, need to DREF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DEREF(student.advisor).name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Table Inheritance Queries: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Queries can exploit inheritance hierarchies in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Querying a base table returns all rows including those in child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SQL: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SELECT * FROM 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returns rows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tables if they inherit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User-Defined Types and Methods: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You can call methods (functions) on objects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student.getAge()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to compute the student's age dynamically.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Polymorphic Queries: 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Queries can return results of various subtypes, with the ability to discriminate based on actual type.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g369690b03c5_0_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690b03c5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Syntax Extensions in ORDB Queries</a:t>
            </a:r>
            <a:endParaRPr/>
          </a:p>
        </p:txBody>
      </p:sp>
      <p:sp>
        <p:nvSpPr>
          <p:cNvPr id="202" name="Google Shape;202;g369690b03c5_0_2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3" name="Google Shape;203;g369690b03c5_0_224"/>
          <p:cNvGraphicFramePr/>
          <p:nvPr/>
        </p:nvGraphicFramePr>
        <p:xfrm>
          <a:off x="874575" y="17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{612DB85B-09D3-4AB4-80B9-41EA9D3D7577}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student.address.city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Access nested fields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Dereference Reference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student.advisor.name</a:t>
                      </a:r>
                      <a:b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DREF(</a:t>
                      </a: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student.advisor).name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Follow reference links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 Inheritance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Retrieve rows from all subtypes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Filter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typeOf(person) = 'Student'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Filter by subtype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 Call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student.getGPA()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Invoke methods on objects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Queries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 FROM course.enrolledStudents s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of collection attributes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9690b03c5_0_235"/>
          <p:cNvSpPr txBox="1"/>
          <p:nvPr>
            <p:ph type="title"/>
          </p:nvPr>
        </p:nvSpPr>
        <p:spPr>
          <a:xfrm>
            <a:off x="457200" y="66820"/>
            <a:ext cx="82296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09" name="Google Shape;209;g369690b03c5_0_2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0" name="Google Shape;210;g369690b03c5_0_235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{612DB85B-09D3-4AB4-80B9-41EA9D3D7577}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User-Defined Types (UDTs)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 TYPE address_type AS (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street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city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zip VARCHAR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References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 and Object Identity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OID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advisor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a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 an Instructor object)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DREF(s.advisor).name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Navigate nested attributes or referenced objects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c.instructor.department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Inheritance and Type Hierarchies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Tables can inherit from base tables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on super- and subtypes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-- Returns Persons, Students, Instructors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690b03c5_0_264"/>
          <p:cNvSpPr txBox="1"/>
          <p:nvPr>
            <p:ph type="title"/>
          </p:nvPr>
        </p:nvSpPr>
        <p:spPr>
          <a:xfrm>
            <a:off x="548125" y="-2319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16" name="Google Shape;216;g369690b03c5_0_2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7" name="Google Shape;217;g369690b03c5_0_264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{612DB85B-09D3-4AB4-80B9-41EA9D3D7577}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Types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Attributes can be arrays, lists, multisets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in collections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c, UNNEST(c.enrolledStudents) AS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UNNEST()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used to flatten collection-type attributes (e.g., arrays, multisets, or lists) into individual rows, allowing relational-style querying over collections stored within tuples.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Methods / Member Functions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Functions bound to types, invoked in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s.getGPA()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s.getGPA() &gt; 3.5;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and Type Checking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p.name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Person p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TYPEOF(p) = 'Student';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Nested and Correlated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EXISTS (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SELECT 1 FROM UNNEST(c.enrolledStudents) s WHERE s.gpa &gt; 3.8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9690b03c5_0_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23" name="Google Shape;223;g369690b03c5_0_2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4" name="Google Shape;224;g369690b03c5_0_286"/>
          <p:cNvGraphicFramePr/>
          <p:nvPr/>
        </p:nvGraphicFramePr>
        <p:xfrm>
          <a:off x="640775" y="18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{612DB85B-09D3-4AB4-80B9-41EA9D3D7577}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Extended Join Operations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Enrollment e ON s.id = e.student_id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Course c ON e.course_id = c.course_id;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 Creation and Manipulation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INSERT INTO Student VALUES (NEW Student( ... ));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Database Systems: Concepts &amp; Extensions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An overview of advanced database concepts including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object-oriented,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object-relational, and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specialized databases such as : </a:t>
            </a:r>
            <a:r>
              <a:rPr i="1" lang="en-US">
                <a:solidFill>
                  <a:schemeClr val="dk1"/>
                </a:solidFill>
              </a:rPr>
              <a:t>temporal, spatial, multimedia,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i="1" lang="en-US">
                <a:solidFill>
                  <a:schemeClr val="dk1"/>
                </a:solidFill>
              </a:rPr>
              <a:t>mobile databases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Complex data types: structured, array, multiset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Inheritance, object identity, and reference types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Object-relational queries and implementation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457200" y="46046"/>
            <a:ext cx="8229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Complex Data Types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142875" y="761250"/>
            <a:ext cx="30000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TYPE Address AS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street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city VARCHAR(30),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zip VARCHAR(10)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Employee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empID INT,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address Address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142875" y="34290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Types: Nested records/tuples.</a:t>
            </a:r>
            <a:b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when you want to encapsulate multiple related fields as a single unit.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3247175" y="761250"/>
            <a:ext cx="3452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Product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productID INT,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tags TEXT[] -- array of tags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3247175" y="2146650"/>
            <a:ext cx="34524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Arrays: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Indexed collections of fixed or variable length.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Useful in scientific data where you store series of measurements.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4361575" y="3882050"/>
            <a:ext cx="464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TYPE IntBag AS MULTISET(INTEGER);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4361575" y="4411375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Multisets: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Unordered collections allowing duplicates.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 txBox="1"/>
          <p:nvPr>
            <p:ph type="title"/>
          </p:nvPr>
        </p:nvSpPr>
        <p:spPr>
          <a:xfrm>
            <a:off x="457200" y="131769"/>
            <a:ext cx="8229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6"/>
          <p:cNvSpPr txBox="1"/>
          <p:nvPr>
            <p:ph idx="1" type="body"/>
          </p:nvPr>
        </p:nvSpPr>
        <p:spPr>
          <a:xfrm>
            <a:off x="457200" y="871000"/>
            <a:ext cx="82296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Inheritance: Enables polymorphism in queries.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600075" y="1629700"/>
            <a:ext cx="835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Person AS (name TEXT) NOT FINAL;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Student UNDER Person AS (major TEXT);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Instructor UNDER Person AS (department TEXT);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People OF Person; 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creates a table named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People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where </a:t>
            </a: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row is an object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any of its subtypes (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6"/>
          <p:cNvSpPr txBox="1"/>
          <p:nvPr/>
        </p:nvSpPr>
        <p:spPr>
          <a:xfrm>
            <a:off x="690125" y="3746088"/>
            <a:ext cx="80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p.name FROM People p WHERE p IS OF (ONLY Student); </a:t>
            </a:r>
            <a:endParaRPr>
              <a:solidFill>
                <a:srgbClr val="99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5972175" y="989725"/>
            <a:ext cx="2506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denotes fields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7" name="Google Shape;247;p6"/>
          <p:cNvCxnSpPr>
            <a:stCxn id="246" idx="1"/>
          </p:cNvCxnSpPr>
          <p:nvPr/>
        </p:nvCxnSpPr>
        <p:spPr>
          <a:xfrm flipH="1">
            <a:off x="3842175" y="1262875"/>
            <a:ext cx="21300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a36cb3e03_0_20"/>
          <p:cNvSpPr txBox="1"/>
          <p:nvPr>
            <p:ph type="title"/>
          </p:nvPr>
        </p:nvSpPr>
        <p:spPr>
          <a:xfrm>
            <a:off x="457200" y="66818"/>
            <a:ext cx="8229600" cy="4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/>
          </a:p>
        </p:txBody>
      </p:sp>
      <p:sp>
        <p:nvSpPr>
          <p:cNvPr id="253" name="Google Shape;253;g36a36cb3e03_0_20"/>
          <p:cNvSpPr txBox="1"/>
          <p:nvPr>
            <p:ph idx="1" type="body"/>
          </p:nvPr>
        </p:nvSpPr>
        <p:spPr>
          <a:xfrm>
            <a:off x="457200" y="781925"/>
            <a:ext cx="8229600" cy="276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 (OID): Unique ID for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Each object has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 system-defined identifier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that remains constant, regardless of the object's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Example: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 object of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type inserted into a table will be assigned an internal OID.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–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You can use this OID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to track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or r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eference the object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even if its attributes change.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g36a36cb3e03_0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a36cb3e03_0_39"/>
          <p:cNvSpPr txBox="1"/>
          <p:nvPr>
            <p:ph type="title"/>
          </p:nvPr>
        </p:nvSpPr>
        <p:spPr>
          <a:xfrm>
            <a:off x="457200" y="46043"/>
            <a:ext cx="8229600" cy="4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/>
          </a:p>
        </p:txBody>
      </p:sp>
      <p:sp>
        <p:nvSpPr>
          <p:cNvPr id="260" name="Google Shape;260;g36a36cb3e03_0_39"/>
          <p:cNvSpPr txBox="1"/>
          <p:nvPr>
            <p:ph idx="1" type="body"/>
          </p:nvPr>
        </p:nvSpPr>
        <p:spPr>
          <a:xfrm>
            <a:off x="457200" y="724250"/>
            <a:ext cx="8229600" cy="540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 Types: Objects pointing to others using REF types in SQL.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TYPE Department AS (name TEXT);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TABLE Departments OF Department;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TYPE Instructor UNDER Person AS (dept REF(Department));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TABLE Instructors OF Instructor;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Querying with Dereferencing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SELECT i.name, DEREF(i.dept).name FROM Instructors i;</a:t>
            </a:r>
            <a:endParaRPr>
              <a:solidFill>
                <a:srgbClr val="99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g36a36cb3e03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a36cb3e03_0_49"/>
          <p:cNvSpPr txBox="1"/>
          <p:nvPr>
            <p:ph type="title"/>
          </p:nvPr>
        </p:nvSpPr>
        <p:spPr>
          <a:xfrm>
            <a:off x="457200" y="-30157"/>
            <a:ext cx="8229600" cy="52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g36a36cb3e03_0_49"/>
          <p:cNvSpPr txBox="1"/>
          <p:nvPr>
            <p:ph idx="1" type="body"/>
          </p:nvPr>
        </p:nvSpPr>
        <p:spPr>
          <a:xfrm>
            <a:off x="457200" y="561100"/>
            <a:ext cx="8229600" cy="55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1) Navigating Collections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Implicit navigation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c.title = 'Database Systems';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enrolledStudents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is a list of object references, and the query language (e.g., OQL) handles iteration automatically.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Explicit unnesting required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Course c, UNNEST(c.enrolledStudents) AS 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c.title = 'Database Systems';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You must manually flatten collection attributes like arrays or multisets.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g36a36cb3e03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a36cb3e03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74" name="Google Shape;274;g36a36cb3e03_0_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Dereferencing Object References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Implicit dereferencing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s.name, s.advisor.name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Student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system understands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advisor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is a reference and automatically fetches attributes.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Explicit dereferencing using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DEREF()</a:t>
            </a:r>
            <a:b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s.name, DEREF(s.advisor).name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Student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Required to access referenced object’s attributes.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5" name="Google Shape;275;g36a36cb3e03_0_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a36cb3e03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81" name="Google Shape;281;g36a36cb3e03_0_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Inheritance in Tables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Classes with inheritance — queries behave like object method calls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Tables support type hierarchies with queries like: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* FROM Person;          -- includes Student and Instructor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* FROM ONLY Person;     -- excludes subtypes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p.name FROM People p WHERE p IS OF (Student); – polymorphism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2" name="Google Shape;282;g36a36cb3e03_0_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a36cb3e03_0_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88" name="Google Shape;288;g36a36cb3e03_0_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Method Invocation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 methods are naturally available (e.g.,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s.getAge()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Only possible if the DBMS supports methods on UDTs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-- Hypothetical example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s.name, s.getAge() FROM Student s;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9" name="Google Shape;289;g36a36cb3e03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a36cb3e03_0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OODB and ORDB</a:t>
            </a:r>
            <a:endParaRPr/>
          </a:p>
        </p:txBody>
      </p:sp>
      <p:sp>
        <p:nvSpPr>
          <p:cNvPr id="295" name="Google Shape;295;g36a36cb3e03_0_80"/>
          <p:cNvSpPr txBox="1"/>
          <p:nvPr>
            <p:ph idx="1" type="body"/>
          </p:nvPr>
        </p:nvSpPr>
        <p:spPr>
          <a:xfrm>
            <a:off x="127300" y="1119625"/>
            <a:ext cx="4444800" cy="560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OODB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Pros: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Seamless integration 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with object-oriented programming.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Natural modeling of complex and hierarchical data.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Supports encapsulation and behavior through methods.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Ideal for applications like CAD, simulations, and multimedia.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Cons: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Limited standardization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and vendor support.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Less mature query optimization and indexing capabilities.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Steeper learning curve for developers not familiar with OOP.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Poor interoperability with existing relational tools.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6" name="Google Shape;296;g36a36cb3e03_0_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g36a36cb3e03_0_80"/>
          <p:cNvSpPr txBox="1"/>
          <p:nvPr/>
        </p:nvSpPr>
        <p:spPr>
          <a:xfrm>
            <a:off x="4455100" y="1268700"/>
            <a:ext cx="4444800" cy="5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ORDB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Combines strengths of relational and object-oriented models.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SQL-based with extensions for structured and user-defined types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Better support and adoption in commercial RDBMS (e.g., PostgreSQL, Oracle).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Easier transition from legacy relational systems.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</a:t>
            </a: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complex SQL syntax and schema design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 support varies across platforms and may be limited.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 behavior (methods) not as naturally integrated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in OODBs.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 and polymorphism can be clunky 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compared to pure OODB.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a36cb3e03_0_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303" name="Google Shape;303;g36a36cb3e03_0_90"/>
          <p:cNvSpPr txBox="1"/>
          <p:nvPr>
            <p:ph idx="1" type="body"/>
          </p:nvPr>
        </p:nvSpPr>
        <p:spPr>
          <a:xfrm>
            <a:off x="457200" y="1210550"/>
            <a:ext cx="8229600" cy="56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en-US"/>
              <a:t>A persistent programming language integrates data persistence directly into the language semantics.</a:t>
            </a:r>
            <a:endParaRPr/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rPr lang="en-US"/>
              <a:t>Objects or data structures created in the language can persist beyond program termination without requiring explicit serialization or database commands.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key </a:t>
            </a:r>
            <a:r>
              <a:rPr lang="en-US"/>
              <a:t>Features: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Advantages: 1) Simplifies code: less boilerplate for storing and retrieving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2) Enhances productivity for complex and long-running applications (e.g,, notebook)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3) Reduces impedance mismatch between programming language and database, ala, direct object based communication rather than translation to SQL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6a36cb3e03_0_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g36a36cb3e03_0_90"/>
          <p:cNvSpPr/>
          <p:nvPr/>
        </p:nvSpPr>
        <p:spPr>
          <a:xfrm>
            <a:off x="544650" y="27475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Orthogonal Persistence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Any object, regardless of type, can be made persistent without changing how it is written.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6" name="Google Shape;306;g36a36cb3e03_0_90"/>
          <p:cNvSpPr/>
          <p:nvPr/>
        </p:nvSpPr>
        <p:spPr>
          <a:xfrm>
            <a:off x="4495800" y="27475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Transparency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No special code or syntax is required to store or retrieve persistent data—access is the same as for transient (in-memory) data.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7" name="Google Shape;307;g36a36cb3e03_0_90"/>
          <p:cNvSpPr/>
          <p:nvPr/>
        </p:nvSpPr>
        <p:spPr>
          <a:xfrm>
            <a:off x="544650" y="37052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Type Safety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Type checking is maintained even for persistent data.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8" name="Google Shape;308;g36a36cb3e03_0_90"/>
          <p:cNvSpPr/>
          <p:nvPr/>
        </p:nvSpPr>
        <p:spPr>
          <a:xfrm>
            <a:off x="4495800" y="37052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Garbage Collection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Unused persistent objects may be collected over time.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relational databases </a:t>
            </a:r>
            <a:r>
              <a:rPr b="1" lang="en-US">
                <a:solidFill>
                  <a:schemeClr val="dk1"/>
                </a:solidFill>
              </a:rPr>
              <a:t>are no longer sufficient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many modern applications.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OOP, multimedia, mobile devices, and time/location-sensitive data demands more advanced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DBs extend relational models with richer types, object orientation, persistence, and support for temporal, spatial, multimedia data.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"/>
          <p:cNvSpPr txBox="1"/>
          <p:nvPr>
            <p:ph type="title"/>
          </p:nvPr>
        </p:nvSpPr>
        <p:spPr>
          <a:xfrm>
            <a:off x="457200" y="-30157"/>
            <a:ext cx="8229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Temporal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9"/>
          <p:cNvSpPr txBox="1"/>
          <p:nvPr>
            <p:ph idx="1" type="body"/>
          </p:nvPr>
        </p:nvSpPr>
        <p:spPr>
          <a:xfrm>
            <a:off x="231200" y="699125"/>
            <a:ext cx="87543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Time-varying data support.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Time dimensions: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1143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Valid time: Real-world validity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1143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Transaction time: Stored in DB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 extensions: AS OF, VALID BETWEEN, TEMPORAL JOIN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Applications: Auditing, compliance, time-series analysis.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Real-World Examples: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Healthcare Records: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Track patient information over time, including diagnoses and treatments.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Financial Systems: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Monitor stock prices, account balances, and transactions over time.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Human Resources: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Maintain employee roles, salaries, and department changes historically.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Insurance Claims: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Track policy changes, claim timelines, and customer status.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9"/>
          <p:cNvSpPr txBox="1"/>
          <p:nvPr/>
        </p:nvSpPr>
        <p:spPr>
          <a:xfrm>
            <a:off x="4660325" y="545500"/>
            <a:ext cx="4143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ELECT salary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Employee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empID = 101 AND PERIOD [2018-01-01 TO 2019-01-01] OVERLAPS employment_period;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/>
          <p:nvPr>
            <p:ph type="title"/>
          </p:nvPr>
        </p:nvSpPr>
        <p:spPr>
          <a:xfrm>
            <a:off x="457200" y="46045"/>
            <a:ext cx="8229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2" name="Google Shape;32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0"/>
          <p:cNvSpPr txBox="1"/>
          <p:nvPr/>
        </p:nvSpPr>
        <p:spPr>
          <a:xfrm>
            <a:off x="402675" y="831275"/>
            <a:ext cx="82296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andle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geometric, topological, and geographic data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GIS, mapping, location-based services, urban planning.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data types (points, lines, polygons)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indexing (e.g., R-trees)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predicates (e.g., </a:t>
            </a:r>
            <a:r>
              <a:rPr lang="en-US" sz="18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ST_Within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8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ST_Distance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Query: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Locations WHERE ST_Distance(geom, ST_Point(23.8, 90.4)) &lt; 1000;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type="title"/>
          </p:nvPr>
        </p:nvSpPr>
        <p:spPr>
          <a:xfrm>
            <a:off x="457200" y="274643"/>
            <a:ext cx="8229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Multimedia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1"/>
          <p:cNvSpPr txBox="1"/>
          <p:nvPr/>
        </p:nvSpPr>
        <p:spPr>
          <a:xfrm>
            <a:off x="0" y="1000125"/>
            <a:ext cx="89337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image, audio, video,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associated metadata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Digital libraries, surveillance, media asset management.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 for media types and attributes (resolution, codec, duration)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Content-based retrieval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(e.g., image similarity)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Storage and indexing of large binary objects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(BLOBs)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Query: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 FROM Videos WHERE duration &lt; 300 AND resolution = '1080p';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a36cb3e03_0_115"/>
          <p:cNvSpPr txBox="1"/>
          <p:nvPr>
            <p:ph type="title"/>
          </p:nvPr>
        </p:nvSpPr>
        <p:spPr>
          <a:xfrm>
            <a:off x="457200" y="274644"/>
            <a:ext cx="8229600" cy="59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Mobile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g36a36cb3e03_0_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Designed for use on mobile or distributed devices.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Offline applications, field data collection, mobile banking.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Disconnected operation and synchronization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Location/context-aware data services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Lightweight storage engines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(e.g., SQLite, Realm)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Example Scenario: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delivery app syncing route logs collected offline once network is available.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g36a36cb3e03_0_1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Summary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Google Shape;34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DBs extend beyond traditional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ORDB/OODB: Add structure and identity.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 for temporal, spatial, multimedia data.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Persistence and mobility are shaping DBMS evolution.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0" name="Google Shape;35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Elmasri &amp; Navathe – Fundamentals of Database Systems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Silberschatz et al. – Database System Concepts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Garcia-Molina et al. – Database Systems: The Complete Book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C.J. Date et al. – Temporal Data &amp; the Relational Model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Databases (OODB)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Built on object-oriented programming principles.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Key 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Encapsulation: Data + methods encapsulated within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Subtypes inherit attributes and methods from supertypes.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identity: Every object has a unique, system-generated identifier independent of its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Advantages: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Closer alignment with application programming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Improved support for complex and user-defined data 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Reusability and extensibility through class hierarchies.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690b03c5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 Example Scenario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g369690b03c5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Domain: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University Course Management System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Classes: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 { ID, name, address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 extends Person { major, GPA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 extends Person { department, salary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Course { courseID, title, instructor (ref), enrolledStudents (list of refs)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Relationships: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inherit from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Associations via references (e.g., instructor assigned to a course).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g369690b03c5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690b03c5_0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Example in OODB</a:t>
            </a:r>
            <a:endParaRPr/>
          </a:p>
        </p:txBody>
      </p:sp>
      <p:sp>
        <p:nvSpPr>
          <p:cNvPr id="120" name="Google Shape;120;g369690b03c5_0_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List the names of students enrolled in "Database Systems".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OQL (Object Query Language):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"Database Systems";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Interpretation: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Navigates from course to associated students using p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ath expressions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g369690b03c5_0_1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69690b03c5_0_116"/>
          <p:cNvSpPr/>
          <p:nvPr/>
        </p:nvSpPr>
        <p:spPr>
          <a:xfrm>
            <a:off x="5049975" y="4230000"/>
            <a:ext cx="3727800" cy="21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not cross!</a:t>
            </a:r>
            <a:b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Course c</a:t>
            </a:r>
            <a:r>
              <a:rPr lang="en-US" sz="1500">
                <a:solidFill>
                  <a:schemeClr val="dk1"/>
                </a:solidFill>
              </a:rPr>
              <a:t>: Iterates over all Course objects.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c.enrolledStudents s</a:t>
            </a:r>
            <a:r>
              <a:rPr lang="en-US" sz="1500">
                <a:solidFill>
                  <a:schemeClr val="dk1"/>
                </a:solidFill>
              </a:rPr>
              <a:t>: For each course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500">
                <a:solidFill>
                  <a:schemeClr val="dk1"/>
                </a:solidFill>
              </a:rPr>
              <a:t>, it iterates over the list/collection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enrolledStudents</a:t>
            </a:r>
            <a:r>
              <a:rPr lang="en-US" sz="1500">
                <a:solidFill>
                  <a:schemeClr val="dk1"/>
                </a:solidFill>
              </a:rPr>
              <a:t> and binds each student object to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23" name="Google Shape;123;g369690b03c5_0_116"/>
          <p:cNvCxnSpPr>
            <a:stCxn id="122" idx="3"/>
          </p:cNvCxnSpPr>
          <p:nvPr/>
        </p:nvCxnSpPr>
        <p:spPr>
          <a:xfrm rot="10800000">
            <a:off x="5335575" y="3155400"/>
            <a:ext cx="3442200" cy="2149200"/>
          </a:xfrm>
          <a:prstGeom prst="bentConnector3">
            <a:avLst>
              <a:gd fmla="val -69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g369690b03c5_0_116"/>
          <p:cNvSpPr txBox="1"/>
          <p:nvPr/>
        </p:nvSpPr>
        <p:spPr>
          <a:xfrm>
            <a:off x="114300" y="4711950"/>
            <a:ext cx="47409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for course in Course: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	for student in course.enrolledStudents: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	if course.title == "Database Systems":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    	print(student.name)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690b03c5_0_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Aspects of OODB</a:t>
            </a:r>
            <a:endParaRPr/>
          </a:p>
        </p:txBody>
      </p:sp>
      <p:sp>
        <p:nvSpPr>
          <p:cNvPr id="130" name="Google Shape;130;g369690b03c5_0_1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Storage: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are stored with OIDs and can refer to each other directly.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Indexing: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Path indexes support efficient access to nested or referenced attributes.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Persistence: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remain in database across program executions without needing serialization.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369690b03c5_0_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690b03c5_0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OODB</a:t>
            </a:r>
            <a:endParaRPr/>
          </a:p>
        </p:txBody>
      </p:sp>
      <p:sp>
        <p:nvSpPr>
          <p:cNvPr id="137" name="Google Shape;137;g369690b03c5_0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Indexing: Path Indexes Support Efficient Access to Nested or Referenced Attributes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object-oriented databases (OODB),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data is stored as objects that can reference other objects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often in nested structures or via pointers.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querying, you may want to quickly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 objects based on attributes that are not directly in the root object, but inside a referenced object or nested deep within the structure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Path indexing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creates indexes not just on flat attributes, but on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paths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through these 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g369690b03c5_0_1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0b03c5_0_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Indexing Helps? </a:t>
            </a:r>
            <a:endParaRPr/>
          </a:p>
        </p:txBody>
      </p:sp>
      <p:sp>
        <p:nvSpPr>
          <p:cNvPr id="144" name="Google Shape;144;g369690b03c5_0_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you have an object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that references a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Customer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object, which has an attribute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path index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could index the path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Order.customer.city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</a:t>
            </a:r>
            <a:r>
              <a:rPr lang="en-US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you query orders where the customer lives in "New York,"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database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uses the path index to quickly find all matching orders without scanning all orders and then fetching the customer info.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g369690b03c5_0_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