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6858000" cx="9144000"/>
  <p:notesSz cx="6858000" cy="9144000"/>
  <p:embeddedFontLst>
    <p:embeddedFont>
      <p:font typeface="Roboto Mon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0" roundtripDataSignature="AMtx7miTV5tbeNaqAXnyplHqVLHXZH18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BEECC2D-46B7-479A-9ED5-5D4BAB515CA6}">
  <a:tblStyle styleId="{ABEECC2D-46B7-479A-9ED5-5D4BAB515C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Mono-bold.fntdata"/><Relationship Id="rId14" Type="http://schemas.openxmlformats.org/officeDocument/2006/relationships/slide" Target="slides/slide8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1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0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9690b03c5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9690b03c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9690b03c5_0_1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69690b03c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9690b03c5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69690b03c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9690b03c5_0_1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9690b03c5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69690b03c5_0_2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69690b03c5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9690b03c5_0_2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69690b03c5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9690b03c5_0_2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9690b03c5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69690b03c5_0_2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69690b03c5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69690b03c5_0_2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69690b03c5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69690b03c5_0_2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69690b03c5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9690b03c5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9690b03c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9690b03c5_0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9690b03c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9690b03c5_0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9690b03c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9690b03c5_0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9690b03c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9690b03c5_0_1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69690b03c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" name="Google Shape;13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rizveeredwan.github.io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9690b03c5_0_9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latin typeface="Cambria"/>
                <a:ea typeface="Cambria"/>
                <a:cs typeface="Cambria"/>
                <a:sym typeface="Cambria"/>
              </a:rPr>
              <a:t>Introduction to Modern Databases</a:t>
            </a:r>
            <a:endParaRPr sz="4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" name="Google Shape;85;g369690b03c5_0_9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Redwan Ahmed Rizvee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https://rizveeredwan.github.io</a:t>
            </a:r>
            <a:r>
              <a:rPr lang="en-US"/>
              <a:t>) </a:t>
            </a:r>
            <a:endParaRPr/>
          </a:p>
        </p:txBody>
      </p:sp>
      <p:sp>
        <p:nvSpPr>
          <p:cNvPr id="86" name="Google Shape;86;g369690b03c5_0_9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9690b03c5_0_1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Persistence in OODB</a:t>
            </a:r>
            <a:endParaRPr/>
          </a:p>
        </p:txBody>
      </p:sp>
      <p:sp>
        <p:nvSpPr>
          <p:cNvPr id="151" name="Google Shape;151;g369690b03c5_0_15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>
                <a:latin typeface="Cambria"/>
                <a:ea typeface="Cambria"/>
                <a:cs typeface="Cambria"/>
                <a:sym typeface="Cambria"/>
              </a:rPr>
              <a:t>Persistence: Objects Remain in Database Across Program Executions Without Needing Serialization</a:t>
            </a:r>
            <a:endParaRPr b="1" i="1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Persistence means that data (objects) outlive the program that created or modified them — they are stored permanently until explicitly deleted.</a:t>
            </a: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In traditional programming, to save objects to disk or send them over a network, you typically serialize them (convert them into a flat format like JSON or binary), then later deserialize back to objects.</a:t>
            </a: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In OODBs, persistence is transparent.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2" name="Google Shape;152;g369690b03c5_0_15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9690b03c5_0_165"/>
          <p:cNvSpPr txBox="1"/>
          <p:nvPr>
            <p:ph type="title"/>
          </p:nvPr>
        </p:nvSpPr>
        <p:spPr>
          <a:xfrm>
            <a:off x="457200" y="122242"/>
            <a:ext cx="8229600" cy="38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Tabular Data vs OODB</a:t>
            </a:r>
            <a:endParaRPr/>
          </a:p>
        </p:txBody>
      </p:sp>
      <p:sp>
        <p:nvSpPr>
          <p:cNvPr id="158" name="Google Shape;158;g369690b03c5_0_16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59" name="Google Shape;159;g369690b03c5_0_165"/>
          <p:cNvGraphicFramePr/>
          <p:nvPr/>
        </p:nvGraphicFramePr>
        <p:xfrm>
          <a:off x="861600" y="183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{ABEECC2D-46B7-479A-9ED5-5D4BAB515CA6}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Category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Tabular Data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OODB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Data Representation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Data is stored in flat tables with rows and columns.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Data is stored as objects with attributes and methods.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Relationships</a:t>
                      </a:r>
                      <a:endParaRPr b="1" sz="11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Represented using foreign keys.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Represented using direct object references.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Complexity Handling</a:t>
                      </a:r>
                      <a:endParaRPr b="1" sz="11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Requires joins for complex relationships.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Uses navigational access and encapsulation.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Schema Evolution</a:t>
                      </a:r>
                      <a:endParaRPr b="1" sz="11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Altering schemas may require data migration.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Easier to evolve due to inheritance and class structure.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Use Case Fit</a:t>
                      </a:r>
                      <a:endParaRPr b="1" sz="11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Well-suited for structured, transactional data.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Ideal for complex data and close integration with object-oriented applications.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Object-Relational Databases (ORDB)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5" name="Google Shape;165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 of </a:t>
            </a:r>
            <a:r>
              <a:rPr b="1" lang="en-US">
                <a:solidFill>
                  <a:schemeClr val="dk1"/>
                </a:solidFill>
              </a:rPr>
              <a:t>relational (tabular)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object-oriented (OODB) models.</a:t>
            </a:r>
            <a:endParaRPr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Supported by SQL:1999, SQL:2003.</a:t>
            </a:r>
            <a:endParaRPr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Features: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User-defined types (UDTs)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Table inheritance (subtypes)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- References (Object Pointers) 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Structured and collection types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Methods on types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Examples: PostgreSQL, Oracle, IBM DB2</a:t>
            </a:r>
            <a:endParaRPr/>
          </a:p>
        </p:txBody>
      </p:sp>
      <p:sp>
        <p:nvSpPr>
          <p:cNvPr id="166" name="Google Shape;166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4"/>
          <p:cNvSpPr txBox="1"/>
          <p:nvPr/>
        </p:nvSpPr>
        <p:spPr>
          <a:xfrm>
            <a:off x="4649925" y="2974400"/>
            <a:ext cx="3647100" cy="11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Object-Relational Queries allow you to manipulate and retrieve data </a:t>
            </a:r>
            <a:r>
              <a:rPr b="1" lang="en-US" sz="1500">
                <a:latin typeface="Cambria"/>
                <a:ea typeface="Cambria"/>
                <a:cs typeface="Cambria"/>
                <a:sym typeface="Cambria"/>
              </a:rPr>
              <a:t>using these extended features while maintaining compatibility with SQL</a:t>
            </a: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69690b03c5_0_189"/>
          <p:cNvSpPr txBox="1"/>
          <p:nvPr>
            <p:ph type="title"/>
          </p:nvPr>
        </p:nvSpPr>
        <p:spPr>
          <a:xfrm>
            <a:off x="457200" y="46050"/>
            <a:ext cx="19302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Schema of ORDB</a:t>
            </a:r>
            <a:endParaRPr/>
          </a:p>
        </p:txBody>
      </p:sp>
      <p:sp>
        <p:nvSpPr>
          <p:cNvPr id="173" name="Google Shape;173;g369690b03c5_0_18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g369690b03c5_0_189"/>
          <p:cNvSpPr txBox="1"/>
          <p:nvPr/>
        </p:nvSpPr>
        <p:spPr>
          <a:xfrm>
            <a:off x="129900" y="3500550"/>
            <a:ext cx="4088700" cy="169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 Table Course with a reference to Instructor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Course (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course_id SERIAL PRIMARY KEY,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title VARCHAR,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instructor_id INT REFERENCES Instructor(id)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</p:txBody>
      </p:sp>
      <p:sp>
        <p:nvSpPr>
          <p:cNvPr id="175" name="Google Shape;175;g369690b03c5_0_189"/>
          <p:cNvSpPr txBox="1"/>
          <p:nvPr/>
        </p:nvSpPr>
        <p:spPr>
          <a:xfrm>
            <a:off x="3454975" y="103900"/>
            <a:ext cx="42576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-- Define a user-defined type for Address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CREATE TYPE address_type AS (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street VARCHAR,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city VARCHAR,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zip VARCHAR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g369690b03c5_0_189"/>
          <p:cNvSpPr txBox="1"/>
          <p:nvPr/>
        </p:nvSpPr>
        <p:spPr>
          <a:xfrm>
            <a:off x="4673300" y="1802225"/>
            <a:ext cx="4088700" cy="169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-- 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Define a base table for Person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Person (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id SERIAL PRIMARY KEY,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name VARCHAR,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addr address_type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g369690b03c5_0_189"/>
          <p:cNvSpPr txBox="1"/>
          <p:nvPr/>
        </p:nvSpPr>
        <p:spPr>
          <a:xfrm>
            <a:off x="4673300" y="3818650"/>
            <a:ext cx="40887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 Define a table Student that inherits from Person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Student (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major VARCHAR,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gpa FLOAT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) INHERITS (Person);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g369690b03c5_0_189"/>
          <p:cNvSpPr txBox="1"/>
          <p:nvPr/>
        </p:nvSpPr>
        <p:spPr>
          <a:xfrm>
            <a:off x="129900" y="1802225"/>
            <a:ext cx="34524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-- Define a table Instructor that inherits from Person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Instructor (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department VARCHAR,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salary NUMERIC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) INHERITS (Person);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9690b03c5_0_20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Query of ORDB</a:t>
            </a:r>
            <a:endParaRPr/>
          </a:p>
        </p:txBody>
      </p:sp>
      <p:sp>
        <p:nvSpPr>
          <p:cNvPr id="184" name="Google Shape;184;g369690b03c5_0_20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SELECT s.name, s.major, c.title</a:t>
            </a:r>
            <a:endParaRPr sz="16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Student s</a:t>
            </a:r>
            <a:endParaRPr sz="16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JOIN Enrollment e ON s.id = e.student_id</a:t>
            </a:r>
            <a:endParaRPr sz="16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JOIN Course c ON e.course_id = c.course_id</a:t>
            </a:r>
            <a:endParaRPr sz="16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JOIN Instructor i ON c.instructor_id = i.id</a:t>
            </a:r>
            <a:endParaRPr sz="16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WHERE s.major = 'Computer Science' AND i.department = 'CS'</a:t>
            </a:r>
            <a:r>
              <a:rPr lang="en-US" sz="16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Courier New"/>
              <a:buChar char="-"/>
            </a:pPr>
            <a:r>
              <a:rPr lang="en-US" sz="16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we combine inheritance (Person), UDTs (Address) and References (instructor)</a:t>
            </a:r>
            <a:endParaRPr sz="16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SELECT s.name, c.title</a:t>
            </a:r>
            <a:endParaRPr sz="16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FROM Course c, UNNEST(c.enrolledStudents) AS s</a:t>
            </a:r>
            <a:endParaRPr sz="160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WHERE c.title = 'Database Systems'; </a:t>
            </a:r>
            <a:endParaRPr sz="16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g369690b03c5_0_20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g369690b03c5_0_206"/>
          <p:cNvSpPr txBox="1"/>
          <p:nvPr/>
        </p:nvSpPr>
        <p:spPr>
          <a:xfrm>
            <a:off x="5766975" y="1200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Relational approach</a:t>
            </a:r>
            <a:endParaRPr/>
          </a:p>
        </p:txBody>
      </p:sp>
      <p:cxnSp>
        <p:nvCxnSpPr>
          <p:cNvPr id="187" name="Google Shape;187;g369690b03c5_0_206"/>
          <p:cNvCxnSpPr>
            <a:stCxn id="186" idx="1"/>
          </p:cNvCxnSpPr>
          <p:nvPr/>
        </p:nvCxnSpPr>
        <p:spPr>
          <a:xfrm flipH="1">
            <a:off x="4738275" y="1400100"/>
            <a:ext cx="1028700" cy="66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g369690b03c5_0_206"/>
          <p:cNvSpPr txBox="1"/>
          <p:nvPr/>
        </p:nvSpPr>
        <p:spPr>
          <a:xfrm>
            <a:off x="389650" y="5844875"/>
            <a:ext cx="259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Object-Relational approach</a:t>
            </a:r>
            <a:endParaRPr/>
          </a:p>
        </p:txBody>
      </p:sp>
      <p:cxnSp>
        <p:nvCxnSpPr>
          <p:cNvPr id="189" name="Google Shape;189;g369690b03c5_0_206"/>
          <p:cNvCxnSpPr>
            <a:stCxn id="188" idx="0"/>
          </p:cNvCxnSpPr>
          <p:nvPr/>
        </p:nvCxnSpPr>
        <p:spPr>
          <a:xfrm flipH="1" rot="10800000">
            <a:off x="1687300" y="5210975"/>
            <a:ext cx="1089600" cy="63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69690b03c5_0_217"/>
          <p:cNvSpPr txBox="1"/>
          <p:nvPr>
            <p:ph type="title"/>
          </p:nvPr>
        </p:nvSpPr>
        <p:spPr>
          <a:xfrm>
            <a:off x="457200" y="-24254"/>
            <a:ext cx="8229600" cy="756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Key Features of Object Relational Queries</a:t>
            </a:r>
            <a:endParaRPr/>
          </a:p>
        </p:txBody>
      </p:sp>
      <p:sp>
        <p:nvSpPr>
          <p:cNvPr id="195" name="Google Shape;195;g369690b03c5_0_217"/>
          <p:cNvSpPr txBox="1"/>
          <p:nvPr>
            <p:ph idx="1" type="body"/>
          </p:nvPr>
        </p:nvSpPr>
        <p:spPr>
          <a:xfrm>
            <a:off x="457200" y="678000"/>
            <a:ext cx="8229600" cy="567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spcBef>
                <a:spcPts val="360"/>
              </a:spcBef>
              <a:spcAft>
                <a:spcPts val="0"/>
              </a:spcAft>
              <a:buSzPts val="1500"/>
              <a:buFont typeface="Cambria"/>
              <a:buChar char="-"/>
            </a:pPr>
            <a:r>
              <a:rPr b="1" lang="en-US" sz="1500">
                <a:latin typeface="Cambria"/>
                <a:ea typeface="Cambria"/>
                <a:cs typeface="Cambria"/>
                <a:sym typeface="Cambria"/>
              </a:rPr>
              <a:t>Path Expressions:</a:t>
            </a:r>
            <a:br>
              <a:rPr b="1" lang="en-US" sz="15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Navigate through nested attributes or referenced objects using dot notation.</a:t>
            </a:r>
            <a:br>
              <a:rPr lang="en-US" sz="15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 E.g., </a:t>
            </a:r>
            <a:r>
              <a:rPr lang="en-US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student.address.city</a:t>
            </a:r>
            <a:br>
              <a:rPr lang="en-US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500">
              <a:solidFill>
                <a:srgbClr val="18803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-"/>
            </a:pPr>
            <a:r>
              <a:rPr b="1" lang="en-US" sz="1500">
                <a:latin typeface="Cambria"/>
                <a:ea typeface="Cambria"/>
                <a:cs typeface="Cambria"/>
                <a:sym typeface="Cambria"/>
              </a:rPr>
              <a:t>Dereferencing References:</a:t>
            </a:r>
            <a:br>
              <a:rPr b="1" lang="en-US" sz="15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 Objects can have attributes that are references (</a:t>
            </a:r>
            <a:r>
              <a:rPr lang="en-US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REF</a:t>
            </a: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) to other objects. You can dereference these in queries.</a:t>
            </a:r>
            <a:br>
              <a:rPr lang="en-US" sz="15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 E.g., </a:t>
            </a:r>
            <a:r>
              <a:rPr lang="en-US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student.advisor.name</a:t>
            </a: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 — </a:t>
            </a:r>
            <a:r>
              <a:rPr lang="en-US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advisor</a:t>
            </a: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 is a reference to an </a:t>
            </a:r>
            <a:r>
              <a:rPr lang="en-US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Instructor</a:t>
            </a: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 object.</a:t>
            </a:r>
            <a:br>
              <a:rPr lang="en-US" sz="1500">
                <a:latin typeface="Cambria"/>
                <a:ea typeface="Cambria"/>
                <a:cs typeface="Cambria"/>
                <a:sym typeface="Cambria"/>
              </a:rPr>
            </a:b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-"/>
            </a:pPr>
            <a:r>
              <a:rPr b="1" lang="en-US" sz="1500">
                <a:latin typeface="Cambria"/>
                <a:ea typeface="Cambria"/>
                <a:cs typeface="Cambria"/>
                <a:sym typeface="Cambria"/>
              </a:rPr>
              <a:t>Table Inheritance Queries:</a:t>
            </a:r>
            <a:br>
              <a:rPr b="1" lang="en-US" sz="15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 Queries can exploit inheritance hierarchies in tables.</a:t>
            </a:r>
            <a:br>
              <a:rPr lang="en-US" sz="15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 E.g., Querying a base table returns all rows including those in child tables.</a:t>
            </a:r>
            <a:br>
              <a:rPr lang="en-US" sz="15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 SQL: </a:t>
            </a:r>
            <a:r>
              <a:rPr lang="en-US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SELECT * FROM Person</a:t>
            </a: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 returns rows from </a:t>
            </a:r>
            <a:r>
              <a:rPr lang="en-US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Person</a:t>
            </a: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lang="en-US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Student</a:t>
            </a: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, and </a:t>
            </a:r>
            <a:r>
              <a:rPr lang="en-US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Instructor</a:t>
            </a: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 tables if they inherit from </a:t>
            </a:r>
            <a:r>
              <a:rPr lang="en-US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Person</a:t>
            </a: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.</a:t>
            </a:r>
            <a:br>
              <a:rPr lang="en-US" sz="1500">
                <a:latin typeface="Cambria"/>
                <a:ea typeface="Cambria"/>
                <a:cs typeface="Cambria"/>
                <a:sym typeface="Cambria"/>
              </a:rPr>
            </a:b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-"/>
            </a:pPr>
            <a:r>
              <a:rPr b="1" lang="en-US" sz="1500">
                <a:latin typeface="Cambria"/>
                <a:ea typeface="Cambria"/>
                <a:cs typeface="Cambria"/>
                <a:sym typeface="Cambria"/>
              </a:rPr>
              <a:t>User-Defined Types and Methods:</a:t>
            </a:r>
            <a:br>
              <a:rPr b="1" lang="en-US" sz="15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You can call methods (functions) on objects in queries.</a:t>
            </a:r>
            <a:br>
              <a:rPr lang="en-US" sz="15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 E.g., </a:t>
            </a:r>
            <a:r>
              <a:rPr lang="en-US" sz="1500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student.getAge()</a:t>
            </a: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 to compute the student's age dynamically.</a:t>
            </a:r>
            <a:br>
              <a:rPr lang="en-US" sz="1500">
                <a:latin typeface="Cambria"/>
                <a:ea typeface="Cambria"/>
                <a:cs typeface="Cambria"/>
                <a:sym typeface="Cambria"/>
              </a:rPr>
            </a:b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mbria"/>
              <a:buChar char="-"/>
            </a:pPr>
            <a:r>
              <a:rPr b="1" lang="en-US" sz="1500">
                <a:latin typeface="Cambria"/>
                <a:ea typeface="Cambria"/>
                <a:cs typeface="Cambria"/>
                <a:sym typeface="Cambria"/>
              </a:rPr>
              <a:t>Polymorphic Queries: </a:t>
            </a:r>
            <a:br>
              <a:rPr b="1" lang="en-US" sz="15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1500">
                <a:latin typeface="Cambria"/>
                <a:ea typeface="Cambria"/>
                <a:cs typeface="Cambria"/>
                <a:sym typeface="Cambria"/>
              </a:rPr>
              <a:t>Queries can return results of various subtypes, with the ability to discriminate based on actual type.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6" name="Google Shape;196;g369690b03c5_0_2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9690b03c5_0_2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 Syntax Extensions in ORDB Queries</a:t>
            </a:r>
            <a:endParaRPr/>
          </a:p>
        </p:txBody>
      </p:sp>
      <p:sp>
        <p:nvSpPr>
          <p:cNvPr id="202" name="Google Shape;202;g369690b03c5_0_2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03" name="Google Shape;203;g369690b03c5_0_224"/>
          <p:cNvGraphicFramePr/>
          <p:nvPr/>
        </p:nvGraphicFramePr>
        <p:xfrm>
          <a:off x="874575" y="170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{ABEECC2D-46B7-479A-9ED5-5D4BAB515CA6}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Feature</a:t>
                      </a:r>
                      <a:endParaRPr b="1" sz="15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Example</a:t>
                      </a:r>
                      <a:endParaRPr b="1" sz="15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Description</a:t>
                      </a:r>
                      <a:endParaRPr b="1" sz="15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Path Expression</a:t>
                      </a:r>
                      <a:endParaRPr sz="15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188038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student.address.city</a:t>
                      </a:r>
                      <a:endParaRPr sz="1500">
                        <a:solidFill>
                          <a:srgbClr val="188038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Access nested fields</a:t>
                      </a:r>
                      <a:endParaRPr sz="15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Dereference Reference</a:t>
                      </a:r>
                      <a:endParaRPr sz="15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188038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student.advisor.name</a:t>
                      </a:r>
                      <a:endParaRPr sz="1500">
                        <a:solidFill>
                          <a:srgbClr val="188038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Follow reference links</a:t>
                      </a:r>
                      <a:endParaRPr sz="15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Table Inheritance</a:t>
                      </a:r>
                      <a:endParaRPr sz="15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188038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SELECT * FROM Person</a:t>
                      </a:r>
                      <a:endParaRPr sz="1500">
                        <a:solidFill>
                          <a:srgbClr val="188038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Retrieve rows from all subtypes</a:t>
                      </a:r>
                      <a:endParaRPr sz="15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Polymorphic Filter</a:t>
                      </a:r>
                      <a:endParaRPr sz="15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188038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WHERE typeOf(person) = 'Student'</a:t>
                      </a:r>
                      <a:endParaRPr sz="1500">
                        <a:solidFill>
                          <a:srgbClr val="188038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Filter by subtype</a:t>
                      </a:r>
                      <a:endParaRPr sz="15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Method Call</a:t>
                      </a:r>
                      <a:endParaRPr sz="15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188038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student.getGPA()</a:t>
                      </a:r>
                      <a:endParaRPr sz="1500">
                        <a:solidFill>
                          <a:srgbClr val="188038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Invoke methods on objects</a:t>
                      </a:r>
                      <a:endParaRPr sz="15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Collection Queries</a:t>
                      </a:r>
                      <a:endParaRPr sz="15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188038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SELECT s FROM course.enrolledStudents s</a:t>
                      </a:r>
                      <a:endParaRPr sz="1500">
                        <a:solidFill>
                          <a:srgbClr val="188038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Query elements of collection attributes</a:t>
                      </a:r>
                      <a:endParaRPr sz="15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9690b03c5_0_235"/>
          <p:cNvSpPr txBox="1"/>
          <p:nvPr>
            <p:ph type="title"/>
          </p:nvPr>
        </p:nvSpPr>
        <p:spPr>
          <a:xfrm>
            <a:off x="457200" y="66820"/>
            <a:ext cx="8229600" cy="689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Primitives for Object-Relational Queries</a:t>
            </a:r>
            <a:endParaRPr/>
          </a:p>
        </p:txBody>
      </p:sp>
      <p:sp>
        <p:nvSpPr>
          <p:cNvPr id="209" name="Google Shape;209;g369690b03c5_0_2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10" name="Google Shape;210;g369690b03c5_0_235"/>
          <p:cNvGraphicFramePr/>
          <p:nvPr/>
        </p:nvGraphicFramePr>
        <p:xfrm>
          <a:off x="705725" y="88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{ABEECC2D-46B7-479A-9ED5-5D4BAB515CA6}</a:tableStyleId>
              </a:tblPr>
              <a:tblGrid>
                <a:gridCol w="382850"/>
                <a:gridCol w="6856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User-Defined Types (UDTs)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CREATE TYPE address_type AS (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street VARCHAR,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city VARCHAR,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zip VARCHAR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);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2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References (</a:t>
                      </a:r>
                      <a:r>
                        <a:rPr lang="en-US" sz="1200">
                          <a:solidFill>
                            <a:srgbClr val="188038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REF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) and Object Identity (</a:t>
                      </a:r>
                      <a:r>
                        <a:rPr lang="en-US" sz="1200">
                          <a:solidFill>
                            <a:srgbClr val="188038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OID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)</a:t>
                      </a:r>
                      <a:b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(</a:t>
                      </a:r>
                      <a:r>
                        <a:rPr lang="en-US" sz="1200">
                          <a:solidFill>
                            <a:srgbClr val="188038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advisor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is a </a:t>
                      </a:r>
                      <a:r>
                        <a:rPr lang="en-US" sz="1200">
                          <a:solidFill>
                            <a:srgbClr val="188038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REF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to an Instructor object)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SELECT s.name, s.advisor.name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FROM Student s;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3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Path Expressions</a:t>
                      </a:r>
                      <a:b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Navigate nested attributes or referenced objects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SELECT c.instructor.department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FROM Course c;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4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Inheritance and Type Hierarchies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Tables can inherit from base tables</a:t>
                      </a:r>
                      <a:b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Polymorphic queries on super- and subtypes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SELECT * FROM Person;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-- Returns Persons, Students, Instructors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69690b03c5_0_264"/>
          <p:cNvSpPr txBox="1"/>
          <p:nvPr>
            <p:ph type="title"/>
          </p:nvPr>
        </p:nvSpPr>
        <p:spPr>
          <a:xfrm>
            <a:off x="548125" y="-231912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New Primitives for Object-Relational Queries</a:t>
            </a:r>
            <a:endParaRPr/>
          </a:p>
        </p:txBody>
      </p:sp>
      <p:sp>
        <p:nvSpPr>
          <p:cNvPr id="216" name="Google Shape;216;g369690b03c5_0_26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17" name="Google Shape;217;g369690b03c5_0_264"/>
          <p:cNvGraphicFramePr/>
          <p:nvPr/>
        </p:nvGraphicFramePr>
        <p:xfrm>
          <a:off x="705725" y="88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{ABEECC2D-46B7-479A-9ED5-5D4BAB515CA6}</a:tableStyleId>
              </a:tblPr>
              <a:tblGrid>
                <a:gridCol w="382850"/>
                <a:gridCol w="6856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5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Collection Types</a:t>
                      </a:r>
                      <a:b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Attributes can be arrays, lists, multisets</a:t>
                      </a:r>
                      <a:b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Query elements in collections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SELECT s.name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FROM Course c, UNNEST(c.enrolledStudents) AS s;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// </a:t>
                      </a:r>
                      <a:r>
                        <a:rPr lang="en-US" sz="1200">
                          <a:solidFill>
                            <a:srgbClr val="188038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UNNEST()</a:t>
                      </a: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is used to flatten collection-type attributes (e.g., arrays, multisets, or lists) into individual rows, allowing relational-style querying over collections stored within tuples.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6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Methods / Member Functions</a:t>
                      </a:r>
                      <a:b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</a:b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Functions bound to types, invoked in queries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SELECT s.name, s.getGPA()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FROM Student s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WHERE s.getGPA() &gt; 3.5;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7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Polymorphic Queries and Type Checking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SELECT p.name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FROM Person p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WHERE TYPEOF(p) = 'Student';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8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Nested and Correlated Queries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SELECT c.title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FROM Course c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WHERE EXISTS (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  SELECT 1 FROM UNNEST(c.enrolledStudents) s WHERE s.gpa &gt; 3.8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);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69690b03c5_0_2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Primitives for Object-Relational Queries</a:t>
            </a:r>
            <a:endParaRPr/>
          </a:p>
        </p:txBody>
      </p:sp>
      <p:sp>
        <p:nvSpPr>
          <p:cNvPr id="223" name="Google Shape;223;g369690b03c5_0_28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24" name="Google Shape;224;g369690b03c5_0_286"/>
          <p:cNvGraphicFramePr/>
          <p:nvPr/>
        </p:nvGraphicFramePr>
        <p:xfrm>
          <a:off x="640775" y="1832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{ABEECC2D-46B7-479A-9ED5-5D4BAB515CA6}</a:tableStyleId>
              </a:tblPr>
              <a:tblGrid>
                <a:gridCol w="382850"/>
                <a:gridCol w="6856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9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Extended Join Operations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SELECT s.name, c.title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FROM Student s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JOIN Enrollment e ON s.id = e.student_id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JOIN Course c ON e.course_id = c.course_id;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10</a:t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Object Creation and Manipulation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INSERT INTO Student VALUES (NEW Student( ... ));</a:t>
                      </a:r>
                      <a:endParaRPr sz="12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Modern Database Systems: Concepts &amp; Extensions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" name="Google Shape;92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>
                <a:solidFill>
                  <a:schemeClr val="dk1"/>
                </a:solidFill>
              </a:rPr>
              <a:t>An overview of advanced database concepts including 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>
                <a:solidFill>
                  <a:schemeClr val="dk1"/>
                </a:solidFill>
              </a:rPr>
              <a:t>object-oriented, 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>
                <a:solidFill>
                  <a:schemeClr val="dk1"/>
                </a:solidFill>
              </a:rPr>
              <a:t>object-relational, and 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>
                <a:solidFill>
                  <a:schemeClr val="dk1"/>
                </a:solidFill>
              </a:rPr>
              <a:t>specialized databases such as : </a:t>
            </a:r>
            <a:r>
              <a:rPr i="1" lang="en-US">
                <a:solidFill>
                  <a:schemeClr val="dk1"/>
                </a:solidFill>
              </a:rPr>
              <a:t>temporal, spatial, multimedia, </a:t>
            </a:r>
            <a:r>
              <a:rPr lang="en-US">
                <a:solidFill>
                  <a:schemeClr val="dk1"/>
                </a:solidFill>
              </a:rPr>
              <a:t>and </a:t>
            </a:r>
            <a:r>
              <a:rPr i="1" lang="en-US">
                <a:solidFill>
                  <a:schemeClr val="dk1"/>
                </a:solidFill>
              </a:rPr>
              <a:t>mobile databases</a:t>
            </a:r>
            <a:r>
              <a:rPr lang="en-US">
                <a:solidFill>
                  <a:schemeClr val="dk1"/>
                </a:solidFill>
              </a:rPr>
              <a:t>.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Complex data types: structured, array, multiset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Inheritance, object identity, and reference types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Object-relational queries and implementation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Persistent programming languages</a:t>
            </a:r>
            <a:endParaRPr/>
          </a:p>
        </p:txBody>
      </p:sp>
      <p:sp>
        <p:nvSpPr>
          <p:cNvPr id="93" name="Google Shape;93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Data Types</a:t>
            </a:r>
            <a:endParaRPr/>
          </a:p>
        </p:txBody>
      </p:sp>
      <p:sp>
        <p:nvSpPr>
          <p:cNvPr id="230" name="Google Shape;230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Structured Types: Nested records/tuples.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Arrays: Indexed collections.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Multisets: Unordered collections with duplicates.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Use cases: Scientific data, multimedia, e-commerce catalogs.</a:t>
            </a:r>
            <a:endParaRPr/>
          </a:p>
        </p:txBody>
      </p:sp>
      <p:sp>
        <p:nvSpPr>
          <p:cNvPr id="231" name="Google Shape;231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Inheritance and Object Identity</a:t>
            </a:r>
            <a:endParaRPr/>
          </a:p>
        </p:txBody>
      </p:sp>
      <p:sp>
        <p:nvSpPr>
          <p:cNvPr id="237" name="Google Shape;237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Inheritance: Enables polymorphism in queries.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Object Identity (OID): Unique ID for objects.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Reference Types: Objects pointing to others using REF types in SQL.</a:t>
            </a:r>
            <a:endParaRPr/>
          </a:p>
        </p:txBody>
      </p:sp>
      <p:sp>
        <p:nvSpPr>
          <p:cNvPr id="238" name="Google Shape;238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Object-Relational Queries</a:t>
            </a:r>
            <a:endParaRPr/>
          </a:p>
        </p:txBody>
      </p:sp>
      <p:sp>
        <p:nvSpPr>
          <p:cNvPr id="244" name="Google Shape;244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Dot notation and path expressions (e.g., student.advisor.name).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Dereferencing REF types.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Querying object methods (e.g., student.getAge()).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SQL Extensions: UNDER, TREAT, table inheritance.</a:t>
            </a:r>
            <a:endParaRPr/>
          </a:p>
        </p:txBody>
      </p:sp>
      <p:sp>
        <p:nvSpPr>
          <p:cNvPr id="245" name="Google Shape;245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Persistent Programming Languages</a:t>
            </a:r>
            <a:endParaRPr/>
          </a:p>
        </p:txBody>
      </p:sp>
      <p:sp>
        <p:nvSpPr>
          <p:cNvPr id="251" name="Google Shape;251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Traditional DBs: Explicit data load/store.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Persistent languages: Objects persist across sessions.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Orthogonal persistence: Storage independence.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Examples: PJama, db4o, LINQ to SQL, Entity Framework.</a:t>
            </a:r>
            <a:endParaRPr/>
          </a:p>
        </p:txBody>
      </p:sp>
      <p:sp>
        <p:nvSpPr>
          <p:cNvPr id="252" name="Google Shape;252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Temporal Databases</a:t>
            </a:r>
            <a:endParaRPr/>
          </a:p>
        </p:txBody>
      </p:sp>
      <p:sp>
        <p:nvSpPr>
          <p:cNvPr id="258" name="Google Shape;258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Time-varying data support.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Time dimensions: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Valid time: Real-world validity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Transaction time: Stored in DB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SQL extensions: AS OF, VALID BETWEEN, TEMPORAL JOIN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Applications: Auditing, compliance, time-series analysis.</a:t>
            </a:r>
            <a:endParaRPr/>
          </a:p>
        </p:txBody>
      </p:sp>
      <p:sp>
        <p:nvSpPr>
          <p:cNvPr id="259" name="Google Shape;259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Spatial Databases</a:t>
            </a:r>
            <a:endParaRPr/>
          </a:p>
        </p:txBody>
      </p:sp>
      <p:sp>
        <p:nvSpPr>
          <p:cNvPr id="265" name="Google Shape;265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Store geographic data.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Data types: Points, lines, polygons.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Indexing: R-trees, Quadtrees.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Spatial Queries: ST_Contains(), ST_Intersects(), ST_Distance()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Applications: GIS, GPS, urban planning.</a:t>
            </a:r>
            <a:endParaRPr/>
          </a:p>
        </p:txBody>
      </p:sp>
      <p:sp>
        <p:nvSpPr>
          <p:cNvPr id="266" name="Google Shape;266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Multimedia Databases</a:t>
            </a:r>
            <a:endParaRPr/>
          </a:p>
        </p:txBody>
      </p:sp>
      <p:sp>
        <p:nvSpPr>
          <p:cNvPr id="272" name="Google Shape;272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Store/retrieve multimedia: audio, video, image.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Challenges: Size, compression, retrieval.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Indexing: Feature-based (e.g., color histograms).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Use cases: Libraries, surveillance, entertainment.</a:t>
            </a:r>
            <a:endParaRPr/>
          </a:p>
        </p:txBody>
      </p:sp>
      <p:sp>
        <p:nvSpPr>
          <p:cNvPr id="273" name="Google Shape;273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Databases</a:t>
            </a:r>
            <a:endParaRPr/>
          </a:p>
        </p:txBody>
      </p:sp>
      <p:sp>
        <p:nvSpPr>
          <p:cNvPr id="279" name="Google Shape;279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Used on disconnected/mobile devices.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Challenges: Battery, memory, sync.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Strategies: Caching, replication, adaptive queries.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Applications: Field surveys, offline apps, location services.</a:t>
            </a:r>
            <a:endParaRPr/>
          </a:p>
        </p:txBody>
      </p:sp>
      <p:sp>
        <p:nvSpPr>
          <p:cNvPr id="280" name="Google Shape;280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286" name="Google Shape;286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Modern DBs extend beyond traditional models.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ORDB/OODB: Add structure and identity.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Support for temporal, spatial, multimedia data.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Persistence and mobility are shaping DBMS evolution.</a:t>
            </a:r>
            <a:endParaRPr/>
          </a:p>
        </p:txBody>
      </p:sp>
      <p:sp>
        <p:nvSpPr>
          <p:cNvPr id="287" name="Google Shape;287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293" name="Google Shape;29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Elmasri &amp; Navathe – Fundamentals of Database Systems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Silberschatz et al. – Database System Concepts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Garcia-Molina et al. – Database Systems: The Complete Book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C.J. Date et al. – Temporal Data &amp; the Relational Model</a:t>
            </a:r>
            <a:endParaRPr/>
          </a:p>
        </p:txBody>
      </p:sp>
      <p:sp>
        <p:nvSpPr>
          <p:cNvPr id="294" name="Google Shape;294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Introduction to Modern Databases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relational databases </a:t>
            </a:r>
            <a:r>
              <a:rPr b="1" lang="en-US">
                <a:solidFill>
                  <a:schemeClr val="dk1"/>
                </a:solidFill>
              </a:rPr>
              <a:t>are no longer sufficient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many modern applications.</a:t>
            </a:r>
            <a:endParaRPr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rise of OOP, multimedia, mobile devices, and time/location-sensitive data demands more advanced models.</a:t>
            </a:r>
            <a:endParaRPr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Modern DBs extend relational models with richer types, object orientation, persistence, and support for temporal, spatial, multimedia data.</a:t>
            </a:r>
            <a:endParaRPr/>
          </a:p>
        </p:txBody>
      </p:sp>
      <p:sp>
        <p:nvSpPr>
          <p:cNvPr id="100" name="Google Shape;100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Object-Oriented Databases (OODB)</a:t>
            </a:r>
            <a:endParaRPr/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Built on object-oriented programming principles.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Key features: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Encapsulation: Data + methods encapsulated within objects.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Inheritance: Subtypes inherit attributes and methods from supertypes.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Object identity: Every object has a unique, system-generated identifier independent of its values.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Advantages: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Closer alignment with application programming models.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Improved support for complex and user-defined data types.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Reusability and extensibility through class hierarchies.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342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7" name="Google Shape;107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9690b03c5_0_10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OODB Example Scenario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3" name="Google Shape;113;g369690b03c5_0_10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Domain: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University Course Management System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Classes: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Person { ID, name, address }</a:t>
            </a:r>
            <a:endParaRPr>
              <a:solidFill>
                <a:srgbClr val="18803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Student extends Person { major, GPA }</a:t>
            </a:r>
            <a:endParaRPr>
              <a:solidFill>
                <a:srgbClr val="18803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Instructor extends Person { department, salary }</a:t>
            </a:r>
            <a:endParaRPr>
              <a:solidFill>
                <a:srgbClr val="18803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Course { courseID, title, instructor (ref), enrolledStudents (list of refs) }</a:t>
            </a:r>
            <a:endParaRPr>
              <a:solidFill>
                <a:srgbClr val="18803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Relationships: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Inheritance: </a:t>
            </a: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Student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Instructor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inherit from </a:t>
            </a: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Person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Associations via references (e.g., instructor assigned to a course).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" name="Google Shape;114;g369690b03c5_0_10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9690b03c5_0_1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 Example in OODB</a:t>
            </a:r>
            <a:endParaRPr/>
          </a:p>
        </p:txBody>
      </p:sp>
      <p:sp>
        <p:nvSpPr>
          <p:cNvPr id="120" name="Google Shape;120;g369690b03c5_0_1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Goal: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List the names of students enrolled in "Database Systems".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OQL (Object Query Language):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SELECT s.name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FROM Course c, c.enrolledStudents s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WHERE c.title = "Database Systems";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Interpretation: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Navigates from course to associated students using p</a:t>
            </a: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ath expressions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object references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" name="Google Shape;121;g369690b03c5_0_1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g369690b03c5_0_116"/>
          <p:cNvSpPr/>
          <p:nvPr/>
        </p:nvSpPr>
        <p:spPr>
          <a:xfrm>
            <a:off x="5049975" y="4230000"/>
            <a:ext cx="3727800" cy="214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This is not cross!</a:t>
            </a:r>
            <a:b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Course c</a:t>
            </a:r>
            <a:r>
              <a:rPr lang="en-US" sz="1500">
                <a:solidFill>
                  <a:schemeClr val="dk1"/>
                </a:solidFill>
              </a:rPr>
              <a:t>: Iterates over all Course objects.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c.enrolledStudents s</a:t>
            </a:r>
            <a:r>
              <a:rPr lang="en-US" sz="1500">
                <a:solidFill>
                  <a:schemeClr val="dk1"/>
                </a:solidFill>
              </a:rPr>
              <a:t>: For each course </a:t>
            </a: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-US" sz="1500">
                <a:solidFill>
                  <a:schemeClr val="dk1"/>
                </a:solidFill>
              </a:rPr>
              <a:t>, it iterates over the list/collection </a:t>
            </a: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enrolledStudents</a:t>
            </a:r>
            <a:r>
              <a:rPr lang="en-US" sz="1500">
                <a:solidFill>
                  <a:schemeClr val="dk1"/>
                </a:solidFill>
              </a:rPr>
              <a:t> and binds each student object to </a:t>
            </a: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-US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123" name="Google Shape;123;g369690b03c5_0_116"/>
          <p:cNvCxnSpPr>
            <a:stCxn id="122" idx="3"/>
          </p:cNvCxnSpPr>
          <p:nvPr/>
        </p:nvCxnSpPr>
        <p:spPr>
          <a:xfrm rot="10800000">
            <a:off x="5335575" y="3155400"/>
            <a:ext cx="3442200" cy="2149200"/>
          </a:xfrm>
          <a:prstGeom prst="bentConnector3">
            <a:avLst>
              <a:gd fmla="val -69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4" name="Google Shape;124;g369690b03c5_0_116"/>
          <p:cNvSpPr txBox="1"/>
          <p:nvPr/>
        </p:nvSpPr>
        <p:spPr>
          <a:xfrm>
            <a:off x="114300" y="4711950"/>
            <a:ext cx="4740900" cy="118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for course in Course:</a:t>
            </a:r>
            <a:endParaRPr sz="13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	for student in course.enrolledStudents:</a:t>
            </a:r>
            <a:endParaRPr sz="13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  	if course.title == "Database Systems":</a:t>
            </a:r>
            <a:endParaRPr sz="13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      	print(student.name)</a:t>
            </a:r>
            <a:endParaRPr sz="13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9690b03c5_0_1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 Aspects of OODB</a:t>
            </a:r>
            <a:endParaRPr/>
          </a:p>
        </p:txBody>
      </p:sp>
      <p:sp>
        <p:nvSpPr>
          <p:cNvPr id="130" name="Google Shape;130;g369690b03c5_0_13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Storage: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Objects are stored with OIDs and can refer to each other directly.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Indexing: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Path indexes support efficient access to nested or referenced attributes.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Persistence: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Objects remain in database across program executions without needing serialization.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1" name="Google Shape;131;g369690b03c5_0_1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9690b03c5_0_1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Indexing in OODB</a:t>
            </a:r>
            <a:endParaRPr/>
          </a:p>
        </p:txBody>
      </p:sp>
      <p:sp>
        <p:nvSpPr>
          <p:cNvPr id="137" name="Google Shape;137;g369690b03c5_0_14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>
                <a:latin typeface="Cambria"/>
                <a:ea typeface="Cambria"/>
                <a:cs typeface="Cambria"/>
                <a:sym typeface="Cambria"/>
              </a:rPr>
              <a:t>Indexing: Path Indexes Support Efficient Access to Nested or Referenced Attributes</a:t>
            </a:r>
            <a:endParaRPr b="1" i="1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In object-oriented databases (OODB), </a:t>
            </a: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data is stored as objects that can reference other objects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, often in nested structures or via pointers.</a:t>
            </a: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When querying, you may want to quickly </a:t>
            </a: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f</a:t>
            </a:r>
            <a:r>
              <a:rPr b="1" i="1" lang="en-US">
                <a:latin typeface="Cambria"/>
                <a:ea typeface="Cambria"/>
                <a:cs typeface="Cambria"/>
                <a:sym typeface="Cambria"/>
              </a:rPr>
              <a:t>ind objects based on attributes that are not directly in the root object, but inside a referenced object or nested deep within the structure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.</a:t>
            </a: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Path indexing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 creates indexes not just on flat attributes, but on </a:t>
            </a:r>
            <a:r>
              <a:rPr b="1" i="1" lang="en-US">
                <a:latin typeface="Cambria"/>
                <a:ea typeface="Cambria"/>
                <a:cs typeface="Cambria"/>
                <a:sym typeface="Cambria"/>
              </a:rPr>
              <a:t>paths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 through these object references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" name="Google Shape;138;g369690b03c5_0_14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9690b03c5_0_1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Indexing Helps? </a:t>
            </a:r>
            <a:endParaRPr/>
          </a:p>
        </p:txBody>
      </p:sp>
      <p:sp>
        <p:nvSpPr>
          <p:cNvPr id="144" name="Google Shape;144;g369690b03c5_0_15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Font typeface="Cambria"/>
              <a:buAutoNum type="alphaLcParenR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Suppose you have an object </a:t>
            </a: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Order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that references a </a:t>
            </a: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Customer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object, which has an attribute </a:t>
            </a: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city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.</a:t>
            </a: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lphaLcParenR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A path index </a:t>
            </a: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could index the path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Order.customer.city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.</a:t>
            </a: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lphaLcParenR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When </a:t>
            </a:r>
            <a:r>
              <a:rPr lang="en-US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you query orders where the customer lives in "New York,"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the database 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uses the path index to quickly find all matching orders without scanning all orders and then fetching the customer info.</a:t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" name="Google Shape;145;g369690b03c5_0_15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