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41A5C9-C48B-422C-B3F6-0C784606DCDB}">
  <a:tblStyle styleId="{6941A5C9-C48B-422C-B3F6-0C784606DCD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6d99fb86f4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6d99fb86f4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6d90840bb5_1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6d90840bb5_1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d90840bb5_1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d90840bb5_1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d90840bb5_1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d90840bb5_1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6d90840bb5_1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6d90840bb5_1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d98ae790b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d98ae790b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36d98ae790b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36d98ae790b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6d98ae790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36d98ae790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d98ae790b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d98ae790b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36d98ae790b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36d98ae790b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d99fb86f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d99fb86f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6d99fb86f4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6d99fb86f4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6d99fb86f4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36d99fb86f4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d99fb86f4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36d99fb86f4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6d99fb86f4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6d99fb86f4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36d99fb86f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36d99fb86f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36d99fb86f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36d99fb86f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36d99fb86f4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36d99fb86f4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g36d99fb86f4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3" name="Google Shape;243;g36d99fb86f4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6d99fb86f4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6d99fb86f4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6d90840bb5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6d90840bb5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6d90840bb5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6d90840bb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6d90840bb5_1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6d90840bb5_1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6d90840bb5_1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6d90840bb5_1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6d90840bb5_1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6d90840bb5_1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6d90840bb5_1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6d90840bb5_1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d90840bb5_1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6d90840bb5_1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Font typeface="Cambria"/>
              <a:buNone/>
              <a:defRPr sz="5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 sz="28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Font typeface="Cambria"/>
              <a:buNone/>
              <a:defRPr sz="36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Cambria"/>
              <a:buNone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○"/>
              <a:defRPr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■"/>
              <a:defRPr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Font typeface="Cambria"/>
              <a:buChar char="●"/>
              <a:defRPr sz="1400">
                <a:latin typeface="Cambria"/>
                <a:ea typeface="Cambria"/>
                <a:cs typeface="Cambria"/>
                <a:sym typeface="Cambria"/>
              </a:defRPr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●"/>
              <a:defRPr sz="1200">
                <a:latin typeface="Cambria"/>
                <a:ea typeface="Cambria"/>
                <a:cs typeface="Cambria"/>
                <a:sym typeface="Cambria"/>
              </a:defRPr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○"/>
              <a:defRPr sz="1200">
                <a:latin typeface="Cambria"/>
                <a:ea typeface="Cambria"/>
                <a:cs typeface="Cambria"/>
                <a:sym typeface="Cambria"/>
              </a:defRPr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Font typeface="Cambria"/>
              <a:buChar char="■"/>
              <a:defRPr sz="1200"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Cambria"/>
              <a:buChar char="●"/>
              <a:defRPr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●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○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Cambria"/>
              <a:buChar char="■"/>
              <a:defRPr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izveeredwan.github.io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jp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.jp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3.jp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jpg"/><Relationship Id="rId4" Type="http://schemas.openxmlformats.org/officeDocument/2006/relationships/image" Target="../media/image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Parallel Databases, Processing and Query Optimizations</a:t>
            </a:r>
            <a:endParaRPr/>
          </a:p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550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Redwan Ahmed Rizvee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(Chapter 18, 6th Edition, Database Systems &amp; Concepts)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https://rizveeredwan.github.io/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0" y="0"/>
            <a:ext cx="88017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Prominent shared-disk parallel database systems supporting interquery parallelism include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Oracle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Oracle Rdb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Their robust architectures manage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concurrent transactions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across multiple nodes, demonstrating the effectiveness of interquery parallelism for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high-throughput enterprise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applications.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4" name="Google Shape;124;p2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Intraquery Parallelism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0" name="Google Shape;130;p24"/>
          <p:cNvSpPr txBox="1"/>
          <p:nvPr/>
        </p:nvSpPr>
        <p:spPr>
          <a:xfrm>
            <a:off x="0" y="0"/>
            <a:ext cx="9021300" cy="163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 &amp; Purpose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Execution of a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single query in parallel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using multiple processors and disks.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Purpose: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Crucial for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speeding up long-running queries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Contrast: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Unlike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interquery parallelism (throughput-focused)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intraquery parallelism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directly reduces single query response times.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36" name="Google Shape;136;p25"/>
          <p:cNvSpPr txBox="1"/>
          <p:nvPr/>
        </p:nvSpPr>
        <p:spPr>
          <a:xfrm>
            <a:off x="0" y="0"/>
            <a:ext cx="9021300" cy="320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Sources of Parallelism within a Query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1. Parallelizing Individual Operations (Intraoperation Parallelism)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Speeding up atomic operations within a query (e.g., sort, select, project, join).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(Sort):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a range-partitioned relation, each partition can be sorted in parallel, then concatenated.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 Parallelizing Operator Tree Evaluation (Interoperation Parallelism)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Executing different, independent operations within a query's operator tree in parallel.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Pipelining: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Operations can execute in parallel, with one consuming the output of another as it's generated.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7" name="Google Shape;137;p25"/>
          <p:cNvSpPr txBox="1"/>
          <p:nvPr/>
        </p:nvSpPr>
        <p:spPr>
          <a:xfrm>
            <a:off x="27600" y="3227050"/>
            <a:ext cx="85248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Two Forms of Query Parallelization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Intraoperation Parallelism: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Speeds up processing by parallelizing each individual operation.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Interoperation Parallelism: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Speeds up processing by executing different operations in a query expression in parallel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p25"/>
          <p:cNvSpPr txBox="1"/>
          <p:nvPr/>
        </p:nvSpPr>
        <p:spPr>
          <a:xfrm>
            <a:off x="3325750" y="2986925"/>
            <a:ext cx="5626200" cy="6156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FF0000"/>
                </a:solidFill>
              </a:rPr>
              <a:t>Intraoperation parallelism</a:t>
            </a:r>
            <a:r>
              <a:rPr lang="en">
                <a:solidFill>
                  <a:srgbClr val="FF0000"/>
                </a:solidFill>
              </a:rPr>
              <a:t> scales better due to the large number of tuples processed per operation relative to few operations in a query.</a:t>
            </a:r>
            <a:endParaRPr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4" name="Google Shape;144;p26"/>
          <p:cNvSpPr txBox="1"/>
          <p:nvPr/>
        </p:nvSpPr>
        <p:spPr>
          <a:xfrm>
            <a:off x="0" y="0"/>
            <a:ext cx="91440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Assumptions for Algorithm Description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Queries: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Assumed to be read-only.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Architecture Model: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Algorithms use a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shared-nothing architecture model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clarity, detailing data transfers.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Simulatable: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This model is easily simulatable on shared-memory (via shared memory) and shared-disk (via shared disks) architectures.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System Setup: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Assumes processors (P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...,P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n−1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 and n disks (D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...,D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n−1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​), with 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associated with 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(extensible to multiple disks per processor).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0" name="Google Shape;150;p2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rPr lang="en"/>
              <a:t> Intraoperation Parallelism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0555"/>
              <a:buFont typeface="Arial"/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56" name="Google Shape;156;p28"/>
          <p:cNvSpPr txBox="1"/>
          <p:nvPr/>
        </p:nvSpPr>
        <p:spPr>
          <a:xfrm>
            <a:off x="0" y="299850"/>
            <a:ext cx="9078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latin typeface="Cambria"/>
                <a:ea typeface="Cambria"/>
                <a:cs typeface="Cambria"/>
                <a:sym typeface="Cambria"/>
              </a:rPr>
              <a:t>Intraoperation parallelism is natural in database systems due to relations containing large sets of tuples, </a:t>
            </a:r>
            <a:r>
              <a:rPr b="1" i="1" lang="en">
                <a:latin typeface="Cambria"/>
                <a:ea typeface="Cambria"/>
                <a:cs typeface="Cambria"/>
                <a:sym typeface="Cambria"/>
              </a:rPr>
              <a:t>allowing operations to be executed in parallel on different subsets</a:t>
            </a:r>
            <a:r>
              <a:rPr i="1" lang="en">
                <a:latin typeface="Cambria"/>
                <a:ea typeface="Cambria"/>
                <a:cs typeface="Cambria"/>
                <a:sym typeface="Cambria"/>
              </a:rPr>
              <a:t>, offering potentially enormous degrees of parallelism.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7" name="Google Shape;157;p28"/>
          <p:cNvSpPr txBox="1"/>
          <p:nvPr/>
        </p:nvSpPr>
        <p:spPr>
          <a:xfrm>
            <a:off x="0" y="1326225"/>
            <a:ext cx="9021300" cy="269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Parallel Sort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Suppose we wish to sort a relation residing on N disks (D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​,...,D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n−1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Case 1: Range-Partitioned Relation: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the relation is already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range-partitioned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 the sort attributes,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partition can be </a:t>
            </a:r>
            <a:r>
              <a:rPr b="1"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sorted separately in parallel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sorted partitions can then be concatenated to form the final sorted relation. Parallel disk access reduces the total read time.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Case 2: Other Partitioning Methods: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the relation is partitioned in any other way, sorting can be achieved by: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Range-partitioning it on the sort attributes first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then sorting each partition separately.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a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parallel version of the external sort-merge algorithm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63" name="Google Shape;163;p29"/>
          <p:cNvSpPr txBox="1"/>
          <p:nvPr/>
        </p:nvSpPr>
        <p:spPr>
          <a:xfrm>
            <a:off x="0" y="0"/>
            <a:ext cx="9021300" cy="415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 1: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Range-partitioning it on the sort attributes first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then sorting each partition separately.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4" name="Google Shape;164;p29"/>
          <p:cNvSpPr txBox="1"/>
          <p:nvPr/>
        </p:nvSpPr>
        <p:spPr>
          <a:xfrm>
            <a:off x="16050" y="457200"/>
            <a:ext cx="90213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1: Redistribute Tuples: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relation is redistributed using a range-partitioning strategy. Tuples falling within the range are sent to processor 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 which temporarily stores them on its associated disk 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​.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This step requires parallel disk I/O (each processor reads from its local disk)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significant communication overhead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(sending tuples to destination processors). Each receiving processor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collects and stores its partition locally.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2: Local Sort and Concatenation: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Each of the processors (P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​,...,P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 sorts its partition of the relation locally, without interaction with other processors. This is an example of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parallelism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where the same sorting operation is executed in parallel on different datasets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final merge operation is trivial because the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range partitioning in the first phase ensures that for 1≤i&lt;j≤m, the key values in processor P</a:t>
            </a:r>
            <a:r>
              <a:rPr b="1"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are all less than the key values in P</a:t>
            </a:r>
            <a:r>
              <a:rPr b="1"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​. Similar to Quick Sort Algorithm’s partition strategy.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Optimization: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It is crucial to perform range partitioning with a good range-partition vector to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ensure each partition has approximately the same number of tuples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minimizing data skew.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0" name="Google Shape;170;p30"/>
          <p:cNvSpPr txBox="1"/>
          <p:nvPr/>
        </p:nvSpPr>
        <p:spPr>
          <a:xfrm>
            <a:off x="0" y="0"/>
            <a:ext cx="9090000" cy="47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 2: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parallel version of the external sort-merge algorithm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This is an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alternative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range-partitioning when the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relation's initial partitioning doesn't matter.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1: Local Sort: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Each processor 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locally sorts the data on its associated disk D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Step 2: Parallel Merge: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system then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merges the sorted runs from each processor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get the final sorted output. This merging can be parallelized by: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merging of the sorted runs in step 2 can be parallelized by this sequence of actions: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2.1)  The system range-partitions the sorted partitions at each processor 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(all by the same partition vector) across the processors  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,...,P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m−1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It sends the tuples in sorted order, so that each processor receives the tuples in sorted streams. 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2.2) Each processor 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performs a merge on the streams as they are received, to get a single sorted run. 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2.3) The system concatenates the sorted runs on processors 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,...,P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m−1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get the ﬁnal result.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Addressing Skew: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naive implementation of Sub-step 2.1 might lead to execution skew (e.g., P</a:t>
            </a:r>
            <a:r>
              <a:rPr baseline="-25000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receives all partition 0 blocks first, then P1​ receives all partition 1 blocks, etc., making receiving sequential). To avoid this, each processor repeatedly sends one block of data to each partition, ensuring all processors receive data in parallel. 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So that all the range-wise processors can work in parallel manner. </a:t>
            </a:r>
            <a:endParaRPr i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aphicFrame>
        <p:nvGraphicFramePr>
          <p:cNvPr id="176" name="Google Shape;176;p31"/>
          <p:cNvGraphicFramePr/>
          <p:nvPr/>
        </p:nvGraphicFramePr>
        <p:xfrm>
          <a:off x="871775" y="10891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{6941A5C9-C48B-422C-B3F6-0C784606DCDB}</a:tableStyleId>
              </a:tblPr>
              <a:tblGrid>
                <a:gridCol w="172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X1,1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X1,2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x1,3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X2,1</a:t>
                      </a:r>
                      <a:endParaRPr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X2,2</a:t>
                      </a:r>
                      <a:endParaRPr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x2,3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X3,1</a:t>
                      </a:r>
                      <a:endParaRPr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X3,2</a:t>
                      </a:r>
                      <a:endParaRPr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x3,3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177" name="Google Shape;177;p31"/>
          <p:cNvSpPr/>
          <p:nvPr/>
        </p:nvSpPr>
        <p:spPr>
          <a:xfrm>
            <a:off x="3711700" y="811850"/>
            <a:ext cx="1949100" cy="9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ambria"/>
                <a:ea typeface="Cambria"/>
                <a:cs typeface="Cambria"/>
                <a:sym typeface="Cambria"/>
              </a:rPr>
              <a:t>Processor 1 for Range 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Partition</a:t>
            </a:r>
            <a:r>
              <a:rPr lang="en">
                <a:latin typeface="Cambria"/>
                <a:ea typeface="Cambria"/>
                <a:cs typeface="Cambria"/>
                <a:sym typeface="Cambria"/>
              </a:rPr>
              <a:t> 1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78" name="Google Shape;178;p31"/>
          <p:cNvCxnSpPr>
            <a:endCxn id="177" idx="1"/>
          </p:cNvCxnSpPr>
          <p:nvPr/>
        </p:nvCxnSpPr>
        <p:spPr>
          <a:xfrm flipH="1" rot="10800000">
            <a:off x="2642200" y="1302050"/>
            <a:ext cx="1069500" cy="420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9" name="Google Shape;179;p31"/>
          <p:cNvCxnSpPr>
            <a:endCxn id="180" idx="1"/>
          </p:cNvCxnSpPr>
          <p:nvPr/>
        </p:nvCxnSpPr>
        <p:spPr>
          <a:xfrm flipH="1" rot="10800000">
            <a:off x="2620300" y="2402300"/>
            <a:ext cx="1091400" cy="81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1" name="Google Shape;181;p31"/>
          <p:cNvCxnSpPr>
            <a:endCxn id="182" idx="1"/>
          </p:cNvCxnSpPr>
          <p:nvPr/>
        </p:nvCxnSpPr>
        <p:spPr>
          <a:xfrm>
            <a:off x="2597200" y="3233700"/>
            <a:ext cx="1114500" cy="4029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0" name="Google Shape;180;p31"/>
          <p:cNvSpPr/>
          <p:nvPr/>
        </p:nvSpPr>
        <p:spPr>
          <a:xfrm>
            <a:off x="3711700" y="1912100"/>
            <a:ext cx="1949100" cy="9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2 for Range Partition 2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2" name="Google Shape;182;p31"/>
          <p:cNvSpPr/>
          <p:nvPr/>
        </p:nvSpPr>
        <p:spPr>
          <a:xfrm>
            <a:off x="3711700" y="3146400"/>
            <a:ext cx="1949100" cy="980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3 for Range Partition 3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graphicFrame>
        <p:nvGraphicFramePr>
          <p:cNvPr id="183" name="Google Shape;183;p31"/>
          <p:cNvGraphicFramePr/>
          <p:nvPr/>
        </p:nvGraphicFramePr>
        <p:xfrm>
          <a:off x="6774250" y="9648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{6941A5C9-C48B-422C-B3F6-0C784606DCDB}</a:tableStyleId>
              </a:tblPr>
              <a:tblGrid>
                <a:gridCol w="17264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X1,1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X1,2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x1,3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X2,1</a:t>
                      </a:r>
                      <a:endParaRPr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X2,2</a:t>
                      </a:r>
                      <a:endParaRPr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x2,3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X3,1</a:t>
                      </a:r>
                      <a:endParaRPr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X3,2</a:t>
                      </a:r>
                      <a:endParaRPr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x3,3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cxnSp>
        <p:nvCxnSpPr>
          <p:cNvPr id="184" name="Google Shape;184;p31"/>
          <p:cNvCxnSpPr>
            <a:endCxn id="177" idx="3"/>
          </p:cNvCxnSpPr>
          <p:nvPr/>
        </p:nvCxnSpPr>
        <p:spPr>
          <a:xfrm flipH="1">
            <a:off x="5660800" y="1123250"/>
            <a:ext cx="1249500" cy="17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5" name="Google Shape;185;p31"/>
          <p:cNvCxnSpPr>
            <a:endCxn id="180" idx="3"/>
          </p:cNvCxnSpPr>
          <p:nvPr/>
        </p:nvCxnSpPr>
        <p:spPr>
          <a:xfrm flipH="1">
            <a:off x="5660800" y="1988300"/>
            <a:ext cx="1203300" cy="414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6" name="Google Shape;186;p31"/>
          <p:cNvCxnSpPr>
            <a:endCxn id="182" idx="3"/>
          </p:cNvCxnSpPr>
          <p:nvPr/>
        </p:nvCxnSpPr>
        <p:spPr>
          <a:xfrm flipH="1">
            <a:off x="5660800" y="2807100"/>
            <a:ext cx="1249500" cy="829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7" name="Google Shape;187;p31"/>
          <p:cNvSpPr txBox="1"/>
          <p:nvPr/>
        </p:nvSpPr>
        <p:spPr>
          <a:xfrm>
            <a:off x="0" y="0"/>
            <a:ext cx="8500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Addressing Skew Problem With Parallel Work Distribution</a:t>
            </a:r>
            <a:endParaRPr/>
          </a:p>
        </p:txBody>
      </p:sp>
      <p:sp>
        <p:nvSpPr>
          <p:cNvPr id="188" name="Google Shape;188;p31"/>
          <p:cNvSpPr txBox="1"/>
          <p:nvPr/>
        </p:nvSpPr>
        <p:spPr>
          <a:xfrm>
            <a:off x="209900" y="3810350"/>
            <a:ext cx="31371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Sending data for the 1st processor, then 2nd, then 3rd,.... =&gt; Processor works sequentially </a:t>
            </a:r>
            <a:endParaRPr sz="13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89" name="Google Shape;189;p31"/>
          <p:cNvSpPr txBox="1"/>
          <p:nvPr/>
        </p:nvSpPr>
        <p:spPr>
          <a:xfrm>
            <a:off x="6232325" y="3697500"/>
            <a:ext cx="2514000" cy="107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Parallelly sending one block of data for each processor =&gt; All processor can work</a:t>
            </a:r>
            <a:endParaRPr sz="13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Interquery Parallelism</a:t>
            </a:r>
            <a:endParaRPr/>
          </a:p>
        </p:txBody>
      </p:sp>
      <p:sp>
        <p:nvSpPr>
          <p:cNvPr id="62" name="Google Shape;62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95" name="Google Shape;195;p32"/>
          <p:cNvSpPr txBox="1"/>
          <p:nvPr/>
        </p:nvSpPr>
        <p:spPr>
          <a:xfrm>
            <a:off x="0" y="0"/>
            <a:ext cx="90213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Partitioned Join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equi-joins and natural joins, relations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can be partitioned across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processors (P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​,...,P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n−1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 and the join computed locally.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Algorithm: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system partitions relations r and s each into n partitions: r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​,r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​,...,r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n−1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and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​,...,s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n−1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AutoNum type="arabicPeriod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Partitions r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and 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are sent to processor 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i​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where their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join is computed locally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Correctness Condition: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This technique works correctly only if the join is an equi-join (e.g., r⋈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r.A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=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s.B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​s) and both r and s are partitioned by the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same partitioning function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 their join attributes.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6" name="Google Shape;196;p32"/>
          <p:cNvSpPr txBox="1"/>
          <p:nvPr/>
        </p:nvSpPr>
        <p:spPr>
          <a:xfrm>
            <a:off x="0" y="2479500"/>
            <a:ext cx="89514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Partitioning Methods: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Range partitioning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 the join attributes (using the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same partition vector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both relations).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Hash partitioning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 the join attributes (using the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same hash function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both relations).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202" name="Google Shape;202;p33" title="{3D609E50-55CB-454C-BB81-D51085F7D1DC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150" y="152375"/>
            <a:ext cx="3669550" cy="3508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33"/>
          <p:cNvSpPr txBox="1"/>
          <p:nvPr/>
        </p:nvSpPr>
        <p:spPr>
          <a:xfrm>
            <a:off x="3655800" y="80725"/>
            <a:ext cx="5284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Join Technique: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Once relations are partitioned, any join technique (e.g., hash join, merge join, nested-loop join) can be used locally at each processor to compute the join of ri​ and si​. This allows parallelizing any join technique.</a:t>
            </a:r>
            <a:endParaRPr/>
          </a:p>
        </p:txBody>
      </p:sp>
      <p:sp>
        <p:nvSpPr>
          <p:cNvPr id="204" name="Google Shape;204;p33"/>
          <p:cNvSpPr txBox="1"/>
          <p:nvPr/>
        </p:nvSpPr>
        <p:spPr>
          <a:xfrm>
            <a:off x="3655800" y="1314700"/>
            <a:ext cx="51573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Optimization for Pre-Partitioned Data: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one or both relations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are already partitioned on the join attributes 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(by hash or range), the repartitioning work is significantly reduced. Otherwise,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tuples need to be repartitioned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 each processor 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reads tuples from its disk 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 computes the destination partition 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for each tuple t, and sends t to P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​. Pj​ stores tuples on 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​. Local join algorithms can be optimized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by buffering tuples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memory to reduce I/O.</a:t>
            </a:r>
            <a:endParaRPr/>
          </a:p>
        </p:txBody>
      </p:sp>
      <p:sp>
        <p:nvSpPr>
          <p:cNvPr id="205" name="Google Shape;205;p33"/>
          <p:cNvSpPr txBox="1"/>
          <p:nvPr/>
        </p:nvSpPr>
        <p:spPr>
          <a:xfrm>
            <a:off x="76200" y="3725850"/>
            <a:ext cx="8863800" cy="87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Skew Considerations: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Skew is a particular problem with range partitioning.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partition vector that balances one relation might unbalance the other,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leading to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uneven workload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partition vector should aim for ∣r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​∣+∣s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​∣ to be roughly equal across all i=0,1,...,n−1.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1" name="Google Shape;211;p34"/>
          <p:cNvSpPr txBox="1"/>
          <p:nvPr/>
        </p:nvSpPr>
        <p:spPr>
          <a:xfrm>
            <a:off x="0" y="0"/>
            <a:ext cx="90213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Fragment-and-Replicate Join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Partitioning is not applicable to all join types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especially inequality joins (e.g., r⋈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r.A&lt;s.B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​s), where tuples from one partition might join with tuples from many other partitions. We can parallelize such joins by using a technique called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fragment and replicate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12" name="Google Shape;212;p34"/>
          <p:cNvSpPr txBox="1"/>
          <p:nvPr/>
        </p:nvSpPr>
        <p:spPr>
          <a:xfrm>
            <a:off x="0" y="1487700"/>
            <a:ext cx="6068400" cy="312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Asymmetric Fragment-and-Replicate Join (Special Case):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system partitions one relation (e.g., ) using any partitioning technique (e.g., round-robin).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system replicates the 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other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relation (s) across all processors.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Each processor Pi​ then locally computes the join of its partition ri​ with the full replicated relation s, using any join technique.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Optimization: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If r is already partitioned, step 1 is skipped; only s needs to be replicated.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Use Case: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Preferable when one relation (s) is significantly smaller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even if partitioning could theoretically be used, as replicating a small relation might be cheaper than repartitioning both.</a:t>
            </a:r>
            <a:endParaRPr/>
          </a:p>
        </p:txBody>
      </p:sp>
      <p:pic>
        <p:nvPicPr>
          <p:cNvPr id="213" name="Google Shape;213;p34" title="{79CFFE37-DC67-45C2-9ECC-78CA97F5BF8B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477274" y="1193389"/>
            <a:ext cx="1586313" cy="354133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19" name="Google Shape;219;p35"/>
          <p:cNvSpPr txBox="1"/>
          <p:nvPr/>
        </p:nvSpPr>
        <p:spPr>
          <a:xfrm>
            <a:off x="103800" y="149925"/>
            <a:ext cx="5341800" cy="491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General Fragment-and-Replicate Join: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Partitions relation into n partitions (r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​,...,r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n−1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 and relation s into m partitions (s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​,...,s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m−1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​). Any partitioning technique can be used.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Requires at least m×n processors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denoted as P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i,j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​. Asymmetric fragment-and-replicate is a special case where m=1.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Distribution:</a:t>
            </a:r>
            <a:endParaRPr b="1"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is replicated to processors P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i,0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​,P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i,1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​,...,P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i,m−1​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(forming a "row" of processors).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Cambria"/>
              <a:buChar char="○"/>
            </a:pP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is replicated to processors P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0,j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​,P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1,j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​,...,P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n−1,j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(forming a "column" of processors).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Local Join: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Processor P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i,j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computes the join of r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with s</a:t>
            </a:r>
            <a:r>
              <a:rPr baseline="-25000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j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​ locally, using any join technique.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Applicability: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Works with </a:t>
            </a:r>
            <a:r>
              <a:rPr b="1" i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any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join condition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because every tuple in r is effectively tested against every tuple in s (or a relevant subset). This makes it suitable where partitioned join cannot be used.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Cost: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Usually has a higher cost 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than partitioned join if both relations are similarly sized, due to the replication overhead. However, </a:t>
            </a:r>
            <a:r>
              <a:rPr b="1"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reduces the size of relations processed locally </a:t>
            </a:r>
            <a:r>
              <a:rPr lang="en" sz="13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compared to asymmetric fragment-and-replicate.</a:t>
            </a:r>
            <a:endParaRPr sz="13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20" name="Google Shape;220;p35" title="{5EFD5535-0922-48BF-AC42-299583333412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94225" y="383050"/>
            <a:ext cx="3393600" cy="3511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26" name="Google Shape;226;p36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Interoperation Parallelism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2" name="Google Shape;232;p37"/>
          <p:cNvSpPr txBox="1"/>
          <p:nvPr/>
        </p:nvSpPr>
        <p:spPr>
          <a:xfrm>
            <a:off x="0" y="0"/>
            <a:ext cx="9090000" cy="5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Pipelined Parallelism: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Concept: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output tuples of one operation (A) are consumed by a second operation (B) even before A has produced its entire output.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Advantage (Sequential &amp; Parallel):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Allows a sequence of operations to occur without writing intermediate results to disk. In parallel systems, it also acts as a source of parallelism.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Mechanism: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Operations A and B can run simultaneously on different processors, with B consuming tuples as A produces them.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Example (Join 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r1​⋈r2​⋈r3​⋈r4​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):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 computes </a:t>
            </a:r>
            <a:r>
              <a:rPr lang="en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temp1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←r1​⋈r2​.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As P1​ produces tuples for </a:t>
            </a:r>
            <a:r>
              <a:rPr lang="en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temp1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it makes them available to P2​.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P2​ begins computing </a:t>
            </a:r>
            <a:r>
              <a:rPr lang="en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temp1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⋈r3​ using the available tuples, even before P1​ finishes.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Similarly, P2​ makes its output available to P3​, which computes the join with r4​.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Limitations: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Does not scale well with a high number of processors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; pipeline chains are often not long enough for high degrees of parallelism. (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Chains are not long enough, bottleneck of a processing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Not all relational operators can be pipelined (e.g., set-difference operations, which require all inputs before producing output).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mbria"/>
              <a:buChar char="○"/>
            </a:pP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Provides only marginal speedup if one operator's cost is significantly higher than others.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Primary Benefit: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main reason for using pipelining is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to avoid writing intermediate results to disk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which can be a major I/O bottleneck.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8" name="Google Shape;238;p38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Independent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Parallelism: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pic>
        <p:nvPicPr>
          <p:cNvPr id="239" name="Google Shape;239;p38" title="{FCABFA37-E97B-43AA-958F-6259D2D6782D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7800" y="506475"/>
            <a:ext cx="6505575" cy="3019425"/>
          </a:xfrm>
          <a:prstGeom prst="rect">
            <a:avLst/>
          </a:prstGeom>
          <a:noFill/>
          <a:ln>
            <a:noFill/>
          </a:ln>
        </p:spPr>
      </p:pic>
      <p:sp>
        <p:nvSpPr>
          <p:cNvPr id="240" name="Google Shape;240;p38"/>
          <p:cNvSpPr txBox="1"/>
          <p:nvPr/>
        </p:nvSpPr>
        <p:spPr>
          <a:xfrm>
            <a:off x="313675" y="2760875"/>
            <a:ext cx="6135300" cy="6921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46" name="Google Shape;246;p39"/>
          <p:cNvSpPr txBox="1"/>
          <p:nvPr/>
        </p:nvSpPr>
        <p:spPr>
          <a:xfrm>
            <a:off x="0" y="0"/>
            <a:ext cx="9090000" cy="455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Query Optimizers for Parallel Query Evaluation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Increased Complexity: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Optimizers for parallel queries are more complex than for sequential queries.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Cost models must account for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partitioning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skew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and resource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contention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Decisions on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parallelize a query become critical.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Scheduling Decisions (for an operator tree):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to </a:t>
            </a:r>
            <a:r>
              <a:rPr b="1"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parallelize each operation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how many processors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use.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</a:t>
            </a:r>
            <a:r>
              <a:rPr b="1"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operations to pipeline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to</a:t>
            </a:r>
            <a:r>
              <a:rPr b="1"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execute independently in parallel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and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what to execute sequentially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b="1"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Determining resource allocation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(processors, disks, memory) for each operation.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Optimization Considerations: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Using maximum parallelism isn't always wise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Operations with computational requirements smaller than communication overhead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should be clustered to avoid negating parallelism benefits.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Long pipelines can lead to poor resource utilization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; the final operation might wait for inputs while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holding resources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so they should be avoided.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52" name="Google Shape;252;p40"/>
          <p:cNvSpPr txBox="1"/>
          <p:nvPr/>
        </p:nvSpPr>
        <p:spPr>
          <a:xfrm>
            <a:off x="0" y="0"/>
            <a:ext cx="9078300" cy="402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Query Optimizers for Parallel Query Evaluation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Heuristic Approaches (due to large plan space):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mbria"/>
              <a:buChar char="○"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number of parallel evaluation plans is much larger than sequential plans, making exhaustive optimization expensive. Heuristics are used to reduce the search space.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Heuristic 1 (Teradata Approach):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Consider only plans that parallelize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every operation across all processors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 not use any pipelining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Optimization then resembles sequential query optimization, focusing on partitioning and cost estimation.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Heuristic 2 (Volcano Exchange-Operator Model):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Choose the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most efficient sequential evaluation plan, then parallelize its operations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This model uses existing local operation implementations coupled with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exchange operators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that move data between processors to transform a sequential plan into a parallel one.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Physical Storage Optimization: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design of physical storage organization also plays a role in speeding up queries, but the optimal organization varies. DBAs must choose a good organization for the expected query mix.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253" name="Google Shape;253;p40"/>
          <p:cNvSpPr txBox="1"/>
          <p:nvPr/>
        </p:nvSpPr>
        <p:spPr>
          <a:xfrm>
            <a:off x="196050" y="4140025"/>
            <a:ext cx="88824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An </a:t>
            </a:r>
            <a:r>
              <a:rPr b="1"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exchange operator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is a special type of operator inserted into a query execution plan to facilitate parallelism. Its primary role is to </a:t>
            </a:r>
            <a:r>
              <a:rPr b="1"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move data around between different processors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(distribute before operation &amp; Join after operation)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/>
        </p:nvSpPr>
        <p:spPr>
          <a:xfrm>
            <a:off x="103800" y="184500"/>
            <a:ext cx="8571000" cy="426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Definition &amp; Purpose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Core Concept: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Interquery parallelism executes</a:t>
            </a:r>
            <a:r>
              <a:rPr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b="1"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multiple, distinct queries or transactions simultaneously within a database system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leveraging </a:t>
            </a:r>
            <a:r>
              <a:rPr b="1"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multiple processing units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This </a:t>
            </a:r>
            <a:r>
              <a:rPr b="1"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concurrent execution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maximizes hardware resource utilization.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Primary Goal: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Significantly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 transaction throughput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(transactions per second, TPS). By running transactions in parallel, the system handles a high volume of user requests, crucial for applications like e-commerce during peak loads.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Important Caveat: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It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does not improve individual transaction response times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A single query's execution time remains largely unchanged; the benefit is increased overall capacity, not reduced latency for single tasks. This distinguishes it from </a:t>
            </a:r>
            <a:r>
              <a:rPr i="1"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intraquery parallelism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Main Application: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Primarily used to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scale up transaction-processing systems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a </a:t>
            </a:r>
            <a:r>
              <a:rPr b="1" lang="en" sz="16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larger number of transactions per second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It's ideal for high-volume, short-lived transactions in Online Transaction Processing (OLTP) systems (e.g., banking, airline reservations), preventing bottlenecks under heavy load.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68" name="Google Shape;68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0" y="0"/>
            <a:ext cx="8628600" cy="303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Support Across Architectures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Shared-Memory Systems</a:t>
            </a:r>
            <a:endParaRPr b="1"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Ease of Implementation: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Interquery parallelism is easiest to support in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shared-memory parallel architectures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where multiple processors share direct access to a common memory pool. This simplifies data exchange and coordination.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302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Minimal Changes Required: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Database systems designed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for single-processor environments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often require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few or no modifications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shared-memory deployment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Sequential systems' inherent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concurrent processing (locking, logging)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translates directly to parallel execution, with the OS and DBMS handling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scheduling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synchronization</a:t>
            </a:r>
            <a:r>
              <a:rPr lang="en" sz="16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6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74" name="Google Shape;7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75" name="Google Shape;75;p16" title="{F9CB419A-8BAE-4AF2-A417-89F109CBF8E1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98900" y="3030297"/>
            <a:ext cx="1552500" cy="1791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" name="Google Shape;81;p17"/>
          <p:cNvSpPr txBox="1"/>
          <p:nvPr/>
        </p:nvSpPr>
        <p:spPr>
          <a:xfrm>
            <a:off x="0" y="0"/>
            <a:ext cx="8928600" cy="352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Shared-Disk &amp; Shared-Nothing Systems</a:t>
            </a:r>
            <a:endParaRPr b="1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Increased Complexity: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Support becomes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more complicated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shared-disk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or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shared-nothing architectures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distributed systems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). 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Processors on separate nodes lack shared memory and must communicate over a network, introducing challenges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Coordination Challenges: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Tasks like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locking and logging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require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highly coordinated efforts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across the network. Processors must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pass messages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request/release locks or propagate log records, adding latency and overhead. 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Distributed deadlock detection and recovery are also more complex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Data Consistency: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Parallel database systems must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ensure that two processors do not update the same data independently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preventing inconsistent states and violating </a:t>
            </a:r>
            <a:r>
              <a:rPr i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ACID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properties. Robust distributed concurrency control protocols are essential.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The Cache-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Coherence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Problem: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key challenge is ensuring that all processors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have the latest data version in their local buffer pools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If one processor modifies a cached page, others with stale copies must be </a:t>
            </a: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invalidated or updated</a:t>
            </a:r>
            <a:r>
              <a:rPr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prevent incorrect results or data corruption.</a:t>
            </a:r>
            <a:endParaRPr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7" name="Google Shape;87;p18" title="{82129830-5BEC-4957-8051-F8B756DC4971}.png.jp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5225" y="590650"/>
            <a:ext cx="3125150" cy="3604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8" title="{4BD0B67C-DF78-4C8B-8D72-86F2FB48614E}.png.jp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44650" y="498375"/>
            <a:ext cx="3318875" cy="337305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8"/>
          <p:cNvSpPr txBox="1"/>
          <p:nvPr/>
        </p:nvSpPr>
        <p:spPr>
          <a:xfrm>
            <a:off x="0" y="0"/>
            <a:ext cx="895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rPr b="1" lang="en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Shared-Disk &amp; Shared-Nothing Systems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" name="Google Shape;95;p19"/>
          <p:cNvSpPr txBox="1"/>
          <p:nvPr/>
        </p:nvSpPr>
        <p:spPr>
          <a:xfrm>
            <a:off x="0" y="0"/>
            <a:ext cx="9021300" cy="136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Cache-Coherency Protocols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Necessity and Integration: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Sophisticated protocols guarantee cache coherency in distributed systems. They are often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integrated with concurrency-control protocols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(e.g.,</a:t>
            </a:r>
            <a:r>
              <a:rPr b="1" lang="en" sz="15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 two-phase locking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 to reduce overhead and efficiently manage both data consistency and cache validity.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6" name="Google Shape;96;p19"/>
          <p:cNvSpPr txBox="1"/>
          <p:nvPr/>
        </p:nvSpPr>
        <p:spPr>
          <a:xfrm>
            <a:off x="148050" y="1423550"/>
            <a:ext cx="8847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Two-Phase Locking (2PL) is named for the two distinct phases a transaction goes through when acquiring and releasing locks:</a:t>
            </a:r>
            <a:endParaRPr>
              <a:solidFill>
                <a:srgbClr val="FF0000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7" name="Google Shape;97;p19"/>
          <p:cNvSpPr/>
          <p:nvPr/>
        </p:nvSpPr>
        <p:spPr>
          <a:xfrm>
            <a:off x="198350" y="2322650"/>
            <a:ext cx="3828900" cy="1568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Growing Phase (or Expanding Phase):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In this phase, a transaction can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only acquire new locks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 data items.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It is not allowed to release any locks it has already obtained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number of locks held by the transaction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can only increase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during this phase. This phase continues until the transaction has acquired all the locks it needs for its operations.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8" name="Google Shape;98;p19"/>
          <p:cNvSpPr/>
          <p:nvPr/>
        </p:nvSpPr>
        <p:spPr>
          <a:xfrm>
            <a:off x="4572000" y="2368700"/>
            <a:ext cx="4140300" cy="14763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Shrinking Phase (or Contracting Phase):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Once a transaction </a:t>
            </a:r>
            <a:r>
              <a:rPr lang="en" sz="1100">
                <a:solidFill>
                  <a:srgbClr val="FF0000"/>
                </a:solidFill>
                <a:latin typeface="Cambria"/>
                <a:ea typeface="Cambria"/>
                <a:cs typeface="Cambria"/>
                <a:sym typeface="Cambria"/>
              </a:rPr>
              <a:t>releases its first lock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it enters the shrinking phase. In this phase, a transaction can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only release locks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; it is </a:t>
            </a:r>
            <a:r>
              <a:rPr b="1"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strictly forbidden from acquiring any new locks</a:t>
            </a:r>
            <a:r>
              <a:rPr lang="en" sz="11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number of locks held by the transaction can only decrease during this phase.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19"/>
          <p:cNvSpPr txBox="1"/>
          <p:nvPr/>
        </p:nvSpPr>
        <p:spPr>
          <a:xfrm>
            <a:off x="4384650" y="1907475"/>
            <a:ext cx="4209300" cy="34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  <a:latin typeface="Cambria"/>
                <a:ea typeface="Cambria"/>
                <a:cs typeface="Cambria"/>
                <a:sym typeface="Cambria"/>
              </a:rPr>
              <a:t>Lock Point/Transitory Period</a:t>
            </a:r>
            <a:endParaRPr sz="1800">
              <a:solidFill>
                <a:schemeClr val="dk2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cxnSp>
        <p:nvCxnSpPr>
          <p:cNvPr id="100" name="Google Shape;100;p19"/>
          <p:cNvCxnSpPr>
            <a:stCxn id="99" idx="2"/>
          </p:cNvCxnSpPr>
          <p:nvPr/>
        </p:nvCxnSpPr>
        <p:spPr>
          <a:xfrm flipH="1">
            <a:off x="5480100" y="2253375"/>
            <a:ext cx="1009200" cy="62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20"/>
          <p:cNvSpPr txBox="1"/>
          <p:nvPr/>
        </p:nvSpPr>
        <p:spPr>
          <a:xfrm>
            <a:off x="0" y="0"/>
            <a:ext cx="8755500" cy="400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 simple protocol for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shared-disk systems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: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Any Read or Write: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 transaction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locks the page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(shared/exclusive) and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immediately reads the most recent copy from the shared disk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This "read-on-lock" ensures the latest committed version.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AutoNum type="arabicPeriod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Before Exclusive Lock Release: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The transaction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flushes the modified page to the shared disk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persistence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then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releases the lock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Limitations of Simple Protocols: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This "disk-centric" approach incurs considerable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overhead due to repeated disk I/O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leading to I/O contention and performance degradation, especially for "hot" pages.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More Complex Protocols: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To mitigate I/O, these protocols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do not necessarily write pages to disk when exclusive locks are released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Instead, they often use an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invalidation-based approach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sending messages to </a:t>
            </a:r>
            <a:r>
              <a:rPr b="1"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invalidate other processors' cached copies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When a lock is obtained, the most recent page version is fetched directly from another processor's buffer pool via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efficient inter-processor communication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("cache-to-cache transfer"), </a:t>
            </a:r>
            <a:r>
              <a:rPr i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minimizing disk access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12" name="Google Shape;112;p21"/>
          <p:cNvSpPr txBox="1"/>
          <p:nvPr/>
        </p:nvSpPr>
        <p:spPr>
          <a:xfrm>
            <a:off x="0" y="0"/>
            <a:ext cx="8916900" cy="242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Extension to Shared-Nothing</a:t>
            </a:r>
            <a:endParaRPr b="1"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Home Processor Concept: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Shared-disk protocols extend to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shared-nothing architectures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using a "home processor" scheme. Each data page is assigned a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home processor (P</a:t>
            </a:r>
            <a:r>
              <a:rPr b="1"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and stored on its directly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attached disk (D</a:t>
            </a:r>
            <a:r>
              <a:rPr b="1"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), providing data locality.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</a:pP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Request Routing: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Other processors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send requests to the page's home processor (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P_i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)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 for read/write access, as they cannot directly access D</a:t>
            </a:r>
            <a:r>
              <a:rPr baseline="-25000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. The home processor coordinates I/O and consistency. This centralization can become a </a:t>
            </a:r>
            <a:r>
              <a:rPr b="1"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bottleneck for "hot" pages</a:t>
            </a:r>
            <a:r>
              <a:rPr lang="en" sz="1500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, sometimes mitigated by page migration or replication.</a:t>
            </a:r>
            <a:endParaRPr sz="1500">
              <a:solidFill>
                <a:schemeClr val="dk1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