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</p:sldIdLst>
  <p:sldSz cy="6858000" cx="9144000"/>
  <p:notesSz cx="6997700" cy="9283700"/>
  <p:embeddedFontLst>
    <p:embeddedFont>
      <p:font typeface="Helvetica Neue"/>
      <p:regular r:id="rId94"/>
      <p:bold r:id="rId95"/>
      <p:italic r:id="rId96"/>
      <p:boldItalic r:id="rId97"/>
    </p:embeddedFont>
    <p:embeddedFont>
      <p:font typeface="Roboto Mono"/>
      <p:regular r:id="rId98"/>
      <p:bold r:id="rId99"/>
      <p:italic r:id="rId100"/>
      <p:boldItalic r:id="rId10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4">
          <p15:clr>
            <a:srgbClr val="A4A3A4"/>
          </p15:clr>
        </p15:guide>
        <p15:guide id="2" pos="531">
          <p15:clr>
            <a:srgbClr val="A4A3A4"/>
          </p15:clr>
        </p15:guide>
      </p15:sldGuideLst>
    </p:ext>
    <p:ext uri="GoogleSlidesCustomDataVersion2">
      <go:slidesCustomData xmlns:go="http://customooxmlschemas.google.com/" r:id="rId102" roundtripDataSignature="AMtx7mjNHovqty9ri7oFPlBbDQtnMEGW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4" orient="horz"/>
        <p:guide pos="5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2" Type="http://customschemas.google.com/relationships/presentationmetadata" Target="metadata"/><Relationship Id="rId101" Type="http://schemas.openxmlformats.org/officeDocument/2006/relationships/font" Target="fonts/RobotoMono-boldItalic.fntdata"/><Relationship Id="rId100" Type="http://schemas.openxmlformats.org/officeDocument/2006/relationships/font" Target="fonts/RobotoMono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font" Target="fonts/HelveticaNeue-bold.fntdata"/><Relationship Id="rId94" Type="http://schemas.openxmlformats.org/officeDocument/2006/relationships/font" Target="fonts/HelveticaNeue-regular.fntdata"/><Relationship Id="rId97" Type="http://schemas.openxmlformats.org/officeDocument/2006/relationships/font" Target="fonts/HelveticaNeue-boldItalic.fntdata"/><Relationship Id="rId96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99" Type="http://schemas.openxmlformats.org/officeDocument/2006/relationships/font" Target="fonts/RobotoMono-bold.fntdata"/><Relationship Id="rId10" Type="http://schemas.openxmlformats.org/officeDocument/2006/relationships/slide" Target="slides/slide5.xml"/><Relationship Id="rId98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79513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0a8bfd1ea_0_0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0a8bfd1ea_0_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50a8bfd1ea_0_0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2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0a8bfd1ea_0_28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0a8bfd1ea_0_28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50a8bfd1ea_0_28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0a8bfd1ea_0_35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0a8bfd1ea_0_35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50a8bfd1ea_0_35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0a8bfd1ea_0_42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0a8bfd1ea_0_42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350a8bfd1ea_0_42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0a8bfd1ea_0_49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0a8bfd1ea_0_49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350a8bfd1ea_0_49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0a8bfd1ea_0_55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0a8bfd1ea_0_55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50a8bfd1ea_0_55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0a8bfd1ea_0_61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0a8bfd1ea_0_61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50a8bfd1ea_0_61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0a8bfd1ea_0_68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0a8bfd1ea_0_68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50a8bfd1ea_0_68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2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0b2848f73_0_0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0b2848f73_0_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350b2848f73_0_0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0b2848f73_0_7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0b2848f73_0_7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50b2848f73_0_7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0b2848f73_0_14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0b2848f73_0_14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350b2848f73_0_14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0b2848f73_0_21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0b2848f73_0_21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350b2848f73_0_21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105697d69_0_0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105697d69_0_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35105697d69_0_0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2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2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2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2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5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2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p2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2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p2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2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2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28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28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29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2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30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3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3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3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3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p3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105697d69_0_10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105697d69_0_1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35105697d69_0_10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3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3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9" name="Google Shape;449;p3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3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6" name="Google Shape;456;p3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3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3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6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3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Google Shape;470;p3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7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3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3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8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38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3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9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39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3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549991cb52_0_0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549991cb52_0_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3549991cb52_0_0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549991cb52_0_11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549991cb52_0_11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3549991cb52_0_11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0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40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4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1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4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4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Google Shape;531;p4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de34aa7ae_0_0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de34aa7ae_0_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4de34aa7ae_0_0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4" name="Google Shape;544;p4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5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4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p4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4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8" name="Google Shape;558;p4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7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4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Google Shape;565;p4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8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9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0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50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5" name="Google Shape;585;p5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5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Google Shape;593;p5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2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5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0" name="Google Shape;600;p5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3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5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9" name="Google Shape;609;p5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4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5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6" name="Google Shape;616;p5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5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5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Google Shape;624;p5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5d492b02e4_0_0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5d492b02e4_0_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g35d492b02e4_0_0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6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5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8" name="Google Shape;638;p5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5d492b02e4_0_11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5d492b02e4_0_11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35d492b02e4_0_11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5d492b02e4_0_22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5d492b02e4_0_22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35d492b02e4_0_22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8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9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3" name="Google Shape;673;p59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4" name="Google Shape;674;p5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60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db50ff903_0_0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db50ff903_0_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35db50ff903_0_0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35db50ff903_0_7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35db50ff903_0_7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g35db50ff903_0_7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35db50ff903_0_27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35db50ff903_0_27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g35db50ff903_0_27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35db50ff903_0_38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35db50ff903_0_38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g35db50ff903_0_38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35db50ff903_0_21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35db50ff903_0_21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g35db50ff903_0_21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6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b-book.com/" TargetMode="External"/><Relationship Id="rId3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b-book.com/" TargetMode="External"/><Relationship Id="rId3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b-book.com/" TargetMode="External"/><Relationship Id="rId3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5"/>
          <p:cNvSpPr txBox="1"/>
          <p:nvPr/>
        </p:nvSpPr>
        <p:spPr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7</a:t>
            </a:r>
            <a:r>
              <a:rPr b="1" baseline="30000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lang="en-US" sz="12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www.db-book.com</a:t>
            </a: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sp>
        <p:nvSpPr>
          <p:cNvPr id="21" name="Google Shape;21;p65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5"/>
          <p:cNvSpPr txBox="1"/>
          <p:nvPr>
            <p:ph idx="12" type="sldNum"/>
          </p:nvPr>
        </p:nvSpPr>
        <p:spPr>
          <a:xfrm>
            <a:off x="6596063" y="62182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ver-6Ed" id="23" name="Google Shape;2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ver-6Ed" id="24" name="Google Shape;2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ver-6Ed" id="25" name="Google Shape;2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7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63" name="Google Shape;63;p7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5"/>
          <p:cNvSpPr txBox="1"/>
          <p:nvPr>
            <p:ph idx="1" type="body"/>
          </p:nvPr>
        </p:nvSpPr>
        <p:spPr>
          <a:xfrm rot="5400000">
            <a:off x="2193132" y="-284956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67" name="Google Shape;67;p75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6"/>
          <p:cNvSpPr txBox="1"/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6"/>
          <p:cNvSpPr txBox="1"/>
          <p:nvPr>
            <p:ph idx="1" type="body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71" name="Google Shape;71;p7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7"/>
          <p:cNvSpPr txBox="1"/>
          <p:nvPr>
            <p:ph idx="1" type="body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75" name="Google Shape;75;p77"/>
          <p:cNvSpPr txBox="1"/>
          <p:nvPr>
            <p:ph idx="2" type="body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76" name="Google Shape;76;p7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8"/>
          <p:cNvSpPr txBox="1"/>
          <p:nvPr/>
        </p:nvSpPr>
        <p:spPr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7</a:t>
            </a:r>
            <a:r>
              <a:rPr b="1" baseline="30000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lang="en-US" sz="12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www.db-book.com</a:t>
            </a: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sp>
        <p:nvSpPr>
          <p:cNvPr id="79" name="Google Shape;79;p78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8"/>
          <p:cNvSpPr txBox="1"/>
          <p:nvPr>
            <p:ph idx="11" type="ftr"/>
          </p:nvPr>
        </p:nvSpPr>
        <p:spPr>
          <a:xfrm>
            <a:off x="2862263" y="5780088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1" name="Google Shape;81;p78"/>
          <p:cNvSpPr txBox="1"/>
          <p:nvPr>
            <p:ph idx="12" type="sldNum"/>
          </p:nvPr>
        </p:nvSpPr>
        <p:spPr>
          <a:xfrm>
            <a:off x="6596063" y="62182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ver-6Ed" id="82" name="Google Shape;82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9"/>
          <p:cNvSpPr txBox="1"/>
          <p:nvPr/>
        </p:nvSpPr>
        <p:spPr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7</a:t>
            </a:r>
            <a:r>
              <a:rPr b="1" baseline="30000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lang="en-US" sz="12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www.db-book.com</a:t>
            </a: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sp>
        <p:nvSpPr>
          <p:cNvPr id="85" name="Google Shape;85;p79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9"/>
          <p:cNvSpPr txBox="1"/>
          <p:nvPr>
            <p:ph idx="11" type="ftr"/>
          </p:nvPr>
        </p:nvSpPr>
        <p:spPr>
          <a:xfrm>
            <a:off x="2862263" y="5780088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7" name="Google Shape;87;p79"/>
          <p:cNvSpPr txBox="1"/>
          <p:nvPr>
            <p:ph idx="12" type="sldNum"/>
          </p:nvPr>
        </p:nvSpPr>
        <p:spPr>
          <a:xfrm>
            <a:off x="6596063" y="62182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ver-6Ed" id="88" name="Google Shape;88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6"/>
          <p:cNvSpPr txBox="1"/>
          <p:nvPr>
            <p:ph idx="1" type="body"/>
          </p:nvPr>
        </p:nvSpPr>
        <p:spPr>
          <a:xfrm>
            <a:off x="831272" y="1102497"/>
            <a:ext cx="8014277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7345" lvl="0" marL="45720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  <a:defRPr sz="1700"/>
            </a:lvl1pPr>
            <a:lvl2pPr indent="-347344" lvl="1" marL="91440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Char char="•"/>
              <a:defRPr sz="1700"/>
            </a:lvl2pPr>
            <a:lvl3pPr indent="-336550" lvl="2" marL="137160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Char char="•"/>
              <a:defRPr sz="1700"/>
            </a:lvl4pPr>
            <a:lvl5pPr indent="-336550" lvl="4" marL="228600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29" name="Google Shape;29;p6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95"/>
              </a:spcBef>
              <a:spcAft>
                <a:spcPts val="0"/>
              </a:spcAft>
              <a:buSzPts val="1700"/>
              <a:buNone/>
              <a:defRPr/>
            </a:lvl1pPr>
            <a:lvl2pPr lvl="1" algn="ctr">
              <a:spcBef>
                <a:spcPts val="59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595"/>
              </a:spcBef>
              <a:spcAft>
                <a:spcPts val="0"/>
              </a:spcAft>
              <a:buSzPts val="1445"/>
              <a:buNone/>
              <a:defRPr/>
            </a:lvl3pPr>
            <a:lvl4pPr lvl="3" algn="ctr">
              <a:spcBef>
                <a:spcPts val="595"/>
              </a:spcBef>
              <a:spcAft>
                <a:spcPts val="0"/>
              </a:spcAft>
              <a:buSzPts val="1700"/>
              <a:buNone/>
              <a:defRPr/>
            </a:lvl4pPr>
            <a:lvl5pPr lvl="4" algn="ctr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None/>
              <a:defRPr/>
            </a:lvl5pPr>
            <a:lvl6pPr lvl="5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6pPr>
            <a:lvl7pPr lvl="6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7pPr>
            <a:lvl8pPr lvl="7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8pPr>
            <a:lvl9pPr lvl="8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9pPr>
          </a:lstStyle>
          <a:p/>
        </p:txBody>
      </p:sp>
      <p:sp>
        <p:nvSpPr>
          <p:cNvPr id="36" name="Google Shape;36;p68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9"/>
          <p:cNvSpPr txBox="1"/>
          <p:nvPr>
            <p:ph type="title"/>
          </p:nvPr>
        </p:nvSpPr>
        <p:spPr>
          <a:xfrm>
            <a:off x="685800" y="244747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9"/>
          <p:cNvSpPr txBox="1"/>
          <p:nvPr>
            <p:ph idx="1" type="body"/>
          </p:nvPr>
        </p:nvSpPr>
        <p:spPr>
          <a:xfrm>
            <a:off x="974863" y="407366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700"/>
              </a:spcBef>
              <a:spcAft>
                <a:spcPts val="0"/>
              </a:spcAft>
              <a:buSzPts val="2000"/>
              <a:buFont typeface="Noto Sans Symbols"/>
              <a:buChar char="▪"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62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36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  <p:sp>
        <p:nvSpPr>
          <p:cNvPr id="40" name="Google Shape;40;p6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0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70"/>
          <p:cNvSpPr txBox="1"/>
          <p:nvPr>
            <p:ph idx="1" type="body"/>
          </p:nvPr>
        </p:nvSpPr>
        <p:spPr>
          <a:xfrm>
            <a:off x="437424" y="1102497"/>
            <a:ext cx="3985352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7345" lvl="0" marL="45720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  <a:defRPr sz="1700"/>
            </a:lvl1pPr>
            <a:lvl2pPr indent="-347344" lvl="1" marL="91440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Char char="•"/>
              <a:defRPr sz="1700"/>
            </a:lvl2pPr>
            <a:lvl3pPr indent="-336550" lvl="2" marL="137160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Char char="•"/>
              <a:defRPr sz="1700"/>
            </a:lvl4pPr>
            <a:lvl5pPr indent="-336550" lvl="4" marL="228600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8" name="Google Shape;48;p7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49" name="Google Shape;49;p7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0" name="Google Shape;50;p7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1" name="Google Shape;51;p71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2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7" name="Google Shape;57;p7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58" name="Google Shape;58;p7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>
            <p:ph idx="1" type="body"/>
          </p:nvPr>
        </p:nvSpPr>
        <p:spPr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Arial"/>
              <a:buChar char="●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5755" lvl="1" marL="914400" marR="0" rtl="0" algn="l">
              <a:spcBef>
                <a:spcPts val="595"/>
              </a:spcBef>
              <a:spcAft>
                <a:spcPts val="0"/>
              </a:spcAft>
              <a:buClr>
                <a:srgbClr val="FF9933"/>
              </a:buClr>
              <a:buSzPts val="1530"/>
              <a:buFont typeface="Arial"/>
              <a:buChar char="●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0357" lvl="2" marL="1371600" marR="0" rtl="0" algn="l">
              <a:spcBef>
                <a:spcPts val="595"/>
              </a:spcBef>
              <a:spcAft>
                <a:spcPts val="0"/>
              </a:spcAft>
              <a:buClr>
                <a:srgbClr val="33CC33"/>
              </a:buClr>
              <a:buSzPts val="1445"/>
              <a:buFont typeface="Arimo"/>
              <a:buChar char="4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6550" lvl="3" marL="1828800" marR="0" rtl="0" algn="l">
              <a:spcBef>
                <a:spcPts val="595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Times New Roman"/>
              <a:buChar char="–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9562" lvl="4" marL="2286000" marR="0" rtl="0" algn="l"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275"/>
              <a:buFont typeface="Helvetica Neue"/>
              <a:buChar char="»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6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64"/>
          <p:cNvSpPr txBox="1"/>
          <p:nvPr/>
        </p:nvSpPr>
        <p:spPr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13" name="Google Shape;13;p64"/>
          <p:cNvSpPr txBox="1"/>
          <p:nvPr/>
        </p:nvSpPr>
        <p:spPr>
          <a:xfrm>
            <a:off x="4444717" y="6613525"/>
            <a:ext cx="5180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15.</a:t>
            </a:r>
            <a:fld id="{00000000-1234-1234-1234-123412341234}" type="slidenum"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i="0" sz="10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4;p6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64"/>
          <p:cNvSpPr txBox="1"/>
          <p:nvPr/>
        </p:nvSpPr>
        <p:spPr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- 7</a:t>
            </a:r>
            <a:r>
              <a:rPr b="1" baseline="30000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sp>
        <p:nvSpPr>
          <p:cNvPr id="16" name="Google Shape;16;p64"/>
          <p:cNvSpPr/>
          <p:nvPr/>
        </p:nvSpPr>
        <p:spPr>
          <a:xfrm>
            <a:off x="8916988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over-6Ed" id="17" name="Google Shape;17;p6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ver-6Ed" id="18" name="Google Shape;18;p6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04" y="0"/>
            <a:ext cx="812084" cy="103714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12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1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0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15: Query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Measures of Query Cost (Cont.)</a:t>
            </a:r>
            <a:endParaRPr/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852258" y="1198753"/>
            <a:ext cx="7670306" cy="3072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Required data </a:t>
            </a:r>
            <a:r>
              <a:rPr b="1" lang="en-US"/>
              <a:t>may be buffer resident already,</a:t>
            </a:r>
            <a:r>
              <a:rPr lang="en-US"/>
              <a:t> avoiding disk I/O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But </a:t>
            </a:r>
            <a:r>
              <a:rPr b="1" lang="en-US"/>
              <a:t>hard to take into account for cost estimation [frequent change of buffers]</a:t>
            </a:r>
            <a:endParaRPr b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Several algorithms can reduce disk I/O by </a:t>
            </a:r>
            <a:r>
              <a:rPr b="1" lang="en-US"/>
              <a:t>using extra buffer space 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Amount of real memory available to buffe</a:t>
            </a:r>
            <a:r>
              <a:rPr lang="en-US"/>
              <a:t>r depends on other concurrent queries and OS processes, known only during execution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chemeClr val="dk2"/>
                </a:solidFill>
              </a:rPr>
              <a:t>Worst case calculation: </a:t>
            </a:r>
            <a:r>
              <a:rPr i="1" lang="en-US"/>
              <a:t>Worst case estimates assume that no data is initially in buffer  and only the minimum amount of memory needed for the operation is available</a:t>
            </a:r>
            <a:endParaRPr i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But more optimistic estimates are used in practice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Selection Operation</a:t>
            </a:r>
            <a:endParaRPr/>
          </a:p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848252" y="1198753"/>
            <a:ext cx="7523391" cy="493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b="1" lang="en-US">
                <a:solidFill>
                  <a:srgbClr val="002060"/>
                </a:solidFill>
              </a:rPr>
              <a:t>File scan</a:t>
            </a:r>
            <a:r>
              <a:rPr lang="en-US">
                <a:solidFill>
                  <a:srgbClr val="002060"/>
                </a:solidFill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Algorithm </a:t>
            </a:r>
            <a:r>
              <a:rPr b="1" lang="en-US"/>
              <a:t>A1</a:t>
            </a:r>
            <a:r>
              <a:rPr lang="en-US"/>
              <a:t> (</a:t>
            </a:r>
            <a:r>
              <a:rPr b="1" lang="en-US">
                <a:solidFill>
                  <a:srgbClr val="002060"/>
                </a:solidFill>
              </a:rPr>
              <a:t>linear search</a:t>
            </a:r>
            <a:r>
              <a:rPr lang="en-US"/>
              <a:t>).  </a:t>
            </a:r>
            <a:r>
              <a:rPr b="1" lang="en-US"/>
              <a:t>Scan each file block</a:t>
            </a:r>
            <a:r>
              <a:rPr lang="en-US"/>
              <a:t> and </a:t>
            </a:r>
            <a:r>
              <a:rPr b="1" lang="en-US"/>
              <a:t>test all records to see whether they satisfy the selection condition.</a:t>
            </a:r>
            <a:endParaRPr b="1"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Cost estimate = 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lang="en-US"/>
              <a:t>block transfers + 1 seek (At least 1 seek to begin reading from the block)</a:t>
            </a:r>
            <a:endParaRPr i="1"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 </a:t>
            </a:r>
            <a:r>
              <a:rPr lang="en-US"/>
              <a:t>denotes number of blocks containing records from relation </a:t>
            </a:r>
            <a:r>
              <a:rPr i="1" lang="en-US"/>
              <a:t>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selection is on a key attribute, can stop on finding record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cost = (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lang="en-US"/>
              <a:t>/2) block transfers + 1 seek</a:t>
            </a:r>
            <a:endParaRPr/>
          </a:p>
          <a:p>
            <a:pPr indent="0" lvl="0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/>
              <a:t>(</a:t>
            </a:r>
            <a:r>
              <a:rPr i="1" lang="en-US"/>
              <a:t>b</a:t>
            </a:r>
            <a:r>
              <a:rPr baseline="-25000" i="1" lang="en-US"/>
              <a:t>r</a:t>
            </a:r>
            <a:r>
              <a:rPr i="1" lang="en-US"/>
              <a:t>/2 denotes average cost,</a:t>
            </a:r>
            <a:r>
              <a:rPr lang="en-US"/>
              <a:t> </a:t>
            </a:r>
            <a:r>
              <a:rPr i="1" lang="en-US"/>
              <a:t>worst case still can be b</a:t>
            </a:r>
            <a:r>
              <a:rPr baseline="-25000" i="1" lang="en-US"/>
              <a:t>r</a:t>
            </a:r>
            <a:r>
              <a:rPr i="1" lang="en-US"/>
              <a:t>/2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Linear search can be applied regardless of 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selection condition </a:t>
            </a:r>
            <a:r>
              <a:rPr lang="en-US"/>
              <a:t>or [where clause]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ordering of records </a:t>
            </a:r>
            <a:r>
              <a:rPr lang="en-US"/>
              <a:t>in the file, or [no ordering required]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availability of indices </a:t>
            </a:r>
            <a:r>
              <a:rPr lang="en-US"/>
              <a:t>[no indexing required]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Note: </a:t>
            </a:r>
            <a:r>
              <a:rPr b="1" i="1" lang="en-US"/>
              <a:t>binary search generally does not make sense since data is not stored consecutively</a:t>
            </a:r>
            <a:endParaRPr b="1" i="1"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except when there is an index available,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and binary search </a:t>
            </a:r>
            <a:r>
              <a:rPr b="1" i="1" lang="en-US"/>
              <a:t>requires more seeks</a:t>
            </a:r>
            <a:r>
              <a:rPr lang="en-US"/>
              <a:t> than index search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Selections Using Indices</a:t>
            </a:r>
            <a:endParaRPr/>
          </a:p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834500" y="1162648"/>
            <a:ext cx="7617000" cy="47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Index scan </a:t>
            </a:r>
            <a:r>
              <a:rPr lang="en-US"/>
              <a:t>– search algorithms that use </a:t>
            </a:r>
            <a:r>
              <a:rPr b="1" i="1" lang="en-US"/>
              <a:t>an index</a:t>
            </a:r>
            <a:endParaRPr b="1" i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selection condition must be on search-key of index.</a:t>
            </a:r>
            <a:endParaRPr i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A2 </a:t>
            </a:r>
            <a:r>
              <a:rPr lang="en-US"/>
              <a:t>(</a:t>
            </a:r>
            <a:r>
              <a:rPr b="1" lang="en-US">
                <a:solidFill>
                  <a:srgbClr val="002060"/>
                </a:solidFill>
              </a:rPr>
              <a:t>clustering index, equality on key</a:t>
            </a:r>
            <a:r>
              <a:rPr lang="en-US"/>
              <a:t>).  Retrieve a single record that satisfies the corresponding equality condition 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Cost</a:t>
            </a:r>
            <a:r>
              <a:rPr lang="en-US"/>
              <a:t> = (</a:t>
            </a:r>
            <a:r>
              <a:rPr i="1" lang="en-US"/>
              <a:t>h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/>
              <a:t>+ 1) * (</a:t>
            </a:r>
            <a:r>
              <a:rPr i="1" lang="en-US"/>
              <a:t>t</a:t>
            </a:r>
            <a:r>
              <a:rPr baseline="-25000" i="1" lang="en-US"/>
              <a:t>T</a:t>
            </a:r>
            <a:r>
              <a:rPr lang="en-US"/>
              <a:t> +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lang="en-US"/>
              <a:t>) </a:t>
            </a:r>
            <a:r>
              <a:rPr i="1" lang="en-US"/>
              <a:t>[h</a:t>
            </a:r>
            <a:r>
              <a:rPr baseline="-25000" i="1" lang="en-US"/>
              <a:t>i </a:t>
            </a:r>
            <a:r>
              <a:rPr i="1" lang="en-US"/>
              <a:t>- height of the tree]</a:t>
            </a:r>
            <a:endParaRPr i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Explanation: Using B+ Tree, h</a:t>
            </a:r>
            <a:r>
              <a:rPr baseline="-25000" i="1" lang="en-US"/>
              <a:t>i </a:t>
            </a:r>
            <a:r>
              <a:rPr i="1" lang="en-US"/>
              <a:t> levels are traversed with 1 move to reach the full record. As B+ Tree is disk-based, so each move requires a seek and transfer </a:t>
            </a:r>
            <a:endParaRPr i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A3 </a:t>
            </a:r>
            <a:r>
              <a:rPr lang="en-US"/>
              <a:t>(</a:t>
            </a:r>
            <a:r>
              <a:rPr b="1" lang="en-US">
                <a:solidFill>
                  <a:srgbClr val="002060"/>
                </a:solidFill>
              </a:rPr>
              <a:t>clustering index, equality on nonkey</a:t>
            </a:r>
            <a:r>
              <a:rPr lang="en-US"/>
              <a:t>)</a:t>
            </a:r>
            <a:r>
              <a:rPr i="1" lang="en-US"/>
              <a:t> </a:t>
            </a:r>
            <a:r>
              <a:rPr lang="en-US"/>
              <a:t>Retrieve multiple records.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Records will be on consecutive blocks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Let b = number of blocks containing matching records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Cost</a:t>
            </a:r>
            <a:r>
              <a:rPr lang="en-US"/>
              <a:t> = </a:t>
            </a:r>
            <a:r>
              <a:rPr i="1" lang="en-US"/>
              <a:t>h</a:t>
            </a:r>
            <a:r>
              <a:rPr baseline="-25000" i="1" lang="en-US"/>
              <a:t>i</a:t>
            </a:r>
            <a:r>
              <a:rPr i="1" lang="en-US"/>
              <a:t> * </a:t>
            </a:r>
            <a:r>
              <a:rPr lang="en-US"/>
              <a:t>(</a:t>
            </a:r>
            <a:r>
              <a:rPr i="1" lang="en-US"/>
              <a:t>t</a:t>
            </a:r>
            <a:r>
              <a:rPr baseline="-25000" i="1" lang="en-US"/>
              <a:t>T</a:t>
            </a:r>
            <a:r>
              <a:rPr lang="en-US"/>
              <a:t> +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lang="en-US"/>
              <a:t>)</a:t>
            </a:r>
            <a:r>
              <a:rPr i="1" lang="en-US"/>
              <a:t> </a:t>
            </a:r>
            <a:r>
              <a:rPr lang="en-US"/>
              <a:t>+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lang="en-US"/>
              <a:t> </a:t>
            </a:r>
            <a:r>
              <a:rPr lang="en-US">
                <a:solidFill>
                  <a:schemeClr val="dk2"/>
                </a:solidFill>
              </a:rPr>
              <a:t>(seek cost in the disk to start reading)</a:t>
            </a:r>
            <a:r>
              <a:rPr lang="en-US"/>
              <a:t> + </a:t>
            </a:r>
            <a:r>
              <a:rPr i="1" lang="en-US"/>
              <a:t>t</a:t>
            </a:r>
            <a:r>
              <a:rPr baseline="-25000" i="1" lang="en-US"/>
              <a:t>T</a:t>
            </a:r>
            <a:r>
              <a:rPr lang="en-US"/>
              <a:t> * b </a:t>
            </a:r>
            <a:r>
              <a:rPr lang="en-US">
                <a:solidFill>
                  <a:schemeClr val="dk2"/>
                </a:solidFill>
              </a:rPr>
              <a:t>(transfer cost from leaf node)</a:t>
            </a:r>
            <a:endParaRPr i="1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Selections Using Indices</a:t>
            </a:r>
            <a:endParaRPr/>
          </a:p>
        </p:txBody>
      </p:sp>
      <p:sp>
        <p:nvSpPr>
          <p:cNvPr id="179" name="Google Shape;179;p12"/>
          <p:cNvSpPr txBox="1"/>
          <p:nvPr>
            <p:ph idx="1" type="body"/>
          </p:nvPr>
        </p:nvSpPr>
        <p:spPr>
          <a:xfrm>
            <a:off x="843380" y="1162657"/>
            <a:ext cx="7747168" cy="319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A4</a:t>
            </a:r>
            <a:r>
              <a:rPr lang="en-US"/>
              <a:t> (</a:t>
            </a:r>
            <a:r>
              <a:rPr b="1" lang="en-US">
                <a:solidFill>
                  <a:srgbClr val="002060"/>
                </a:solidFill>
              </a:rPr>
              <a:t>secondary index, equality on key/non-key</a:t>
            </a:r>
            <a:r>
              <a:rPr lang="en-US"/>
              <a:t>)</a:t>
            </a:r>
            <a:r>
              <a:rPr i="1" lang="en-US"/>
              <a:t>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Retrieve a single record if the search-key is a candidate key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i="1" lang="en-US"/>
              <a:t>Cost = (h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/>
              <a:t>+ 1) * (</a:t>
            </a:r>
            <a:r>
              <a:rPr i="1" lang="en-US"/>
              <a:t>t</a:t>
            </a:r>
            <a:r>
              <a:rPr baseline="-25000" i="1" lang="en-US"/>
              <a:t>T</a:t>
            </a:r>
            <a:r>
              <a:rPr lang="en-US"/>
              <a:t> +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Retrieve multiple records if search-key is not a candidate key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each of </a:t>
            </a:r>
            <a:r>
              <a:rPr i="1" lang="en-US"/>
              <a:t>n</a:t>
            </a:r>
            <a:r>
              <a:rPr lang="en-US"/>
              <a:t> matching records may be on a different block 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Cost =  (</a:t>
            </a:r>
            <a:r>
              <a:rPr i="1" lang="en-US"/>
              <a:t>h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/>
              <a:t>+ </a:t>
            </a:r>
            <a:r>
              <a:rPr i="1" lang="en-US"/>
              <a:t>n) * </a:t>
            </a:r>
            <a:r>
              <a:rPr lang="en-US"/>
              <a:t>(</a:t>
            </a:r>
            <a:r>
              <a:rPr i="1" lang="en-US"/>
              <a:t>t</a:t>
            </a:r>
            <a:r>
              <a:rPr baseline="-25000" i="1" lang="en-US"/>
              <a:t>T</a:t>
            </a:r>
            <a:r>
              <a:rPr lang="en-US"/>
              <a:t> +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lang="en-US"/>
              <a:t>)</a:t>
            </a:r>
            <a:r>
              <a:rPr i="1" lang="en-US"/>
              <a:t> 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Can be very expensive!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Selections Involving Comparisons</a:t>
            </a:r>
            <a:endParaRPr/>
          </a:p>
        </p:txBody>
      </p:sp>
      <p:sp>
        <p:nvSpPr>
          <p:cNvPr id="186" name="Google Shape;186;p13"/>
          <p:cNvSpPr txBox="1"/>
          <p:nvPr>
            <p:ph idx="1" type="body"/>
          </p:nvPr>
        </p:nvSpPr>
        <p:spPr>
          <a:xfrm>
            <a:off x="839374" y="1174689"/>
            <a:ext cx="7638801" cy="47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Can implement selections of the form σ</a:t>
            </a:r>
            <a:r>
              <a:rPr baseline="-25000" i="1" lang="en-US"/>
              <a:t>A</a:t>
            </a:r>
            <a:r>
              <a:rPr baseline="-25000" lang="en-US">
                <a:latin typeface="MS PGothic"/>
                <a:ea typeface="MS PGothic"/>
                <a:cs typeface="MS PGothic"/>
                <a:sym typeface="MS PGothic"/>
              </a:rPr>
              <a:t>≤</a:t>
            </a:r>
            <a:r>
              <a:rPr baseline="-25000" i="1" lang="en-US"/>
              <a:t>V </a:t>
            </a:r>
            <a:r>
              <a:rPr lang="en-US"/>
              <a:t>(</a:t>
            </a:r>
            <a:r>
              <a:rPr i="1" lang="en-US"/>
              <a:t>r</a:t>
            </a:r>
            <a:r>
              <a:rPr lang="en-US"/>
              <a:t>) or σ</a:t>
            </a:r>
            <a:r>
              <a:rPr baseline="-25000" i="1" lang="en-US"/>
              <a:t>A </a:t>
            </a:r>
            <a:r>
              <a:rPr baseline="-25000" lang="en-US"/>
              <a:t>≥ </a:t>
            </a:r>
            <a:r>
              <a:rPr baseline="-25000" i="1" lang="en-US"/>
              <a:t>V</a:t>
            </a:r>
            <a:r>
              <a:rPr lang="en-US"/>
              <a:t>(</a:t>
            </a:r>
            <a:r>
              <a:rPr i="1" lang="en-US"/>
              <a:t>r</a:t>
            </a:r>
            <a:r>
              <a:rPr lang="en-US"/>
              <a:t>) by using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 a linear file scan,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 or by using indices in the following ways: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A5</a:t>
            </a:r>
            <a:r>
              <a:rPr lang="en-US"/>
              <a:t> (</a:t>
            </a:r>
            <a:r>
              <a:rPr b="1" lang="en-US">
                <a:solidFill>
                  <a:srgbClr val="002060"/>
                </a:solidFill>
              </a:rPr>
              <a:t>clustering index, comparison</a:t>
            </a:r>
            <a:r>
              <a:rPr lang="en-US"/>
              <a:t>)</a:t>
            </a:r>
            <a:r>
              <a:rPr i="1" lang="en-US"/>
              <a:t>.</a:t>
            </a:r>
            <a:r>
              <a:rPr lang="en-US"/>
              <a:t> (Relation is sorted on A)</a:t>
            </a:r>
            <a:endParaRPr i="1"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For </a:t>
            </a:r>
            <a:r>
              <a:rPr i="1" lang="en-US"/>
              <a:t>σ</a:t>
            </a:r>
            <a:r>
              <a:rPr baseline="-25000" i="1" lang="en-US"/>
              <a:t>A ≥ V</a:t>
            </a:r>
            <a:r>
              <a:rPr i="1" lang="en-US"/>
              <a:t>(r)</a:t>
            </a:r>
            <a:r>
              <a:rPr lang="en-US"/>
              <a:t>  use index to find first tuple ≥</a:t>
            </a:r>
            <a:r>
              <a:rPr i="1" lang="en-US"/>
              <a:t> v</a:t>
            </a:r>
            <a:r>
              <a:rPr lang="en-US"/>
              <a:t>  and scan relation sequentially  from there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For σ</a:t>
            </a:r>
            <a:r>
              <a:rPr baseline="-25000" i="1" lang="en-US"/>
              <a:t>A</a:t>
            </a:r>
            <a:r>
              <a:rPr baseline="-25000" lang="en-US">
                <a:latin typeface="MS PGothic"/>
                <a:ea typeface="MS PGothic"/>
                <a:cs typeface="MS PGothic"/>
                <a:sym typeface="MS PGothic"/>
              </a:rPr>
              <a:t>≤</a:t>
            </a:r>
            <a:r>
              <a:rPr baseline="-25000" i="1" lang="en-US"/>
              <a:t>V </a:t>
            </a:r>
            <a:r>
              <a:rPr lang="en-US"/>
              <a:t>(</a:t>
            </a:r>
            <a:r>
              <a:rPr i="1" lang="en-US"/>
              <a:t>r</a:t>
            </a:r>
            <a:r>
              <a:rPr lang="en-US"/>
              <a:t>) just scan relation sequentially till first tuple &gt; </a:t>
            </a:r>
            <a:r>
              <a:rPr i="1" lang="en-US"/>
              <a:t>v; </a:t>
            </a:r>
            <a:r>
              <a:rPr lang="en-US"/>
              <a:t>do not use index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A6</a:t>
            </a:r>
            <a:r>
              <a:rPr lang="en-US"/>
              <a:t> (</a:t>
            </a:r>
            <a:r>
              <a:rPr b="1" lang="en-US">
                <a:solidFill>
                  <a:srgbClr val="002060"/>
                </a:solidFill>
              </a:rPr>
              <a:t>clustering index, comparison</a:t>
            </a:r>
            <a:r>
              <a:rPr lang="en-US"/>
              <a:t>). [Secondary indexing]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For </a:t>
            </a:r>
            <a:r>
              <a:rPr i="1" lang="en-US"/>
              <a:t>σ</a:t>
            </a:r>
            <a:r>
              <a:rPr baseline="-25000" i="1" lang="en-US"/>
              <a:t>A ≥ V</a:t>
            </a:r>
            <a:r>
              <a:rPr i="1" lang="en-US"/>
              <a:t>(r)</a:t>
            </a:r>
            <a:r>
              <a:rPr lang="en-US"/>
              <a:t>  use index (B+ Tree) to find first index entry ≥</a:t>
            </a:r>
            <a:r>
              <a:rPr i="1" lang="en-US"/>
              <a:t> v</a:t>
            </a:r>
            <a:r>
              <a:rPr lang="en-US"/>
              <a:t> and scan index sequentially from there, to find pointers to records. 1 I/O per operation. 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For σ</a:t>
            </a:r>
            <a:r>
              <a:rPr baseline="-25000" i="1" lang="en-US"/>
              <a:t>A</a:t>
            </a:r>
            <a:r>
              <a:rPr baseline="-25000" lang="en-US">
                <a:latin typeface="MS PGothic"/>
                <a:ea typeface="MS PGothic"/>
                <a:cs typeface="MS PGothic"/>
                <a:sym typeface="MS PGothic"/>
              </a:rPr>
              <a:t>≤</a:t>
            </a:r>
            <a:r>
              <a:rPr baseline="-25000" i="1" lang="en-US"/>
              <a:t>V </a:t>
            </a:r>
            <a:r>
              <a:rPr lang="en-US"/>
              <a:t>(</a:t>
            </a:r>
            <a:r>
              <a:rPr i="1" lang="en-US"/>
              <a:t>r</a:t>
            </a:r>
            <a:r>
              <a:rPr lang="en-US"/>
              <a:t>) just scan leaf pages of index finding pointers to records, till first entry &gt; </a:t>
            </a:r>
            <a:r>
              <a:rPr i="1" lang="en-US"/>
              <a:t>v</a:t>
            </a:r>
            <a:endParaRPr i="1"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In either case, retrieve records that are pointed to</a:t>
            </a:r>
            <a:endParaRPr b="1"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requires an I/O per record; Linear file scan may be cheaper!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of Complex Selections</a:t>
            </a:r>
            <a:endParaRPr/>
          </a:p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848249" y="1186721"/>
            <a:ext cx="7505638" cy="4841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Conjunction:  </a:t>
            </a:r>
            <a:r>
              <a:rPr lang="en-US"/>
              <a:t>σ</a:t>
            </a:r>
            <a:r>
              <a:rPr baseline="-25000" lang="en-US"/>
              <a:t>θ1</a:t>
            </a:r>
            <a:r>
              <a:rPr lang="en-US"/>
              <a:t>∧ </a:t>
            </a:r>
            <a:r>
              <a:rPr baseline="-25000" lang="en-US"/>
              <a:t>θ2</a:t>
            </a:r>
            <a:r>
              <a:rPr lang="en-US"/>
              <a:t>∧. . . </a:t>
            </a:r>
            <a:r>
              <a:rPr baseline="-25000" lang="en-US"/>
              <a:t>θ</a:t>
            </a:r>
            <a:r>
              <a:rPr baseline="-25000" i="1" lang="en-US"/>
              <a:t>n</a:t>
            </a:r>
            <a:r>
              <a:rPr lang="en-US"/>
              <a:t>(</a:t>
            </a:r>
            <a:r>
              <a:rPr i="1" lang="en-US"/>
              <a:t>r) 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A7</a:t>
            </a:r>
            <a:r>
              <a:rPr lang="en-US"/>
              <a:t> (</a:t>
            </a:r>
            <a:r>
              <a:rPr b="1" lang="en-US">
                <a:solidFill>
                  <a:srgbClr val="002060"/>
                </a:solidFill>
              </a:rPr>
              <a:t>conjunctive selection using one index</a:t>
            </a:r>
            <a:r>
              <a:rPr lang="en-US"/>
              <a:t>).</a:t>
            </a:r>
            <a:r>
              <a:rPr i="1" lang="en-US"/>
              <a:t> 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Select a combination of θ</a:t>
            </a:r>
            <a:r>
              <a:rPr baseline="-25000" i="1" lang="en-US"/>
              <a:t>i</a:t>
            </a:r>
            <a:r>
              <a:rPr lang="en-US"/>
              <a:t> and algorithms A1 through A7 that results in the least cost for σ</a:t>
            </a:r>
            <a:r>
              <a:rPr baseline="-25000" lang="en-US"/>
              <a:t>θ</a:t>
            </a:r>
            <a:r>
              <a:rPr baseline="-25000" i="1" lang="en-US"/>
              <a:t>i</a:t>
            </a:r>
            <a:r>
              <a:rPr lang="en-US"/>
              <a:t> (</a:t>
            </a:r>
            <a:r>
              <a:rPr i="1" lang="en-US"/>
              <a:t>r).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 </a:t>
            </a:r>
            <a:r>
              <a:rPr lang="en-US"/>
              <a:t>Test other conditions on tuple after fetching it into memory buffer.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A8</a:t>
            </a:r>
            <a:r>
              <a:rPr lang="en-US"/>
              <a:t> (</a:t>
            </a:r>
            <a:r>
              <a:rPr b="1" lang="en-US">
                <a:solidFill>
                  <a:srgbClr val="002060"/>
                </a:solidFill>
              </a:rPr>
              <a:t>conjunctive selection using composite index</a:t>
            </a:r>
            <a:r>
              <a:rPr lang="en-US"/>
              <a:t>). 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 appropriate composite (multiple-key) index if available.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A9</a:t>
            </a:r>
            <a:r>
              <a:rPr lang="en-US"/>
              <a:t> (</a:t>
            </a:r>
            <a:r>
              <a:rPr b="1" lang="en-US">
                <a:solidFill>
                  <a:srgbClr val="002060"/>
                </a:solidFill>
              </a:rPr>
              <a:t>conjunctive selection by intersection of identifiers</a:t>
            </a:r>
            <a:r>
              <a:rPr i="1" lang="en-US"/>
              <a:t>).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Requires indices with record pointers. 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 corresponding index for each condition, and</a:t>
            </a:r>
            <a:r>
              <a:rPr b="1" lang="en-US"/>
              <a:t> take intersection</a:t>
            </a:r>
            <a:r>
              <a:rPr lang="en-US"/>
              <a:t> of all the obtained sets of record pointers.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Then fetch records from file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some conditions do not have appropriate indices, apply test in memory.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for Complex Selections</a:t>
            </a:r>
            <a:endParaRPr/>
          </a:p>
        </p:txBody>
      </p:sp>
      <p:sp>
        <p:nvSpPr>
          <p:cNvPr id="200" name="Google Shape;200;p15"/>
          <p:cNvSpPr txBox="1"/>
          <p:nvPr>
            <p:ph idx="1" type="body"/>
          </p:nvPr>
        </p:nvSpPr>
        <p:spPr>
          <a:xfrm>
            <a:off x="839374" y="1191276"/>
            <a:ext cx="7594412" cy="390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Disjunction:</a:t>
            </a:r>
            <a:r>
              <a:rPr lang="en-US"/>
              <a:t>σ</a:t>
            </a:r>
            <a:r>
              <a:rPr baseline="-25000" lang="en-US"/>
              <a:t>θ1</a:t>
            </a:r>
            <a:r>
              <a:rPr lang="en-US"/>
              <a:t>∨ </a:t>
            </a:r>
            <a:r>
              <a:rPr baseline="-25000" lang="en-US"/>
              <a:t>θ2 </a:t>
            </a:r>
            <a:r>
              <a:rPr lang="en-US"/>
              <a:t>∨. . . </a:t>
            </a:r>
            <a:r>
              <a:rPr baseline="-25000" lang="en-US"/>
              <a:t>θ</a:t>
            </a:r>
            <a:r>
              <a:rPr baseline="-25000" i="1" lang="en-US"/>
              <a:t>n </a:t>
            </a:r>
            <a:r>
              <a:rPr lang="en-US"/>
              <a:t>(</a:t>
            </a:r>
            <a:r>
              <a:rPr i="1" lang="en-US"/>
              <a:t>r).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A10</a:t>
            </a:r>
            <a:r>
              <a:rPr lang="en-US"/>
              <a:t> (</a:t>
            </a:r>
            <a:r>
              <a:rPr b="1" lang="en-US">
                <a:solidFill>
                  <a:srgbClr val="002060"/>
                </a:solidFill>
              </a:rPr>
              <a:t>disjunctive selection by union of identifiers</a:t>
            </a:r>
            <a:r>
              <a:rPr lang="en-US"/>
              <a:t>).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Applicable if </a:t>
            </a:r>
            <a:r>
              <a:rPr i="1" lang="en-US"/>
              <a:t>all </a:t>
            </a:r>
            <a:r>
              <a:rPr lang="en-US"/>
              <a:t> conditions have available indices. 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Otherwise use linear scan.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 corresponding index for each condition, and take union of all the obtained sets of record pointers.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Then fetch records from file [Not Direct I/O But, I/O after extracting complete set]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Negation:  </a:t>
            </a:r>
            <a:r>
              <a:rPr lang="en-US"/>
              <a:t>σ</a:t>
            </a:r>
            <a:r>
              <a:rPr baseline="-25000" lang="en-US"/>
              <a:t>¬θ</a:t>
            </a:r>
            <a:r>
              <a:rPr lang="en-US"/>
              <a:t>(</a:t>
            </a:r>
            <a:r>
              <a:rPr i="1" lang="en-US"/>
              <a:t>r)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 linear scan on file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very few records satisfy ¬θ, and an index is applicable to θ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Find satisfying records using index and fetch from file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Bitmap Index Scan</a:t>
            </a:r>
            <a:endParaRPr/>
          </a:p>
        </p:txBody>
      </p:sp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852256" y="1136345"/>
            <a:ext cx="7421732" cy="4364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The </a:t>
            </a:r>
            <a:r>
              <a:rPr b="1" lang="en-US">
                <a:solidFill>
                  <a:srgbClr val="002060"/>
                </a:solidFill>
              </a:rPr>
              <a:t>bitmap index scan </a:t>
            </a:r>
            <a:r>
              <a:rPr lang="en-US"/>
              <a:t>algorithm of PostgreSQL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Bridges gap between secondary index scan and linear file sca</a:t>
            </a:r>
            <a:r>
              <a:rPr lang="en-US"/>
              <a:t>n when </a:t>
            </a:r>
            <a:r>
              <a:rPr b="1" lang="en-US"/>
              <a:t>number of matching records is not known before execution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Bitmap with 1 bit per page in relation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Steps: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Index scan used to find record ids, and set bit of corresponding page in bitmap</a:t>
            </a:r>
            <a:endParaRPr b="1"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Linear file scan</a:t>
            </a:r>
            <a:r>
              <a:rPr lang="en-US"/>
              <a:t> fetching only pages with bit set to 1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Performance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Similar to index scan when only a few bits are set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Similar to linear file scan when most bits are set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Never behaves very badly compared to best alternative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</a:t>
            </a:r>
            <a:endParaRPr/>
          </a:p>
        </p:txBody>
      </p:sp>
      <p:sp>
        <p:nvSpPr>
          <p:cNvPr id="214" name="Google Shape;214;p17"/>
          <p:cNvSpPr txBox="1"/>
          <p:nvPr>
            <p:ph idx="1" type="body"/>
          </p:nvPr>
        </p:nvSpPr>
        <p:spPr>
          <a:xfrm>
            <a:off x="861135" y="1234849"/>
            <a:ext cx="7501630" cy="208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We may build an index on the relation, and then use the index to read the relation in sorted order.  </a:t>
            </a:r>
            <a:r>
              <a:rPr b="1" lang="en-US">
                <a:solidFill>
                  <a:schemeClr val="dk2"/>
                </a:solidFill>
              </a:rPr>
              <a:t>May lead to one disk block access for each tuple</a:t>
            </a:r>
            <a:r>
              <a:rPr lang="en-US"/>
              <a:t>.</a:t>
            </a:r>
            <a:r>
              <a:rPr i="1" lang="en-US"/>
              <a:t> [Data is in different locations of the disk, due to ordered on different index]</a:t>
            </a:r>
            <a:endParaRPr i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For relations that fit in memory, techniques like </a:t>
            </a:r>
            <a:r>
              <a:rPr b="1" lang="en-US"/>
              <a:t>quicksort </a:t>
            </a:r>
            <a:r>
              <a:rPr lang="en-US"/>
              <a:t>can be used. 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For relations that don’t fit in memory, </a:t>
            </a:r>
            <a:r>
              <a:rPr b="1" lang="en-US"/>
              <a:t>external sort-merge </a:t>
            </a:r>
            <a:r>
              <a:rPr lang="en-US"/>
              <a:t>is a good choice.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title"/>
          </p:nvPr>
        </p:nvSpPr>
        <p:spPr>
          <a:xfrm>
            <a:off x="997288" y="272720"/>
            <a:ext cx="7812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Example: External Sorting Using Sort-Merge</a:t>
            </a:r>
            <a:endParaRPr/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4439" y="1285591"/>
            <a:ext cx="4292349" cy="4854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15:  Query Processing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839374" y="1174689"/>
            <a:ext cx="7509376" cy="30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Overview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Measures of Query Cost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Selection Operation 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Sorting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Join Operation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Other Operations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Evaluation of Expressions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External Sort-Merge</a:t>
            </a:r>
            <a:endParaRPr/>
          </a:p>
        </p:txBody>
      </p:sp>
      <p:sp>
        <p:nvSpPr>
          <p:cNvPr id="228" name="Google Shape;228;p19"/>
          <p:cNvSpPr txBox="1"/>
          <p:nvPr>
            <p:ph idx="1" type="body"/>
          </p:nvPr>
        </p:nvSpPr>
        <p:spPr>
          <a:xfrm>
            <a:off x="905526" y="1530227"/>
            <a:ext cx="6951215" cy="24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1.  </a:t>
            </a:r>
            <a:r>
              <a:rPr b="1" lang="en-US"/>
              <a:t>Create sorted</a:t>
            </a:r>
            <a:r>
              <a:rPr lang="en-US"/>
              <a:t> </a:t>
            </a:r>
            <a:r>
              <a:rPr b="1" lang="en-US">
                <a:solidFill>
                  <a:srgbClr val="002060"/>
                </a:solidFill>
              </a:rPr>
              <a:t>runs</a:t>
            </a:r>
            <a:r>
              <a:rPr lang="en-US"/>
              <a:t>.  Let </a:t>
            </a:r>
            <a:r>
              <a:rPr i="1" lang="en-US"/>
              <a:t>i</a:t>
            </a:r>
            <a:r>
              <a:rPr lang="en-US"/>
              <a:t> be 0 initially. </a:t>
            </a:r>
            <a:br>
              <a:rPr lang="en-US"/>
            </a:br>
            <a:r>
              <a:rPr lang="en-US"/>
              <a:t>     Repeatedly do the following till the end of the relation:</a:t>
            </a:r>
            <a:br>
              <a:rPr lang="en-US"/>
            </a:br>
            <a:r>
              <a:rPr lang="en-US"/>
              <a:t>     (a)  Read </a:t>
            </a:r>
            <a:r>
              <a:rPr i="1" lang="en-US"/>
              <a:t>M</a:t>
            </a:r>
            <a:r>
              <a:rPr lang="en-US"/>
              <a:t> blocks of relation into memory</a:t>
            </a:r>
            <a:br>
              <a:rPr lang="en-US"/>
            </a:br>
            <a:r>
              <a:rPr lang="en-US"/>
              <a:t>     (b)  Sort the in-memory blocks</a:t>
            </a:r>
            <a:br>
              <a:rPr lang="en-US"/>
            </a:br>
            <a:r>
              <a:rPr lang="en-US"/>
              <a:t>     (c)  Write sorted data to run </a:t>
            </a:r>
            <a:r>
              <a:rPr i="1" lang="en-US"/>
              <a:t>R</a:t>
            </a:r>
            <a:r>
              <a:rPr baseline="-25000" i="1" lang="en-US"/>
              <a:t>i</a:t>
            </a:r>
            <a:r>
              <a:rPr lang="en-US"/>
              <a:t>; increment </a:t>
            </a:r>
            <a:r>
              <a:rPr i="1" lang="en-US"/>
              <a:t>i.</a:t>
            </a:r>
            <a:br>
              <a:rPr i="1" lang="en-US"/>
            </a:br>
            <a:r>
              <a:rPr i="1" lang="en-US" sz="800"/>
              <a:t> 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/>
              <a:t>Let the final value of</a:t>
            </a:r>
            <a:r>
              <a:rPr i="1" lang="en-US"/>
              <a:t> i </a:t>
            </a:r>
            <a:r>
              <a:rPr lang="en-US"/>
              <a:t>be </a:t>
            </a:r>
            <a:r>
              <a:rPr i="1" lang="en-US"/>
              <a:t>N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/>
              <a:t>2.  </a:t>
            </a:r>
            <a:r>
              <a:rPr i="1" lang="en-US"/>
              <a:t>Merge the runs (next slide)…..</a:t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843380" y="1124655"/>
            <a:ext cx="5459766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Let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denote memory size (in pages). </a:t>
            </a:r>
            <a:endParaRPr/>
          </a:p>
        </p:txBody>
      </p:sp>
      <p:sp>
        <p:nvSpPr>
          <p:cNvPr id="230" name="Google Shape;230;p19"/>
          <p:cNvSpPr txBox="1"/>
          <p:nvPr/>
        </p:nvSpPr>
        <p:spPr>
          <a:xfrm>
            <a:off x="3770375" y="4265500"/>
            <a:ext cx="4582200" cy="18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Sorting small portions (M blocks of memory is not challenging that much in terms of memory)</a:t>
            </a:r>
            <a:endParaRPr i="1" sz="1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 is while merging. </a:t>
            </a:r>
            <a:endParaRPr i="1" sz="1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External Sort-Merge (Cont.)</a:t>
            </a:r>
            <a:endParaRPr/>
          </a:p>
        </p:txBody>
      </p:sp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861134" y="1168380"/>
            <a:ext cx="7483876" cy="3945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b="1" lang="en-US">
                <a:solidFill>
                  <a:srgbClr val="002060"/>
                </a:solidFill>
              </a:rPr>
              <a:t>2.    </a:t>
            </a:r>
            <a:r>
              <a:rPr b="1" lang="en-US"/>
              <a:t>Merge the runs (N-way merge)</a:t>
            </a:r>
            <a:r>
              <a:rPr lang="en-US"/>
              <a:t>. </a:t>
            </a:r>
            <a:r>
              <a:rPr i="1" lang="en-US"/>
              <a:t>We assume (for now) that N &lt; M</a:t>
            </a:r>
            <a:r>
              <a:rPr lang="en-US"/>
              <a:t>. </a:t>
            </a:r>
            <a:endParaRPr/>
          </a:p>
          <a:p>
            <a:pPr indent="0" lvl="1" marL="4572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b="1" lang="en-US">
                <a:solidFill>
                  <a:srgbClr val="FF9900"/>
                </a:solidFill>
              </a:rPr>
              <a:t>1.</a:t>
            </a:r>
            <a:r>
              <a:rPr lang="en-US"/>
              <a:t>	Use </a:t>
            </a:r>
            <a:r>
              <a:rPr b="1" i="1" lang="en-US"/>
              <a:t>N</a:t>
            </a:r>
            <a:r>
              <a:rPr b="1" lang="en-US"/>
              <a:t> blocks of memory to buffer input runs</a:t>
            </a:r>
            <a:r>
              <a:rPr lang="en-US"/>
              <a:t>, and 1</a:t>
            </a:r>
            <a:r>
              <a:rPr b="1" lang="en-US"/>
              <a:t> block to buffer output. </a:t>
            </a:r>
            <a:r>
              <a:rPr lang="en-US"/>
              <a:t>Read the </a:t>
            </a:r>
            <a:r>
              <a:rPr b="1" lang="en-US"/>
              <a:t>first block of each run</a:t>
            </a:r>
            <a:r>
              <a:rPr lang="en-US"/>
              <a:t> into its buffer page/buffer input</a:t>
            </a:r>
            <a:endParaRPr/>
          </a:p>
          <a:p>
            <a:pPr indent="0" lvl="1" marL="4572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b="1" lang="en-US">
                <a:solidFill>
                  <a:srgbClr val="FF9900"/>
                </a:solidFill>
              </a:rPr>
              <a:t>2.    </a:t>
            </a:r>
            <a:r>
              <a:rPr b="1" lang="en-US"/>
              <a:t>repeat</a:t>
            </a:r>
            <a:endParaRPr/>
          </a:p>
          <a:p>
            <a:pPr indent="-342900" lvl="2" marL="1200150" rtl="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Select the first record (in sort order) among all </a:t>
            </a:r>
            <a:r>
              <a:rPr b="1" lang="en-US"/>
              <a:t>buffer pages</a:t>
            </a:r>
            <a:endParaRPr b="1"/>
          </a:p>
          <a:p>
            <a:pPr indent="-342900" lvl="2" marL="1200150" rtl="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Write the record to the output buffer.  If the output buffer is full write it to disk.</a:t>
            </a:r>
            <a:endParaRPr/>
          </a:p>
          <a:p>
            <a:pPr indent="-342900" lvl="2" marL="1200150" rtl="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Delete the record from its input buffer page.</a:t>
            </a:r>
            <a:br>
              <a:rPr lang="en-US"/>
            </a:br>
            <a:r>
              <a:rPr b="1" lang="en-US"/>
              <a:t>If</a:t>
            </a:r>
            <a:r>
              <a:rPr lang="en-US"/>
              <a:t> the buffer page becomes empty </a:t>
            </a:r>
            <a:r>
              <a:rPr b="1" lang="en-US"/>
              <a:t>then</a:t>
            </a:r>
            <a:br>
              <a:rPr b="1" lang="en-US"/>
            </a:br>
            <a:r>
              <a:rPr lang="en-US"/>
              <a:t>   read the next block (if any) of the </a:t>
            </a:r>
            <a:r>
              <a:rPr b="1" lang="en-US"/>
              <a:t>run into the buffer.</a:t>
            </a:r>
            <a:r>
              <a:rPr lang="en-US"/>
              <a:t> </a:t>
            </a:r>
            <a:endParaRPr/>
          </a:p>
          <a:p>
            <a:pPr indent="0" lvl="1" marL="4572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b="1" lang="en-US">
                <a:solidFill>
                  <a:srgbClr val="FF9900"/>
                </a:solidFill>
              </a:rPr>
              <a:t>3.</a:t>
            </a:r>
            <a:r>
              <a:rPr b="1" lang="en-US"/>
              <a:t>    until</a:t>
            </a:r>
            <a:r>
              <a:rPr lang="en-US"/>
              <a:t> all </a:t>
            </a:r>
            <a:r>
              <a:rPr b="1" lang="en-US"/>
              <a:t>input buffer pages</a:t>
            </a:r>
            <a:r>
              <a:rPr lang="en-US"/>
              <a:t> are empty:</a:t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971800" y="5264975"/>
            <a:ext cx="1353300" cy="47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2677250" y="5264975"/>
            <a:ext cx="1353300" cy="47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4305800" y="5264975"/>
            <a:ext cx="1353300" cy="47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5934350" y="5264975"/>
            <a:ext cx="1353300" cy="47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2032800" y="5926175"/>
            <a:ext cx="3626400" cy="47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6708050" y="4573175"/>
            <a:ext cx="21375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blocks of buffer input runs/pages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5798600" y="6046925"/>
            <a:ext cx="1784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buffer output page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0a8bfd1ea_0_0"/>
          <p:cNvSpPr/>
          <p:nvPr/>
        </p:nvSpPr>
        <p:spPr>
          <a:xfrm>
            <a:off x="310600" y="1682200"/>
            <a:ext cx="8472600" cy="19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g350a8bfd1ea_0_0"/>
          <p:cNvSpPr/>
          <p:nvPr/>
        </p:nvSpPr>
        <p:spPr>
          <a:xfrm>
            <a:off x="558425" y="2035900"/>
            <a:ext cx="753600" cy="126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Google Shape;252;g350a8bfd1ea_0_0"/>
          <p:cNvSpPr/>
          <p:nvPr/>
        </p:nvSpPr>
        <p:spPr>
          <a:xfrm>
            <a:off x="1448900" y="2035900"/>
            <a:ext cx="753600" cy="126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g350a8bfd1ea_0_0"/>
          <p:cNvSpPr/>
          <p:nvPr/>
        </p:nvSpPr>
        <p:spPr>
          <a:xfrm>
            <a:off x="2339375" y="2035900"/>
            <a:ext cx="753600" cy="126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g350a8bfd1ea_0_0"/>
          <p:cNvSpPr/>
          <p:nvPr/>
        </p:nvSpPr>
        <p:spPr>
          <a:xfrm>
            <a:off x="3357000" y="2035900"/>
            <a:ext cx="753600" cy="126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g350a8bfd1ea_0_0"/>
          <p:cNvSpPr/>
          <p:nvPr/>
        </p:nvSpPr>
        <p:spPr>
          <a:xfrm>
            <a:off x="4322350" y="2035900"/>
            <a:ext cx="753600" cy="126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g350a8bfd1ea_0_0"/>
          <p:cNvSpPr/>
          <p:nvPr/>
        </p:nvSpPr>
        <p:spPr>
          <a:xfrm>
            <a:off x="5212825" y="2035900"/>
            <a:ext cx="753600" cy="126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g350a8bfd1ea_0_0"/>
          <p:cNvSpPr/>
          <p:nvPr/>
        </p:nvSpPr>
        <p:spPr>
          <a:xfrm>
            <a:off x="6103300" y="2035900"/>
            <a:ext cx="753600" cy="1260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g350a8bfd1ea_0_0"/>
          <p:cNvSpPr txBox="1"/>
          <p:nvPr/>
        </p:nvSpPr>
        <p:spPr>
          <a:xfrm>
            <a:off x="753400" y="246025"/>
            <a:ext cx="802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External Sort-Merge (Cont.) (N &lt; M)</a:t>
            </a:r>
            <a:endParaRPr b="1" sz="28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g350a8bfd1ea_0_0"/>
          <p:cNvSpPr txBox="1"/>
          <p:nvPr/>
        </p:nvSpPr>
        <p:spPr>
          <a:xfrm>
            <a:off x="465200" y="4004100"/>
            <a:ext cx="26277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Blocks of input each corresponding a run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g350a8bfd1ea_0_0"/>
          <p:cNvSpPr txBox="1"/>
          <p:nvPr/>
        </p:nvSpPr>
        <p:spPr>
          <a:xfrm>
            <a:off x="3799900" y="3750600"/>
            <a:ext cx="1936800" cy="11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Blocks of buffer input to hold the first record of the run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g350a8bfd1ea_0_0"/>
          <p:cNvSpPr txBox="1"/>
          <p:nvPr/>
        </p:nvSpPr>
        <p:spPr>
          <a:xfrm>
            <a:off x="6184925" y="3849600"/>
            <a:ext cx="1537200" cy="7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Output Buffer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2" name="Google Shape;262;g350a8bfd1ea_0_0"/>
          <p:cNvCxnSpPr>
            <a:stCxn id="259" idx="0"/>
            <a:endCxn id="252" idx="2"/>
          </p:cNvCxnSpPr>
          <p:nvPr/>
        </p:nvCxnSpPr>
        <p:spPr>
          <a:xfrm flipH="1" rot="10800000">
            <a:off x="1779050" y="3296700"/>
            <a:ext cx="46800" cy="70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g350a8bfd1ea_0_0"/>
          <p:cNvCxnSpPr>
            <a:stCxn id="260" idx="0"/>
            <a:endCxn id="255" idx="2"/>
          </p:cNvCxnSpPr>
          <p:nvPr/>
        </p:nvCxnSpPr>
        <p:spPr>
          <a:xfrm rot="10800000">
            <a:off x="4699300" y="3296700"/>
            <a:ext cx="69000" cy="45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g350a8bfd1ea_0_0"/>
          <p:cNvCxnSpPr>
            <a:stCxn id="261" idx="0"/>
            <a:endCxn id="257" idx="2"/>
          </p:cNvCxnSpPr>
          <p:nvPr/>
        </p:nvCxnSpPr>
        <p:spPr>
          <a:xfrm rot="10800000">
            <a:off x="6480125" y="3296700"/>
            <a:ext cx="473400" cy="55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g350a8bfd1ea_0_0"/>
          <p:cNvSpPr/>
          <p:nvPr/>
        </p:nvSpPr>
        <p:spPr>
          <a:xfrm>
            <a:off x="925675" y="1250689"/>
            <a:ext cx="2598650" cy="831300"/>
          </a:xfrm>
          <a:custGeom>
            <a:rect b="b" l="l" r="r" t="t"/>
            <a:pathLst>
              <a:path extrusionOk="0" h="33252" w="103946">
                <a:moveTo>
                  <a:pt x="0" y="33252"/>
                </a:moveTo>
                <a:cubicBezTo>
                  <a:pt x="5433" y="27716"/>
                  <a:pt x="15275" y="346"/>
                  <a:pt x="32599" y="38"/>
                </a:cubicBezTo>
                <a:cubicBezTo>
                  <a:pt x="49923" y="-269"/>
                  <a:pt x="92055" y="26179"/>
                  <a:pt x="103946" y="31407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66" name="Google Shape;266;g350a8bfd1ea_0_0"/>
          <p:cNvSpPr/>
          <p:nvPr/>
        </p:nvSpPr>
        <p:spPr>
          <a:xfrm>
            <a:off x="1725275" y="1143384"/>
            <a:ext cx="2921550" cy="907850"/>
          </a:xfrm>
          <a:custGeom>
            <a:rect b="b" l="l" r="r" t="t"/>
            <a:pathLst>
              <a:path extrusionOk="0" h="36314" w="116862">
                <a:moveTo>
                  <a:pt x="0" y="35085"/>
                </a:moveTo>
                <a:cubicBezTo>
                  <a:pt x="5228" y="29242"/>
                  <a:pt x="11891" y="-179"/>
                  <a:pt x="31368" y="26"/>
                </a:cubicBezTo>
                <a:cubicBezTo>
                  <a:pt x="50845" y="231"/>
                  <a:pt x="102613" y="30267"/>
                  <a:pt x="116862" y="36315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67" name="Google Shape;267;g350a8bfd1ea_0_0"/>
          <p:cNvSpPr/>
          <p:nvPr/>
        </p:nvSpPr>
        <p:spPr>
          <a:xfrm>
            <a:off x="2663250" y="943484"/>
            <a:ext cx="2906175" cy="1107750"/>
          </a:xfrm>
          <a:custGeom>
            <a:rect b="b" l="l" r="r" t="t"/>
            <a:pathLst>
              <a:path extrusionOk="0" h="44310" w="116247">
                <a:moveTo>
                  <a:pt x="0" y="44311"/>
                </a:moveTo>
                <a:cubicBezTo>
                  <a:pt x="7996" y="36930"/>
                  <a:pt x="28601" y="231"/>
                  <a:pt x="47975" y="26"/>
                </a:cubicBezTo>
                <a:cubicBezTo>
                  <a:pt x="67350" y="-179"/>
                  <a:pt x="104868" y="35905"/>
                  <a:pt x="116247" y="430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External Sort-Merge (Cont.) (N&gt;M)</a:t>
            </a:r>
            <a:endParaRPr/>
          </a:p>
        </p:txBody>
      </p:sp>
      <p:sp>
        <p:nvSpPr>
          <p:cNvPr id="274" name="Google Shape;274;p21"/>
          <p:cNvSpPr txBox="1"/>
          <p:nvPr>
            <p:ph idx="1" type="body"/>
          </p:nvPr>
        </p:nvSpPr>
        <p:spPr>
          <a:xfrm>
            <a:off x="249100" y="1162650"/>
            <a:ext cx="8671500" cy="5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If </a:t>
            </a:r>
            <a:r>
              <a:rPr i="1" lang="en-US" sz="1600"/>
              <a:t>N</a:t>
            </a:r>
            <a:r>
              <a:rPr lang="en-US" sz="1600"/>
              <a:t> ≥ </a:t>
            </a:r>
            <a:r>
              <a:rPr i="1" lang="en-US" sz="1600"/>
              <a:t>M</a:t>
            </a:r>
            <a:r>
              <a:rPr lang="en-US" sz="1600"/>
              <a:t>, several merge </a:t>
            </a:r>
            <a:r>
              <a:rPr i="1" lang="en-US" sz="1600"/>
              <a:t>passes</a:t>
            </a:r>
            <a:r>
              <a:rPr lang="en-US" sz="1600"/>
              <a:t> are required. (Number of blocks, </a:t>
            </a:r>
            <a:r>
              <a:rPr b="1" lang="en-US" sz="1600"/>
              <a:t>N</a:t>
            </a:r>
            <a:r>
              <a:rPr lang="en-US" sz="1600"/>
              <a:t> &gt; memory size, </a:t>
            </a:r>
            <a:r>
              <a:rPr b="1" lang="en-US" sz="1600"/>
              <a:t>M</a:t>
            </a:r>
            <a:r>
              <a:rPr lang="en-US" sz="1600"/>
              <a:t>)</a:t>
            </a:r>
            <a:endParaRPr sz="1600"/>
          </a:p>
          <a:p>
            <a:pPr indent="-268605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First create N/(M-1) big runs (groups) and 1 output buffer, Each group has smaller (M-1) runs</a:t>
            </a:r>
            <a:endParaRPr sz="1600"/>
          </a:p>
          <a:p>
            <a:pPr indent="-268605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Now we are going to work on each group</a:t>
            </a:r>
            <a:endParaRPr sz="1600"/>
          </a:p>
          <a:p>
            <a:pPr indent="-268605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For each group, consider M-1 input buffers and 1 output buffer. In each input buffer, the smallest value of the corresponding run is stored. </a:t>
            </a:r>
            <a:endParaRPr sz="1600"/>
          </a:p>
          <a:p>
            <a:pPr indent="-268605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Gradually pick the smallest ones and put them in the output buffer and continue </a:t>
            </a:r>
            <a:endParaRPr sz="1600"/>
          </a:p>
          <a:p>
            <a:pPr indent="-268605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Eventually the group of runs will be sorted -&gt; </a:t>
            </a:r>
            <a:r>
              <a:rPr b="1" lang="en-US" sz="1600"/>
              <a:t>making them bigger length runs but with lesser number of runs.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In summary: </a:t>
            </a:r>
            <a:r>
              <a:rPr b="1" lang="en-US" sz="1600"/>
              <a:t>In each pass, </a:t>
            </a:r>
            <a:r>
              <a:rPr b="1" i="1" lang="en-US" sz="1600"/>
              <a:t>contiguous groups of M - 1 runs are merged</a:t>
            </a:r>
            <a:r>
              <a:rPr b="1" lang="en-US" sz="1600"/>
              <a:t>. [1 is allocated for output buffer]</a:t>
            </a:r>
            <a:endParaRPr b="1" sz="1600"/>
          </a:p>
          <a:p>
            <a:pPr indent="-268605" lvl="1" marL="742950" rtl="0" algn="l">
              <a:spcBef>
                <a:spcPts val="595"/>
              </a:spcBef>
              <a:spcAft>
                <a:spcPts val="0"/>
              </a:spcAft>
              <a:buSzPts val="1600"/>
              <a:buChar char="•"/>
            </a:pPr>
            <a:r>
              <a:rPr i="1" lang="en-US" sz="1600"/>
              <a:t>A pass reduces the number of runs by a factor of M -1 (by making groups)</a:t>
            </a:r>
            <a:r>
              <a:rPr lang="en-US" sz="1600"/>
              <a:t>, and creates runs (increases length) longer by the same factor. </a:t>
            </a:r>
            <a:endParaRPr sz="1600"/>
          </a:p>
          <a:p>
            <a:pPr indent="-222250" lvl="2" marL="1085850" rtl="0" algn="l">
              <a:spcBef>
                <a:spcPts val="595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E.g.  If M=11, and there are 90 runs, </a:t>
            </a:r>
            <a:endParaRPr sz="1600"/>
          </a:p>
          <a:p>
            <a:pPr indent="-222250" lvl="3" marL="1428750" rtl="0" algn="l">
              <a:spcBef>
                <a:spcPts val="595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We create (M-1 = 10) groups, each group has 9 Runes</a:t>
            </a:r>
            <a:endParaRPr sz="1600"/>
          </a:p>
          <a:p>
            <a:pPr indent="-222250" lvl="3" marL="1428750" rtl="0" algn="l">
              <a:spcBef>
                <a:spcPts val="595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one pass reduces the number of runs to 9, each 10 times the size of the initial runs</a:t>
            </a:r>
            <a:endParaRPr sz="1600"/>
          </a:p>
          <a:p>
            <a:pPr indent="-268605" lvl="1" marL="742950" rtl="0" algn="l">
              <a:spcBef>
                <a:spcPts val="595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Repeated passes are performed till all runs have been merged into one.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0a8bfd1ea_0_28"/>
          <p:cNvSpPr txBox="1"/>
          <p:nvPr>
            <p:ph type="title"/>
          </p:nvPr>
        </p:nvSpPr>
        <p:spPr>
          <a:xfrm>
            <a:off x="799775" y="492900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External Sort-Merge (Cont.) (N&gt;M) Steps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350a8bfd1ea_0_28"/>
          <p:cNvSpPr txBox="1"/>
          <p:nvPr>
            <p:ph idx="1" type="body"/>
          </p:nvPr>
        </p:nvSpPr>
        <p:spPr>
          <a:xfrm>
            <a:off x="831272" y="1102497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1. Initial Setup</a:t>
            </a:r>
            <a:endParaRPr b="1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-US"/>
              <a:t>Suppose you have N sorted runs, each containing records that need to be merged. However, due to memory constraints, the available buffers are not enough to directly merge all N runs in one pass.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/>
              <a:t>We allocate </a:t>
            </a:r>
            <a:r>
              <a:rPr b="1" lang="en-US"/>
              <a:t>M-1 input buffers</a:t>
            </a:r>
            <a:r>
              <a:rPr lang="en-US"/>
              <a:t> and </a:t>
            </a:r>
            <a:r>
              <a:rPr b="1" lang="en-US"/>
              <a:t>1 output buffer</a:t>
            </a:r>
            <a:r>
              <a:rPr lang="en-US"/>
              <a:t>. This means that, in each pass, we can merge at most </a:t>
            </a:r>
            <a:r>
              <a:rPr b="1" lang="en-US"/>
              <a:t>M-1 runs</a:t>
            </a:r>
            <a:r>
              <a:rPr lang="en-US"/>
              <a:t> into one larger run using one output buffer.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0a8bfd1ea_0_35"/>
          <p:cNvSpPr txBox="1"/>
          <p:nvPr>
            <p:ph type="title"/>
          </p:nvPr>
        </p:nvSpPr>
        <p:spPr>
          <a:xfrm>
            <a:off x="799775" y="394250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External Sort-Merge (Cont.) (N&gt;M) Steps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50a8bfd1ea_0_35"/>
          <p:cNvSpPr txBox="1"/>
          <p:nvPr>
            <p:ph idx="1" type="body"/>
          </p:nvPr>
        </p:nvSpPr>
        <p:spPr>
          <a:xfrm>
            <a:off x="831272" y="1102497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2. Creating Groups of Runs</a:t>
            </a:r>
            <a:endParaRPr b="1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/>
              <a:t>In the first step, you create </a:t>
            </a:r>
            <a:r>
              <a:rPr b="1" lang="en-US"/>
              <a:t>groups</a:t>
            </a:r>
            <a:r>
              <a:rPr lang="en-US"/>
              <a:t> of runs from the N sorted runs.</a:t>
            </a:r>
            <a:br>
              <a:rPr lang="en-US"/>
            </a:b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lang="en-US"/>
              <a:t>The size of each group is M−1 runs (since you can merge M−1 runs at once). 1 is allocated for handling output buffer. </a:t>
            </a:r>
            <a:br>
              <a:rPr lang="en-US"/>
            </a:b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lang="en-US"/>
              <a:t>You divide the total number of runs N into groups of M−1 runs each.</a:t>
            </a:r>
            <a:br>
              <a:rPr lang="en-US"/>
            </a:b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lang="en-US"/>
              <a:t>After creating groups, you have N/(M-1) groups, where each group contains M−1 runs.</a:t>
            </a:r>
            <a:br>
              <a:rPr lang="en-US"/>
            </a:b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lang="en-US"/>
              <a:t>In cases where N is not perfectly divisible by M−1, the last group may contain fewer than M−1 runs.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0a8bfd1ea_0_4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External Sort-Merge (Cont.) (N&gt;M) Steps</a:t>
            </a:r>
            <a:endParaRPr/>
          </a:p>
        </p:txBody>
      </p:sp>
      <p:sp>
        <p:nvSpPr>
          <p:cNvPr id="295" name="Google Shape;295;g350a8bfd1ea_0_42"/>
          <p:cNvSpPr txBox="1"/>
          <p:nvPr>
            <p:ph idx="1" type="body"/>
          </p:nvPr>
        </p:nvSpPr>
        <p:spPr>
          <a:xfrm>
            <a:off x="842975" y="1102500"/>
            <a:ext cx="80025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3. Merging Each Group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For each group of M−1 runs, the merging process proceeds as follows: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lang="en-US" sz="1500"/>
              <a:t>Buffer Allocation</a:t>
            </a:r>
            <a:r>
              <a:rPr lang="en-US" sz="1500"/>
              <a:t>:</a:t>
            </a:r>
            <a:br>
              <a:rPr lang="en-US" sz="1500"/>
            </a:b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/>
              <a:t>You allocate </a:t>
            </a:r>
            <a:r>
              <a:rPr b="1" lang="en-US" sz="1500"/>
              <a:t>M-1 input buffers</a:t>
            </a:r>
            <a:r>
              <a:rPr lang="en-US" sz="1500"/>
              <a:t> to store the smallest record from each of the M−1 in the group.</a:t>
            </a:r>
            <a:br>
              <a:rPr lang="en-US" sz="1500"/>
            </a:b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/>
              <a:t>Additionally, allocate </a:t>
            </a:r>
            <a:r>
              <a:rPr b="1" lang="en-US" sz="1500"/>
              <a:t>1 output buffer</a:t>
            </a:r>
            <a:r>
              <a:rPr lang="en-US" sz="1500"/>
              <a:t> to store the merged results.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/>
              <a:t>2.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Fill the Input Buffers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■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For each run in the group, read the first record into one of the M−1 input buffers. Each input buffer holds the first record of a corresponding run.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Merge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■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Identify the smallest record from the M−1 input buffers.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■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Write this smallest record into the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output buffer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0a8bfd1ea_0_4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External Sort-Merge (Cont.) (N&gt;M) Steps</a:t>
            </a:r>
            <a:endParaRPr/>
          </a:p>
        </p:txBody>
      </p:sp>
      <p:sp>
        <p:nvSpPr>
          <p:cNvPr id="302" name="Google Shape;302;g350a8bfd1ea_0_49"/>
          <p:cNvSpPr txBox="1"/>
          <p:nvPr>
            <p:ph idx="1" type="body"/>
          </p:nvPr>
        </p:nvSpPr>
        <p:spPr>
          <a:xfrm>
            <a:off x="799847" y="902597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the output buffer is full, write its contents to disk and empty the buffer to continue the merging.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Remove the Smallest Record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After writing the smallest record, remove it from its respective input buffer.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there are more records left in the corresponding run, read the next record into that input buffer.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there are no more records in the run (i.e., the input buffer is empty), leave that buffer empty.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0a8bfd1ea_0_5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External Sort-Merge (Cont.) (N&gt;M) Steps</a:t>
            </a:r>
            <a:endParaRPr/>
          </a:p>
        </p:txBody>
      </p:sp>
      <p:sp>
        <p:nvSpPr>
          <p:cNvPr id="309" name="Google Shape;309;g350a8bfd1ea_0_55"/>
          <p:cNvSpPr txBox="1"/>
          <p:nvPr>
            <p:ph idx="1" type="body"/>
          </p:nvPr>
        </p:nvSpPr>
        <p:spPr>
          <a:xfrm>
            <a:off x="799847" y="933347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/>
              <a:t>3. Result of One Pass</a:t>
            </a:r>
            <a:r>
              <a:rPr lang="en-US"/>
              <a:t>:</a:t>
            </a: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lang="en-US"/>
              <a:t>After completing the merging of the M−1 runs in the group, the output buffer will contain a single larger run, which is now sorted.</a:t>
            </a:r>
            <a:br>
              <a:rPr lang="en-US"/>
            </a:b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lang="en-US"/>
              <a:t>The number of runs in this group is reduced from M−1 to 1, but the length of each run has increased by a factor of M−1.</a:t>
            </a:r>
            <a:br>
              <a:rPr lang="en-US"/>
            </a:b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lang="en-US"/>
              <a:t>For example, if each initial run had k records, the resulting merged run will have (M−1)×k records.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0a8bfd1ea_0_6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External Sort-Merge (Cont.) (N&gt;M) Steps</a:t>
            </a:r>
            <a:endParaRPr/>
          </a:p>
        </p:txBody>
      </p:sp>
      <p:sp>
        <p:nvSpPr>
          <p:cNvPr id="316" name="Google Shape;316;g350a8bfd1ea_0_61"/>
          <p:cNvSpPr txBox="1"/>
          <p:nvPr>
            <p:ph idx="1" type="body"/>
          </p:nvPr>
        </p:nvSpPr>
        <p:spPr>
          <a:xfrm>
            <a:off x="831272" y="1102497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4. Repeating the Process</a:t>
            </a:r>
            <a:endParaRPr b="1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-US"/>
              <a:t>After merging all the groups, you will have N/(M-1)​ new runs, each (M-1) times longer than the original runs.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-US"/>
              <a:t>You now repeat the merging process for these new runs. Again, you divide the runs into new groups of M−1 runs, and the same process of merging the groups with M−1 input buffers and 1 output buffer is followed.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-US"/>
              <a:t>Each pass reduces the number of runs by a factor of M−1 while increasing the size of each run by the same factor.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Complexity: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N log</a:t>
            </a:r>
            <a:r>
              <a:rPr baseline="-25000" lang="en-US"/>
              <a:t>2</a:t>
            </a:r>
            <a:r>
              <a:rPr lang="en-US"/>
              <a:t>N   =&gt;  N log </a:t>
            </a:r>
            <a:r>
              <a:rPr baseline="-25000" lang="en-US"/>
              <a:t>(M-1)</a:t>
            </a:r>
            <a:r>
              <a:rPr lang="en-US"/>
              <a:t>N [APPROXIMATELY]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Steps in Query Processing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834501" y="1093788"/>
            <a:ext cx="6925870" cy="1228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1.	Parsing and translation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2.	Optimization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3.	Evaluation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390" y="2299271"/>
            <a:ext cx="5855786" cy="351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0a8bfd1ea_0_6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External Sort-Merge (Cont.) (N&gt;M) Example</a:t>
            </a:r>
            <a:endParaRPr/>
          </a:p>
        </p:txBody>
      </p:sp>
      <p:sp>
        <p:nvSpPr>
          <p:cNvPr id="323" name="Google Shape;323;g350a8bfd1ea_0_68"/>
          <p:cNvSpPr txBox="1"/>
          <p:nvPr>
            <p:ph idx="1" type="body"/>
          </p:nvPr>
        </p:nvSpPr>
        <p:spPr>
          <a:xfrm>
            <a:off x="842972" y="917972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5. Example Walkthrough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Let’s take the example where M=11 and N=90: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lang="en-US" sz="1500"/>
              <a:t>First pass</a:t>
            </a:r>
            <a:r>
              <a:rPr lang="en-US" sz="1500"/>
              <a:t>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/>
              <a:t>You can form </a:t>
            </a:r>
            <a:r>
              <a:rPr b="1" lang="en-US" sz="1500"/>
              <a:t>9 groups</a:t>
            </a:r>
            <a:r>
              <a:rPr lang="en-US" sz="1500"/>
              <a:t> of 10 runs (since M−1=10)</a:t>
            </a:r>
            <a:r>
              <a:rPr lang="en-US" sz="1500"/>
              <a:t>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○"/>
            </a:pPr>
            <a:r>
              <a:rPr lang="en-US" sz="1500"/>
              <a:t>Each group will be merged into a single sorted run, but each of these runs will be 10 times longer than the original runs.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/>
              <a:t>After the first pass, you’ll have </a:t>
            </a:r>
            <a:r>
              <a:rPr b="1" lang="en-US" sz="1500"/>
              <a:t>9 runs</a:t>
            </a:r>
            <a:r>
              <a:rPr lang="en-US" sz="1500"/>
              <a:t>, each containing 10 times the number of records as the initial runs.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lang="en-US" sz="1500"/>
              <a:t>Second pass</a:t>
            </a:r>
            <a:r>
              <a:rPr lang="en-US" sz="1500"/>
              <a:t>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/>
              <a:t>Now, you have </a:t>
            </a:r>
            <a:r>
              <a:rPr b="1" lang="en-US" sz="1500"/>
              <a:t>9 runs</a:t>
            </a:r>
            <a:r>
              <a:rPr lang="en-US" sz="1500"/>
              <a:t> to merge.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/>
              <a:t>Form </a:t>
            </a:r>
            <a:r>
              <a:rPr b="1" lang="en-US" sz="1500"/>
              <a:t>1 group of 9 runs</a:t>
            </a:r>
            <a:r>
              <a:rPr lang="en-US" sz="1500"/>
              <a:t>, and merge them into a single run. The merged run will be </a:t>
            </a:r>
            <a:r>
              <a:rPr b="1" lang="en-US" sz="1500"/>
              <a:t>10 times</a:t>
            </a:r>
            <a:r>
              <a:rPr lang="en-US" sz="1500"/>
              <a:t> the size of the previous runs.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/>
              <a:t>After the second pass, you’ll have </a:t>
            </a:r>
            <a:r>
              <a:rPr b="1" lang="en-US" sz="1500"/>
              <a:t>1 run</a:t>
            </a:r>
            <a:r>
              <a:rPr lang="en-US" sz="1500"/>
              <a:t>, and it will contain all the records, but each record will be sorted across all the original runs.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lang="en-US" sz="1500"/>
              <a:t>Final Output</a:t>
            </a:r>
            <a:r>
              <a:rPr lang="en-US" sz="1500"/>
              <a:t>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○"/>
            </a:pPr>
            <a:r>
              <a:rPr lang="en-US" sz="1500"/>
              <a:t>The final output is a single merged run containing all the records, and this final run is sorted.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Analysis: External Merge Sort (Cont.)</a:t>
            </a:r>
            <a:endParaRPr/>
          </a:p>
        </p:txBody>
      </p:sp>
      <p:sp>
        <p:nvSpPr>
          <p:cNvPr id="330" name="Google Shape;330;p22"/>
          <p:cNvSpPr txBox="1"/>
          <p:nvPr>
            <p:ph idx="1" type="body"/>
          </p:nvPr>
        </p:nvSpPr>
        <p:spPr>
          <a:xfrm>
            <a:off x="861135" y="1150625"/>
            <a:ext cx="7510508" cy="4215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Cost analysis: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1  block per run leads to too many seeks during merge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Instead use </a:t>
            </a:r>
            <a:r>
              <a:rPr i="1" lang="en-US"/>
              <a:t>b</a:t>
            </a:r>
            <a:r>
              <a:rPr baseline="-25000" i="1" lang="en-US"/>
              <a:t>b</a:t>
            </a:r>
            <a:r>
              <a:rPr lang="en-US"/>
              <a:t> buffer blocks per run</a:t>
            </a:r>
            <a:endParaRPr baseline="-25000"/>
          </a:p>
          <a:p>
            <a:pPr indent="-228600" lvl="3" marL="14287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Times New Roman"/>
              <a:buNone/>
            </a:pPr>
            <a:r>
              <a:rPr lang="en-US"/>
              <a:t>🡺 read/write </a:t>
            </a:r>
            <a:r>
              <a:rPr i="1" lang="en-US"/>
              <a:t>b</a:t>
            </a:r>
            <a:r>
              <a:rPr baseline="-25000" i="1" lang="en-US"/>
              <a:t>b</a:t>
            </a:r>
            <a:r>
              <a:rPr lang="en-US"/>
              <a:t> blocks at a time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Can merge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⎣</a:t>
            </a:r>
            <a:r>
              <a:rPr i="1" lang="en-US"/>
              <a:t>M/b</a:t>
            </a:r>
            <a:r>
              <a:rPr baseline="-25000" i="1" lang="en-US"/>
              <a:t>b</a:t>
            </a:r>
            <a:r>
              <a:rPr lang="en-US"/>
              <a:t>⎦–1 runs in one pass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Total number of merge passes required: ⎡log </a:t>
            </a:r>
            <a:r>
              <a:rPr baseline="-25000" lang="en-US">
                <a:latin typeface="MS PGothic"/>
                <a:ea typeface="MS PGothic"/>
                <a:cs typeface="MS PGothic"/>
                <a:sym typeface="MS PGothic"/>
              </a:rPr>
              <a:t>⎣</a:t>
            </a:r>
            <a:r>
              <a:rPr baseline="-25000" i="1" lang="en-US"/>
              <a:t>M/bb</a:t>
            </a:r>
            <a:r>
              <a:rPr baseline="-25000" lang="en-US"/>
              <a:t>⎦–1</a:t>
            </a:r>
            <a:r>
              <a:rPr lang="en-US"/>
              <a:t>(</a:t>
            </a:r>
            <a:r>
              <a:rPr i="1" lang="en-US"/>
              <a:t>b</a:t>
            </a:r>
            <a:r>
              <a:rPr baseline="-25000" i="1" lang="en-US"/>
              <a:t>r</a:t>
            </a:r>
            <a:r>
              <a:rPr i="1" lang="en-US"/>
              <a:t>/M)</a:t>
            </a:r>
            <a:r>
              <a:rPr lang="en-US"/>
              <a:t>⎤.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Block transfers for initial run creation as well as in each pass is 2</a:t>
            </a:r>
            <a:r>
              <a:rPr i="1" lang="en-US"/>
              <a:t>b</a:t>
            </a:r>
            <a:r>
              <a:rPr baseline="-25000" i="1" lang="en-US"/>
              <a:t>r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for final pass, we don’t count write cost </a:t>
            </a:r>
            <a:endParaRPr/>
          </a:p>
          <a:p>
            <a:pPr indent="-228600" lvl="3" marL="14287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we ignore final write cost for all operations since the output of an operation may be sent to the parent operation without being written to disk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Thus total number of block transfers for external sorting:</a:t>
            </a:r>
            <a:br>
              <a:rPr lang="en-US"/>
            </a:br>
            <a:r>
              <a:rPr lang="en-US"/>
              <a:t>		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( 2 </a:t>
            </a:r>
            <a:r>
              <a:rPr lang="en-US"/>
              <a:t>⎡log</a:t>
            </a:r>
            <a:r>
              <a:rPr baseline="-25000" i="1" lang="en-US"/>
              <a:t> </a:t>
            </a:r>
            <a:r>
              <a:rPr baseline="-25000" lang="en-US">
                <a:latin typeface="MS PGothic"/>
                <a:ea typeface="MS PGothic"/>
                <a:cs typeface="MS PGothic"/>
                <a:sym typeface="MS PGothic"/>
              </a:rPr>
              <a:t>⎣</a:t>
            </a:r>
            <a:r>
              <a:rPr baseline="-25000" i="1" lang="en-US"/>
              <a:t>M/bb</a:t>
            </a:r>
            <a:r>
              <a:rPr baseline="-25000" lang="en-US"/>
              <a:t>⎦–1 </a:t>
            </a:r>
            <a:r>
              <a:rPr lang="en-US"/>
              <a:t>(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M)</a:t>
            </a:r>
            <a:r>
              <a:rPr lang="en-US"/>
              <a:t>⎤ + 1) ⎡	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Seeks: next slide</a:t>
            </a:r>
            <a:endParaRPr/>
          </a:p>
          <a:p>
            <a:pPr indent="-224155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0b2848f73_0_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Analysis (breakdown)</a:t>
            </a:r>
            <a:endParaRPr/>
          </a:p>
        </p:txBody>
      </p:sp>
      <p:sp>
        <p:nvSpPr>
          <p:cNvPr id="337" name="Google Shape;337;g350b2848f73_0_0"/>
          <p:cNvSpPr txBox="1"/>
          <p:nvPr>
            <p:ph idx="1" type="body"/>
          </p:nvPr>
        </p:nvSpPr>
        <p:spPr>
          <a:xfrm>
            <a:off x="831272" y="1102497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Problem Setup</a:t>
            </a:r>
            <a:endParaRPr b="1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/>
              <a:t>b</a:t>
            </a:r>
            <a:r>
              <a:rPr b="1" baseline="-25000" lang="en-US"/>
              <a:t>r</a:t>
            </a:r>
            <a:r>
              <a:rPr lang="en-US"/>
              <a:t> = number of blocks needed to store the entire relation (data).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/>
              <a:t>M</a:t>
            </a:r>
            <a:r>
              <a:rPr lang="en-US"/>
              <a:t> = number of blocks available in memory (RAM).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/>
              <a:t>b</a:t>
            </a:r>
            <a:r>
              <a:rPr b="1" baseline="-25000" lang="en-US"/>
              <a:t>b</a:t>
            </a:r>
            <a:r>
              <a:rPr lang="en-US"/>
              <a:t> = number of blocks allocated per run for buffering during merge (input buffers).</a:t>
            </a:r>
            <a:br>
              <a:rPr lang="en-US"/>
            </a:b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/>
              <a:t>Instead of just 1 block per run (which leads to </a:t>
            </a:r>
            <a:r>
              <a:rPr b="1" lang="en-US"/>
              <a:t>too many seeks</a:t>
            </a:r>
            <a:r>
              <a:rPr lang="en-US"/>
              <a:t> and poor performance), we allocate </a:t>
            </a:r>
            <a:r>
              <a:rPr b="1" lang="en-US"/>
              <a:t>b</a:t>
            </a:r>
            <a:r>
              <a:rPr b="1" baseline="-25000" lang="en-US"/>
              <a:t>b</a:t>
            </a:r>
            <a:r>
              <a:rPr b="1" lang="en-US"/>
              <a:t> &gt; 1</a:t>
            </a:r>
            <a:r>
              <a:rPr lang="en-US"/>
              <a:t> blocks per run.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/>
              <a:t>Output buffer</a:t>
            </a:r>
            <a:r>
              <a:rPr lang="en-US"/>
              <a:t> also uses </a:t>
            </a:r>
            <a:r>
              <a:rPr b="1" lang="en-US"/>
              <a:t>b</a:t>
            </a:r>
            <a:r>
              <a:rPr b="1" baseline="-25000" lang="en-US"/>
              <a:t>b</a:t>
            </a:r>
            <a:r>
              <a:rPr lang="en-US"/>
              <a:t> blocks.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0b2848f73_0_7"/>
          <p:cNvSpPr txBox="1"/>
          <p:nvPr>
            <p:ph type="title"/>
          </p:nvPr>
        </p:nvSpPr>
        <p:spPr>
          <a:xfrm>
            <a:off x="645900" y="158300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Analysis (breakdown)</a:t>
            </a:r>
            <a:endParaRPr/>
          </a:p>
        </p:txBody>
      </p:sp>
      <p:sp>
        <p:nvSpPr>
          <p:cNvPr id="344" name="Google Shape;344;g350b2848f73_0_7"/>
          <p:cNvSpPr txBox="1"/>
          <p:nvPr>
            <p:ph idx="1" type="body"/>
          </p:nvPr>
        </p:nvSpPr>
        <p:spPr>
          <a:xfrm>
            <a:off x="799847" y="887222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2"/>
                </a:solidFill>
              </a:rPr>
              <a:t>Question: Why multiple blocks (b</a:t>
            </a:r>
            <a:r>
              <a:rPr b="1" baseline="-25000" lang="en-US">
                <a:solidFill>
                  <a:schemeClr val="dk2"/>
                </a:solidFill>
              </a:rPr>
              <a:t>b</a:t>
            </a:r>
            <a:r>
              <a:rPr b="1" lang="en-US">
                <a:solidFill>
                  <a:schemeClr val="dk2"/>
                </a:solidFill>
              </a:rPr>
              <a:t>) per run?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If you only allocate </a:t>
            </a:r>
            <a:r>
              <a:rPr b="1" lang="en-US"/>
              <a:t>1 block per run</a:t>
            </a:r>
            <a:r>
              <a:rPr lang="en-US"/>
              <a:t>, each time a block is consumed you need to </a:t>
            </a:r>
            <a:r>
              <a:rPr b="1" lang="en-US"/>
              <a:t>immediately fetch the next block</a:t>
            </a:r>
            <a:r>
              <a:rPr lang="en-US"/>
              <a:t> from disk for that run.</a:t>
            </a:r>
            <a:br>
              <a:rPr lang="en-US"/>
            </a:br>
            <a:r>
              <a:rPr lang="en-US"/>
              <a:t> This causes: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/>
              <a:t>High seek overhead</a:t>
            </a:r>
            <a:r>
              <a:rPr lang="en-US"/>
              <a:t> (disk heads moving a lot).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/>
              <a:t>Small and frequent reads</a:t>
            </a:r>
            <a:r>
              <a:rPr lang="en-US"/>
              <a:t> (inefficient).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Thus: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/>
              <a:t>By allocating </a:t>
            </a:r>
            <a:r>
              <a:rPr b="1" lang="en-US"/>
              <a:t>bb blocks per run</a:t>
            </a:r>
            <a:r>
              <a:rPr lang="en-US"/>
              <a:t>, we </a:t>
            </a:r>
            <a:r>
              <a:rPr b="1" lang="en-US"/>
              <a:t>read or write bb blocks at a time</a:t>
            </a:r>
            <a:r>
              <a:rPr lang="en-US"/>
              <a:t>, reducing the number of I/O operations and amortizing seek costs.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/>
              <a:t>This </a:t>
            </a:r>
            <a:r>
              <a:rPr b="1" lang="en-US"/>
              <a:t>improves sequential access</a:t>
            </a:r>
            <a:r>
              <a:rPr lang="en-US"/>
              <a:t> and minimizes random I/O.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0b2848f73_0_14"/>
          <p:cNvSpPr txBox="1"/>
          <p:nvPr>
            <p:ph type="title"/>
          </p:nvPr>
        </p:nvSpPr>
        <p:spPr>
          <a:xfrm>
            <a:off x="676075" y="492900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Cost Analysis (breakdown)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350b2848f73_0_14"/>
          <p:cNvSpPr txBox="1"/>
          <p:nvPr>
            <p:ph idx="1" type="body"/>
          </p:nvPr>
        </p:nvSpPr>
        <p:spPr>
          <a:xfrm>
            <a:off x="831272" y="1102497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2"/>
                </a:solidFill>
              </a:rPr>
              <a:t>2. How many runs can we merge in one pass?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Given that: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/>
              <a:t>Each run needs </a:t>
            </a:r>
            <a:r>
              <a:rPr b="1" lang="en-US"/>
              <a:t>b</a:t>
            </a:r>
            <a:r>
              <a:rPr b="1" baseline="-25000" lang="en-US"/>
              <a:t>b</a:t>
            </a:r>
            <a:r>
              <a:rPr lang="en-US"/>
              <a:t> blocks for input buffer. (Look ahead values)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/>
              <a:t>The output also needs </a:t>
            </a:r>
            <a:r>
              <a:rPr b="1" lang="en-US"/>
              <a:t>b</a:t>
            </a:r>
            <a:r>
              <a:rPr b="1" baseline="-25000" lang="en-US"/>
              <a:t>b</a:t>
            </a:r>
            <a:r>
              <a:rPr lang="en-US"/>
              <a:t> blocks.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Thus, the number of runs we can merge simultaneously is: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Number of runs we can merge=⌊M/b</a:t>
            </a:r>
            <a:r>
              <a:rPr baseline="-25000" lang="en-US"/>
              <a:t>b</a:t>
            </a:r>
            <a:r>
              <a:rPr lang="en-US"/>
              <a:t>⌋−1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/>
              <a:t>Floor</a:t>
            </a:r>
            <a:r>
              <a:rPr lang="en-US"/>
              <a:t> because we need an integer number of runs.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/>
              <a:t>-1</a:t>
            </a:r>
            <a:r>
              <a:rPr lang="en-US"/>
              <a:t> because </a:t>
            </a:r>
            <a:r>
              <a:rPr b="1" lang="en-US"/>
              <a:t>one group of b</a:t>
            </a:r>
            <a:r>
              <a:rPr b="1" baseline="-25000" lang="en-US"/>
              <a:t>b</a:t>
            </a:r>
            <a:r>
              <a:rPr b="1" lang="en-US"/>
              <a:t> blocks</a:t>
            </a:r>
            <a:r>
              <a:rPr lang="en-US"/>
              <a:t> must be reserved for the output buffer.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0b2848f73_0_2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Analysis (breakdown)</a:t>
            </a:r>
            <a:endParaRPr/>
          </a:p>
        </p:txBody>
      </p:sp>
      <p:sp>
        <p:nvSpPr>
          <p:cNvPr id="358" name="Google Shape;358;g350b2848f73_0_21"/>
          <p:cNvSpPr txBox="1"/>
          <p:nvPr>
            <p:ph idx="1" type="body"/>
          </p:nvPr>
        </p:nvSpPr>
        <p:spPr>
          <a:xfrm>
            <a:off x="842972" y="856472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/>
              <a:t>3. 3. </a:t>
            </a:r>
            <a:r>
              <a:rPr b="1" i="1" lang="en-US">
                <a:solidFill>
                  <a:schemeClr val="dk2"/>
                </a:solidFill>
              </a:rPr>
              <a:t>How many passes are needed?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Initially, there are b</a:t>
            </a:r>
            <a:r>
              <a:rPr baseline="-25000" lang="en-US"/>
              <a:t>r</a:t>
            </a:r>
            <a:r>
              <a:rPr lang="en-US"/>
              <a:t>/M sorted runs (each of size M blocks) after the </a:t>
            </a:r>
            <a:r>
              <a:rPr b="1" lang="en-US"/>
              <a:t>run creation phase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 each pass: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-US"/>
              <a:t>You merge about ⌊M/b</a:t>
            </a:r>
            <a:r>
              <a:rPr baseline="-25000" lang="en-US"/>
              <a:t>b</a:t>
            </a:r>
            <a:r>
              <a:rPr lang="en-US"/>
              <a:t>⌋−1 runs into one.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Thus, the total number of passes needed is: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⌈log</a:t>
            </a:r>
            <a:r>
              <a:rPr baseline="-25000" lang="en-US" sz="2000"/>
              <a:t>⁡(⌊M/bb⌋−1)</a:t>
            </a:r>
            <a:r>
              <a:rPr lang="en-US" sz="2000"/>
              <a:t>(b</a:t>
            </a:r>
            <a:r>
              <a:rPr baseline="-25000" lang="en-US" sz="2000"/>
              <a:t>r</a:t>
            </a:r>
            <a:r>
              <a:rPr lang="en-US" sz="2000"/>
              <a:t>/M)⌉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where: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-US"/>
              <a:t>b</a:t>
            </a:r>
            <a:r>
              <a:rPr baseline="-25000" lang="en-US"/>
              <a:t>r</a:t>
            </a:r>
            <a:r>
              <a:rPr lang="en-US"/>
              <a:t>= total blocks,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-US"/>
              <a:t>M = available memory blocks,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-US"/>
              <a:t>⌊M/b</a:t>
            </a:r>
            <a:r>
              <a:rPr baseline="-25000" lang="en-US"/>
              <a:t>b</a:t>
            </a:r>
            <a:r>
              <a:rPr lang="en-US"/>
              <a:t>⌋−1= number of runs merged per pass.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</a:t>
            </a:r>
            <a:r>
              <a:rPr b="1" lang="en-US"/>
              <a:t>log base</a:t>
            </a:r>
            <a:r>
              <a:rPr lang="en-US"/>
              <a:t> is the number of runs merged per pass.)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105697d69_0_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Analysis (Breakdown)</a:t>
            </a:r>
            <a:endParaRPr/>
          </a:p>
        </p:txBody>
      </p:sp>
      <p:sp>
        <p:nvSpPr>
          <p:cNvPr id="365" name="Google Shape;365;g35105697d69_0_0"/>
          <p:cNvSpPr txBox="1"/>
          <p:nvPr>
            <p:ph idx="1" type="body"/>
          </p:nvPr>
        </p:nvSpPr>
        <p:spPr>
          <a:xfrm>
            <a:off x="275550" y="745057"/>
            <a:ext cx="85929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Block Transfer Cost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pass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over the data involves: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Reading all b</a:t>
            </a:r>
            <a:r>
              <a:rPr baseline="-25000" lang="en-US" sz="11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blocks. (the whole collection of data)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Writing all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b</a:t>
            </a:r>
            <a:r>
              <a:rPr baseline="-25000" lang="en-US" sz="1100"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blocks back to disk (as merged runs).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Thus, per pass,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block transfer cost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2×b</a:t>
            </a:r>
            <a:r>
              <a:rPr baseline="-25000" lang="en-US" sz="20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(read + write).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However: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final pass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often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only reading is counted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because the final output may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directly be streamed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into the next operation (e.g., join, aggregation) without explicitly writing to disk.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Thus: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don't count the final write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cost.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Therefore, total block transfers =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-25000" lang="en-US" sz="20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×(2×number of passes+1),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where "+1" accounts for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initial read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Actually the calculation considers two factors a) No write required in the final pass (-br) + b) 2 br transfer in the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initial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pass, combining the final equation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Inserting the number of passes, the total block transfer cost is: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-25000" lang="en-US" sz="20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×(2×</a:t>
            </a:r>
            <a:r>
              <a:rPr lang="en-US" sz="2000"/>
              <a:t>⌈log</a:t>
            </a:r>
            <a:r>
              <a:rPr baseline="-25000" lang="en-US" sz="2000"/>
              <a:t>⁡(⌊M/bb⌋−1)</a:t>
            </a:r>
            <a:r>
              <a:rPr lang="en-US" sz="2000"/>
              <a:t>(b</a:t>
            </a:r>
            <a:r>
              <a:rPr baseline="-25000" lang="en-US" sz="2000"/>
              <a:t>r</a:t>
            </a:r>
            <a:r>
              <a:rPr lang="en-US" sz="2000"/>
              <a:t>/M)⌉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+1)</a:t>
            </a:r>
            <a:r>
              <a:rPr lang="en-US" sz="500">
                <a:latin typeface="Arial"/>
                <a:ea typeface="Arial"/>
                <a:cs typeface="Arial"/>
                <a:sym typeface="Arial"/>
              </a:rPr>
              <a:t> [Mind the subscripts]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External Merge Sort (Cont.)</a:t>
            </a:r>
            <a:endParaRPr/>
          </a:p>
        </p:txBody>
      </p:sp>
      <p:sp>
        <p:nvSpPr>
          <p:cNvPr id="372" name="Google Shape;372;p23"/>
          <p:cNvSpPr txBox="1"/>
          <p:nvPr>
            <p:ph idx="1" type="body"/>
          </p:nvPr>
        </p:nvSpPr>
        <p:spPr>
          <a:xfrm>
            <a:off x="861125" y="1162647"/>
            <a:ext cx="7103700" cy="4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Cost of seeks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During run generation: one seek to read each run and one seek to write each run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i="1" lang="en-US"/>
              <a:t> 2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⎡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M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⎤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During the merge phase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Need </a:t>
            </a:r>
            <a:r>
              <a:rPr i="1" lang="en-US"/>
              <a:t>2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⎡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b</a:t>
            </a:r>
            <a:r>
              <a:rPr baseline="-25000" i="1" lang="en-US"/>
              <a:t>b</a:t>
            </a:r>
            <a:r>
              <a:rPr lang="en-US"/>
              <a:t>⎤ seeks for each merge pass 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except the final one which does not require a write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Total number of seeks:</a:t>
            </a:r>
            <a:br>
              <a:rPr lang="en-US"/>
            </a:br>
            <a:r>
              <a:rPr lang="en-US"/>
              <a:t>    </a:t>
            </a:r>
            <a:r>
              <a:rPr i="1" lang="en-US"/>
              <a:t>2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⎡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M</a:t>
            </a:r>
            <a:r>
              <a:rPr lang="en-US"/>
              <a:t>⎤ + ⎡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b</a:t>
            </a:r>
            <a:r>
              <a:rPr baseline="-25000" i="1" lang="en-US"/>
              <a:t>b</a:t>
            </a:r>
            <a:r>
              <a:rPr lang="en-US"/>
              <a:t>⎤ (</a:t>
            </a:r>
            <a:r>
              <a:rPr i="1" lang="en-US"/>
              <a:t>2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⎡</a:t>
            </a:r>
            <a:r>
              <a:rPr lang="en-US"/>
              <a:t>log</a:t>
            </a:r>
            <a:r>
              <a:rPr baseline="-25000" lang="en-US">
                <a:latin typeface="MS PGothic"/>
                <a:ea typeface="MS PGothic"/>
                <a:cs typeface="MS PGothic"/>
                <a:sym typeface="MS PGothic"/>
              </a:rPr>
              <a:t>⎣</a:t>
            </a:r>
            <a:r>
              <a:rPr baseline="-25000" i="1" lang="en-US"/>
              <a:t>M/bb</a:t>
            </a:r>
            <a:r>
              <a:rPr baseline="-25000" lang="en-US"/>
              <a:t>⎦–1</a:t>
            </a:r>
            <a:r>
              <a:rPr lang="en-US"/>
              <a:t>(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M)</a:t>
            </a:r>
            <a:r>
              <a:rPr lang="en-US"/>
              <a:t>⎤ -1)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It is also a merged equation, as the </a:t>
            </a:r>
            <a:r>
              <a:rPr lang="en-US"/>
              <a:t>lastpass</a:t>
            </a:r>
            <a:r>
              <a:rPr lang="en-US"/>
              <a:t> does not require any seek to write, main equation was like this 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i="1" lang="en-US"/>
              <a:t>2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⎡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M</a:t>
            </a:r>
            <a:r>
              <a:rPr lang="en-US"/>
              <a:t>⎤ + 2⎡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b</a:t>
            </a:r>
            <a:r>
              <a:rPr baseline="-25000" i="1" lang="en-US"/>
              <a:t>b</a:t>
            </a:r>
            <a:r>
              <a:rPr lang="en-US"/>
              <a:t>⎤ (</a:t>
            </a:r>
            <a:r>
              <a:rPr i="1" lang="en-US"/>
              <a:t>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⎡</a:t>
            </a:r>
            <a:r>
              <a:rPr lang="en-US"/>
              <a:t>log</a:t>
            </a:r>
            <a:r>
              <a:rPr baseline="-25000" lang="en-US">
                <a:latin typeface="MS PGothic"/>
                <a:ea typeface="MS PGothic"/>
                <a:cs typeface="MS PGothic"/>
                <a:sym typeface="MS PGothic"/>
              </a:rPr>
              <a:t>⎣</a:t>
            </a:r>
            <a:r>
              <a:rPr baseline="-25000" i="1" lang="en-US"/>
              <a:t>M/bb</a:t>
            </a:r>
            <a:r>
              <a:rPr baseline="-25000" lang="en-US"/>
              <a:t>⎦–1</a:t>
            </a:r>
            <a:r>
              <a:rPr lang="en-US"/>
              <a:t>(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M)</a:t>
            </a:r>
            <a:r>
              <a:rPr lang="en-US"/>
              <a:t>⎤) - ⎡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b</a:t>
            </a:r>
            <a:r>
              <a:rPr baseline="-25000" i="1" lang="en-US"/>
              <a:t>b</a:t>
            </a:r>
            <a:r>
              <a:rPr lang="en-US"/>
              <a:t>⎤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 Operation</a:t>
            </a:r>
            <a:endParaRPr/>
          </a:p>
        </p:txBody>
      </p:sp>
      <p:sp>
        <p:nvSpPr>
          <p:cNvPr id="379" name="Google Shape;379;p24"/>
          <p:cNvSpPr txBox="1"/>
          <p:nvPr>
            <p:ph idx="1" type="body"/>
          </p:nvPr>
        </p:nvSpPr>
        <p:spPr>
          <a:xfrm>
            <a:off x="861135" y="1153195"/>
            <a:ext cx="7542632" cy="377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Several different algorithms to implement joins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Nested-loop join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Block nested-loop join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Indexed nested-loop join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Merge-join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Hash-join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Choice based on </a:t>
            </a:r>
            <a:r>
              <a:rPr b="1" lang="en-US"/>
              <a:t>cost estimate</a:t>
            </a:r>
            <a:endParaRPr b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Examples use the following information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Number of records of </a:t>
            </a:r>
            <a:r>
              <a:rPr i="1" lang="en-US"/>
              <a:t>student</a:t>
            </a:r>
            <a:r>
              <a:rPr lang="en-US"/>
              <a:t>:  5,000     </a:t>
            </a:r>
            <a:r>
              <a:rPr i="1" lang="en-US"/>
              <a:t>takes</a:t>
            </a:r>
            <a:r>
              <a:rPr lang="en-US"/>
              <a:t>: 10,000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Number of blocks of   </a:t>
            </a:r>
            <a:r>
              <a:rPr i="1" lang="en-US"/>
              <a:t>student</a:t>
            </a:r>
            <a:r>
              <a:rPr lang="en-US"/>
              <a:t>:     100     </a:t>
            </a:r>
            <a:r>
              <a:rPr i="1" lang="en-US"/>
              <a:t>takes</a:t>
            </a:r>
            <a:r>
              <a:rPr lang="en-US"/>
              <a:t>:      400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Nested-Loop Join</a:t>
            </a:r>
            <a:endParaRPr/>
          </a:p>
        </p:txBody>
      </p:sp>
      <p:sp>
        <p:nvSpPr>
          <p:cNvPr id="386" name="Google Shape;386;p25"/>
          <p:cNvSpPr txBox="1"/>
          <p:nvPr>
            <p:ph idx="1" type="body"/>
          </p:nvPr>
        </p:nvSpPr>
        <p:spPr>
          <a:xfrm>
            <a:off x="861134" y="1154944"/>
            <a:ext cx="7729413" cy="3216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To compute the theta join        </a:t>
            </a:r>
            <a:r>
              <a:rPr i="1" lang="en-US"/>
              <a:t>r</a:t>
            </a:r>
            <a:r>
              <a:rPr lang="en-US"/>
              <a:t> ⨝</a:t>
            </a:r>
            <a:r>
              <a:rPr i="1" lang="en-US"/>
              <a:t> </a:t>
            </a:r>
            <a:r>
              <a:rPr baseline="-25000" lang="en-US"/>
              <a:t>θ</a:t>
            </a:r>
            <a:r>
              <a:rPr lang="en-US"/>
              <a:t> </a:t>
            </a:r>
            <a:r>
              <a:rPr i="1" lang="en-US"/>
              <a:t>s</a:t>
            </a:r>
            <a:br>
              <a:rPr lang="en-US"/>
            </a:br>
            <a:r>
              <a:rPr lang="en-US"/>
              <a:t>      </a:t>
            </a:r>
            <a:r>
              <a:rPr b="1" lang="en-US"/>
              <a:t>for each</a:t>
            </a:r>
            <a:r>
              <a:rPr lang="en-US"/>
              <a:t> tuple </a:t>
            </a:r>
            <a:r>
              <a:rPr i="1" lang="en-US"/>
              <a:t>t</a:t>
            </a:r>
            <a:r>
              <a:rPr baseline="-25000" i="1" lang="en-US"/>
              <a:t>r</a:t>
            </a:r>
            <a:r>
              <a:rPr b="1" lang="en-US"/>
              <a:t> in </a:t>
            </a:r>
            <a:r>
              <a:rPr i="1" lang="en-US"/>
              <a:t>r</a:t>
            </a:r>
            <a:r>
              <a:rPr b="1" lang="en-US"/>
              <a:t> do begin</a:t>
            </a:r>
            <a:br>
              <a:rPr b="1" lang="en-US"/>
            </a:br>
            <a:r>
              <a:rPr b="1" lang="en-US"/>
              <a:t>	        for each tuple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i="1" lang="en-US"/>
              <a:t> </a:t>
            </a:r>
            <a:r>
              <a:rPr b="1" lang="en-US"/>
              <a:t> in </a:t>
            </a:r>
            <a:r>
              <a:rPr i="1" lang="en-US"/>
              <a:t>s</a:t>
            </a:r>
            <a:r>
              <a:rPr b="1" lang="en-US"/>
              <a:t> do begin</a:t>
            </a:r>
            <a:br>
              <a:rPr b="1" lang="en-US"/>
            </a:br>
            <a:r>
              <a:rPr b="1" lang="en-US"/>
              <a:t>		     </a:t>
            </a:r>
            <a:r>
              <a:rPr lang="en-US"/>
              <a:t>test pair (</a:t>
            </a:r>
            <a:r>
              <a:rPr i="1" lang="en-US"/>
              <a:t>t</a:t>
            </a:r>
            <a:r>
              <a:rPr baseline="-25000" i="1" lang="en-US"/>
              <a:t>r</a:t>
            </a:r>
            <a:r>
              <a:rPr i="1" lang="en-US"/>
              <a:t>,t</a:t>
            </a:r>
            <a:r>
              <a:rPr baseline="-25000" i="1" lang="en-US"/>
              <a:t>s</a:t>
            </a:r>
            <a:r>
              <a:rPr lang="en-US"/>
              <a:t>) to see if they satisfy the join condition θ</a:t>
            </a:r>
            <a:r>
              <a:rPr i="1" lang="en-US"/>
              <a:t> </a:t>
            </a:r>
            <a:br>
              <a:rPr lang="en-US"/>
            </a:br>
            <a:r>
              <a:rPr lang="en-US"/>
              <a:t>		     if they do, add </a:t>
            </a:r>
            <a:r>
              <a:rPr i="1" lang="en-US"/>
              <a:t>t</a:t>
            </a:r>
            <a:r>
              <a:rPr baseline="-25000" i="1" lang="en-US"/>
              <a:t>r</a:t>
            </a:r>
            <a:r>
              <a:rPr i="1" lang="en-US"/>
              <a:t> • t</a:t>
            </a:r>
            <a:r>
              <a:rPr baseline="-25000" i="1" lang="en-US"/>
              <a:t>s</a:t>
            </a:r>
            <a:r>
              <a:rPr lang="en-US"/>
              <a:t> to the result.</a:t>
            </a:r>
            <a:br>
              <a:rPr lang="en-US"/>
            </a:br>
            <a:r>
              <a:rPr lang="en-US"/>
              <a:t>	        </a:t>
            </a:r>
            <a:r>
              <a:rPr b="1" lang="en-US"/>
              <a:t>end</a:t>
            </a:r>
            <a:br>
              <a:rPr b="1" lang="en-US"/>
            </a:br>
            <a:r>
              <a:rPr b="1" lang="en-US"/>
              <a:t>     end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i="1" lang="en-US"/>
              <a:t>r</a:t>
            </a:r>
            <a:r>
              <a:rPr lang="en-US"/>
              <a:t>  is called the </a:t>
            </a:r>
            <a:r>
              <a:rPr b="1" lang="en-US">
                <a:solidFill>
                  <a:srgbClr val="002060"/>
                </a:solidFill>
              </a:rPr>
              <a:t>outer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b="1" lang="en-US">
                <a:solidFill>
                  <a:srgbClr val="002060"/>
                </a:solidFill>
              </a:rPr>
              <a:t>relation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and </a:t>
            </a:r>
            <a:r>
              <a:rPr i="1" lang="en-US"/>
              <a:t>s</a:t>
            </a:r>
            <a:r>
              <a:rPr lang="en-US"/>
              <a:t> the </a:t>
            </a:r>
            <a:r>
              <a:rPr b="1" lang="en-US">
                <a:solidFill>
                  <a:srgbClr val="002060"/>
                </a:solidFill>
              </a:rPr>
              <a:t>inner relation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of the join.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Requires no indices</a:t>
            </a:r>
            <a:r>
              <a:rPr lang="en-US"/>
              <a:t> and </a:t>
            </a:r>
            <a:r>
              <a:rPr b="1" lang="en-US"/>
              <a:t>can be used with any kind of join condition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Expensive </a:t>
            </a:r>
            <a:r>
              <a:rPr lang="en-US"/>
              <a:t>since it examines every pair of tuples in the two relations.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Steps in Query Processing (Cont.)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843379" y="1150626"/>
            <a:ext cx="7470445" cy="3433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Parsing and translation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translate the query into its internal form.  This is then translated into relational algebra.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Parser checks syntax, verifies relations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Evaluation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The query-execution engine takes a query-evaluation plan, executes that plan, and returns the answers to the query.</a:t>
            </a:r>
            <a:endParaRPr/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/>
          <p:nvPr>
            <p:ph type="title"/>
          </p:nvPr>
        </p:nvSpPr>
        <p:spPr>
          <a:xfrm>
            <a:off x="768350" y="412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Nested-Loop Join (Cont.)</a:t>
            </a:r>
            <a:endParaRPr/>
          </a:p>
        </p:txBody>
      </p:sp>
      <p:sp>
        <p:nvSpPr>
          <p:cNvPr id="393" name="Google Shape;393;p26"/>
          <p:cNvSpPr txBox="1"/>
          <p:nvPr>
            <p:ph idx="1" type="body"/>
          </p:nvPr>
        </p:nvSpPr>
        <p:spPr>
          <a:xfrm>
            <a:off x="176900" y="650875"/>
            <a:ext cx="8871900" cy="52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the worst case, if there is enough memory </a:t>
            </a:r>
            <a:r>
              <a:rPr b="1" lang="en-US"/>
              <a:t>only to hold one block of each relation</a:t>
            </a:r>
            <a:r>
              <a:rPr lang="en-US"/>
              <a:t>, the estimated cost is </a:t>
            </a:r>
            <a:br>
              <a:rPr lang="en-US"/>
            </a:br>
            <a:r>
              <a:rPr lang="en-US"/>
              <a:t>       </a:t>
            </a:r>
            <a:r>
              <a:rPr i="1" lang="en-US" sz="2000"/>
              <a:t>n</a:t>
            </a:r>
            <a:r>
              <a:rPr baseline="-25000" i="1" lang="en-US" sz="2000"/>
              <a:t>r</a:t>
            </a:r>
            <a:r>
              <a:rPr i="1" lang="en-US" sz="2000"/>
              <a:t> </a:t>
            </a:r>
            <a:r>
              <a:rPr lang="en-US" sz="2000"/>
              <a:t>* </a:t>
            </a:r>
            <a:r>
              <a:rPr i="1" lang="en-US" sz="2000"/>
              <a:t>b</a:t>
            </a:r>
            <a:r>
              <a:rPr baseline="-25000" i="1" lang="en-US" sz="2000"/>
              <a:t>s</a:t>
            </a:r>
            <a:r>
              <a:rPr lang="en-US" sz="2000"/>
              <a:t> +</a:t>
            </a:r>
            <a:r>
              <a:rPr i="1" lang="en-US" sz="2000"/>
              <a:t> b</a:t>
            </a:r>
            <a:r>
              <a:rPr baseline="-25000" i="1" lang="en-US" sz="2000"/>
              <a:t>r</a:t>
            </a:r>
            <a:r>
              <a:rPr lang="en-US" sz="2000"/>
              <a:t>   </a:t>
            </a:r>
            <a:r>
              <a:rPr lang="en-US"/>
              <a:t>block transfers, plus  </a:t>
            </a:r>
            <a:r>
              <a:rPr i="1" lang="en-US" sz="2000"/>
              <a:t>n</a:t>
            </a:r>
            <a:r>
              <a:rPr baseline="-25000" i="1" lang="en-US" sz="2000"/>
              <a:t>r</a:t>
            </a:r>
            <a:r>
              <a:rPr i="1" lang="en-US" sz="2000"/>
              <a:t> </a:t>
            </a:r>
            <a:r>
              <a:rPr lang="en-US" sz="2000"/>
              <a:t>+</a:t>
            </a:r>
            <a:r>
              <a:rPr i="1" lang="en-US" sz="2000"/>
              <a:t> b</a:t>
            </a:r>
            <a:r>
              <a:rPr baseline="-25000" i="1" lang="en-US" sz="2000"/>
              <a:t>r</a:t>
            </a:r>
            <a:r>
              <a:rPr lang="en-US" sz="2000"/>
              <a:t>  </a:t>
            </a:r>
            <a:r>
              <a:rPr lang="en-US"/>
              <a:t>seeks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outer relation has </a:t>
            </a:r>
            <a:r>
              <a:rPr i="1" lang="en-US" sz="2000"/>
              <a:t>b</a:t>
            </a:r>
            <a:r>
              <a:rPr baseline="-25000" i="1" lang="en-US" sz="2000"/>
              <a:t>r</a:t>
            </a:r>
            <a:r>
              <a:rPr lang="en-US" sz="2000"/>
              <a:t>  blocks, each time seeking one block</a:t>
            </a:r>
            <a:endParaRPr sz="2000"/>
          </a:p>
          <a:p>
            <a:pPr indent="-294005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outer relation has </a:t>
            </a:r>
            <a:r>
              <a:rPr i="1" lang="en-US" sz="2000"/>
              <a:t>n</a:t>
            </a:r>
            <a:r>
              <a:rPr baseline="-25000" i="1" lang="en-US" sz="2000"/>
              <a:t>r</a:t>
            </a:r>
            <a:r>
              <a:rPr i="1" lang="en-US" sz="2000"/>
              <a:t> </a:t>
            </a:r>
            <a:r>
              <a:rPr lang="en-US" sz="2000"/>
              <a:t> records</a:t>
            </a:r>
            <a:endParaRPr sz="2000"/>
          </a:p>
          <a:p>
            <a:pPr indent="-294005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per seek gives you a pointer of the relation in disk </a:t>
            </a:r>
            <a:endParaRPr sz="2000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If the smaller relation fits entirely in memory</a:t>
            </a:r>
            <a:r>
              <a:rPr lang="en-US"/>
              <a:t>, use that as the inner relation.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 Reduces cost to </a:t>
            </a:r>
            <a:r>
              <a:rPr i="1" lang="en-US"/>
              <a:t>b</a:t>
            </a:r>
            <a:r>
              <a:rPr baseline="-25000" i="1" lang="en-US"/>
              <a:t>r</a:t>
            </a:r>
            <a:r>
              <a:rPr i="1" lang="en-US"/>
              <a:t> </a:t>
            </a:r>
            <a:r>
              <a:rPr lang="en-US"/>
              <a:t> + </a:t>
            </a:r>
            <a:r>
              <a:rPr i="1" lang="en-US"/>
              <a:t>b</a:t>
            </a:r>
            <a:r>
              <a:rPr baseline="-25000" i="1" lang="en-US"/>
              <a:t>s</a:t>
            </a:r>
            <a:r>
              <a:rPr i="1" lang="en-US"/>
              <a:t> </a:t>
            </a:r>
            <a:r>
              <a:rPr lang="en-US"/>
              <a:t>block transfers and 2 seeks [considering s</a:t>
            </a:r>
            <a:r>
              <a:rPr b="1" lang="en-US"/>
              <a:t>equential access </a:t>
            </a:r>
            <a:r>
              <a:rPr lang="en-US"/>
              <a:t>and </a:t>
            </a:r>
            <a:r>
              <a:rPr b="1" lang="en-US"/>
              <a:t>prefetching paradigm</a:t>
            </a:r>
            <a:r>
              <a:rPr lang="en-US"/>
              <a:t>]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Assuming worst case memory availability cost estimate is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with </a:t>
            </a:r>
            <a:r>
              <a:rPr i="1" lang="en-US"/>
              <a:t>student </a:t>
            </a:r>
            <a:r>
              <a:rPr lang="en-US"/>
              <a:t>as outer relation: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5000 * 400 + 100 = 2,000,100 block transfers,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5000 + 100 = 5100 seeks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with </a:t>
            </a:r>
            <a:r>
              <a:rPr i="1" lang="en-US"/>
              <a:t>takes </a:t>
            </a:r>
            <a:r>
              <a:rPr lang="en-US"/>
              <a:t> as the outer relation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10000 * 100 + 400 = 1,000,400 block transfers and 10,400 seeks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If smaller relation (</a:t>
            </a:r>
            <a:r>
              <a:rPr i="1" lang="en-US"/>
              <a:t>student</a:t>
            </a:r>
            <a:r>
              <a:rPr lang="en-US"/>
              <a:t>) fits entirely in memory, the cost estimate will be 500 block transfers.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 Nested-Loop Join</a:t>
            </a:r>
            <a:endParaRPr/>
          </a:p>
        </p:txBody>
      </p:sp>
      <p:sp>
        <p:nvSpPr>
          <p:cNvPr id="400" name="Google Shape;400;p27"/>
          <p:cNvSpPr txBox="1"/>
          <p:nvPr>
            <p:ph idx="1" type="body"/>
          </p:nvPr>
        </p:nvSpPr>
        <p:spPr>
          <a:xfrm>
            <a:off x="861134" y="1165811"/>
            <a:ext cx="6794104" cy="3192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Variant of nested-loop join in which </a:t>
            </a:r>
            <a:r>
              <a:rPr b="1" lang="en-US"/>
              <a:t>every block of inner relation </a:t>
            </a:r>
            <a:r>
              <a:rPr lang="en-US"/>
              <a:t>is paired with </a:t>
            </a:r>
            <a:r>
              <a:rPr b="1" lang="en-US"/>
              <a:t>every block of outer relation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		</a:t>
            </a:r>
            <a:r>
              <a:rPr b="1" lang="en-US"/>
              <a:t>for each </a:t>
            </a:r>
            <a:r>
              <a:rPr lang="en-US"/>
              <a:t>block </a:t>
            </a:r>
            <a:r>
              <a:rPr i="1" lang="en-US"/>
              <a:t>B</a:t>
            </a:r>
            <a:r>
              <a:rPr baseline="-25000" i="1" lang="en-US"/>
              <a:t>r</a:t>
            </a:r>
            <a:r>
              <a:rPr b="1" lang="en-US"/>
              <a:t> of</a:t>
            </a:r>
            <a:r>
              <a:rPr b="1" i="1" lang="en-US"/>
              <a:t> </a:t>
            </a:r>
            <a:r>
              <a:rPr i="1" lang="en-US"/>
              <a:t>r</a:t>
            </a:r>
            <a:r>
              <a:rPr b="1" lang="en-US"/>
              <a:t> do begin</a:t>
            </a:r>
            <a:br>
              <a:rPr b="1" lang="en-US"/>
            </a:br>
            <a:r>
              <a:rPr b="1" lang="en-US"/>
              <a:t>		for each</a:t>
            </a:r>
            <a:r>
              <a:rPr lang="en-US"/>
              <a:t> block </a:t>
            </a:r>
            <a:r>
              <a:rPr i="1" lang="en-US"/>
              <a:t>B</a:t>
            </a:r>
            <a:r>
              <a:rPr baseline="-25000" i="1" lang="en-US"/>
              <a:t>s</a:t>
            </a:r>
            <a:r>
              <a:rPr b="1" lang="en-US"/>
              <a:t> of </a:t>
            </a:r>
            <a:r>
              <a:rPr b="1" i="1" lang="en-US"/>
              <a:t>s </a:t>
            </a:r>
            <a:r>
              <a:rPr b="1" lang="en-US"/>
              <a:t>do begin</a:t>
            </a:r>
            <a:br>
              <a:rPr b="1" lang="en-US"/>
            </a:br>
            <a:r>
              <a:rPr b="1" lang="en-US"/>
              <a:t>			for each</a:t>
            </a:r>
            <a:r>
              <a:rPr lang="en-US"/>
              <a:t> tuple </a:t>
            </a:r>
            <a:r>
              <a:rPr i="1" lang="en-US"/>
              <a:t>t</a:t>
            </a:r>
            <a:r>
              <a:rPr baseline="-25000" i="1" lang="en-US"/>
              <a:t>r</a:t>
            </a:r>
            <a:r>
              <a:rPr i="1" lang="en-US"/>
              <a:t> </a:t>
            </a:r>
            <a:r>
              <a:rPr b="1" lang="en-US"/>
              <a:t>in 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b="1" baseline="-25000" lang="en-US"/>
              <a:t> </a:t>
            </a:r>
            <a:r>
              <a:rPr b="1" lang="en-US"/>
              <a:t>do begin</a:t>
            </a:r>
            <a:br>
              <a:rPr b="1" lang="en-US"/>
            </a:br>
            <a:r>
              <a:rPr b="1" lang="en-US"/>
              <a:t>				for each </a:t>
            </a:r>
            <a:r>
              <a:rPr lang="en-US"/>
              <a:t>tuple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i="1" lang="en-US"/>
              <a:t> </a:t>
            </a:r>
            <a:r>
              <a:rPr b="1" lang="en-US"/>
              <a:t>in </a:t>
            </a:r>
            <a:r>
              <a:rPr i="1" lang="en-US"/>
              <a:t>B</a:t>
            </a:r>
            <a:r>
              <a:rPr baseline="-25000" i="1" lang="en-US"/>
              <a:t>s</a:t>
            </a:r>
            <a:r>
              <a:rPr i="1" lang="en-US"/>
              <a:t> </a:t>
            </a:r>
            <a:r>
              <a:rPr b="1" lang="en-US"/>
              <a:t>do begin</a:t>
            </a:r>
            <a:br>
              <a:rPr b="1" lang="en-US"/>
            </a:br>
            <a:r>
              <a:rPr b="1" lang="en-US"/>
              <a:t>					</a:t>
            </a:r>
            <a:r>
              <a:rPr lang="en-US"/>
              <a:t>Check if (</a:t>
            </a:r>
            <a:r>
              <a:rPr i="1" lang="en-US"/>
              <a:t>t</a:t>
            </a:r>
            <a:r>
              <a:rPr baseline="-25000" i="1" lang="en-US"/>
              <a:t>r</a:t>
            </a:r>
            <a:r>
              <a:rPr i="1" lang="en-US"/>
              <a:t>,t</a:t>
            </a:r>
            <a:r>
              <a:rPr baseline="-25000" i="1" lang="en-US"/>
              <a:t>s</a:t>
            </a:r>
            <a:r>
              <a:rPr i="1" lang="en-US"/>
              <a:t>) </a:t>
            </a:r>
            <a:r>
              <a:rPr lang="en-US"/>
              <a:t>satisfy the join condition </a:t>
            </a:r>
            <a:br>
              <a:rPr lang="en-US"/>
            </a:br>
            <a:r>
              <a:rPr lang="en-US"/>
              <a:t>					if they do, add </a:t>
            </a:r>
            <a:r>
              <a:rPr i="1" lang="en-US"/>
              <a:t>t</a:t>
            </a:r>
            <a:r>
              <a:rPr baseline="-25000" i="1" lang="en-US"/>
              <a:t>r</a:t>
            </a:r>
            <a:r>
              <a:rPr baseline="30000" i="1" lang="en-US"/>
              <a:t> </a:t>
            </a:r>
            <a:r>
              <a:rPr lang="en-US"/>
              <a:t>•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i="1" lang="en-US"/>
              <a:t> </a:t>
            </a:r>
            <a:r>
              <a:rPr lang="en-US"/>
              <a:t>to the result.</a:t>
            </a:r>
            <a:br>
              <a:rPr lang="en-US"/>
            </a:br>
            <a:r>
              <a:rPr lang="en-US"/>
              <a:t>				</a:t>
            </a:r>
            <a:r>
              <a:rPr b="1" lang="en-US"/>
              <a:t>end</a:t>
            </a:r>
            <a:br>
              <a:rPr b="1" lang="en-US"/>
            </a:br>
            <a:r>
              <a:rPr b="1" lang="en-US"/>
              <a:t>			end</a:t>
            </a:r>
            <a:br>
              <a:rPr b="1" lang="en-US"/>
            </a:br>
            <a:r>
              <a:rPr b="1" lang="en-US"/>
              <a:t>		end</a:t>
            </a:r>
            <a:br>
              <a:rPr b="1" lang="en-US"/>
            </a:br>
            <a:r>
              <a:rPr b="1" lang="en-US"/>
              <a:t>	end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 Nested-Loop Join (Cont.)</a:t>
            </a:r>
            <a:endParaRPr/>
          </a:p>
        </p:txBody>
      </p:sp>
      <p:sp>
        <p:nvSpPr>
          <p:cNvPr id="407" name="Google Shape;407;p28"/>
          <p:cNvSpPr txBox="1"/>
          <p:nvPr>
            <p:ph idx="1" type="body"/>
          </p:nvPr>
        </p:nvSpPr>
        <p:spPr>
          <a:xfrm>
            <a:off x="852258" y="1164643"/>
            <a:ext cx="7491300" cy="44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Worst case estimate:  </a:t>
            </a:r>
            <a:r>
              <a:rPr i="1" lang="en-US"/>
              <a:t>b</a:t>
            </a:r>
            <a:r>
              <a:rPr baseline="-25000" i="1" lang="en-US"/>
              <a:t>r</a:t>
            </a:r>
            <a:r>
              <a:rPr i="1" lang="en-US"/>
              <a:t> </a:t>
            </a:r>
            <a:r>
              <a:rPr lang="en-US"/>
              <a:t>*</a:t>
            </a:r>
            <a:r>
              <a:rPr i="1" lang="en-US"/>
              <a:t> b</a:t>
            </a:r>
            <a:r>
              <a:rPr baseline="-25000" i="1" lang="en-US"/>
              <a:t>s</a:t>
            </a:r>
            <a:r>
              <a:rPr i="1" lang="en-US"/>
              <a:t> + b</a:t>
            </a:r>
            <a:r>
              <a:rPr baseline="-25000" i="1" lang="en-US"/>
              <a:t>r</a:t>
            </a:r>
            <a:r>
              <a:rPr i="1" lang="en-US"/>
              <a:t> </a:t>
            </a:r>
            <a:r>
              <a:rPr lang="en-US"/>
              <a:t> block transfers + 2 * 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lang="en-US"/>
              <a:t> seeks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Each block in the inner relation </a:t>
            </a:r>
            <a:r>
              <a:rPr i="1" lang="en-US"/>
              <a:t>s</a:t>
            </a:r>
            <a:r>
              <a:rPr lang="en-US"/>
              <a:t> is read once for each </a:t>
            </a:r>
            <a:r>
              <a:rPr i="1" lang="en-US"/>
              <a:t>block</a:t>
            </a:r>
            <a:r>
              <a:rPr lang="en-US"/>
              <a:t> in the outer relation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Best case: </a:t>
            </a:r>
            <a:r>
              <a:rPr i="1" lang="en-US"/>
              <a:t>b</a:t>
            </a:r>
            <a:r>
              <a:rPr baseline="-25000" i="1" lang="en-US"/>
              <a:t>r</a:t>
            </a:r>
            <a:r>
              <a:rPr i="1" lang="en-US"/>
              <a:t> </a:t>
            </a:r>
            <a:r>
              <a:rPr lang="en-US"/>
              <a:t>+</a:t>
            </a:r>
            <a:r>
              <a:rPr i="1" lang="en-US"/>
              <a:t> b</a:t>
            </a:r>
            <a:r>
              <a:rPr baseline="-25000" i="1" lang="en-US"/>
              <a:t>s</a:t>
            </a:r>
            <a:r>
              <a:rPr i="1" lang="en-US"/>
              <a:t> </a:t>
            </a:r>
            <a:r>
              <a:rPr lang="en-US"/>
              <a:t>block transfers + 2 seeks.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Improvements to nested loop and block nested loop algorithms: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 block nested-loop, use </a:t>
            </a:r>
            <a:r>
              <a:rPr i="1" lang="en-US"/>
              <a:t>M — </a:t>
            </a:r>
            <a:r>
              <a:rPr lang="en-US"/>
              <a:t>2 disk blocks as blocking unit for outer relations, where </a:t>
            </a:r>
            <a:r>
              <a:rPr i="1" lang="en-US"/>
              <a:t>M</a:t>
            </a:r>
            <a:r>
              <a:rPr lang="en-US"/>
              <a:t> = memory size in blocks; use remaining two blocks to buffer inner relation and output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 Cost =  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⎡</a:t>
            </a:r>
            <a:r>
              <a:rPr i="1" lang="en-US"/>
              <a:t>b</a:t>
            </a:r>
            <a:r>
              <a:rPr baseline="-25000" i="1" lang="en-US"/>
              <a:t>r  </a:t>
            </a:r>
            <a:r>
              <a:rPr i="1" lang="en-US"/>
              <a:t>/ (M-2)</a:t>
            </a:r>
            <a:r>
              <a:rPr lang="en-US"/>
              <a:t>⎤ *</a:t>
            </a:r>
            <a:r>
              <a:rPr i="1" lang="en-US"/>
              <a:t> b</a:t>
            </a:r>
            <a:r>
              <a:rPr baseline="-25000" i="1" lang="en-US"/>
              <a:t>s</a:t>
            </a:r>
            <a:r>
              <a:rPr i="1" lang="en-US"/>
              <a:t> + b</a:t>
            </a:r>
            <a:r>
              <a:rPr baseline="-25000" i="1" lang="en-US"/>
              <a:t>r</a:t>
            </a:r>
            <a:r>
              <a:rPr i="1" lang="en-US"/>
              <a:t> </a:t>
            </a:r>
            <a:r>
              <a:rPr lang="en-US"/>
              <a:t>block transfers</a:t>
            </a:r>
            <a:r>
              <a:rPr i="1" lang="en-US"/>
              <a:t> +</a:t>
            </a:r>
            <a:br>
              <a:rPr i="1" lang="en-US"/>
            </a:br>
            <a:r>
              <a:rPr i="1" lang="en-US"/>
              <a:t>               2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⎡</a:t>
            </a:r>
            <a:r>
              <a:rPr i="1" lang="en-US"/>
              <a:t>b</a:t>
            </a:r>
            <a:r>
              <a:rPr baseline="-25000" i="1" lang="en-US"/>
              <a:t>r  </a:t>
            </a:r>
            <a:r>
              <a:rPr i="1" lang="en-US"/>
              <a:t>/ (M-2)</a:t>
            </a:r>
            <a:r>
              <a:rPr lang="en-US"/>
              <a:t>⎤ seeks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equi-join attribute forms a key or inner relation, stop inner loop on first match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Scan inner loop forward and backward alternately, to make use of the blocks remaining in buffer (with LRU replacement)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 index on inner relation if available (next slide)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Indexed Nested-Loop Join</a:t>
            </a:r>
            <a:endParaRPr/>
          </a:p>
        </p:txBody>
      </p:sp>
      <p:sp>
        <p:nvSpPr>
          <p:cNvPr id="414" name="Google Shape;414;p29"/>
          <p:cNvSpPr txBox="1"/>
          <p:nvPr>
            <p:ph idx="1" type="body"/>
          </p:nvPr>
        </p:nvSpPr>
        <p:spPr>
          <a:xfrm>
            <a:off x="421825" y="727075"/>
            <a:ext cx="8245800" cy="4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Index lookups can replace file scans </a:t>
            </a:r>
            <a:r>
              <a:rPr lang="en-US"/>
              <a:t>if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join is an equi-join (e.g., r.A = s.b) or natural join (same name column) and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an </a:t>
            </a:r>
            <a:r>
              <a:rPr b="1" lang="en-US"/>
              <a:t>index is available on the inner relation</a:t>
            </a:r>
            <a:r>
              <a:rPr lang="en-US"/>
              <a:t>’s join attribute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Can construct an index just to compute a join.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870"/>
              <a:buChar char="▪"/>
            </a:pPr>
            <a:r>
              <a:rPr i="1" lang="en-US">
                <a:solidFill>
                  <a:schemeClr val="dk2"/>
                </a:solidFill>
              </a:rPr>
              <a:t>For each tuple t</a:t>
            </a:r>
            <a:r>
              <a:rPr baseline="-25000" i="1" lang="en-US">
                <a:solidFill>
                  <a:schemeClr val="dk2"/>
                </a:solidFill>
              </a:rPr>
              <a:t>r</a:t>
            </a:r>
            <a:r>
              <a:rPr i="1" lang="en-US">
                <a:solidFill>
                  <a:schemeClr val="dk2"/>
                </a:solidFill>
              </a:rPr>
              <a:t> in the outer relation r, use the index to look up tuples in s that satisfy the join condition with tuple t</a:t>
            </a:r>
            <a:r>
              <a:rPr baseline="-25000" i="1" lang="en-US">
                <a:solidFill>
                  <a:schemeClr val="dk2"/>
                </a:solidFill>
              </a:rPr>
              <a:t>r</a:t>
            </a:r>
            <a:r>
              <a:rPr i="1" lang="en-US">
                <a:solidFill>
                  <a:schemeClr val="dk2"/>
                </a:solidFill>
              </a:rPr>
              <a:t>.</a:t>
            </a:r>
            <a:endParaRPr i="1">
              <a:solidFill>
                <a:schemeClr val="dk2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rgbClr val="0000FF"/>
              </a:buClr>
              <a:buSzPts val="1870"/>
              <a:buChar char="▪"/>
            </a:pPr>
            <a:r>
              <a:rPr lang="en-US">
                <a:solidFill>
                  <a:srgbClr val="0000FF"/>
                </a:solidFill>
              </a:rPr>
              <a:t>Worst case:  buffer has space for only one page/block of </a:t>
            </a:r>
            <a:r>
              <a:rPr i="1" lang="en-US">
                <a:solidFill>
                  <a:srgbClr val="0000FF"/>
                </a:solidFill>
              </a:rPr>
              <a:t>r</a:t>
            </a:r>
            <a:r>
              <a:rPr lang="en-US">
                <a:solidFill>
                  <a:srgbClr val="0000FF"/>
                </a:solidFill>
              </a:rPr>
              <a:t>, and, for each tuple in </a:t>
            </a:r>
            <a:r>
              <a:rPr i="1" lang="en-US">
                <a:solidFill>
                  <a:srgbClr val="0000FF"/>
                </a:solidFill>
              </a:rPr>
              <a:t>r</a:t>
            </a:r>
            <a:r>
              <a:rPr lang="en-US">
                <a:solidFill>
                  <a:srgbClr val="0000FF"/>
                </a:solidFill>
              </a:rPr>
              <a:t>, we perform an index lookup on </a:t>
            </a:r>
            <a:r>
              <a:rPr i="1" lang="en-US">
                <a:solidFill>
                  <a:srgbClr val="0000FF"/>
                </a:solidFill>
              </a:rPr>
              <a:t>s.</a:t>
            </a:r>
            <a:endParaRPr>
              <a:solidFill>
                <a:srgbClr val="0000FF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Cost of the worst case join:  </a:t>
            </a:r>
            <a:r>
              <a:rPr b="1" i="1" lang="en-US"/>
              <a:t>b</a:t>
            </a:r>
            <a:r>
              <a:rPr b="1" baseline="-25000" i="1" lang="en-US"/>
              <a:t>r</a:t>
            </a:r>
            <a:r>
              <a:rPr b="1" i="1" lang="en-US"/>
              <a:t> </a:t>
            </a:r>
            <a:r>
              <a:rPr b="1" lang="en-US"/>
              <a:t>(</a:t>
            </a:r>
            <a:r>
              <a:rPr b="1" i="1" lang="en-US"/>
              <a:t>t</a:t>
            </a:r>
            <a:r>
              <a:rPr b="1" baseline="-25000" i="1" lang="en-US"/>
              <a:t>T </a:t>
            </a:r>
            <a:r>
              <a:rPr b="1" i="1" lang="en-US"/>
              <a:t>+ t</a:t>
            </a:r>
            <a:r>
              <a:rPr b="1" baseline="-25000" i="1" lang="en-US"/>
              <a:t>S</a:t>
            </a:r>
            <a:r>
              <a:rPr b="1" lang="en-US"/>
              <a:t>) + </a:t>
            </a:r>
            <a:r>
              <a:rPr b="1" i="1" lang="en-US"/>
              <a:t>n</a:t>
            </a:r>
            <a:r>
              <a:rPr b="1" baseline="-25000" i="1" lang="en-US"/>
              <a:t>r</a:t>
            </a:r>
            <a:r>
              <a:rPr b="1" i="1" lang="en-US"/>
              <a:t> </a:t>
            </a:r>
            <a:r>
              <a:rPr b="1" lang="en-US"/>
              <a:t>* </a:t>
            </a:r>
            <a:r>
              <a:rPr b="1" i="1" lang="en-US"/>
              <a:t>c</a:t>
            </a:r>
            <a:endParaRPr b="1"/>
          </a:p>
          <a:p>
            <a:pPr indent="-239394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Where </a:t>
            </a:r>
            <a:r>
              <a:rPr i="1" lang="en-US"/>
              <a:t>c</a:t>
            </a:r>
            <a:r>
              <a:rPr lang="en-US"/>
              <a:t> is the cost of traversing index and fetching all matching </a:t>
            </a:r>
            <a:r>
              <a:rPr i="1" lang="en-US"/>
              <a:t>s</a:t>
            </a:r>
            <a:r>
              <a:rPr lang="en-US"/>
              <a:t> tuples for one tuple or </a:t>
            </a:r>
            <a:r>
              <a:rPr i="1" lang="en-US"/>
              <a:t>r</a:t>
            </a:r>
            <a:endParaRPr/>
          </a:p>
          <a:p>
            <a:pPr indent="-239394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i="1" lang="en-US"/>
              <a:t>c</a:t>
            </a:r>
            <a:r>
              <a:rPr lang="en-US"/>
              <a:t> can be estimated as cost of a single selection on </a:t>
            </a:r>
            <a:r>
              <a:rPr i="1" lang="en-US"/>
              <a:t>s</a:t>
            </a:r>
            <a:r>
              <a:rPr lang="en-US"/>
              <a:t> using the join condition.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Optimization trick: </a:t>
            </a:r>
            <a:r>
              <a:rPr lang="en-US"/>
              <a:t>If indices are available on join attributes of both </a:t>
            </a:r>
            <a:r>
              <a:rPr i="1" lang="en-US"/>
              <a:t>r </a:t>
            </a:r>
            <a:r>
              <a:rPr lang="en-US"/>
              <a:t>and </a:t>
            </a:r>
            <a:r>
              <a:rPr i="1" lang="en-US"/>
              <a:t>s, </a:t>
            </a:r>
            <a:r>
              <a:rPr b="1" lang="en-US"/>
              <a:t>use the relation with fewer tuples</a:t>
            </a:r>
            <a:r>
              <a:rPr lang="en-US"/>
              <a:t> as the outer relation </a:t>
            </a:r>
            <a:r>
              <a:rPr i="1" lang="en-US"/>
              <a:t>(reduction of n</a:t>
            </a:r>
            <a:r>
              <a:rPr baseline="-25000" i="1" lang="en-US"/>
              <a:t>r</a:t>
            </a:r>
            <a:r>
              <a:rPr i="1" lang="en-US"/>
              <a:t> a,d c is almost always logarithmic </a:t>
            </a:r>
            <a:r>
              <a:rPr i="1" lang="en-US"/>
              <a:t>because</a:t>
            </a:r>
            <a:r>
              <a:rPr i="1" lang="en-US"/>
              <a:t> of B+ Tree)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Nested-Loop Join Costs</a:t>
            </a:r>
            <a:endParaRPr/>
          </a:p>
        </p:txBody>
      </p:sp>
      <p:sp>
        <p:nvSpPr>
          <p:cNvPr id="421" name="Google Shape;421;p30"/>
          <p:cNvSpPr txBox="1"/>
          <p:nvPr>
            <p:ph idx="1" type="body"/>
          </p:nvPr>
        </p:nvSpPr>
        <p:spPr>
          <a:xfrm>
            <a:off x="843378" y="1118587"/>
            <a:ext cx="7609099" cy="4647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Compute </a:t>
            </a:r>
            <a:r>
              <a:rPr i="1" lang="en-US"/>
              <a:t>student </a:t>
            </a:r>
            <a:r>
              <a:rPr lang="en-US"/>
              <a:t>⨝</a:t>
            </a:r>
            <a:r>
              <a:rPr i="1" lang="en-US"/>
              <a:t> takes, </a:t>
            </a:r>
            <a:r>
              <a:rPr lang="en-US"/>
              <a:t>with </a:t>
            </a:r>
            <a:r>
              <a:rPr i="1" lang="en-US"/>
              <a:t>student</a:t>
            </a:r>
            <a:r>
              <a:rPr lang="en-US"/>
              <a:t> as the outer relation.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Let </a:t>
            </a:r>
            <a:r>
              <a:rPr i="1" lang="en-US"/>
              <a:t>takes</a:t>
            </a:r>
            <a:r>
              <a:rPr lang="en-US"/>
              <a:t> have a primary B</a:t>
            </a:r>
            <a:r>
              <a:rPr baseline="30000" lang="en-US"/>
              <a:t>+</a:t>
            </a:r>
            <a:r>
              <a:rPr lang="en-US"/>
              <a:t>-tree index on the attribute </a:t>
            </a:r>
            <a:r>
              <a:rPr i="1" lang="en-US"/>
              <a:t>ID, </a:t>
            </a:r>
            <a:r>
              <a:rPr lang="en-US"/>
              <a:t>which contains 20 entries in each index node.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Since</a:t>
            </a:r>
            <a:r>
              <a:rPr i="1" lang="en-US"/>
              <a:t> takes </a:t>
            </a:r>
            <a:r>
              <a:rPr lang="en-US"/>
              <a:t>has 10,000 tuples, the height of the tree is 4, and one more access is needed to find the actual data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i="1" lang="en-US"/>
              <a:t>student</a:t>
            </a:r>
            <a:r>
              <a:rPr lang="en-US"/>
              <a:t> has 5000 tuples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Cost of block nested loops join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400*100 + 100 =  40,100 block transfers + 2 * 100 = 200 seeks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assuming worst case memory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may be significantly less with more memory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 Cost of indexed nested loops join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100 + 5000 * 5 = 25,100  block transfers and seeks.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CPU cost likely to be less than that for block nested loops join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Merge-Join</a:t>
            </a:r>
            <a:endParaRPr/>
          </a:p>
        </p:txBody>
      </p:sp>
      <p:sp>
        <p:nvSpPr>
          <p:cNvPr id="428" name="Google Shape;428;p31"/>
          <p:cNvSpPr txBox="1"/>
          <p:nvPr>
            <p:ph idx="1" type="body"/>
          </p:nvPr>
        </p:nvSpPr>
        <p:spPr>
          <a:xfrm>
            <a:off x="905523" y="1260397"/>
            <a:ext cx="7940028" cy="2537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002060"/>
                </a:solidFill>
              </a:rPr>
              <a:t>1.   </a:t>
            </a:r>
            <a:r>
              <a:rPr lang="en-US"/>
              <a:t>Sort both relations on their join attribute (if not already sorted on the join 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/>
              <a:t>      attributes).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002060"/>
                </a:solidFill>
              </a:rPr>
              <a:t>2.   </a:t>
            </a:r>
            <a:r>
              <a:rPr lang="en-US"/>
              <a:t>Merge the sorted relations to join them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9900"/>
                </a:solidFill>
              </a:rPr>
              <a:t>1.   </a:t>
            </a:r>
            <a:r>
              <a:rPr lang="en-US"/>
              <a:t>Join step is similar to the merge stage of the sort-merge algorithm.  </a:t>
            </a:r>
            <a:endParaRPr/>
          </a:p>
          <a:p>
            <a:pPr indent="0" lvl="1" marL="457200" rtl="0" algn="l">
              <a:lnSpc>
                <a:spcPct val="6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9900"/>
                </a:solidFill>
              </a:rPr>
              <a:t>2.   </a:t>
            </a:r>
            <a:r>
              <a:rPr lang="en-US"/>
              <a:t>Main difference is handling of duplicate values in join attribute — </a:t>
            </a:r>
            <a:endParaRPr/>
          </a:p>
          <a:p>
            <a:pPr indent="0" lvl="1" marL="457200" rtl="0" algn="l">
              <a:lnSpc>
                <a:spcPct val="6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/>
              <a:t>      every pair with same value on join attribute must be matched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9900"/>
                </a:solidFill>
              </a:rPr>
              <a:t>3.   </a:t>
            </a:r>
            <a:r>
              <a:rPr lang="en-US"/>
              <a:t>Detailed algorithm in book</a:t>
            </a:r>
            <a:endParaRPr/>
          </a:p>
        </p:txBody>
      </p:sp>
      <p:pic>
        <p:nvPicPr>
          <p:cNvPr id="429" name="Google Shape;42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8840" y="3316431"/>
            <a:ext cx="2183489" cy="2198562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1"/>
          <p:cNvSpPr txBox="1"/>
          <p:nvPr/>
        </p:nvSpPr>
        <p:spPr>
          <a:xfrm>
            <a:off x="5837475" y="3619500"/>
            <a:ext cx="21090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Hint: Move the pointers if key matches then put it in the output buffer.</a:t>
            </a:r>
            <a:endParaRPr i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"/>
          <p:cNvSpPr txBox="1"/>
          <p:nvPr>
            <p:ph type="title"/>
          </p:nvPr>
        </p:nvSpPr>
        <p:spPr>
          <a:xfrm>
            <a:off x="534625" y="149675"/>
            <a:ext cx="1792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Merge-Join (Cont.)</a:t>
            </a:r>
            <a:endParaRPr sz="2000"/>
          </a:p>
        </p:txBody>
      </p:sp>
      <p:sp>
        <p:nvSpPr>
          <p:cNvPr id="437" name="Google Shape;437;p32"/>
          <p:cNvSpPr txBox="1"/>
          <p:nvPr>
            <p:ph idx="1" type="body"/>
          </p:nvPr>
        </p:nvSpPr>
        <p:spPr>
          <a:xfrm>
            <a:off x="765884" y="1280439"/>
            <a:ext cx="7464600" cy="4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Can be used </a:t>
            </a:r>
            <a:r>
              <a:rPr b="1" lang="en-US"/>
              <a:t>only for equi-joins and natural joins</a:t>
            </a:r>
            <a:endParaRPr b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Each block needs to be read only once (</a:t>
            </a:r>
            <a:r>
              <a:rPr i="1" lang="en-US"/>
              <a:t>assuming all tuples for any given value of the join attributes fit in memory)</a:t>
            </a:r>
            <a:endParaRPr i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Thus the cost of merge join is: </a:t>
            </a:r>
            <a:br>
              <a:rPr lang="en-US"/>
            </a:br>
            <a:r>
              <a:rPr lang="en-US"/>
              <a:t>         </a:t>
            </a:r>
            <a:r>
              <a:rPr i="1" lang="en-US"/>
              <a:t>b</a:t>
            </a:r>
            <a:r>
              <a:rPr baseline="-25000" i="1" lang="en-US"/>
              <a:t>r</a:t>
            </a:r>
            <a:r>
              <a:rPr i="1" lang="en-US"/>
              <a:t> + b</a:t>
            </a:r>
            <a:r>
              <a:rPr baseline="-25000" i="1" lang="en-US"/>
              <a:t>s</a:t>
            </a:r>
            <a:r>
              <a:rPr lang="en-US"/>
              <a:t>  block transfers </a:t>
            </a:r>
            <a:r>
              <a:rPr lang="en-US" sz="1000">
                <a:solidFill>
                  <a:schemeClr val="dk2"/>
                </a:solidFill>
              </a:rPr>
              <a:t>(*all can be hold in memory)  </a:t>
            </a:r>
            <a:r>
              <a:rPr lang="en-US"/>
              <a:t>+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⎡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b</a:t>
            </a:r>
            <a:r>
              <a:rPr baseline="-25000" i="1" lang="en-US"/>
              <a:t>b</a:t>
            </a:r>
            <a:r>
              <a:rPr lang="en-US"/>
              <a:t>⎤ + ⎡</a:t>
            </a:r>
            <a:r>
              <a:rPr i="1" lang="en-US"/>
              <a:t>b</a:t>
            </a:r>
            <a:r>
              <a:rPr baseline="-25000" i="1" lang="en-US"/>
              <a:t>s </a:t>
            </a:r>
            <a:r>
              <a:rPr i="1" lang="en-US"/>
              <a:t>/ b</a:t>
            </a:r>
            <a:r>
              <a:rPr baseline="-25000" i="1" lang="en-US"/>
              <a:t>b</a:t>
            </a:r>
            <a:r>
              <a:rPr lang="en-US"/>
              <a:t>⎤  seeks </a:t>
            </a:r>
            <a:r>
              <a:rPr lang="en-US" sz="1000">
                <a:solidFill>
                  <a:schemeClr val="dk2"/>
                </a:solidFill>
              </a:rPr>
              <a:t>(*not contiguous worst case seeks)  </a:t>
            </a:r>
            <a:endParaRPr/>
          </a:p>
          <a:p>
            <a:pPr indent="0" lvl="1" marL="4572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/>
              <a:t>       + the cost of sorting if relations are unsorted.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t/>
            </a:r>
            <a:endParaRPr/>
          </a:p>
        </p:txBody>
      </p:sp>
      <p:sp>
        <p:nvSpPr>
          <p:cNvPr id="438" name="Google Shape;438;p32"/>
          <p:cNvSpPr txBox="1"/>
          <p:nvPr/>
        </p:nvSpPr>
        <p:spPr>
          <a:xfrm>
            <a:off x="2149925" y="149675"/>
            <a:ext cx="65586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Dominating Factors: 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I access all the data sequentially through 1 seek</a:t>
            </a: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O(b</a:t>
            </a:r>
            <a:r>
              <a:rPr b="1" baseline="-25000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many blocks can be stored in memory for processing: O(b</a:t>
            </a:r>
            <a:r>
              <a:rPr b="1" baseline="-25000"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1"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/ b</a:t>
            </a:r>
            <a:r>
              <a:rPr b="1" baseline="-25000"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1"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1" i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105697d69_0_1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342900" rtl="0" algn="ctr">
              <a:spcBef>
                <a:spcPts val="595"/>
              </a:spcBef>
              <a:spcAft>
                <a:spcPts val="0"/>
              </a:spcAft>
              <a:buNone/>
            </a:pPr>
            <a:r>
              <a:rPr lang="en-US"/>
              <a:t>hybrid merge-join</a:t>
            </a:r>
            <a:endParaRPr/>
          </a:p>
        </p:txBody>
      </p:sp>
      <p:sp>
        <p:nvSpPr>
          <p:cNvPr id="445" name="Google Shape;445;g35105697d69_0_10"/>
          <p:cNvSpPr txBox="1"/>
          <p:nvPr>
            <p:ph idx="1" type="body"/>
          </p:nvPr>
        </p:nvSpPr>
        <p:spPr>
          <a:xfrm>
            <a:off x="831275" y="802825"/>
            <a:ext cx="8014200" cy="56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405" lvl="0" marL="342900" rtl="0" algn="l">
              <a:spcBef>
                <a:spcPts val="595"/>
              </a:spcBef>
              <a:spcAft>
                <a:spcPts val="0"/>
              </a:spcAft>
              <a:buSzPts val="1500"/>
              <a:buChar char="▪"/>
            </a:pPr>
            <a:r>
              <a:rPr b="1" lang="en-US" sz="1500">
                <a:solidFill>
                  <a:srgbClr val="002060"/>
                </a:solidFill>
              </a:rPr>
              <a:t>hybrid merge-join</a:t>
            </a:r>
            <a:r>
              <a:rPr b="1" lang="en-US" sz="1500"/>
              <a:t>: </a:t>
            </a:r>
            <a:r>
              <a:rPr lang="en-US" sz="1500"/>
              <a:t>If one relation is sorted, and the other has a secondary B</a:t>
            </a:r>
            <a:r>
              <a:rPr baseline="30000" lang="en-US" sz="1500"/>
              <a:t>+</a:t>
            </a:r>
            <a:r>
              <a:rPr lang="en-US" sz="1500"/>
              <a:t>-tree index on the join attribute</a:t>
            </a:r>
            <a:endParaRPr sz="1500"/>
          </a:p>
          <a:p>
            <a:pPr indent="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S1: Scan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the sorted relation.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S2: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For each join attribute value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, probe the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B+-tree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of the second relation.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S3: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Collect all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matching leaf entries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(these contain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record addresses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S4: Sort those addresses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to minimize random access cost.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S5: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Perform a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sequential scan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of the second relation in the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order of addresses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The Improvements: 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Random access (like following pointers) is costly.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But by sorting the pointers first, you convert many random accesses into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sequential disk reads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, which are much faster.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 Cost: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Reading sorted relation: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br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Reading matching entries from B+-tree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500">
                <a:latin typeface="Arial"/>
                <a:ea typeface="Arial"/>
                <a:cs typeface="Arial"/>
                <a:sym typeface="Arial"/>
              </a:rPr>
              <a:t>cheap due to index structure).</a:t>
            </a:r>
            <a:endParaRPr b="1" i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Sorting addresses: depends on number of matches. [Disk based vs memory based]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Reading actual tuples sequentially: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fast because of sorted addresses.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Hash-Join</a:t>
            </a:r>
            <a:endParaRPr/>
          </a:p>
        </p:txBody>
      </p:sp>
      <p:sp>
        <p:nvSpPr>
          <p:cNvPr id="452" name="Google Shape;452;p33"/>
          <p:cNvSpPr txBox="1"/>
          <p:nvPr>
            <p:ph idx="1" type="body"/>
          </p:nvPr>
        </p:nvSpPr>
        <p:spPr>
          <a:xfrm>
            <a:off x="852258" y="1178012"/>
            <a:ext cx="7554896" cy="345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Applicable for equi-joins and natural joins.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 hash function</a:t>
            </a:r>
            <a:r>
              <a:rPr i="1" lang="en-US"/>
              <a:t> h</a:t>
            </a:r>
            <a:r>
              <a:rPr lang="en-US"/>
              <a:t> is used to partition tuples of both relations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i="1" lang="en-US"/>
              <a:t>h</a:t>
            </a:r>
            <a:r>
              <a:rPr lang="en-US"/>
              <a:t> maps </a:t>
            </a:r>
            <a:r>
              <a:rPr i="1" lang="en-US"/>
              <a:t>JoinAttrs</a:t>
            </a:r>
            <a:r>
              <a:rPr lang="en-US"/>
              <a:t> values to {0, 1, ..., </a:t>
            </a:r>
            <a:r>
              <a:rPr i="1" lang="en-US"/>
              <a:t>n</a:t>
            </a:r>
            <a:r>
              <a:rPr lang="en-US"/>
              <a:t>}, where </a:t>
            </a:r>
            <a:r>
              <a:rPr i="1" lang="en-US"/>
              <a:t>JoinAttrs </a:t>
            </a:r>
            <a:r>
              <a:rPr lang="en-US"/>
              <a:t>denotes the common attributes of </a:t>
            </a:r>
            <a:r>
              <a:rPr i="1" lang="en-US"/>
              <a:t>r</a:t>
            </a:r>
            <a:r>
              <a:rPr lang="en-US"/>
              <a:t> and </a:t>
            </a:r>
            <a:r>
              <a:rPr i="1" lang="en-US"/>
              <a:t>s </a:t>
            </a:r>
            <a:r>
              <a:rPr lang="en-US"/>
              <a:t>used in the natural join.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r</a:t>
            </a:r>
            <a:r>
              <a:rPr baseline="-25000" i="1" lang="en-US"/>
              <a:t>0</a:t>
            </a:r>
            <a:r>
              <a:rPr i="1" lang="en-US"/>
              <a:t>, r</a:t>
            </a:r>
            <a:r>
              <a:rPr baseline="-25000" i="1" lang="en-US"/>
              <a:t>1</a:t>
            </a:r>
            <a:r>
              <a:rPr i="1" lang="en-US"/>
              <a:t>, . . ., r</a:t>
            </a:r>
            <a:r>
              <a:rPr baseline="-25000" i="1" lang="en-US"/>
              <a:t>n</a:t>
            </a:r>
            <a:r>
              <a:rPr lang="en-US"/>
              <a:t> denote partitions of </a:t>
            </a:r>
            <a:r>
              <a:rPr i="1" lang="en-US"/>
              <a:t>r </a:t>
            </a:r>
            <a:r>
              <a:rPr lang="en-US"/>
              <a:t>tuples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Each tuple </a:t>
            </a:r>
            <a:r>
              <a:rPr i="1" lang="en-US"/>
              <a:t>t</a:t>
            </a:r>
            <a:r>
              <a:rPr baseline="-25000" i="1" lang="en-US"/>
              <a:t>r</a:t>
            </a:r>
            <a:r>
              <a:rPr i="1" lang="en-US"/>
              <a:t> ∈ r </a:t>
            </a:r>
            <a:r>
              <a:rPr lang="en-US"/>
              <a:t>is put in partition </a:t>
            </a:r>
            <a:r>
              <a:rPr i="1" lang="en-US"/>
              <a:t>r</a:t>
            </a:r>
            <a:r>
              <a:rPr baseline="-25000" i="1" lang="en-US"/>
              <a:t>i</a:t>
            </a:r>
            <a:r>
              <a:rPr lang="en-US"/>
              <a:t> where </a:t>
            </a:r>
            <a:r>
              <a:rPr i="1" lang="en-US"/>
              <a:t>i = h(t</a:t>
            </a:r>
            <a:r>
              <a:rPr baseline="-25000" i="1" lang="en-US"/>
              <a:t>r </a:t>
            </a:r>
            <a:r>
              <a:rPr i="1" lang="en-US"/>
              <a:t>[JoinAttrs]).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r</a:t>
            </a:r>
            <a:r>
              <a:rPr baseline="-25000" i="1" lang="en-US"/>
              <a:t>0</a:t>
            </a:r>
            <a:r>
              <a:rPr i="1" lang="en-US"/>
              <a:t>,, r</a:t>
            </a:r>
            <a:r>
              <a:rPr baseline="-25000" i="1" lang="en-US"/>
              <a:t>1</a:t>
            </a:r>
            <a:r>
              <a:rPr i="1" lang="en-US"/>
              <a:t>. . ., r</a:t>
            </a:r>
            <a:r>
              <a:rPr baseline="-25000" i="1" lang="en-US"/>
              <a:t>n</a:t>
            </a:r>
            <a:r>
              <a:rPr lang="en-US"/>
              <a:t> denotes partitions of </a:t>
            </a:r>
            <a:r>
              <a:rPr i="1" lang="en-US"/>
              <a:t>s</a:t>
            </a:r>
            <a:r>
              <a:rPr lang="en-US"/>
              <a:t> tuples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Each tuple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i="1" lang="en-US"/>
              <a:t>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∈</a:t>
            </a:r>
            <a:r>
              <a:rPr i="1" lang="en-US"/>
              <a:t>s</a:t>
            </a:r>
            <a:r>
              <a:rPr lang="en-US"/>
              <a:t> is put in partition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lang="en-US"/>
              <a:t>, where </a:t>
            </a:r>
            <a:r>
              <a:rPr i="1" lang="en-US"/>
              <a:t>i = h(t</a:t>
            </a:r>
            <a:r>
              <a:rPr baseline="-25000" i="1" lang="en-US"/>
              <a:t>s </a:t>
            </a:r>
            <a:r>
              <a:rPr i="1" lang="en-US"/>
              <a:t>[JoinAttrs]).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i="1" lang="en-US"/>
              <a:t>Note: </a:t>
            </a:r>
            <a:r>
              <a:rPr lang="en-US"/>
              <a:t>In book,  Figure 12.10 </a:t>
            </a:r>
            <a:r>
              <a:rPr i="1" lang="en-US"/>
              <a:t>r</a:t>
            </a:r>
            <a:r>
              <a:rPr baseline="-25000" i="1" lang="en-US"/>
              <a:t>i   </a:t>
            </a:r>
            <a:r>
              <a:rPr lang="en-US"/>
              <a:t>is denoted as </a:t>
            </a:r>
            <a:r>
              <a:rPr i="1" lang="en-US"/>
              <a:t>H</a:t>
            </a:r>
            <a:r>
              <a:rPr baseline="-25000" i="1" lang="en-US"/>
              <a:t>ri, </a:t>
            </a:r>
            <a:r>
              <a:rPr i="1" lang="en-US"/>
              <a:t>s</a:t>
            </a:r>
            <a:r>
              <a:rPr baseline="-25000" i="1" lang="en-US"/>
              <a:t>i </a:t>
            </a:r>
            <a:r>
              <a:rPr lang="en-US"/>
              <a:t>is denoted as </a:t>
            </a:r>
            <a:r>
              <a:rPr i="1" lang="en-US"/>
              <a:t>H</a:t>
            </a:r>
            <a:r>
              <a:rPr baseline="-25000" i="1" lang="en-US"/>
              <a:t>s</a:t>
            </a:r>
            <a:r>
              <a:rPr baseline="-25000" lang="en-US"/>
              <a:t>i  </a:t>
            </a:r>
            <a:r>
              <a:rPr lang="en-US"/>
              <a:t>and</a:t>
            </a:r>
            <a:br>
              <a:rPr lang="en-US"/>
            </a:br>
            <a:r>
              <a:rPr i="1" lang="en-US"/>
              <a:t> n</a:t>
            </a:r>
            <a:r>
              <a:rPr baseline="-25000" i="1" lang="en-US"/>
              <a:t> </a:t>
            </a:r>
            <a:r>
              <a:rPr lang="en-US"/>
              <a:t>is denoted as </a:t>
            </a:r>
            <a:r>
              <a:rPr i="1" lang="en-US"/>
              <a:t>n</a:t>
            </a:r>
            <a:r>
              <a:rPr baseline="-25000" i="1" lang="en-US"/>
              <a:t>h.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Hash-Join (Cont.)</a:t>
            </a:r>
            <a:endParaRPr/>
          </a:p>
        </p:txBody>
      </p:sp>
      <p:pic>
        <p:nvPicPr>
          <p:cNvPr id="459" name="Google Shape;4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3650" y="1375060"/>
            <a:ext cx="4085807" cy="4107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768350" y="387531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Steps in Query Processing: Optimization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839374" y="1180730"/>
            <a:ext cx="7629923" cy="4137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 relational algebra expression may have many equivalent expressions</a:t>
            </a:r>
            <a:endParaRPr/>
          </a:p>
          <a:p>
            <a:pPr indent="-285750" lvl="1" marL="742950" rtl="0" algn="l">
              <a:spcBef>
                <a:spcPts val="66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</a:t>
            </a:r>
            <a:r>
              <a:rPr lang="en-US" sz="1900"/>
              <a:t>σ</a:t>
            </a:r>
            <a:r>
              <a:rPr baseline="-25000" i="1" lang="en-US" sz="1900"/>
              <a:t>salary</a:t>
            </a:r>
            <a:r>
              <a:rPr baseline="-25000" lang="en-US" sz="1900"/>
              <a:t>&lt;75000</a:t>
            </a:r>
            <a:r>
              <a:rPr lang="en-US" sz="1900"/>
              <a:t>(∏</a:t>
            </a:r>
            <a:r>
              <a:rPr baseline="-25000" i="1" lang="en-US" sz="1900"/>
              <a:t>salary</a:t>
            </a:r>
            <a:r>
              <a:rPr lang="en-US"/>
              <a:t>(</a:t>
            </a:r>
            <a:r>
              <a:rPr i="1" lang="en-US"/>
              <a:t>instructor)) </a:t>
            </a:r>
            <a:r>
              <a:rPr lang="en-US"/>
              <a:t>is equivalent to </a:t>
            </a:r>
            <a:br>
              <a:rPr lang="en-US"/>
            </a:br>
            <a:r>
              <a:rPr lang="en-US"/>
              <a:t>         </a:t>
            </a:r>
            <a:r>
              <a:rPr lang="en-US" sz="1900">
                <a:latin typeface="MS PGothic"/>
                <a:ea typeface="MS PGothic"/>
                <a:cs typeface="MS PGothic"/>
                <a:sym typeface="MS PGothic"/>
              </a:rPr>
              <a:t>∏</a:t>
            </a:r>
            <a:r>
              <a:rPr baseline="-25000" i="1" lang="en-US" sz="1900"/>
              <a:t>salary</a:t>
            </a:r>
            <a:r>
              <a:rPr lang="en-US" sz="1900"/>
              <a:t>(σ</a:t>
            </a:r>
            <a:r>
              <a:rPr baseline="-25000" i="1" lang="en-US" sz="1900"/>
              <a:t>salary</a:t>
            </a:r>
            <a:r>
              <a:rPr baseline="-25000" lang="en-US" sz="1900"/>
              <a:t>&lt;75000</a:t>
            </a:r>
            <a:r>
              <a:rPr lang="en-US"/>
              <a:t>(</a:t>
            </a:r>
            <a:r>
              <a:rPr i="1" lang="en-US"/>
              <a:t>instructor))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i="1" lang="en-US"/>
              <a:t>Each relational algebra operation can be evaluated using one of several different algorithms</a:t>
            </a:r>
            <a:endParaRPr i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Correspondingly, a relational-algebra expression can be evaluated in many ways.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Annotated expression specifying detailed evaluation strategy is called an </a:t>
            </a:r>
            <a:r>
              <a:rPr b="1" lang="en-US">
                <a:solidFill>
                  <a:srgbClr val="002060"/>
                </a:solidFill>
              </a:rPr>
              <a:t>evaluation-plan</a:t>
            </a:r>
            <a:r>
              <a:rPr lang="en-US"/>
              <a:t>.  E.g.,: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 an index on </a:t>
            </a:r>
            <a:r>
              <a:rPr i="1" lang="en-US"/>
              <a:t>salary</a:t>
            </a:r>
            <a:r>
              <a:rPr lang="en-US"/>
              <a:t> to find instructors with salary &lt; 75000,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Or perform complete relation scan and discard instructors with salary ≥ 75000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Hash-Join (Cont.)</a:t>
            </a:r>
            <a:endParaRPr/>
          </a:p>
        </p:txBody>
      </p:sp>
      <p:sp>
        <p:nvSpPr>
          <p:cNvPr id="466" name="Google Shape;466;p35"/>
          <p:cNvSpPr txBox="1"/>
          <p:nvPr>
            <p:ph idx="1" type="body"/>
          </p:nvPr>
        </p:nvSpPr>
        <p:spPr>
          <a:xfrm>
            <a:off x="834500" y="1102498"/>
            <a:ext cx="7528265" cy="196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i="1" lang="en-US"/>
              <a:t>r  </a:t>
            </a:r>
            <a:r>
              <a:rPr lang="en-US"/>
              <a:t>tuples in </a:t>
            </a:r>
            <a:r>
              <a:rPr i="1" lang="en-US"/>
              <a:t>r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/>
              <a:t>need only to be compared with </a:t>
            </a:r>
            <a:r>
              <a:rPr i="1" lang="en-US"/>
              <a:t>s </a:t>
            </a:r>
            <a:r>
              <a:rPr lang="en-US"/>
              <a:t>tuples in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lang="en-US"/>
              <a:t> Need not be compared with </a:t>
            </a:r>
            <a:r>
              <a:rPr i="1" lang="en-US"/>
              <a:t>s</a:t>
            </a:r>
            <a:r>
              <a:rPr lang="en-US"/>
              <a:t> tuples in any other partition, since: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an </a:t>
            </a:r>
            <a:r>
              <a:rPr i="1" lang="en-US"/>
              <a:t>r</a:t>
            </a:r>
            <a:r>
              <a:rPr lang="en-US"/>
              <a:t> tuple and an </a:t>
            </a:r>
            <a:r>
              <a:rPr i="1" lang="en-US"/>
              <a:t>s </a:t>
            </a:r>
            <a:r>
              <a:rPr lang="en-US"/>
              <a:t>tuple that satisfy the join condition will have the same value for the join attributes.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that value is hashed to some value </a:t>
            </a:r>
            <a:r>
              <a:rPr i="1" lang="en-US"/>
              <a:t>i</a:t>
            </a:r>
            <a:r>
              <a:rPr lang="en-US"/>
              <a:t>, the </a:t>
            </a:r>
            <a:r>
              <a:rPr i="1" lang="en-US"/>
              <a:t>r</a:t>
            </a:r>
            <a:r>
              <a:rPr lang="en-US"/>
              <a:t> tuple has to be in </a:t>
            </a:r>
            <a:r>
              <a:rPr i="1" lang="en-US"/>
              <a:t>r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/>
              <a:t>and the </a:t>
            </a:r>
            <a:r>
              <a:rPr i="1" lang="en-US"/>
              <a:t>s </a:t>
            </a:r>
            <a:r>
              <a:rPr lang="en-US"/>
              <a:t>tuple in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i="1" lang="en-US"/>
              <a:t>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Hash-Join Algorithm</a:t>
            </a:r>
            <a:endParaRPr/>
          </a:p>
        </p:txBody>
      </p:sp>
      <p:sp>
        <p:nvSpPr>
          <p:cNvPr id="473" name="Google Shape;473;p36"/>
          <p:cNvSpPr txBox="1"/>
          <p:nvPr>
            <p:ph idx="1" type="body"/>
          </p:nvPr>
        </p:nvSpPr>
        <p:spPr>
          <a:xfrm>
            <a:off x="1278384" y="1522413"/>
            <a:ext cx="7203879" cy="329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1.	Partition the relation </a:t>
            </a:r>
            <a:r>
              <a:rPr i="1" lang="en-US"/>
              <a:t>s</a:t>
            </a:r>
            <a:r>
              <a:rPr lang="en-US"/>
              <a:t> using hashing function </a:t>
            </a:r>
            <a:r>
              <a:rPr i="1" lang="en-US"/>
              <a:t>h</a:t>
            </a:r>
            <a:r>
              <a:rPr lang="en-US"/>
              <a:t>.  </a:t>
            </a:r>
            <a:r>
              <a:rPr b="1" lang="en-US"/>
              <a:t>When partitioning a relation, one block of memory is reserved as the output buffer for each partition.</a:t>
            </a:r>
            <a:endParaRPr b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2.	Partition </a:t>
            </a:r>
            <a:r>
              <a:rPr i="1" lang="en-US"/>
              <a:t>r</a:t>
            </a:r>
            <a:r>
              <a:rPr lang="en-US"/>
              <a:t> similarly.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3.	For each </a:t>
            </a:r>
            <a:r>
              <a:rPr i="1" lang="en-US"/>
              <a:t>i:</a:t>
            </a:r>
            <a:endParaRPr/>
          </a:p>
          <a:p>
            <a:pPr indent="-279400" lvl="1" marL="7366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(a)	Load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lang="en-US"/>
              <a:t> into memory and build an in-memory hash index on it using the join attribute.  </a:t>
            </a:r>
            <a:r>
              <a:rPr b="1" lang="en-US"/>
              <a:t>This hash index uses a different hash function than the earlier one </a:t>
            </a:r>
            <a:r>
              <a:rPr b="1" i="1" lang="en-US"/>
              <a:t>h</a:t>
            </a:r>
            <a:r>
              <a:rPr i="1" lang="en-US"/>
              <a:t>.</a:t>
            </a:r>
            <a:endParaRPr/>
          </a:p>
          <a:p>
            <a:pPr indent="-279400" lvl="1" marL="7366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(b)	Read the tuples in </a:t>
            </a:r>
            <a:r>
              <a:rPr i="1" lang="en-US"/>
              <a:t>r</a:t>
            </a:r>
            <a:r>
              <a:rPr baseline="-25000" i="1" lang="en-US"/>
              <a:t>i</a:t>
            </a:r>
            <a:r>
              <a:rPr lang="en-US"/>
              <a:t> from the disk one by one.  For each tuple </a:t>
            </a:r>
            <a:r>
              <a:rPr i="1" lang="en-US"/>
              <a:t>t</a:t>
            </a:r>
            <a:r>
              <a:rPr baseline="-25000" i="1" lang="en-US"/>
              <a:t>r</a:t>
            </a:r>
            <a:r>
              <a:rPr lang="en-US"/>
              <a:t> locate each matching tuple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i="1" lang="en-US"/>
              <a:t> </a:t>
            </a:r>
            <a:r>
              <a:rPr lang="en-US"/>
              <a:t>in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lang="en-US"/>
              <a:t> using the in-memory hash index.  Output the concatenation of their attributes.</a:t>
            </a:r>
            <a:endParaRPr/>
          </a:p>
        </p:txBody>
      </p:sp>
      <p:sp>
        <p:nvSpPr>
          <p:cNvPr id="474" name="Google Shape;474;p36"/>
          <p:cNvSpPr txBox="1"/>
          <p:nvPr/>
        </p:nvSpPr>
        <p:spPr>
          <a:xfrm>
            <a:off x="852256" y="1172404"/>
            <a:ext cx="5100979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hash-join of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computed as follows.</a:t>
            </a:r>
            <a:endParaRPr/>
          </a:p>
        </p:txBody>
      </p:sp>
      <p:sp>
        <p:nvSpPr>
          <p:cNvPr id="475" name="Google Shape;475;p36"/>
          <p:cNvSpPr txBox="1"/>
          <p:nvPr/>
        </p:nvSpPr>
        <p:spPr>
          <a:xfrm>
            <a:off x="1171623" y="4960178"/>
            <a:ext cx="7587370" cy="357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called the </a:t>
            </a:r>
            <a:r>
              <a:rPr b="1"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input</a:t>
            </a: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called the </a:t>
            </a:r>
            <a:r>
              <a:rPr b="1"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probe input</a:t>
            </a:r>
            <a:r>
              <a:rPr lang="en-US" sz="17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Hash-Join algorithm (Cont.)</a:t>
            </a:r>
            <a:endParaRPr/>
          </a:p>
        </p:txBody>
      </p:sp>
      <p:sp>
        <p:nvSpPr>
          <p:cNvPr id="482" name="Google Shape;482;p37"/>
          <p:cNvSpPr txBox="1"/>
          <p:nvPr>
            <p:ph idx="1" type="body"/>
          </p:nvPr>
        </p:nvSpPr>
        <p:spPr>
          <a:xfrm>
            <a:off x="834500" y="1102497"/>
            <a:ext cx="7519387" cy="4143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The value </a:t>
            </a:r>
            <a:r>
              <a:rPr b="1" i="1" lang="en-US"/>
              <a:t>n</a:t>
            </a:r>
            <a:r>
              <a:rPr b="1" lang="en-US"/>
              <a:t> and the hash function </a:t>
            </a:r>
            <a:r>
              <a:rPr b="1" i="1" lang="en-US"/>
              <a:t>h</a:t>
            </a:r>
            <a:r>
              <a:rPr b="1" lang="en-US"/>
              <a:t> is chosen such that each </a:t>
            </a:r>
            <a:r>
              <a:rPr b="1" i="1" lang="en-US"/>
              <a:t>s</a:t>
            </a:r>
            <a:r>
              <a:rPr b="1" baseline="-25000" i="1" lang="en-US"/>
              <a:t>i</a:t>
            </a:r>
            <a:r>
              <a:rPr b="1" lang="en-US"/>
              <a:t> should fit in memory.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Typically n is chosen as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⎡</a:t>
            </a:r>
            <a:r>
              <a:rPr lang="en-US"/>
              <a:t>b</a:t>
            </a:r>
            <a:r>
              <a:rPr baseline="-25000" lang="en-US"/>
              <a:t>s</a:t>
            </a:r>
            <a:r>
              <a:rPr lang="en-US"/>
              <a:t>/M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⎤</a:t>
            </a:r>
            <a:r>
              <a:rPr lang="en-US"/>
              <a:t> * f  where f is a “</a:t>
            </a:r>
            <a:r>
              <a:rPr b="1" lang="en-US">
                <a:solidFill>
                  <a:srgbClr val="002060"/>
                </a:solidFill>
              </a:rPr>
              <a:t>fudge factor</a:t>
            </a:r>
            <a:r>
              <a:rPr lang="en-US"/>
              <a:t>” (safety factor for overhead), typically around 1.2 [ </a:t>
            </a:r>
            <a:r>
              <a:rPr b="1" lang="en-US"/>
              <a:t>b</a:t>
            </a:r>
            <a:r>
              <a:rPr b="1" baseline="-25000" lang="en-US"/>
              <a:t>s</a:t>
            </a:r>
            <a:r>
              <a:rPr b="1" lang="en-US"/>
              <a:t> = number of blocks for s relation</a:t>
            </a:r>
            <a:r>
              <a:rPr lang="en-US"/>
              <a:t>]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The probe relation partitions </a:t>
            </a:r>
            <a:r>
              <a:rPr i="1" lang="en-US"/>
              <a:t>r</a:t>
            </a:r>
            <a:r>
              <a:rPr baseline="-25000" i="1" lang="en-US"/>
              <a:t>i</a:t>
            </a:r>
            <a:r>
              <a:rPr lang="en-US"/>
              <a:t> need not fit in memory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Recursive partitioning</a:t>
            </a:r>
            <a:r>
              <a:rPr b="1" i="1" lang="en-US">
                <a:solidFill>
                  <a:srgbClr val="002060"/>
                </a:solidFill>
              </a:rPr>
              <a:t> </a:t>
            </a:r>
            <a:r>
              <a:rPr lang="en-US"/>
              <a:t>required if number of partitions </a:t>
            </a:r>
            <a:r>
              <a:rPr i="1" lang="en-US"/>
              <a:t>n </a:t>
            </a:r>
            <a:r>
              <a:rPr lang="en-US"/>
              <a:t>is greater than number of pages </a:t>
            </a:r>
            <a:r>
              <a:rPr i="1" lang="en-US"/>
              <a:t>M</a:t>
            </a:r>
            <a:r>
              <a:rPr lang="en-US"/>
              <a:t> of memory. [</a:t>
            </a:r>
            <a:r>
              <a:rPr i="1" lang="en-US"/>
              <a:t>Multi level partition tree =&gt; so that each partition can hold in main memory</a:t>
            </a:r>
            <a:r>
              <a:rPr lang="en-US"/>
              <a:t>]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instead of partitioning </a:t>
            </a:r>
            <a:r>
              <a:rPr i="1" lang="en-US"/>
              <a:t>n</a:t>
            </a:r>
            <a:r>
              <a:rPr lang="en-US"/>
              <a:t> ways, use</a:t>
            </a:r>
            <a:r>
              <a:rPr i="1" lang="en-US"/>
              <a:t>  M – </a:t>
            </a:r>
            <a:r>
              <a:rPr lang="en-US"/>
              <a:t>1 partitions for s (</a:t>
            </a:r>
            <a:r>
              <a:rPr i="1" lang="en-US"/>
              <a:t>1 block is allocated for handling input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Further partition the </a:t>
            </a:r>
            <a:r>
              <a:rPr i="1" lang="en-US"/>
              <a:t>M – </a:t>
            </a:r>
            <a:r>
              <a:rPr lang="en-US"/>
              <a:t>1 partitions using a different hash function (</a:t>
            </a:r>
            <a:r>
              <a:rPr i="1" lang="en-US"/>
              <a:t>Each level would require different hash functions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 same partitioning method on </a:t>
            </a:r>
            <a:r>
              <a:rPr i="1" lang="en-US"/>
              <a:t>r </a:t>
            </a:r>
            <a:r>
              <a:rPr lang="en-US"/>
              <a:t>[</a:t>
            </a:r>
            <a:r>
              <a:rPr i="1" lang="en-US"/>
              <a:t>apply same level hash functions for r, in each partition</a:t>
            </a:r>
            <a:r>
              <a:rPr lang="en-US"/>
              <a:t>]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Rarely required:</a:t>
            </a:r>
            <a:r>
              <a:rPr lang="en-US"/>
              <a:t> e.g., with block size of 4 KB, recursive partitioning not needed for relations of &lt; 1GB with memory size of 2MB, or relations of &lt; 36 GB with memory of 12 MB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/>
          <p:cNvSpPr txBox="1"/>
          <p:nvPr>
            <p:ph type="title"/>
          </p:nvPr>
        </p:nvSpPr>
        <p:spPr>
          <a:xfrm>
            <a:off x="768350" y="412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of Overflows</a:t>
            </a:r>
            <a:endParaRPr/>
          </a:p>
        </p:txBody>
      </p:sp>
      <p:sp>
        <p:nvSpPr>
          <p:cNvPr id="489" name="Google Shape;489;p38"/>
          <p:cNvSpPr txBox="1"/>
          <p:nvPr>
            <p:ph idx="1" type="body"/>
          </p:nvPr>
        </p:nvSpPr>
        <p:spPr>
          <a:xfrm>
            <a:off x="834500" y="637950"/>
            <a:ext cx="7634700" cy="52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Partitioning is said to be </a:t>
            </a:r>
            <a:r>
              <a:rPr b="1" lang="en-US">
                <a:solidFill>
                  <a:srgbClr val="002060"/>
                </a:solidFill>
              </a:rPr>
              <a:t>skewed</a:t>
            </a:r>
            <a:r>
              <a:rPr lang="en-US"/>
              <a:t> if some partitions have significantly more tuples than some others</a:t>
            </a: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Hash-table overflow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occurs in partition </a:t>
            </a:r>
            <a:r>
              <a:rPr i="1" lang="en-US"/>
              <a:t>s</a:t>
            </a:r>
            <a:r>
              <a:rPr baseline="-25000" i="1" lang="en-US" sz="2000"/>
              <a:t>i</a:t>
            </a:r>
            <a:r>
              <a:rPr lang="en-US"/>
              <a:t> if </a:t>
            </a:r>
            <a:r>
              <a:rPr i="1" lang="en-US"/>
              <a:t>s</a:t>
            </a:r>
            <a:r>
              <a:rPr baseline="-25000" i="1" lang="en-US" sz="2000"/>
              <a:t>i</a:t>
            </a:r>
            <a:r>
              <a:rPr lang="en-US"/>
              <a:t> does not fit in memory.  Reasons could be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Many tuples in s with same value for join attributes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Bad hash function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Overflow resolution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can be done in build phase (Reactive strategy : things after occurrence). 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Partition </a:t>
            </a:r>
            <a:r>
              <a:rPr i="1" lang="en-US"/>
              <a:t>s</a:t>
            </a:r>
            <a:r>
              <a:rPr baseline="-25000" i="1" lang="en-US" sz="2000"/>
              <a:t>i</a:t>
            </a:r>
            <a:r>
              <a:rPr lang="en-US"/>
              <a:t> is </a:t>
            </a:r>
            <a:r>
              <a:rPr b="1" lang="en-US"/>
              <a:t>further partitioned</a:t>
            </a:r>
            <a:r>
              <a:rPr lang="en-US"/>
              <a:t> using different hash function. So that partitions can be properly maintained 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Partition </a:t>
            </a:r>
            <a:r>
              <a:rPr i="1" lang="en-US"/>
              <a:t>r</a:t>
            </a:r>
            <a:r>
              <a:rPr baseline="-25000" i="1" lang="en-US" sz="2000"/>
              <a:t>i</a:t>
            </a:r>
            <a:r>
              <a:rPr lang="en-US"/>
              <a:t> must be similarly partitioned.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Overflow avoidance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performs partitioning carefully to avoid overflows during build phase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partition build relation into many partitions, then combine them (N &gt; M), then merge.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Both approaches fail with large numbers of duplicates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Fallback option: use block nested loops join on overflowed  partitions (linking from one block to another, something like closed or open addressing)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of Hash-Join</a:t>
            </a:r>
            <a:endParaRPr/>
          </a:p>
        </p:txBody>
      </p:sp>
      <p:sp>
        <p:nvSpPr>
          <p:cNvPr id="496" name="Google Shape;496;p39"/>
          <p:cNvSpPr txBox="1"/>
          <p:nvPr>
            <p:ph idx="1" type="body"/>
          </p:nvPr>
        </p:nvSpPr>
        <p:spPr>
          <a:xfrm>
            <a:off x="852256" y="1234850"/>
            <a:ext cx="7528263" cy="405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If recursive partitioning is not required: cost of hash join is</a:t>
            </a:r>
            <a:br>
              <a:rPr lang="en-US"/>
            </a:br>
            <a:r>
              <a:rPr lang="en-US"/>
              <a:t>          3(</a:t>
            </a:r>
            <a:r>
              <a:rPr i="1" lang="en-US"/>
              <a:t>b</a:t>
            </a:r>
            <a:r>
              <a:rPr baseline="-25000" i="1" lang="en-US"/>
              <a:t>r</a:t>
            </a:r>
            <a:r>
              <a:rPr i="1" lang="en-US"/>
              <a:t> </a:t>
            </a:r>
            <a:r>
              <a:rPr lang="en-US"/>
              <a:t>+</a:t>
            </a:r>
            <a:r>
              <a:rPr i="1" lang="en-US"/>
              <a:t> b</a:t>
            </a:r>
            <a:r>
              <a:rPr baseline="-25000" i="1" lang="en-US"/>
              <a:t>s</a:t>
            </a:r>
            <a:r>
              <a:rPr i="1" lang="en-US"/>
              <a:t>)</a:t>
            </a:r>
            <a:r>
              <a:rPr lang="en-US"/>
              <a:t> +4 * </a:t>
            </a:r>
            <a:r>
              <a:rPr i="1" lang="en-US"/>
              <a:t>n</a:t>
            </a:r>
            <a:r>
              <a:rPr baseline="-25000" i="1" lang="en-US"/>
              <a:t>h  </a:t>
            </a:r>
            <a:r>
              <a:rPr lang="en-US"/>
              <a:t>block transfers +</a:t>
            </a:r>
            <a:br>
              <a:rPr lang="en-US"/>
            </a:br>
            <a:r>
              <a:rPr lang="en-US"/>
              <a:t>         2( ⎡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b</a:t>
            </a:r>
            <a:r>
              <a:rPr baseline="-25000" i="1" lang="en-US"/>
              <a:t>b</a:t>
            </a:r>
            <a:r>
              <a:rPr lang="en-US"/>
              <a:t>⎤ + ⎡</a:t>
            </a:r>
            <a:r>
              <a:rPr i="1" lang="en-US"/>
              <a:t>b</a:t>
            </a:r>
            <a:r>
              <a:rPr baseline="-25000" i="1" lang="en-US"/>
              <a:t>s </a:t>
            </a:r>
            <a:r>
              <a:rPr i="1" lang="en-US"/>
              <a:t>/ b</a:t>
            </a:r>
            <a:r>
              <a:rPr baseline="-25000" i="1" lang="en-US"/>
              <a:t>b</a:t>
            </a:r>
            <a:r>
              <a:rPr lang="en-US"/>
              <a:t>⎤)  seeks</a:t>
            </a:r>
            <a:endParaRPr i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If recursive partitioning required: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number of passes required for partitioning</a:t>
            </a:r>
            <a:r>
              <a:rPr i="1" lang="en-US"/>
              <a:t> </a:t>
            </a:r>
            <a:r>
              <a:rPr lang="en-US"/>
              <a:t>build relation </a:t>
            </a:r>
            <a:r>
              <a:rPr i="1" lang="en-US"/>
              <a:t>s </a:t>
            </a:r>
            <a:r>
              <a:rPr lang="en-US"/>
              <a:t>to less than M blocks per partition is ⎡</a:t>
            </a:r>
            <a:r>
              <a:rPr i="1" lang="en-US"/>
              <a:t>log</a:t>
            </a:r>
            <a:r>
              <a:rPr baseline="-25000" lang="en-US">
                <a:latin typeface="MS PGothic"/>
                <a:ea typeface="MS PGothic"/>
                <a:cs typeface="MS PGothic"/>
                <a:sym typeface="MS PGothic"/>
              </a:rPr>
              <a:t>⎣</a:t>
            </a:r>
            <a:r>
              <a:rPr baseline="-25000" i="1" lang="en-US"/>
              <a:t>M/bb</a:t>
            </a:r>
            <a:r>
              <a:rPr baseline="-25000" lang="en-US"/>
              <a:t>⎦–1</a:t>
            </a:r>
            <a:r>
              <a:rPr lang="en-US"/>
              <a:t>(</a:t>
            </a:r>
            <a:r>
              <a:rPr i="1" lang="en-US"/>
              <a:t>b</a:t>
            </a:r>
            <a:r>
              <a:rPr baseline="-25000" i="1" lang="en-US"/>
              <a:t>s</a:t>
            </a:r>
            <a:r>
              <a:rPr i="1" lang="en-US"/>
              <a:t>/M</a:t>
            </a:r>
            <a:r>
              <a:rPr lang="en-US"/>
              <a:t>)⎤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best to choose the smaller relation as the build relation.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Total cost estimate is: </a:t>
            </a:r>
            <a:br>
              <a:rPr lang="en-US"/>
            </a:br>
            <a:r>
              <a:rPr lang="en-US"/>
              <a:t>      2</a:t>
            </a:r>
            <a:r>
              <a:rPr i="1" lang="en-US"/>
              <a:t>(b</a:t>
            </a:r>
            <a:r>
              <a:rPr baseline="-25000" i="1" lang="en-US"/>
              <a:t>r</a:t>
            </a:r>
            <a:r>
              <a:rPr i="1" lang="en-US"/>
              <a:t> + b</a:t>
            </a:r>
            <a:r>
              <a:rPr baseline="-25000" i="1" lang="en-US"/>
              <a:t>s</a:t>
            </a:r>
            <a:r>
              <a:rPr lang="en-US"/>
              <a:t>)</a:t>
            </a:r>
            <a:r>
              <a:rPr baseline="-25000" i="1" lang="en-US"/>
              <a:t>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⎡</a:t>
            </a:r>
            <a:r>
              <a:rPr i="1" lang="en-US"/>
              <a:t>log</a:t>
            </a:r>
            <a:r>
              <a:rPr baseline="-25000" lang="en-US">
                <a:latin typeface="MS PGothic"/>
                <a:ea typeface="MS PGothic"/>
                <a:cs typeface="MS PGothic"/>
                <a:sym typeface="MS PGothic"/>
              </a:rPr>
              <a:t>⎣</a:t>
            </a:r>
            <a:r>
              <a:rPr baseline="-25000" i="1" lang="en-US"/>
              <a:t>M/bb</a:t>
            </a:r>
            <a:r>
              <a:rPr baseline="-25000" lang="en-US"/>
              <a:t>⎦–1</a:t>
            </a:r>
            <a:r>
              <a:rPr lang="en-US"/>
              <a:t>(</a:t>
            </a:r>
            <a:r>
              <a:rPr i="1" lang="en-US"/>
              <a:t>b</a:t>
            </a:r>
            <a:r>
              <a:rPr baseline="-25000" i="1" lang="en-US"/>
              <a:t>s</a:t>
            </a:r>
            <a:r>
              <a:rPr i="1" lang="en-US"/>
              <a:t>/M</a:t>
            </a:r>
            <a:r>
              <a:rPr lang="en-US"/>
              <a:t>)⎤ + </a:t>
            </a:r>
            <a:r>
              <a:rPr i="1" lang="en-US"/>
              <a:t>b</a:t>
            </a:r>
            <a:r>
              <a:rPr baseline="-25000" i="1" lang="en-US"/>
              <a:t>r</a:t>
            </a:r>
            <a:r>
              <a:rPr i="1" lang="en-US"/>
              <a:t> + b</a:t>
            </a:r>
            <a:r>
              <a:rPr baseline="-25000" i="1" lang="en-US"/>
              <a:t>s  </a:t>
            </a:r>
            <a:r>
              <a:rPr lang="en-US"/>
              <a:t>block transfers + </a:t>
            </a:r>
            <a:br>
              <a:rPr lang="en-US"/>
            </a:br>
            <a:r>
              <a:rPr lang="en-US"/>
              <a:t>      2(⎡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b</a:t>
            </a:r>
            <a:r>
              <a:rPr baseline="-25000" i="1" lang="en-US"/>
              <a:t>b</a:t>
            </a:r>
            <a:r>
              <a:rPr lang="en-US"/>
              <a:t>⎤ + ⎡</a:t>
            </a:r>
            <a:r>
              <a:rPr i="1" lang="en-US"/>
              <a:t>b</a:t>
            </a:r>
            <a:r>
              <a:rPr baseline="-25000" i="1" lang="en-US"/>
              <a:t>s </a:t>
            </a:r>
            <a:r>
              <a:rPr i="1" lang="en-US"/>
              <a:t>/ b</a:t>
            </a:r>
            <a:r>
              <a:rPr baseline="-25000" i="1" lang="en-US"/>
              <a:t>b</a:t>
            </a:r>
            <a:r>
              <a:rPr lang="en-US"/>
              <a:t>⎤) ⎡</a:t>
            </a:r>
            <a:r>
              <a:rPr i="1" lang="en-US"/>
              <a:t>log</a:t>
            </a:r>
            <a:r>
              <a:rPr baseline="-25000" lang="en-US">
                <a:latin typeface="MS PGothic"/>
                <a:ea typeface="MS PGothic"/>
                <a:cs typeface="MS PGothic"/>
                <a:sym typeface="MS PGothic"/>
              </a:rPr>
              <a:t>⎣</a:t>
            </a:r>
            <a:r>
              <a:rPr baseline="-25000" i="1" lang="en-US"/>
              <a:t>M/bb</a:t>
            </a:r>
            <a:r>
              <a:rPr baseline="-25000" lang="en-US"/>
              <a:t>⎦–1</a:t>
            </a:r>
            <a:r>
              <a:rPr lang="en-US"/>
              <a:t>(</a:t>
            </a:r>
            <a:r>
              <a:rPr i="1" lang="en-US"/>
              <a:t>b</a:t>
            </a:r>
            <a:r>
              <a:rPr baseline="-25000" i="1" lang="en-US"/>
              <a:t>s</a:t>
            </a:r>
            <a:r>
              <a:rPr i="1" lang="en-US"/>
              <a:t>/M</a:t>
            </a:r>
            <a:r>
              <a:rPr lang="en-US"/>
              <a:t>) ⎤  seeks</a:t>
            </a:r>
            <a:endParaRPr i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If the entire build input can be kept in main memory no partitioning is required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Cost estimate goes down to </a:t>
            </a:r>
            <a:r>
              <a:rPr i="1" lang="en-US"/>
              <a:t>b</a:t>
            </a:r>
            <a:r>
              <a:rPr baseline="-25000" i="1" lang="en-US"/>
              <a:t>r</a:t>
            </a:r>
            <a:r>
              <a:rPr i="1" lang="en-US"/>
              <a:t> +</a:t>
            </a:r>
            <a:r>
              <a:rPr lang="en-US"/>
              <a:t> </a:t>
            </a:r>
            <a:r>
              <a:rPr i="1" lang="en-US"/>
              <a:t>b</a:t>
            </a:r>
            <a:r>
              <a:rPr baseline="-25000" i="1" lang="en-US"/>
              <a:t>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549991cb52_0_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Cost: No Recursive Partitioning</a:t>
            </a:r>
            <a:endParaRPr/>
          </a:p>
        </p:txBody>
      </p:sp>
      <p:sp>
        <p:nvSpPr>
          <p:cNvPr id="503" name="Google Shape;503;g3549991cb52_0_0"/>
          <p:cNvSpPr txBox="1"/>
          <p:nvPr/>
        </p:nvSpPr>
        <p:spPr>
          <a:xfrm>
            <a:off x="0" y="968725"/>
            <a:ext cx="87534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Phases: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 Phase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both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once and hash-partition them using a hash function.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Cost: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b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block reads and writes.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Probe Phase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each partition pair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(r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s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load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into memory, scan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perform the join.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Cost: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b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block reads.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Overhead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managing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partitions, each involving setup and cleanup. Per partition for s and r, read and write. 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Transfers=3(b</a:t>
            </a:r>
            <a:r>
              <a:rPr baseline="-2500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+b</a:t>
            </a:r>
            <a:r>
              <a:rPr baseline="-2500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)+4⋅n</a:t>
            </a:r>
            <a:r>
              <a:rPr baseline="-2500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endParaRPr baseline="-25000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Seeks=2(⌈b</a:t>
            </a:r>
            <a:r>
              <a:rPr baseline="-25000" lang="en-US" sz="2000">
                <a:solidFill>
                  <a:schemeClr val="dk1"/>
                </a:solidFill>
              </a:rPr>
              <a:t>r</a:t>
            </a:r>
            <a:r>
              <a:rPr lang="en-US" sz="2000">
                <a:solidFill>
                  <a:schemeClr val="dk1"/>
                </a:solidFill>
              </a:rPr>
              <a:t>/b</a:t>
            </a:r>
            <a:r>
              <a:rPr baseline="-25000" lang="en-US" sz="2000">
                <a:solidFill>
                  <a:schemeClr val="dk1"/>
                </a:solidFill>
              </a:rPr>
              <a:t>b</a:t>
            </a:r>
            <a:r>
              <a:rPr lang="en-US" sz="2000">
                <a:solidFill>
                  <a:schemeClr val="dk1"/>
                </a:solidFill>
              </a:rPr>
              <a:t>​⌉+⌈b</a:t>
            </a:r>
            <a:r>
              <a:rPr baseline="-25000" lang="en-US" sz="2000">
                <a:solidFill>
                  <a:schemeClr val="dk1"/>
                </a:solidFill>
              </a:rPr>
              <a:t>s</a:t>
            </a:r>
            <a:r>
              <a:rPr lang="en-US" sz="2000">
                <a:solidFill>
                  <a:schemeClr val="dk1"/>
                </a:solidFill>
              </a:rPr>
              <a:t>/b</a:t>
            </a:r>
            <a:r>
              <a:rPr baseline="-25000" lang="en-US" sz="2000">
                <a:solidFill>
                  <a:schemeClr val="dk1"/>
                </a:solidFill>
              </a:rPr>
              <a:t>b</a:t>
            </a:r>
            <a:r>
              <a:rPr lang="en-US" sz="2000">
                <a:solidFill>
                  <a:schemeClr val="dk1"/>
                </a:solidFill>
              </a:rPr>
              <a:t>​⌉)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1 seek per block read and 1 per block write for each of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1700">
                <a:solidFill>
                  <a:schemeClr val="dk1"/>
                </a:solidFill>
              </a:rPr>
              <a:t> and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-US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49991cb52_0_11"/>
          <p:cNvSpPr txBox="1"/>
          <p:nvPr/>
        </p:nvSpPr>
        <p:spPr>
          <a:xfrm>
            <a:off x="107650" y="1165225"/>
            <a:ext cx="4662300" cy="3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happens when the number of partitions (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needed exceeds memory limits (i.e., </a:t>
            </a:r>
            <a:r>
              <a:rPr b="1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1"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="1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 M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or a partition still doesn’t fit in memory even after first-level partitioning.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</a:t>
            </a: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passes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needed to recursively partition large partitions.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pass reads and writes all of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again and again [repeated block transfers]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repeat this until </a:t>
            </a: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partitions of </a:t>
            </a:r>
            <a:r>
              <a:rPr b="1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≤ M in size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0" name="Google Shape;510;g3549991cb52_0_11"/>
          <p:cNvSpPr txBox="1"/>
          <p:nvPr>
            <p:ph type="title"/>
          </p:nvPr>
        </p:nvSpPr>
        <p:spPr>
          <a:xfrm>
            <a:off x="768350" y="-11112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Cost: Recursive Partitioning</a:t>
            </a:r>
            <a:endParaRPr/>
          </a:p>
        </p:txBody>
      </p:sp>
      <p:sp>
        <p:nvSpPr>
          <p:cNvPr id="511" name="Google Shape;511;g3549991cb52_0_11"/>
          <p:cNvSpPr txBox="1"/>
          <p:nvPr/>
        </p:nvSpPr>
        <p:spPr>
          <a:xfrm>
            <a:off x="4677575" y="405950"/>
            <a:ext cx="4167900" cy="6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Passes Needed: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Passes=⌈log </a:t>
            </a:r>
            <a:r>
              <a:rPr baseline="-25000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⌊M/bb⌋-1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(b</a:t>
            </a:r>
            <a:r>
              <a:rPr baseline="-25000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/M)]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represents how many times we must partition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get </a:t>
            </a: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 sizes &lt; M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base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⎣M/bb⎦ - 1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arises because you can only use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 – 1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output buffers, each of size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bb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for writing out partitions in memory.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Transfers=2(b</a:t>
            </a:r>
            <a:r>
              <a:rPr baseline="-25000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+b</a:t>
            </a:r>
            <a:r>
              <a:rPr baseline="-25000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)⋅Passes+b</a:t>
            </a:r>
            <a:r>
              <a:rPr baseline="-25000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+b</a:t>
            </a:r>
            <a:r>
              <a:rPr baseline="-25000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 baseline="-25000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2(b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b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per pass (read and write for both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b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the probe phase after partitioning is done.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2(⌈b</a:t>
            </a:r>
            <a:r>
              <a:rPr baseline="-25000" lang="en-US" sz="2000">
                <a:solidFill>
                  <a:schemeClr val="dk1"/>
                </a:solidFill>
              </a:rPr>
              <a:t>r</a:t>
            </a:r>
            <a:r>
              <a:rPr lang="en-US" sz="2000">
                <a:solidFill>
                  <a:schemeClr val="dk1"/>
                </a:solidFill>
              </a:rPr>
              <a:t>/b</a:t>
            </a:r>
            <a:r>
              <a:rPr baseline="-25000" lang="en-US" sz="2000">
                <a:solidFill>
                  <a:schemeClr val="dk1"/>
                </a:solidFill>
              </a:rPr>
              <a:t>b</a:t>
            </a:r>
            <a:r>
              <a:rPr lang="en-US" sz="2000">
                <a:solidFill>
                  <a:schemeClr val="dk1"/>
                </a:solidFill>
              </a:rPr>
              <a:t>​⌉+⌈b</a:t>
            </a:r>
            <a:r>
              <a:rPr baseline="-25000" lang="en-US" sz="2000">
                <a:solidFill>
                  <a:schemeClr val="dk1"/>
                </a:solidFill>
              </a:rPr>
              <a:t>s</a:t>
            </a:r>
            <a:r>
              <a:rPr lang="en-US" sz="2000">
                <a:solidFill>
                  <a:schemeClr val="dk1"/>
                </a:solidFill>
              </a:rPr>
              <a:t>/b</a:t>
            </a:r>
            <a:r>
              <a:rPr baseline="-25000" lang="en-US" sz="2000">
                <a:solidFill>
                  <a:schemeClr val="dk1"/>
                </a:solidFill>
              </a:rPr>
              <a:t>b</a:t>
            </a:r>
            <a:r>
              <a:rPr lang="en-US" sz="2000">
                <a:solidFill>
                  <a:schemeClr val="dk1"/>
                </a:solidFill>
              </a:rPr>
              <a:t>​⌉). Passes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block read or write causes a seek during each pass.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Cost of Hash-Join</a:t>
            </a:r>
            <a:endParaRPr/>
          </a:p>
        </p:txBody>
      </p:sp>
      <p:sp>
        <p:nvSpPr>
          <p:cNvPr id="518" name="Google Shape;518;p40"/>
          <p:cNvSpPr txBox="1"/>
          <p:nvPr>
            <p:ph idx="1" type="body"/>
          </p:nvPr>
        </p:nvSpPr>
        <p:spPr>
          <a:xfrm>
            <a:off x="1136342" y="1654607"/>
            <a:ext cx="7057167" cy="3037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Assume that memory size is 20 blocks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i="1" lang="en-US"/>
              <a:t>b</a:t>
            </a:r>
            <a:r>
              <a:rPr baseline="-25000" i="1" lang="en-US"/>
              <a:t>instructor</a:t>
            </a:r>
            <a:r>
              <a:rPr lang="en-US"/>
              <a:t>= 100 and </a:t>
            </a:r>
            <a:r>
              <a:rPr i="1" lang="en-US"/>
              <a:t>b</a:t>
            </a:r>
            <a:r>
              <a:rPr baseline="-25000" i="1" lang="en-US"/>
              <a:t>teaches</a:t>
            </a:r>
            <a:r>
              <a:rPr lang="en-US"/>
              <a:t> = 400.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i="1" lang="en-US"/>
              <a:t>instructor </a:t>
            </a:r>
            <a:r>
              <a:rPr lang="en-US"/>
              <a:t>is to be used as build input.  Partition it into five partitions, each of size 20 blocks.  This partitioning can be done in one pass.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Similarly, partition </a:t>
            </a:r>
            <a:r>
              <a:rPr i="1" lang="en-US"/>
              <a:t>teaches</a:t>
            </a:r>
            <a:r>
              <a:rPr lang="en-US"/>
              <a:t> into five partitions,each of size 80.  This is also done in one pass.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Therefore total cost, ignoring cost of writing partially filled blocks: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3(100 + 400) = 1500 block transfers  +</a:t>
            </a:r>
            <a:br>
              <a:rPr lang="en-US"/>
            </a:br>
            <a:r>
              <a:rPr lang="en-US"/>
              <a:t>2( ⎡100/3⎤ + ⎡400/3⎤) = 336 seeks</a:t>
            </a:r>
            <a:endParaRPr/>
          </a:p>
        </p:txBody>
      </p:sp>
      <p:sp>
        <p:nvSpPr>
          <p:cNvPr id="519" name="Google Shape;519;p40"/>
          <p:cNvSpPr txBox="1"/>
          <p:nvPr/>
        </p:nvSpPr>
        <p:spPr>
          <a:xfrm>
            <a:off x="870012" y="1175500"/>
            <a:ext cx="2770588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⨝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teaches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Hybrid Hash–Join</a:t>
            </a:r>
            <a:endParaRPr/>
          </a:p>
        </p:txBody>
      </p:sp>
      <p:sp>
        <p:nvSpPr>
          <p:cNvPr id="526" name="Google Shape;526;p41"/>
          <p:cNvSpPr txBox="1"/>
          <p:nvPr>
            <p:ph idx="1" type="body"/>
          </p:nvPr>
        </p:nvSpPr>
        <p:spPr>
          <a:xfrm>
            <a:off x="172225" y="1226775"/>
            <a:ext cx="8673300" cy="53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Useful </a:t>
            </a:r>
            <a:r>
              <a:rPr b="1" lang="en-US"/>
              <a:t>when memory sized are relatively large</a:t>
            </a:r>
            <a:r>
              <a:rPr lang="en-US"/>
              <a:t>, and t</a:t>
            </a:r>
            <a:r>
              <a:rPr b="1" lang="en-US"/>
              <a:t>he build input is bigger than memory</a:t>
            </a:r>
            <a:r>
              <a:rPr lang="en-US"/>
              <a:t>. [Premise]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Main feature of hybrid hash join: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b="1" lang="en-US"/>
              <a:t>      Keep the first partition of the build relation in memory.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E.g. With memory size of 25 blocks, </a:t>
            </a:r>
            <a:r>
              <a:rPr i="1" lang="en-US"/>
              <a:t>instructor </a:t>
            </a:r>
            <a:r>
              <a:rPr lang="en-US"/>
              <a:t>can be partitioned into five partitions, each of size 20 blocks (let’s say instructor has a total of 100 blocks).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 Division of memory: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The first partition occupies 20 blocks of memory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1 block is used for input, and 1 block each for buffering the other 4 partitions.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i="1" lang="en-US"/>
              <a:t>teaches </a:t>
            </a:r>
            <a:r>
              <a:rPr lang="en-US"/>
              <a:t>is similarly partitioned into five partitions each of size 80 (from 400 blocks)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the first is used right away for probing, instead of being written out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Cost of 3(4 * 20 + 4 * 80) + 20 +80 = 1300 block transfers for</a:t>
            </a:r>
            <a:br>
              <a:rPr lang="en-US"/>
            </a:br>
            <a:r>
              <a:rPr lang="en-US"/>
              <a:t> hybrid hash join, instead of 1500 with plain hash-join.</a:t>
            </a:r>
            <a:r>
              <a:rPr b="1" i="1" lang="en-US"/>
              <a:t> { 3 because for </a:t>
            </a:r>
            <a:r>
              <a:rPr b="1" i="1" lang="en-US"/>
              <a:t>partitioning, we need to read, write and read, 1st block stays in memory}</a:t>
            </a:r>
            <a:endParaRPr b="1" i="1"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Hybrid hash-join most useful if </a:t>
            </a:r>
            <a:r>
              <a:rPr i="1" lang="en-US"/>
              <a:t>M</a:t>
            </a:r>
            <a:r>
              <a:rPr lang="en-US"/>
              <a:t> &gt;&gt; </a:t>
            </a:r>
            <a:endParaRPr/>
          </a:p>
        </p:txBody>
      </p:sp>
      <p:pic>
        <p:nvPicPr>
          <p:cNvPr id="527" name="Google Shape;52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9510" y="6140780"/>
            <a:ext cx="506412" cy="401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 Joins</a:t>
            </a:r>
            <a:endParaRPr/>
          </a:p>
        </p:txBody>
      </p:sp>
      <p:sp>
        <p:nvSpPr>
          <p:cNvPr id="534" name="Google Shape;534;p42"/>
          <p:cNvSpPr txBox="1"/>
          <p:nvPr>
            <p:ph idx="1" type="body"/>
          </p:nvPr>
        </p:nvSpPr>
        <p:spPr>
          <a:xfrm>
            <a:off x="843378" y="1189875"/>
            <a:ext cx="7636318" cy="4335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Join with a conjunctive condition: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		</a:t>
            </a:r>
            <a:r>
              <a:rPr i="1" lang="en-US"/>
              <a:t>r </a:t>
            </a:r>
            <a:r>
              <a:rPr lang="en-US"/>
              <a:t>⨝</a:t>
            </a:r>
            <a:r>
              <a:rPr i="1" lang="en-US"/>
              <a:t> </a:t>
            </a:r>
            <a:r>
              <a:rPr baseline="-25000" lang="en-US"/>
              <a:t>θ1∧ θ 2∧... ∧ θ </a:t>
            </a:r>
            <a:r>
              <a:rPr baseline="-25000" i="1" lang="en-US"/>
              <a:t>n</a:t>
            </a:r>
            <a:r>
              <a:rPr i="1" lang="en-US"/>
              <a:t> 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Either use nested loops/block nested loops, or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Compute the result of one of the simpler joins </a:t>
            </a:r>
            <a:r>
              <a:rPr i="1" lang="en-US"/>
              <a:t>r </a:t>
            </a:r>
            <a:r>
              <a:rPr lang="en-US"/>
              <a:t>⨝ </a:t>
            </a:r>
            <a:r>
              <a:rPr baseline="-25000" lang="en-US"/>
              <a:t>θ</a:t>
            </a:r>
            <a:r>
              <a:rPr baseline="-25000" i="1" lang="en-US"/>
              <a:t>i</a:t>
            </a:r>
            <a:r>
              <a:rPr i="1" lang="en-US"/>
              <a:t> 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final result comprises those tuples in the intermediate result that satisfy the remaining conditions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baseline="-25000" lang="en-US"/>
              <a:t>		</a:t>
            </a:r>
            <a:r>
              <a:rPr lang="en-US"/>
              <a:t>θ</a:t>
            </a:r>
            <a:r>
              <a:rPr baseline="-25000" lang="en-US"/>
              <a:t>1</a:t>
            </a:r>
            <a:r>
              <a:rPr baseline="-25000" i="1" lang="en-US"/>
              <a:t> </a:t>
            </a:r>
            <a:r>
              <a:rPr lang="en-US"/>
              <a:t>∧ . . . ∧ θ</a:t>
            </a:r>
            <a:r>
              <a:rPr baseline="-25000" i="1" lang="en-US"/>
              <a:t>i </a:t>
            </a:r>
            <a:r>
              <a:rPr baseline="-25000" lang="en-US"/>
              <a:t>–1</a:t>
            </a:r>
            <a:r>
              <a:rPr lang="en-US"/>
              <a:t> ∧ θ</a:t>
            </a:r>
            <a:r>
              <a:rPr baseline="-25000" i="1" lang="en-US"/>
              <a:t>i </a:t>
            </a:r>
            <a:r>
              <a:rPr baseline="-25000" lang="en-US"/>
              <a:t>+1</a:t>
            </a:r>
            <a:r>
              <a:rPr lang="en-US"/>
              <a:t> ∧ . . . ∧ θ</a:t>
            </a:r>
            <a:r>
              <a:rPr baseline="-25000" i="1" lang="en-US"/>
              <a:t>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Join with a disjunctive condition</a:t>
            </a:r>
            <a:r>
              <a:rPr i="1" lang="en-US"/>
              <a:t>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baseline="-25000" i="1" lang="en-US"/>
              <a:t>		 </a:t>
            </a:r>
            <a:r>
              <a:rPr i="1" lang="en-US"/>
              <a:t>r </a:t>
            </a:r>
            <a:r>
              <a:rPr lang="en-US"/>
              <a:t>⨝</a:t>
            </a:r>
            <a:r>
              <a:rPr i="1" lang="en-US"/>
              <a:t> </a:t>
            </a:r>
            <a:r>
              <a:rPr baseline="-25000" lang="en-US"/>
              <a:t>θ1 ∨ θ2 ∨... ∨ θ</a:t>
            </a:r>
            <a:r>
              <a:rPr baseline="-25000" i="1" lang="en-US"/>
              <a:t>n </a:t>
            </a:r>
            <a:r>
              <a:rPr i="1" lang="en-US"/>
              <a:t>s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Either use nested loops/block nested loops, or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	Compute as the union of the records in individual joins </a:t>
            </a:r>
            <a:r>
              <a:rPr i="1" lang="en-US"/>
              <a:t>r </a:t>
            </a:r>
            <a:r>
              <a:rPr lang="en-US"/>
              <a:t>⨝</a:t>
            </a:r>
            <a:r>
              <a:rPr i="1" lang="en-US"/>
              <a:t> </a:t>
            </a:r>
            <a:r>
              <a:rPr baseline="-25000" lang="en-US"/>
              <a:t>θ</a:t>
            </a:r>
            <a:r>
              <a:rPr baseline="-25000" i="1" lang="en-US"/>
              <a:t>i</a:t>
            </a:r>
            <a:r>
              <a:rPr i="1" lang="en-US"/>
              <a:t> 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i="1" lang="en-US"/>
              <a:t>		</a:t>
            </a:r>
            <a:r>
              <a:rPr lang="en-US"/>
              <a:t>(</a:t>
            </a:r>
            <a:r>
              <a:rPr i="1" lang="en-US"/>
              <a:t>r </a:t>
            </a:r>
            <a:r>
              <a:rPr lang="en-US"/>
              <a:t>⨝</a:t>
            </a:r>
            <a:r>
              <a:rPr i="1" lang="en-US"/>
              <a:t> </a:t>
            </a:r>
            <a:r>
              <a:rPr baseline="-25000" lang="en-US"/>
              <a:t>θ1 </a:t>
            </a:r>
            <a:r>
              <a:rPr i="1" lang="en-US"/>
              <a:t>s</a:t>
            </a:r>
            <a:r>
              <a:rPr lang="en-US"/>
              <a:t>) ∪ (</a:t>
            </a:r>
            <a:r>
              <a:rPr i="1" lang="en-US"/>
              <a:t>r </a:t>
            </a:r>
            <a:r>
              <a:rPr lang="en-US"/>
              <a:t>⨝</a:t>
            </a:r>
            <a:r>
              <a:rPr i="1" lang="en-US"/>
              <a:t> </a:t>
            </a:r>
            <a:r>
              <a:rPr baseline="-25000" lang="en-US"/>
              <a:t>θ2  </a:t>
            </a:r>
            <a:r>
              <a:rPr i="1" lang="en-US"/>
              <a:t>s) </a:t>
            </a:r>
            <a:r>
              <a:rPr lang="en-US"/>
              <a:t>∪ . . . ∪ (</a:t>
            </a:r>
            <a:r>
              <a:rPr i="1" lang="en-US"/>
              <a:t>r </a:t>
            </a:r>
            <a:r>
              <a:rPr lang="en-US"/>
              <a:t>⨝ </a:t>
            </a:r>
            <a:r>
              <a:rPr baseline="-25000" lang="en-US"/>
              <a:t>θ</a:t>
            </a:r>
            <a:r>
              <a:rPr baseline="-25000" i="1" lang="en-US"/>
              <a:t>n</a:t>
            </a:r>
            <a:r>
              <a:rPr baseline="-25000" lang="en-US"/>
              <a:t>  </a:t>
            </a:r>
            <a:r>
              <a:rPr i="1" lang="en-US"/>
              <a:t>s)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 baseline="-250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34de34aa7ae_0_0" title="{42FA46B8-CE00-467A-A9CA-2C9D8E625027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150" y="1244150"/>
            <a:ext cx="7534275" cy="4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4de34aa7ae_0_0"/>
          <p:cNvSpPr txBox="1"/>
          <p:nvPr/>
        </p:nvSpPr>
        <p:spPr>
          <a:xfrm>
            <a:off x="762000" y="228600"/>
            <a:ext cx="844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Steps in Query Processing: Optimization</a:t>
            </a:r>
            <a:endParaRPr b="1" sz="28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Joins over Spatial Data</a:t>
            </a:r>
            <a:endParaRPr/>
          </a:p>
        </p:txBody>
      </p:sp>
      <p:sp>
        <p:nvSpPr>
          <p:cNvPr id="540" name="Google Shape;540;p43"/>
          <p:cNvSpPr txBox="1"/>
          <p:nvPr>
            <p:ph idx="1" type="body"/>
          </p:nvPr>
        </p:nvSpPr>
        <p:spPr>
          <a:xfrm>
            <a:off x="852254" y="1150625"/>
            <a:ext cx="7035321" cy="174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No simple sort order for spatial joins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Indexed nested loops join with spatial indices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R-trees, quad-trees, k-d-B-trees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Operations</a:t>
            </a:r>
            <a:endParaRPr/>
          </a:p>
        </p:txBody>
      </p:sp>
      <p:sp>
        <p:nvSpPr>
          <p:cNvPr id="547" name="Google Shape;547;p44"/>
          <p:cNvSpPr txBox="1"/>
          <p:nvPr>
            <p:ph idx="1" type="body"/>
          </p:nvPr>
        </p:nvSpPr>
        <p:spPr>
          <a:xfrm>
            <a:off x="852256" y="1162656"/>
            <a:ext cx="7269060" cy="3180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Duplicate elimination </a:t>
            </a:r>
            <a:r>
              <a:rPr lang="en-US"/>
              <a:t>can be implemented via hashing or sorting.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On sorting duplicates will come adjacent to each other, and all but one set of duplicates can be deleted. 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Optimization: </a:t>
            </a:r>
            <a:r>
              <a:rPr lang="en-US"/>
              <a:t>duplicates can be deleted during run generation as well as at intermediate merge steps in external sort-merge.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Hashing is similar – duplicates will come into the same bucket.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Projection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perform projection on each tuple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followed by duplicate elimination. </a:t>
            </a:r>
            <a:endParaRPr b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Operations : Aggregation</a:t>
            </a:r>
            <a:endParaRPr/>
          </a:p>
        </p:txBody>
      </p:sp>
      <p:sp>
        <p:nvSpPr>
          <p:cNvPr id="554" name="Google Shape;554;p45"/>
          <p:cNvSpPr txBox="1"/>
          <p:nvPr>
            <p:ph idx="1" type="body"/>
          </p:nvPr>
        </p:nvSpPr>
        <p:spPr>
          <a:xfrm>
            <a:off x="870012" y="1234849"/>
            <a:ext cx="7254458" cy="440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Aggregation</a:t>
            </a:r>
            <a:r>
              <a:rPr lang="en-US"/>
              <a:t> can be implemented in a manner similar to duplicate elimination.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Sorting</a:t>
            </a:r>
            <a:r>
              <a:rPr lang="en-US"/>
              <a:t> or </a:t>
            </a:r>
            <a:r>
              <a:rPr b="1" lang="en-US"/>
              <a:t>hashing</a:t>
            </a:r>
            <a:r>
              <a:rPr lang="en-US"/>
              <a:t> can be used to bring tuples in the same group together, and then the aggregate functions can be applied on each group.</a:t>
            </a:r>
            <a:r>
              <a:rPr b="1" lang="en-US"/>
              <a:t>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Optimization</a:t>
            </a:r>
            <a:r>
              <a:rPr i="1" lang="en-US"/>
              <a:t>: </a:t>
            </a:r>
            <a:r>
              <a:rPr b="1" lang="en-US">
                <a:solidFill>
                  <a:srgbClr val="002060"/>
                </a:solidFill>
              </a:rPr>
              <a:t>partial aggregation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combine tuples in the same group during run generation and intermediate merges, by computing partial aggregate values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For count, min, max, sum: keep aggregate values on tuples found so far in the group.  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When combining partial aggregate for count, add up the partial aggregates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For avg, keep sum and count, and divide sum by count at the end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Operations : Set Operations</a:t>
            </a:r>
            <a:endParaRPr/>
          </a:p>
        </p:txBody>
      </p:sp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861134" y="1282973"/>
            <a:ext cx="7483875" cy="3758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Set operations </a:t>
            </a:r>
            <a:r>
              <a:rPr lang="en-US"/>
              <a:t>(∪, ∩ and ⎯):  can either use variant of merge-join after sorting, or variant of hash-join.</a:t>
            </a:r>
            <a:endParaRPr b="1"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E.g., Set operations using hashing: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9900"/>
                </a:solidFill>
              </a:rPr>
              <a:t>1.   </a:t>
            </a:r>
            <a:r>
              <a:rPr lang="en-US"/>
              <a:t>Partition both relations using the same hash function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9900"/>
                </a:solidFill>
              </a:rPr>
              <a:t>2.   </a:t>
            </a:r>
            <a:r>
              <a:rPr lang="en-US"/>
              <a:t>Process each partition </a:t>
            </a:r>
            <a:r>
              <a:rPr i="1" lang="en-US"/>
              <a:t>i</a:t>
            </a:r>
            <a:r>
              <a:rPr lang="en-US"/>
              <a:t> as follows.  </a:t>
            </a:r>
            <a:endParaRPr/>
          </a:p>
          <a:p>
            <a:pPr indent="-342900" lvl="2" marL="12001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Using a different hashing function, build an in-memory hash index on </a:t>
            </a:r>
            <a:r>
              <a:rPr i="1" lang="en-US"/>
              <a:t>r</a:t>
            </a:r>
            <a:r>
              <a:rPr baseline="-25000" i="1" lang="en-US"/>
              <a:t>i</a:t>
            </a:r>
            <a:r>
              <a:rPr lang="en-US"/>
              <a:t>.</a:t>
            </a:r>
            <a:endParaRPr/>
          </a:p>
          <a:p>
            <a:pPr indent="-342900" lvl="2" marL="12001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Process s</a:t>
            </a:r>
            <a:r>
              <a:rPr baseline="-25000" lang="en-US"/>
              <a:t>i</a:t>
            </a:r>
            <a:r>
              <a:rPr lang="en-US"/>
              <a:t> as follows</a:t>
            </a:r>
            <a:endParaRPr/>
          </a:p>
          <a:p>
            <a:pPr indent="-228600" lvl="3" marL="14287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i="1" lang="en-US"/>
              <a:t>r </a:t>
            </a:r>
            <a:r>
              <a:rPr lang="en-US"/>
              <a:t>∪ </a:t>
            </a:r>
            <a:r>
              <a:rPr i="1" lang="en-US"/>
              <a:t>s</a:t>
            </a:r>
            <a:r>
              <a:rPr lang="en-US"/>
              <a:t>:  </a:t>
            </a:r>
            <a:endParaRPr/>
          </a:p>
          <a:p>
            <a:pPr indent="-342900" lvl="4" marL="1885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Add tuples in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lang="en-US"/>
              <a:t> to the hash index if they are not already in it.  </a:t>
            </a:r>
            <a:endParaRPr/>
          </a:p>
          <a:p>
            <a:pPr indent="-342900" lvl="4" marL="1885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At end of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lang="en-US"/>
              <a:t> add the tuples in the hash index to the result.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Operations : Set Operations</a:t>
            </a:r>
            <a:endParaRPr/>
          </a:p>
        </p:txBody>
      </p:sp>
      <p:sp>
        <p:nvSpPr>
          <p:cNvPr id="568" name="Google Shape;568;p47"/>
          <p:cNvSpPr txBox="1"/>
          <p:nvPr>
            <p:ph idx="1" type="body"/>
          </p:nvPr>
        </p:nvSpPr>
        <p:spPr>
          <a:xfrm>
            <a:off x="852257" y="1207363"/>
            <a:ext cx="7518568" cy="42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E.g., Set operations using hashing:</a:t>
            </a:r>
            <a:endParaRPr/>
          </a:p>
          <a:p>
            <a:pPr indent="0" lvl="1" marL="4572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9900"/>
                </a:solidFill>
              </a:rPr>
              <a:t>1.   </a:t>
            </a:r>
            <a:r>
              <a:rPr lang="en-US"/>
              <a:t>as before partition </a:t>
            </a:r>
            <a:r>
              <a:rPr i="1" lang="en-US"/>
              <a:t>r</a:t>
            </a:r>
            <a:r>
              <a:rPr lang="en-US"/>
              <a:t> and </a:t>
            </a:r>
            <a:r>
              <a:rPr i="1" lang="en-US"/>
              <a:t>s, </a:t>
            </a:r>
            <a:endParaRPr/>
          </a:p>
          <a:p>
            <a:pPr indent="0" lvl="1" marL="4572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9900"/>
                </a:solidFill>
              </a:rPr>
              <a:t>2.</a:t>
            </a:r>
            <a:r>
              <a:rPr lang="en-US"/>
              <a:t>   as before, process each partition </a:t>
            </a:r>
            <a:r>
              <a:rPr i="1" lang="en-US"/>
              <a:t>i</a:t>
            </a:r>
            <a:r>
              <a:rPr lang="en-US"/>
              <a:t> as follows</a:t>
            </a:r>
            <a:endParaRPr i="1"/>
          </a:p>
          <a:p>
            <a:pPr indent="-342900" lvl="2" marL="1200150" rtl="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build a hash index on </a:t>
            </a:r>
            <a:r>
              <a:rPr i="1" lang="en-US"/>
              <a:t>r</a:t>
            </a:r>
            <a:r>
              <a:rPr baseline="-25000" i="1" lang="en-US"/>
              <a:t>i</a:t>
            </a:r>
            <a:endParaRPr/>
          </a:p>
          <a:p>
            <a:pPr indent="-342900" lvl="2" marL="1200150" rtl="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Process s</a:t>
            </a:r>
            <a:r>
              <a:rPr baseline="-25000" lang="en-US"/>
              <a:t>i</a:t>
            </a:r>
            <a:r>
              <a:rPr lang="en-US"/>
              <a:t> as follows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i="1" lang="en-US"/>
              <a:t>r</a:t>
            </a:r>
            <a:r>
              <a:rPr lang="en-US"/>
              <a:t> ∩ </a:t>
            </a:r>
            <a:r>
              <a:rPr i="1" lang="en-US"/>
              <a:t>s</a:t>
            </a:r>
            <a:r>
              <a:rPr lang="en-US"/>
              <a:t>: </a:t>
            </a:r>
            <a:endParaRPr/>
          </a:p>
          <a:p>
            <a:pPr indent="-342900" lvl="4" marL="1885950" rtl="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output tuples in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/>
              <a:t>to the result if they are already there in the hash index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 </a:t>
            </a:r>
            <a:r>
              <a:rPr i="1" lang="en-US"/>
              <a:t>r</a:t>
            </a:r>
            <a:r>
              <a:rPr lang="en-US"/>
              <a:t> – </a:t>
            </a:r>
            <a:r>
              <a:rPr i="1" lang="en-US"/>
              <a:t>s:</a:t>
            </a:r>
            <a:r>
              <a:rPr lang="en-US"/>
              <a:t> </a:t>
            </a:r>
            <a:endParaRPr/>
          </a:p>
          <a:p>
            <a:pPr indent="-342900" lvl="4" marL="1885950" rtl="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for each tuple in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i="1" lang="en-US"/>
              <a:t>, </a:t>
            </a:r>
            <a:r>
              <a:rPr lang="en-US"/>
              <a:t>if it is there in the hash index, delete it from the index. </a:t>
            </a:r>
            <a:endParaRPr/>
          </a:p>
          <a:p>
            <a:pPr indent="-342900" lvl="4" marL="1885950" rtl="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 At end of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lang="en-US"/>
              <a:t> add remaining tuples in the hash index to the result.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Answering Keyword Queries</a:t>
            </a:r>
            <a:endParaRPr/>
          </a:p>
        </p:txBody>
      </p:sp>
      <p:sp>
        <p:nvSpPr>
          <p:cNvPr id="574" name="Google Shape;574;p48"/>
          <p:cNvSpPr txBox="1"/>
          <p:nvPr>
            <p:ph idx="1" type="body"/>
          </p:nvPr>
        </p:nvSpPr>
        <p:spPr>
          <a:xfrm>
            <a:off x="843379" y="1171852"/>
            <a:ext cx="7359588" cy="4013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Indices mapping keywords to documents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For each keyword, store sorted list of document IDs that contain the keyword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Commonly referred to as a </a:t>
            </a:r>
            <a:r>
              <a:rPr b="1" lang="en-US">
                <a:solidFill>
                  <a:srgbClr val="002060"/>
                </a:solidFill>
              </a:rPr>
              <a:t>inverted index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E.g.,: database:  d1, d4, d11, d45, d77, d123</a:t>
            </a:r>
            <a:br>
              <a:rPr lang="en-US"/>
            </a:br>
            <a:r>
              <a:rPr lang="en-US"/>
              <a:t>         distributed:  d4, d8, d11, d56, d77, d121, d333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To answer a query with several keywords, compute intersection of lists corresponding to those keywords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To support ranking, inverted lists store extra information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“</a:t>
            </a:r>
            <a:r>
              <a:rPr b="1" lang="en-US">
                <a:solidFill>
                  <a:srgbClr val="002060"/>
                </a:solidFill>
              </a:rPr>
              <a:t>Term frequency</a:t>
            </a:r>
            <a:r>
              <a:rPr lang="en-US"/>
              <a:t>” of the keyword in the document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“</a:t>
            </a:r>
            <a:r>
              <a:rPr b="1" lang="en-US">
                <a:solidFill>
                  <a:srgbClr val="002060"/>
                </a:solidFill>
              </a:rPr>
              <a:t>Inverse document frequency</a:t>
            </a:r>
            <a:r>
              <a:rPr lang="en-US"/>
              <a:t>” of the keyword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</a:rPr>
              <a:t>Page rank </a:t>
            </a:r>
            <a:r>
              <a:rPr lang="en-US"/>
              <a:t>of the document/web page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Operations : Outer Join</a:t>
            </a:r>
            <a:endParaRPr/>
          </a:p>
        </p:txBody>
      </p:sp>
      <p:sp>
        <p:nvSpPr>
          <p:cNvPr id="580" name="Google Shape;580;p49"/>
          <p:cNvSpPr txBox="1"/>
          <p:nvPr>
            <p:ph idx="1" type="body"/>
          </p:nvPr>
        </p:nvSpPr>
        <p:spPr>
          <a:xfrm>
            <a:off x="852255" y="1198753"/>
            <a:ext cx="7244997" cy="326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Outer join </a:t>
            </a:r>
            <a:r>
              <a:rPr lang="en-US"/>
              <a:t>can be computed either as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 join followed by addition of null-padded non-participating tuples.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by modifying the join algorithms.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Modifying merge join to compute </a:t>
            </a:r>
            <a:r>
              <a:rPr i="1" lang="en-US"/>
              <a:t>r </a:t>
            </a:r>
            <a:r>
              <a:rPr lang="en-US"/>
              <a:t>⟕ </a:t>
            </a:r>
            <a:r>
              <a:rPr i="1" lang="en-US"/>
              <a:t>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 </a:t>
            </a:r>
            <a:r>
              <a:rPr i="1" lang="en-US"/>
              <a:t>r </a:t>
            </a:r>
            <a:r>
              <a:rPr lang="en-US"/>
              <a:t>⟕</a:t>
            </a:r>
            <a:r>
              <a:rPr i="1" lang="en-US"/>
              <a:t> s</a:t>
            </a:r>
            <a:r>
              <a:rPr lang="en-US"/>
              <a:t>, non participating tuples are those in </a:t>
            </a:r>
            <a:r>
              <a:rPr i="1" lang="en-US"/>
              <a:t>r </a:t>
            </a:r>
            <a:r>
              <a:rPr lang="en-US"/>
              <a:t>– Π</a:t>
            </a:r>
            <a:r>
              <a:rPr baseline="-25000" i="1" lang="en-US"/>
              <a:t>R</a:t>
            </a:r>
            <a:r>
              <a:rPr lang="en-US"/>
              <a:t>(</a:t>
            </a:r>
            <a:r>
              <a:rPr i="1" lang="en-US"/>
              <a:t>r </a:t>
            </a:r>
            <a:r>
              <a:rPr lang="en-US"/>
              <a:t>⨝</a:t>
            </a:r>
            <a:r>
              <a:rPr i="1" lang="en-US"/>
              <a:t> s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Modify merge-join to compute </a:t>
            </a:r>
            <a:r>
              <a:rPr i="1" lang="en-US"/>
              <a:t>r </a:t>
            </a:r>
            <a:r>
              <a:rPr lang="en-US"/>
              <a:t>⟕ </a:t>
            </a:r>
            <a:r>
              <a:rPr i="1" lang="en-US"/>
              <a:t>s: 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During merging, for every tuple </a:t>
            </a:r>
            <a:r>
              <a:rPr i="1" lang="en-US"/>
              <a:t>t</a:t>
            </a:r>
            <a:r>
              <a:rPr baseline="-25000" i="1" lang="en-US"/>
              <a:t>r</a:t>
            </a:r>
            <a:r>
              <a:rPr i="1" lang="en-US"/>
              <a:t> </a:t>
            </a:r>
            <a:r>
              <a:rPr lang="en-US"/>
              <a:t>from </a:t>
            </a:r>
            <a:r>
              <a:rPr i="1" lang="en-US"/>
              <a:t>r </a:t>
            </a:r>
            <a:r>
              <a:rPr lang="en-US"/>
              <a:t>that do not match any tuple in </a:t>
            </a:r>
            <a:r>
              <a:rPr i="1" lang="en-US"/>
              <a:t>s, </a:t>
            </a:r>
            <a:r>
              <a:rPr lang="en-US"/>
              <a:t>output </a:t>
            </a:r>
            <a:r>
              <a:rPr i="1" lang="en-US"/>
              <a:t>t</a:t>
            </a:r>
            <a:r>
              <a:rPr baseline="-25000" i="1" lang="en-US"/>
              <a:t>r</a:t>
            </a:r>
            <a:r>
              <a:rPr lang="en-US"/>
              <a:t> padded with nulls.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Right outer-join and full outer-join can be computed similarly.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581" name="Google Shape;581;p49"/>
          <p:cNvGraphicFramePr/>
          <p:nvPr/>
        </p:nvGraphicFramePr>
        <p:xfrm>
          <a:off x="4479925" y="3235325"/>
          <a:ext cx="150813" cy="290513"/>
        </p:xfrm>
        <a:graphic>
          <a:graphicData uri="http://schemas.openxmlformats.org/presentationml/2006/ole">
            <mc:AlternateContent>
              <mc:Choice Requires="v">
                <p:oleObj r:id="rId4" imgH="290513" imgW="150813" progId="" spid="_x0000_s1">
                  <p:embed/>
                </p:oleObj>
              </mc:Choice>
              <mc:Fallback>
                <p:oleObj r:id="rId5" imgH="290513" imgW="150813" progId="">
                  <p:embed/>
                  <p:pic>
                    <p:nvPicPr>
                      <p:cNvPr id="581" name="Google Shape;581;p4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479925" y="3235325"/>
                        <a:ext cx="1508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Operations : Outer Join</a:t>
            </a:r>
            <a:endParaRPr/>
          </a:p>
        </p:txBody>
      </p:sp>
      <p:sp>
        <p:nvSpPr>
          <p:cNvPr id="588" name="Google Shape;588;p50"/>
          <p:cNvSpPr txBox="1"/>
          <p:nvPr>
            <p:ph idx="1" type="body"/>
          </p:nvPr>
        </p:nvSpPr>
        <p:spPr>
          <a:xfrm>
            <a:off x="843378" y="1174689"/>
            <a:ext cx="7483875" cy="198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Modifying hash join to compute </a:t>
            </a:r>
            <a:r>
              <a:rPr i="1" lang="en-US"/>
              <a:t>r </a:t>
            </a:r>
            <a:r>
              <a:rPr lang="en-US"/>
              <a:t>⟕</a:t>
            </a:r>
            <a:r>
              <a:rPr i="1" lang="en-US"/>
              <a:t> 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 </a:t>
            </a:r>
            <a:r>
              <a:rPr i="1" lang="en-US"/>
              <a:t>r</a:t>
            </a:r>
            <a:r>
              <a:rPr lang="en-US"/>
              <a:t> is probe relation, output non-matching </a:t>
            </a:r>
            <a:r>
              <a:rPr i="1" lang="en-US"/>
              <a:t>r</a:t>
            </a:r>
            <a:r>
              <a:rPr lang="en-US"/>
              <a:t> tuples padded with nulls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</a:t>
            </a:r>
            <a:r>
              <a:rPr i="1" lang="en-US"/>
              <a:t>r</a:t>
            </a:r>
            <a:r>
              <a:rPr lang="en-US"/>
              <a:t> is build relation, when probing keep track of which </a:t>
            </a:r>
            <a:br>
              <a:rPr lang="en-US"/>
            </a:br>
            <a:r>
              <a:rPr i="1" lang="en-US"/>
              <a:t>r</a:t>
            </a:r>
            <a:r>
              <a:rPr lang="en-US"/>
              <a:t>  tuples matched </a:t>
            </a:r>
            <a:r>
              <a:rPr i="1" lang="en-US"/>
              <a:t>s</a:t>
            </a:r>
            <a:r>
              <a:rPr lang="en-US"/>
              <a:t> tuples.  At end of</a:t>
            </a:r>
            <a:r>
              <a:rPr i="1" lang="en-US"/>
              <a:t> s</a:t>
            </a:r>
            <a:r>
              <a:rPr baseline="-25000" i="1" lang="en-US"/>
              <a:t>i</a:t>
            </a:r>
            <a:r>
              <a:rPr lang="en-US"/>
              <a:t>  output </a:t>
            </a:r>
            <a:br>
              <a:rPr lang="en-US"/>
            </a:br>
            <a:r>
              <a:rPr lang="en-US"/>
              <a:t>non-matched </a:t>
            </a:r>
            <a:r>
              <a:rPr i="1" lang="en-US"/>
              <a:t>r</a:t>
            </a:r>
            <a:r>
              <a:rPr lang="en-US"/>
              <a:t> tuples padded with nulls </a:t>
            </a:r>
            <a:endParaRPr/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i="1"/>
          </a:p>
        </p:txBody>
      </p:sp>
      <p:graphicFrame>
        <p:nvGraphicFramePr>
          <p:cNvPr id="589" name="Google Shape;589;p50"/>
          <p:cNvGraphicFramePr/>
          <p:nvPr/>
        </p:nvGraphicFramePr>
        <p:xfrm>
          <a:off x="4495800" y="3282950"/>
          <a:ext cx="150813" cy="290513"/>
        </p:xfrm>
        <a:graphic>
          <a:graphicData uri="http://schemas.openxmlformats.org/presentationml/2006/ole">
            <mc:AlternateContent>
              <mc:Choice Requires="v">
                <p:oleObj r:id="rId4" imgH="290513" imgW="150813" progId="" spid="_x0000_s1">
                  <p:embed/>
                </p:oleObj>
              </mc:Choice>
              <mc:Fallback>
                <p:oleObj r:id="rId5" imgH="290513" imgW="150813" progId="">
                  <p:embed/>
                  <p:pic>
                    <p:nvPicPr>
                      <p:cNvPr id="589" name="Google Shape;589;p5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495800" y="3282950"/>
                        <a:ext cx="1508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of Expressions</a:t>
            </a:r>
            <a:endParaRPr/>
          </a:p>
        </p:txBody>
      </p:sp>
      <p:sp>
        <p:nvSpPr>
          <p:cNvPr id="596" name="Google Shape;596;p51"/>
          <p:cNvSpPr txBox="1"/>
          <p:nvPr>
            <p:ph idx="1" type="body"/>
          </p:nvPr>
        </p:nvSpPr>
        <p:spPr>
          <a:xfrm>
            <a:off x="843378" y="1170717"/>
            <a:ext cx="7272213" cy="2627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So far: we have seen algorithms for individual operations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Alternatives for evaluating an entire expression tree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</a:rPr>
              <a:t>Materialization</a:t>
            </a:r>
            <a:r>
              <a:rPr lang="en-US"/>
              <a:t>:  generate results of an expression whose inputs are relations or are already computed, </a:t>
            </a:r>
            <a:r>
              <a:rPr b="1" lang="en-US">
                <a:solidFill>
                  <a:srgbClr val="002060"/>
                </a:solidFill>
              </a:rPr>
              <a:t>materialize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(store) it on disk. Repeat.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</a:rPr>
              <a:t>Pipelining</a:t>
            </a:r>
            <a:r>
              <a:rPr lang="en-US"/>
              <a:t>:  pass on tuples to parent operations even as an operation is being executed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We study above alternatives in more detail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Materialization</a:t>
            </a:r>
            <a:endParaRPr/>
          </a:p>
        </p:txBody>
      </p:sp>
      <p:sp>
        <p:nvSpPr>
          <p:cNvPr id="603" name="Google Shape;603;p52"/>
          <p:cNvSpPr txBox="1"/>
          <p:nvPr>
            <p:ph idx="1" type="body"/>
          </p:nvPr>
        </p:nvSpPr>
        <p:spPr>
          <a:xfrm>
            <a:off x="843378" y="1155766"/>
            <a:ext cx="7288581" cy="2097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Materialized evaluation</a:t>
            </a:r>
            <a:r>
              <a:rPr lang="en-US"/>
              <a:t>:</a:t>
            </a:r>
            <a:r>
              <a:rPr b="1" lang="en-US"/>
              <a:t>  </a:t>
            </a:r>
            <a:r>
              <a:rPr lang="en-US"/>
              <a:t>evaluate one operation at a time, starting at the lowest-level.  Use intermediate results materialized into temporary relations to evaluate next-level operations.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E.g., in figure below, compute and store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then compute the store its join with </a:t>
            </a:r>
            <a:r>
              <a:rPr i="1" lang="en-US"/>
              <a:t>instructor, </a:t>
            </a:r>
            <a:r>
              <a:rPr lang="en-US"/>
              <a:t>and finally compute the projection on </a:t>
            </a:r>
            <a:r>
              <a:rPr i="1" lang="en-US"/>
              <a:t>name. </a:t>
            </a:r>
            <a:endParaRPr b="1" i="1"/>
          </a:p>
        </p:txBody>
      </p:sp>
      <p:graphicFrame>
        <p:nvGraphicFramePr>
          <p:cNvPr id="604" name="Google Shape;604;p52"/>
          <p:cNvGraphicFramePr/>
          <p:nvPr/>
        </p:nvGraphicFramePr>
        <p:xfrm>
          <a:off x="2251199" y="2285199"/>
          <a:ext cx="3386138" cy="484188"/>
        </p:xfrm>
        <a:graphic>
          <a:graphicData uri="http://schemas.openxmlformats.org/presentationml/2006/ole">
            <mc:AlternateContent>
              <mc:Choice Requires="v">
                <p:oleObj r:id="rId4" imgH="484188" imgW="3386138" progId="" spid="_x0000_s1">
                  <p:embed/>
                </p:oleObj>
              </mc:Choice>
              <mc:Fallback>
                <p:oleObj r:id="rId5" imgH="484188" imgW="3386138" progId="">
                  <p:embed/>
                  <p:pic>
                    <p:nvPicPr>
                      <p:cNvPr id="604" name="Google Shape;604;p5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51199" y="2285199"/>
                        <a:ext cx="33861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5" name="Google Shape;605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36489" y="3500475"/>
            <a:ext cx="2840163" cy="210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Steps: Optimization (Cont.)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830496" y="1102497"/>
            <a:ext cx="7533439" cy="4275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Query Optimization</a:t>
            </a:r>
            <a:r>
              <a:rPr lang="en-US"/>
              <a:t>: </a:t>
            </a:r>
            <a:r>
              <a:rPr i="1" lang="en-US"/>
              <a:t>Amongst all equivalent evaluation plans choose the one with lowest cost</a:t>
            </a:r>
            <a:r>
              <a:rPr lang="en-US"/>
              <a:t>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 Cost is estimated using statistical information from the</a:t>
            </a:r>
            <a:br>
              <a:rPr b="1" lang="en-US"/>
            </a:br>
            <a:r>
              <a:rPr b="1" lang="en-US"/>
              <a:t> database catalog</a:t>
            </a:r>
            <a:endParaRPr b="1"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e.g.. number of tuples in each relation, size of tuples, etc.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this chapter we study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Metric: </a:t>
            </a:r>
            <a:r>
              <a:rPr i="1" lang="en-US"/>
              <a:t>How to measure query costs</a:t>
            </a:r>
            <a:endParaRPr i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Algorithm: Algorithms for evaluating relational algebra operations</a:t>
            </a:r>
            <a:endParaRPr i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Modular:</a:t>
            </a:r>
            <a:r>
              <a:rPr lang="en-US"/>
              <a:t> </a:t>
            </a:r>
            <a:r>
              <a:rPr lang="en-US"/>
              <a:t>How to combine algorithms for individual operations in order to evaluate a complete expression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Chapter 16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We study how to optimize queries, that is, how to find an evaluation plan with lowest estimated cost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Materialization (Cont.)</a:t>
            </a:r>
            <a:endParaRPr/>
          </a:p>
        </p:txBody>
      </p:sp>
      <p:sp>
        <p:nvSpPr>
          <p:cNvPr id="612" name="Google Shape;612;p53"/>
          <p:cNvSpPr txBox="1"/>
          <p:nvPr>
            <p:ph idx="1" type="body"/>
          </p:nvPr>
        </p:nvSpPr>
        <p:spPr>
          <a:xfrm>
            <a:off x="843378" y="1154950"/>
            <a:ext cx="7466121" cy="297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Materialized evaluation is always applicable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Cost of writing results to disk and reading them back can be quite high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Our cost formulas for operations ignore cost of writing results to disk, so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Overall cost  =  Sum of costs of individual operations + </a:t>
            </a:r>
            <a:br>
              <a:rPr lang="en-US"/>
            </a:br>
            <a:r>
              <a:rPr lang="en-US"/>
              <a:t>                         cost of writing intermediate results to disk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Double buffering</a:t>
            </a:r>
            <a:r>
              <a:rPr lang="en-US"/>
              <a:t>: use two output buffers for each operation, when one is full write it to disk while the other is getting filled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Allows overlap of disk writes with computation and reduces execution time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4"/>
          <p:cNvSpPr txBox="1"/>
          <p:nvPr>
            <p:ph type="title"/>
          </p:nvPr>
        </p:nvSpPr>
        <p:spPr>
          <a:xfrm>
            <a:off x="737600" y="34812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Pipelining [Not wait for full processing, process simultaneously]</a:t>
            </a:r>
            <a:endParaRPr/>
          </a:p>
        </p:txBody>
      </p:sp>
      <p:sp>
        <p:nvSpPr>
          <p:cNvPr id="619" name="Google Shape;619;p54"/>
          <p:cNvSpPr txBox="1"/>
          <p:nvPr>
            <p:ph idx="1" type="body"/>
          </p:nvPr>
        </p:nvSpPr>
        <p:spPr>
          <a:xfrm>
            <a:off x="852250" y="1185549"/>
            <a:ext cx="7600200" cy="49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b="1" lang="en-US">
                <a:solidFill>
                  <a:srgbClr val="002060"/>
                </a:solidFill>
              </a:rPr>
              <a:t>Pipelined evaluation</a:t>
            </a:r>
            <a:r>
              <a:rPr lang="en-US"/>
              <a:t>:  evaluate several operations simultaneously, passing the results of one operation on to the next.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E.g., in previous expression tree, don’t store result of</a:t>
            </a:r>
            <a:br>
              <a:rPr lang="en-US"/>
            </a:br>
            <a:br>
              <a:rPr lang="en-US"/>
            </a:br>
            <a:r>
              <a:rPr lang="en-US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instead, pass tuples directly to the join..  Similarly, don’t store result of join, pass tuples directly to projection. [</a:t>
            </a:r>
            <a:r>
              <a:rPr i="1" lang="en-US"/>
              <a:t>Produce 1 tuple -&gt; send it to parent, produce 2nd tuple send it to parent, etc. =&gt; multiple operations are being performed simultaneously</a:t>
            </a:r>
            <a:r>
              <a:rPr lang="en-US"/>
              <a:t>]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Much cheaper (in cost) </a:t>
            </a:r>
            <a:r>
              <a:rPr lang="en-US"/>
              <a:t>than materialization:</a:t>
            </a:r>
            <a:r>
              <a:rPr i="1" lang="en-US"/>
              <a:t> no need to store a temporary relation to disk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Pipelining may not always be possible – e.g., sort, hash-join. </a:t>
            </a:r>
            <a:r>
              <a:rPr b="1" lang="en-US"/>
              <a:t>[Full result computation is required]</a:t>
            </a:r>
            <a:endParaRPr b="1"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For pipelining to be effective, </a:t>
            </a:r>
            <a:r>
              <a:rPr i="1" lang="en-US"/>
              <a:t>use evaluation algorithms that generate output tuples even as tuples are received for inputs to the operation</a:t>
            </a:r>
            <a:r>
              <a:rPr lang="en-US"/>
              <a:t>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Pipelines can be executed in two ways:  </a:t>
            </a:r>
            <a:r>
              <a:rPr b="1" lang="en-US">
                <a:solidFill>
                  <a:srgbClr val="002060"/>
                </a:solidFill>
              </a:rPr>
              <a:t>demand driven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and </a:t>
            </a:r>
            <a:r>
              <a:rPr b="1" lang="en-US">
                <a:solidFill>
                  <a:srgbClr val="002060"/>
                </a:solidFill>
              </a:rPr>
              <a:t>producer driven</a:t>
            </a:r>
            <a:r>
              <a:rPr lang="en-US">
                <a:solidFill>
                  <a:srgbClr val="002060"/>
                </a:solidFill>
              </a:rPr>
              <a:t> </a:t>
            </a:r>
            <a:endParaRPr/>
          </a:p>
        </p:txBody>
      </p:sp>
      <p:graphicFrame>
        <p:nvGraphicFramePr>
          <p:cNvPr id="620" name="Google Shape;620;p54"/>
          <p:cNvGraphicFramePr/>
          <p:nvPr/>
        </p:nvGraphicFramePr>
        <p:xfrm>
          <a:off x="2391737" y="2003736"/>
          <a:ext cx="3386138" cy="484188"/>
        </p:xfrm>
        <a:graphic>
          <a:graphicData uri="http://schemas.openxmlformats.org/presentationml/2006/ole">
            <mc:AlternateContent>
              <mc:Choice Requires="v">
                <p:oleObj r:id="rId4" imgH="484188" imgW="3386138" progId="" spid="_x0000_s1">
                  <p:embed/>
                </p:oleObj>
              </mc:Choice>
              <mc:Fallback>
                <p:oleObj r:id="rId5" imgH="484188" imgW="3386138" progId="">
                  <p:embed/>
                  <p:pic>
                    <p:nvPicPr>
                      <p:cNvPr id="620" name="Google Shape;620;p5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91737" y="2003736"/>
                        <a:ext cx="33861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Pipelining (Cont.)</a:t>
            </a:r>
            <a:endParaRPr/>
          </a:p>
        </p:txBody>
      </p:sp>
      <p:sp>
        <p:nvSpPr>
          <p:cNvPr id="627" name="Google Shape;627;p55"/>
          <p:cNvSpPr txBox="1"/>
          <p:nvPr>
            <p:ph idx="1" type="body"/>
          </p:nvPr>
        </p:nvSpPr>
        <p:spPr>
          <a:xfrm>
            <a:off x="843379" y="1154363"/>
            <a:ext cx="7537142" cy="496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</a:t>
            </a:r>
            <a:r>
              <a:rPr b="1" lang="en-US">
                <a:solidFill>
                  <a:srgbClr val="002060"/>
                </a:solidFill>
              </a:rPr>
              <a:t>demand driven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or </a:t>
            </a:r>
            <a:r>
              <a:rPr b="1" lang="en-US">
                <a:solidFill>
                  <a:srgbClr val="002060"/>
                </a:solidFill>
              </a:rPr>
              <a:t>lazy</a:t>
            </a:r>
            <a:r>
              <a:rPr b="1" lang="en-US"/>
              <a:t> </a:t>
            </a:r>
            <a:r>
              <a:rPr lang="en-US"/>
              <a:t>evaluation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system repeatedly requests next tuple  from top level operation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Each operation requests  next tuple from children operations as required, in order to output its next tuple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 between calls, operation has to maintain “</a:t>
            </a:r>
            <a:r>
              <a:rPr b="1" lang="en-US">
                <a:solidFill>
                  <a:srgbClr val="002060"/>
                </a:solidFill>
              </a:rPr>
              <a:t>state</a:t>
            </a:r>
            <a:r>
              <a:rPr lang="en-US"/>
              <a:t>” so it knows what to return next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</a:t>
            </a:r>
            <a:r>
              <a:rPr b="1" lang="en-US">
                <a:solidFill>
                  <a:srgbClr val="002060"/>
                </a:solidFill>
              </a:rPr>
              <a:t>producer-driven</a:t>
            </a:r>
            <a:r>
              <a:rPr lang="en-US"/>
              <a:t> or </a:t>
            </a:r>
            <a:r>
              <a:rPr b="1" lang="en-US">
                <a:solidFill>
                  <a:srgbClr val="002060"/>
                </a:solidFill>
              </a:rPr>
              <a:t>eager</a:t>
            </a:r>
            <a:r>
              <a:rPr lang="en-US"/>
              <a:t> pipelining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Operators produce tuples eagerly and pass them up to their parents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Buffer maintained between operators, child puts tuples in buffer, parent removes tuples from buffer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if buffer is full, child waits till there is space in the buffer, and then generates more tuples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System schedules operations that have space in output buffer and can process more input tuples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Alternative name: </a:t>
            </a:r>
            <a:r>
              <a:rPr b="1" lang="en-US">
                <a:solidFill>
                  <a:srgbClr val="002060"/>
                </a:solidFill>
              </a:rPr>
              <a:t>pull</a:t>
            </a:r>
            <a:r>
              <a:rPr lang="en-US"/>
              <a:t> and </a:t>
            </a:r>
            <a:r>
              <a:rPr b="1" lang="en-US">
                <a:solidFill>
                  <a:srgbClr val="002060"/>
                </a:solidFill>
              </a:rPr>
              <a:t>push</a:t>
            </a:r>
            <a:r>
              <a:rPr lang="en-US"/>
              <a:t> models of pipelining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5d492b02e4_0_0"/>
          <p:cNvSpPr txBox="1"/>
          <p:nvPr/>
        </p:nvSpPr>
        <p:spPr>
          <a:xfrm>
            <a:off x="145650" y="661200"/>
            <a:ext cx="8852700" cy="6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2"/>
                </a:solidFill>
              </a:rPr>
              <a:t>How It Works: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The top-level operation (e.g., SELECT)</a:t>
            </a:r>
            <a:r>
              <a:rPr lang="en-US" sz="1500">
                <a:solidFill>
                  <a:schemeClr val="dk1"/>
                </a:solidFill>
              </a:rPr>
              <a:t> requests the </a:t>
            </a:r>
            <a:r>
              <a:rPr b="1" lang="en-US" sz="1500">
                <a:solidFill>
                  <a:schemeClr val="dk1"/>
                </a:solidFill>
              </a:rPr>
              <a:t>next tuple</a:t>
            </a:r>
            <a:r>
              <a:rPr lang="en-US" sz="1500">
                <a:solidFill>
                  <a:schemeClr val="dk1"/>
                </a:solidFill>
              </a:rPr>
              <a:t> from its child (e.g., a join).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That child, in turn, asks </a:t>
            </a:r>
            <a:r>
              <a:rPr b="1" lang="en-US" sz="1500">
                <a:solidFill>
                  <a:schemeClr val="dk1"/>
                </a:solidFill>
              </a:rPr>
              <a:t>its own child</a:t>
            </a:r>
            <a:r>
              <a:rPr lang="en-US" sz="1500">
                <a:solidFill>
                  <a:schemeClr val="dk1"/>
                </a:solidFill>
              </a:rPr>
              <a:t> (e.g., a scan or filter) for a tuple.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This chain continues until a base operator (like a table scan) returns a tuple.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The tuple then "bubbles up" the tree.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2"/>
                </a:solidFill>
              </a:rPr>
              <a:t>Key Idea: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Each operator </a:t>
            </a:r>
            <a:r>
              <a:rPr b="1" lang="en-US" sz="1500">
                <a:solidFill>
                  <a:schemeClr val="dk1"/>
                </a:solidFill>
              </a:rPr>
              <a:t>pulls data from its child</a:t>
            </a:r>
            <a:r>
              <a:rPr lang="en-US" sz="1500">
                <a:solidFill>
                  <a:schemeClr val="dk1"/>
                </a:solidFill>
              </a:rPr>
              <a:t> only when it needs to output the next tuple.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2"/>
                </a:solidFill>
              </a:rPr>
              <a:t>State Maintenance: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Since operators are called repeatedly (e.g.,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getNext()</a:t>
            </a:r>
            <a:r>
              <a:rPr lang="en-US" sz="1500">
                <a:solidFill>
                  <a:schemeClr val="dk1"/>
                </a:solidFill>
              </a:rPr>
              <a:t>), they must maintain </a:t>
            </a:r>
            <a:r>
              <a:rPr b="1" lang="en-US" sz="1500">
                <a:solidFill>
                  <a:schemeClr val="dk1"/>
                </a:solidFill>
              </a:rPr>
              <a:t>internal state</a:t>
            </a:r>
            <a:r>
              <a:rPr lang="en-US" sz="1500">
                <a:solidFill>
                  <a:schemeClr val="dk1"/>
                </a:solidFill>
              </a:rPr>
              <a:t> between calls.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Example: a join operator must remember which tuple pairs it has already tried, so it can resume where it left off.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✅ </a:t>
            </a:r>
            <a:r>
              <a:rPr b="1" lang="en-US" sz="1500">
                <a:solidFill>
                  <a:schemeClr val="dk2"/>
                </a:solidFill>
              </a:rPr>
              <a:t>Pros: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Simple control flow:</a:t>
            </a:r>
            <a:r>
              <a:rPr lang="en-US" sz="1500">
                <a:solidFill>
                  <a:schemeClr val="dk1"/>
                </a:solidFill>
              </a:rPr>
              <a:t> only compute what is requested.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Memory efficient:</a:t>
            </a:r>
            <a:r>
              <a:rPr lang="en-US" sz="1500">
                <a:solidFill>
                  <a:schemeClr val="dk1"/>
                </a:solidFill>
              </a:rPr>
              <a:t> doesn't buffer large numbers of tuples.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❌ Cons: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May result in inefficient use of CPU if child operators are called frequently but return few or no results.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634" name="Google Shape;634;g35d492b02e4_0_0"/>
          <p:cNvSpPr txBox="1"/>
          <p:nvPr/>
        </p:nvSpPr>
        <p:spPr>
          <a:xfrm>
            <a:off x="407100" y="92275"/>
            <a:ext cx="873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Demand-Driven / Lazy Evaluation / Pull Model</a:t>
            </a:r>
            <a:endParaRPr sz="2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Pipelining (Cont.)</a:t>
            </a:r>
            <a:endParaRPr/>
          </a:p>
        </p:txBody>
      </p:sp>
      <p:sp>
        <p:nvSpPr>
          <p:cNvPr id="641" name="Google Shape;641;p56"/>
          <p:cNvSpPr txBox="1"/>
          <p:nvPr>
            <p:ph idx="1" type="body"/>
          </p:nvPr>
        </p:nvSpPr>
        <p:spPr>
          <a:xfrm>
            <a:off x="848253" y="1182398"/>
            <a:ext cx="7479002" cy="431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Implementation of demand-driven pipelining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Each operation is implemented as an </a:t>
            </a:r>
            <a:r>
              <a:rPr b="1" lang="en-US">
                <a:solidFill>
                  <a:srgbClr val="002060"/>
                </a:solidFill>
              </a:rPr>
              <a:t>iterator</a:t>
            </a:r>
            <a:r>
              <a:rPr lang="en-US"/>
              <a:t> implementing the following operations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open()</a:t>
            </a:r>
            <a:endParaRPr/>
          </a:p>
          <a:p>
            <a:pPr indent="-228600" lvl="3" marL="14287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E.g., file scan: initialize file scan</a:t>
            </a:r>
            <a:endParaRPr/>
          </a:p>
          <a:p>
            <a:pPr indent="-228600" lvl="4" marL="17716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state: pointer to beginning of file</a:t>
            </a:r>
            <a:endParaRPr/>
          </a:p>
          <a:p>
            <a:pPr indent="-228600" lvl="3" marL="14287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E.g., merge join: sort relations;</a:t>
            </a:r>
            <a:endParaRPr/>
          </a:p>
          <a:p>
            <a:pPr indent="-228600" lvl="4" marL="17716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state: pointers to beginning of sorted relations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</a:t>
            </a:r>
            <a:r>
              <a:rPr b="1" lang="en-US"/>
              <a:t>next()</a:t>
            </a:r>
            <a:endParaRPr/>
          </a:p>
          <a:p>
            <a:pPr indent="-228600" lvl="3" marL="14287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E.g., for file scan: Output next tuple, and advance and store file pointer</a:t>
            </a:r>
            <a:endParaRPr/>
          </a:p>
          <a:p>
            <a:pPr indent="-228600" lvl="3" marL="14287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E.g., for merge join:  continue with merge from earlier state till next output tuple is found.  Save pointers as iterator state.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close()</a:t>
            </a:r>
            <a:endParaRPr/>
          </a:p>
          <a:p>
            <a:pPr indent="-224155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d492b02e4_0_11"/>
          <p:cNvSpPr txBox="1"/>
          <p:nvPr/>
        </p:nvSpPr>
        <p:spPr>
          <a:xfrm>
            <a:off x="141900" y="661675"/>
            <a:ext cx="8860200" cy="6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🔧 How It Works: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The base operators (e.g., scans)</a:t>
            </a:r>
            <a:r>
              <a:rPr lang="en-US" sz="1500">
                <a:solidFill>
                  <a:schemeClr val="dk1"/>
                </a:solidFill>
              </a:rPr>
              <a:t> </a:t>
            </a:r>
            <a:r>
              <a:rPr b="1" lang="en-US" sz="1500">
                <a:solidFill>
                  <a:schemeClr val="dk1"/>
                </a:solidFill>
              </a:rPr>
              <a:t>start producing tuples eagerly</a:t>
            </a:r>
            <a:r>
              <a:rPr lang="en-U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They </a:t>
            </a:r>
            <a:r>
              <a:rPr b="1" lang="en-US" sz="1500">
                <a:solidFill>
                  <a:schemeClr val="dk1"/>
                </a:solidFill>
              </a:rPr>
              <a:t>push</a:t>
            </a:r>
            <a:r>
              <a:rPr lang="en-US" sz="1500">
                <a:solidFill>
                  <a:schemeClr val="dk1"/>
                </a:solidFill>
              </a:rPr>
              <a:t> their output tuples into a </a:t>
            </a:r>
            <a:r>
              <a:rPr b="1" lang="en-US" sz="1500">
                <a:solidFill>
                  <a:schemeClr val="dk1"/>
                </a:solidFill>
              </a:rPr>
              <a:t>buffer</a:t>
            </a:r>
            <a:r>
              <a:rPr lang="en-US" sz="1500">
                <a:solidFill>
                  <a:schemeClr val="dk1"/>
                </a:solidFill>
              </a:rPr>
              <a:t> connected to their parent operator.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Parent operators </a:t>
            </a:r>
            <a:r>
              <a:rPr b="1" lang="en-US" sz="1500">
                <a:solidFill>
                  <a:schemeClr val="dk1"/>
                </a:solidFill>
              </a:rPr>
              <a:t>pull from the buffer</a:t>
            </a:r>
            <a:r>
              <a:rPr lang="en-US" sz="1500">
                <a:solidFill>
                  <a:schemeClr val="dk1"/>
                </a:solidFill>
              </a:rPr>
              <a:t> when they're ready to process more tuples.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🧠 Key Idea: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Data flows </a:t>
            </a:r>
            <a:r>
              <a:rPr b="1" lang="en-US" sz="1500">
                <a:solidFill>
                  <a:schemeClr val="dk1"/>
                </a:solidFill>
              </a:rPr>
              <a:t>from the bottom up</a:t>
            </a:r>
            <a:r>
              <a:rPr lang="en-US" sz="1500">
                <a:solidFill>
                  <a:schemeClr val="dk1"/>
                </a:solidFill>
              </a:rPr>
              <a:t>, and operators push tuples into the system as they are generated.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🔄 Buffering: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A </a:t>
            </a:r>
            <a:r>
              <a:rPr b="1" lang="en-US" sz="1500">
                <a:solidFill>
                  <a:schemeClr val="dk1"/>
                </a:solidFill>
              </a:rPr>
              <a:t>buffer</a:t>
            </a:r>
            <a:r>
              <a:rPr lang="en-US" sz="1500">
                <a:solidFill>
                  <a:schemeClr val="dk1"/>
                </a:solidFill>
              </a:rPr>
              <a:t> is used between each pair of operators.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If the buffer is </a:t>
            </a:r>
            <a:r>
              <a:rPr b="1" lang="en-US" sz="1500">
                <a:solidFill>
                  <a:schemeClr val="dk1"/>
                </a:solidFill>
              </a:rPr>
              <a:t>full</a:t>
            </a:r>
            <a:r>
              <a:rPr lang="en-US" sz="1500">
                <a:solidFill>
                  <a:schemeClr val="dk1"/>
                </a:solidFill>
              </a:rPr>
              <a:t>, the </a:t>
            </a:r>
            <a:r>
              <a:rPr b="1" lang="en-US" sz="1500">
                <a:solidFill>
                  <a:schemeClr val="dk1"/>
                </a:solidFill>
              </a:rPr>
              <a:t>child must wait</a:t>
            </a:r>
            <a:r>
              <a:rPr lang="en-US" sz="1500">
                <a:solidFill>
                  <a:schemeClr val="dk1"/>
                </a:solidFill>
              </a:rPr>
              <a:t> (i.e., the pipeline is backpressured).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The system’s scheduler determines </a:t>
            </a:r>
            <a:r>
              <a:rPr b="1" lang="en-US" sz="1500">
                <a:solidFill>
                  <a:schemeClr val="dk1"/>
                </a:solidFill>
              </a:rPr>
              <a:t>which operators can run</a:t>
            </a:r>
            <a:r>
              <a:rPr lang="en-US" sz="1500">
                <a:solidFill>
                  <a:schemeClr val="dk1"/>
                </a:solidFill>
              </a:rPr>
              <a:t>, based on buffer availability.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✅ Pros: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Potentially better CPU utilization by parallelizing operators. (DFS-alike holding vs parallel computation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Good for </a:t>
            </a:r>
            <a:r>
              <a:rPr b="1" lang="en-US" sz="1500">
                <a:solidFill>
                  <a:schemeClr val="dk1"/>
                </a:solidFill>
              </a:rPr>
              <a:t>streaming results</a:t>
            </a:r>
            <a:r>
              <a:rPr lang="en-US" sz="1500">
                <a:solidFill>
                  <a:schemeClr val="dk1"/>
                </a:solidFill>
              </a:rPr>
              <a:t> and pipelining over data-intensive tasks.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❌ Cons: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More </a:t>
            </a:r>
            <a:r>
              <a:rPr b="1" lang="en-US" sz="1500">
                <a:solidFill>
                  <a:schemeClr val="dk1"/>
                </a:solidFill>
              </a:rPr>
              <a:t>complex to manage</a:t>
            </a:r>
            <a:r>
              <a:rPr lang="en-US" sz="1500">
                <a:solidFill>
                  <a:schemeClr val="dk1"/>
                </a:solidFill>
              </a:rPr>
              <a:t> (buffering, scheduling).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May use more memory.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48" name="Google Shape;648;g35d492b02e4_0_11"/>
          <p:cNvSpPr txBox="1"/>
          <p:nvPr/>
        </p:nvSpPr>
        <p:spPr>
          <a:xfrm>
            <a:off x="937975" y="92275"/>
            <a:ext cx="796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Producer-Driven / Eager Evaluation / Push Model</a:t>
            </a:r>
            <a:endParaRPr sz="25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Blocking Operations</a:t>
            </a:r>
            <a:endParaRPr/>
          </a:p>
        </p:txBody>
      </p:sp>
      <p:sp>
        <p:nvSpPr>
          <p:cNvPr id="654" name="Google Shape;654;p57"/>
          <p:cNvSpPr txBox="1"/>
          <p:nvPr>
            <p:ph idx="1" type="body"/>
          </p:nvPr>
        </p:nvSpPr>
        <p:spPr>
          <a:xfrm>
            <a:off x="852257" y="1154365"/>
            <a:ext cx="7466120" cy="2948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Blocking operations</a:t>
            </a:r>
            <a:r>
              <a:rPr lang="en-US"/>
              <a:t>:  cannot generate any output until all input is consumed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sorting, aggregation, …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But can often consume inputs from a pipeline, or produce outputs to a pipeline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Key idea: blocking operations often have two suboperations (build &amp; Produce)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for sort:  run generation and merge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For hash join:  partitioning and build-probe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Treat them as separate operations (Build vs Produce)</a:t>
            </a:r>
            <a:endParaRPr/>
          </a:p>
        </p:txBody>
      </p:sp>
      <p:pic>
        <p:nvPicPr>
          <p:cNvPr id="655" name="Google Shape;65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1985" y="4681421"/>
            <a:ext cx="5480031" cy="148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5d492b02e4_0_2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Blocking Operations (Example)</a:t>
            </a:r>
            <a:endParaRPr/>
          </a:p>
        </p:txBody>
      </p:sp>
      <p:sp>
        <p:nvSpPr>
          <p:cNvPr id="662" name="Google Shape;662;g35d492b02e4_0_22"/>
          <p:cNvSpPr txBox="1"/>
          <p:nvPr/>
        </p:nvSpPr>
        <p:spPr>
          <a:xfrm>
            <a:off x="0" y="1011450"/>
            <a:ext cx="4600800" cy="5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 1. Sorting Operation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a. Run Generation Phase (Blocking)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Input tuples are read (possibly pipelined from a child operator).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Tuples are sorted in-memory until memory fills up.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When memory is full, sorted "runs" are written to disk.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Repeat until all input is consumed.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b. Merge Phase (Output)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Merge the sorted runs (using external merge sort).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As tuples are merged, they are </a:t>
            </a:r>
            <a:r>
              <a:rPr b="1" lang="en-US" sz="1500">
                <a:solidFill>
                  <a:schemeClr val="dk1"/>
                </a:solidFill>
              </a:rPr>
              <a:t>output one-by-one</a:t>
            </a:r>
            <a:r>
              <a:rPr lang="en-US" sz="1500">
                <a:solidFill>
                  <a:schemeClr val="dk1"/>
                </a:solidFill>
              </a:rPr>
              <a:t>, enabling them to be pipelined to the next operator.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✅ </a:t>
            </a:r>
            <a:r>
              <a:rPr i="1" lang="en-US" sz="1500">
                <a:solidFill>
                  <a:schemeClr val="dk1"/>
                </a:solidFill>
              </a:rPr>
              <a:t>So, while sorting blocks initially, it can resume pipelining in the second phase.</a:t>
            </a:r>
            <a:endParaRPr i="1" sz="1500">
              <a:solidFill>
                <a:schemeClr val="dk1"/>
              </a:solidFill>
            </a:endParaRPr>
          </a:p>
        </p:txBody>
      </p:sp>
      <p:sp>
        <p:nvSpPr>
          <p:cNvPr id="663" name="Google Shape;663;g35d492b02e4_0_22"/>
          <p:cNvSpPr txBox="1"/>
          <p:nvPr/>
        </p:nvSpPr>
        <p:spPr>
          <a:xfrm>
            <a:off x="4740050" y="1011450"/>
            <a:ext cx="4105500" cy="50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2. Hash Join Operation (Classic)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Suppose we’re joining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 ⋈ S</a:t>
            </a:r>
            <a:r>
              <a:rPr lang="en-US" sz="1500">
                <a:solidFill>
                  <a:schemeClr val="dk1"/>
                </a:solidFill>
              </a:rPr>
              <a:t> on attribute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U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a. Partitioning / Build Phase (Blocking)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All tuples of the </a:t>
            </a:r>
            <a:r>
              <a:rPr b="1" lang="en-US" sz="1500">
                <a:solidFill>
                  <a:schemeClr val="dk1"/>
                </a:solidFill>
              </a:rPr>
              <a:t>build relation</a:t>
            </a:r>
            <a:r>
              <a:rPr lang="en-US" sz="1500">
                <a:solidFill>
                  <a:schemeClr val="dk1"/>
                </a:solidFill>
              </a:rPr>
              <a:t> (say,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-US" sz="1500">
                <a:solidFill>
                  <a:schemeClr val="dk1"/>
                </a:solidFill>
              </a:rPr>
              <a:t>) are read.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A </a:t>
            </a:r>
            <a:r>
              <a:rPr b="1" lang="en-US" sz="1500">
                <a:solidFill>
                  <a:schemeClr val="dk1"/>
                </a:solidFill>
              </a:rPr>
              <a:t>hash table</a:t>
            </a:r>
            <a:r>
              <a:rPr lang="en-US" sz="1500">
                <a:solidFill>
                  <a:schemeClr val="dk1"/>
                </a:solidFill>
              </a:rPr>
              <a:t> is built on attribute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U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b. Probe Phase (Output)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Tuples from the </a:t>
            </a:r>
            <a:r>
              <a:rPr b="1" lang="en-US" sz="1500">
                <a:solidFill>
                  <a:schemeClr val="dk1"/>
                </a:solidFill>
              </a:rPr>
              <a:t>probe relation</a:t>
            </a:r>
            <a:r>
              <a:rPr lang="en-US" sz="1500">
                <a:solidFill>
                  <a:schemeClr val="dk1"/>
                </a:solidFill>
              </a:rPr>
              <a:t> (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1500">
                <a:solidFill>
                  <a:schemeClr val="dk1"/>
                </a:solidFill>
              </a:rPr>
              <a:t>) are read.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Each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1500">
                <a:solidFill>
                  <a:schemeClr val="dk1"/>
                </a:solidFill>
              </a:rPr>
              <a:t> tuple probes the hash table.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If a match is found, the joined tuple is output </a:t>
            </a:r>
            <a:r>
              <a:rPr b="1" lang="en-US" sz="1500">
                <a:solidFill>
                  <a:schemeClr val="dk1"/>
                </a:solidFill>
              </a:rPr>
              <a:t>immediately</a:t>
            </a:r>
            <a:r>
              <a:rPr lang="en-US" sz="1500">
                <a:solidFill>
                  <a:schemeClr val="dk1"/>
                </a:solidFill>
              </a:rPr>
              <a:t> (now pipelining is possible again).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✅ </a:t>
            </a:r>
            <a:r>
              <a:rPr i="1" lang="en-US" sz="1500">
                <a:solidFill>
                  <a:schemeClr val="dk1"/>
                </a:solidFill>
              </a:rPr>
              <a:t>Again, the blocking is confined to the build step; pipelining resumes in the probe step.</a:t>
            </a:r>
            <a:endParaRPr i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Pipeline Stages (Concurrent Processing)</a:t>
            </a:r>
            <a:endParaRPr/>
          </a:p>
        </p:txBody>
      </p:sp>
      <p:sp>
        <p:nvSpPr>
          <p:cNvPr id="669" name="Google Shape;669;p58"/>
          <p:cNvSpPr txBox="1"/>
          <p:nvPr>
            <p:ph idx="1" type="body"/>
          </p:nvPr>
        </p:nvSpPr>
        <p:spPr>
          <a:xfrm>
            <a:off x="870012" y="1222817"/>
            <a:ext cx="7159563" cy="1243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Pipeline stages</a:t>
            </a:r>
            <a:r>
              <a:rPr lang="en-US"/>
              <a:t>: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All operations in a stage run concurrently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 stage can start only after preceding stages have completed execution</a:t>
            </a:r>
            <a:endParaRPr/>
          </a:p>
          <a:p>
            <a:pPr indent="0" lvl="1" marL="4572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  <p:pic>
        <p:nvPicPr>
          <p:cNvPr id="670" name="Google Shape;67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2742" y="2683030"/>
            <a:ext cx="4863677" cy="1319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9"/>
          <p:cNvSpPr txBox="1"/>
          <p:nvPr>
            <p:ph type="title"/>
          </p:nvPr>
        </p:nvSpPr>
        <p:spPr>
          <a:xfrm>
            <a:off x="768350" y="213731"/>
            <a:ext cx="8077200" cy="5803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Algorithms for Pipelining</a:t>
            </a:r>
            <a:endParaRPr/>
          </a:p>
        </p:txBody>
      </p:sp>
      <p:sp>
        <p:nvSpPr>
          <p:cNvPr id="677" name="Google Shape;677;p59"/>
          <p:cNvSpPr txBox="1"/>
          <p:nvPr>
            <p:ph idx="1" type="body"/>
          </p:nvPr>
        </p:nvSpPr>
        <p:spPr>
          <a:xfrm>
            <a:off x="870010" y="1182399"/>
            <a:ext cx="7372205" cy="474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Some algorithms are not able to output results even as they get input tuples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merge join, or hash join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intermediate results written to disk and then read back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Algorithm variants to generate (at least some) results on the fly, as input tuples are read in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hybrid hash join generates output tuples even as probe relation tuples in the in-memory partition (partition 0) are read in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</a:rPr>
              <a:t>Double-pipelined join technique</a:t>
            </a:r>
            <a:r>
              <a:rPr lang="en-US"/>
              <a:t>: Hybrid hash join, modified to buffer partition 0 tuples of both relations in-memory, reading them as they become available, and output results of any matches between partition 0 tuples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When a new r</a:t>
            </a:r>
            <a:r>
              <a:rPr baseline="-25000" lang="en-US"/>
              <a:t>0</a:t>
            </a:r>
            <a:r>
              <a:rPr lang="en-US"/>
              <a:t> tuple is found, match it with existing s</a:t>
            </a:r>
            <a:r>
              <a:rPr baseline="-25000" lang="en-US"/>
              <a:t>0</a:t>
            </a:r>
            <a:r>
              <a:rPr lang="en-US"/>
              <a:t> tuples, output matches, and save it in r</a:t>
            </a:r>
            <a:r>
              <a:rPr baseline="-25000" lang="en-US"/>
              <a:t>0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Symmetrically for s</a:t>
            </a:r>
            <a:r>
              <a:rPr baseline="-25000" lang="en-US"/>
              <a:t>0</a:t>
            </a:r>
            <a:r>
              <a:rPr lang="en-US"/>
              <a:t> tuples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Measures of Query Cost</a:t>
            </a:r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841013" y="1138593"/>
            <a:ext cx="7663796" cy="47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Many factors contribute to </a:t>
            </a:r>
            <a:r>
              <a:rPr b="1" lang="en-US"/>
              <a:t>time cost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disk access, CPU</a:t>
            </a:r>
            <a:r>
              <a:rPr lang="en-US"/>
              <a:t>, and network </a:t>
            </a:r>
            <a:r>
              <a:rPr i="1" lang="en-US"/>
              <a:t>communication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Cost can be measured based on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</a:rPr>
              <a:t>response time</a:t>
            </a:r>
            <a:r>
              <a:rPr lang="en-US"/>
              <a:t>, i.e. total elapsed time for answering query, or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total </a:t>
            </a:r>
            <a:r>
              <a:rPr b="1" lang="en-US">
                <a:solidFill>
                  <a:srgbClr val="002060"/>
                </a:solidFill>
              </a:rPr>
              <a:t>resource consumption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We use </a:t>
            </a:r>
            <a:r>
              <a:rPr b="1" lang="en-US"/>
              <a:t>total resource consumption</a:t>
            </a:r>
            <a:r>
              <a:rPr lang="en-US"/>
              <a:t> as cost metric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solidFill>
                  <a:schemeClr val="dk2"/>
                </a:solidFill>
              </a:rPr>
              <a:t>Response time harder to estimate</a:t>
            </a:r>
            <a:r>
              <a:rPr lang="en-US"/>
              <a:t>, and </a:t>
            </a:r>
            <a:r>
              <a:rPr lang="en-US">
                <a:solidFill>
                  <a:srgbClr val="0000FF"/>
                </a:solidFill>
              </a:rPr>
              <a:t>minimizing resource consumption is a good idea in a shared database</a:t>
            </a:r>
            <a:endParaRPr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We ignore</a:t>
            </a:r>
            <a:r>
              <a:rPr b="1" lang="en-US"/>
              <a:t> CPU costs </a:t>
            </a:r>
            <a:r>
              <a:rPr lang="en-US"/>
              <a:t>f</a:t>
            </a:r>
            <a:r>
              <a:rPr lang="en-US"/>
              <a:t>or simplicity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Real systems do take </a:t>
            </a:r>
            <a:r>
              <a:rPr b="1" lang="en-US"/>
              <a:t>CPU cost</a:t>
            </a:r>
            <a:r>
              <a:rPr lang="en-US"/>
              <a:t> into account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Network costs must be considered for parallel systems</a:t>
            </a:r>
            <a:endParaRPr b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We describe </a:t>
            </a:r>
            <a:r>
              <a:rPr b="1" lang="en-US"/>
              <a:t>how to estimate the cost of each operation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We </a:t>
            </a:r>
            <a:r>
              <a:rPr b="1" lang="en-US"/>
              <a:t>do not include cost to writing output to disk</a:t>
            </a:r>
            <a:endParaRPr b="1"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Pipelining for Continuous-Stream Data</a:t>
            </a:r>
            <a:endParaRPr/>
          </a:p>
        </p:txBody>
      </p:sp>
      <p:sp>
        <p:nvSpPr>
          <p:cNvPr id="683" name="Google Shape;683;p60"/>
          <p:cNvSpPr txBox="1"/>
          <p:nvPr>
            <p:ph idx="1" type="body"/>
          </p:nvPr>
        </p:nvSpPr>
        <p:spPr>
          <a:xfrm>
            <a:off x="878889" y="1210785"/>
            <a:ext cx="7543218" cy="3565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Data </a:t>
            </a:r>
            <a:r>
              <a:rPr b="1" lang="en-US">
                <a:solidFill>
                  <a:srgbClr val="002060"/>
                </a:solidFill>
              </a:rPr>
              <a:t>streams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Data entering database in a continuous manner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 Sensor networks, user clicks, …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Continuous queries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Results get updated as streaming data enters the database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Aggregation on windows is often used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E.g., </a:t>
            </a:r>
            <a:r>
              <a:rPr b="1" lang="en-US">
                <a:solidFill>
                  <a:srgbClr val="002060"/>
                </a:solidFill>
              </a:rPr>
              <a:t>tumbling windows </a:t>
            </a:r>
            <a:r>
              <a:rPr lang="en-US"/>
              <a:t>divide time into units, e.g., hours, minutes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Need to use pipelined processing algorithms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</a:rPr>
              <a:t>Punctuations (special markers)</a:t>
            </a:r>
            <a:r>
              <a:rPr lang="en-US"/>
              <a:t> used to infer when all data for a window has been received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Processing in Memory</a:t>
            </a:r>
            <a:endParaRPr/>
          </a:p>
        </p:txBody>
      </p:sp>
      <p:sp>
        <p:nvSpPr>
          <p:cNvPr id="689" name="Google Shape;689;p61"/>
          <p:cNvSpPr txBox="1"/>
          <p:nvPr>
            <p:ph idx="1" type="body"/>
          </p:nvPr>
        </p:nvSpPr>
        <p:spPr>
          <a:xfrm>
            <a:off x="870012" y="1186721"/>
            <a:ext cx="7383657" cy="386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Query compilation to machine code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Overheads of interpretation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E.g., repeatedly finding attribute location within tuple, from metadata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Overhead of expression evaluation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Compilation can avoid many such overheads and speed up query processing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Often via generation of Java byte code / LLVM, with just-in-time (JIT) compilation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Column-oriented storage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Allows vector operations (in conjunction with compilation)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Cache conscious algorithms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5db50ff903_0_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Processing In Memory: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Optimize Query Execution?</a:t>
            </a:r>
            <a:endParaRPr sz="2000"/>
          </a:p>
        </p:txBody>
      </p:sp>
      <p:sp>
        <p:nvSpPr>
          <p:cNvPr id="696" name="Google Shape;696;g35db50ff903_0_0"/>
          <p:cNvSpPr txBox="1"/>
          <p:nvPr>
            <p:ph idx="1" type="body"/>
          </p:nvPr>
        </p:nvSpPr>
        <p:spPr>
          <a:xfrm>
            <a:off x="662147" y="745047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Traditional DBMSes often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interpret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query plans ( resolving the queries) — which is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flexible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, but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slow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due to: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Interpretation overhead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Every row or operation is evaluated with lots of metadata lookups and function calls.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Cache misses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Poor memory locality in traditional row-wise storage.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Repeated logic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Same operations are re-evaluated for each tuple.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To address this, modern systems use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query compilation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column-oriented storage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cache-conscious designs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5db50ff903_0_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Compilation to Machine Code</a:t>
            </a:r>
            <a:endParaRPr/>
          </a:p>
        </p:txBody>
      </p:sp>
      <p:sp>
        <p:nvSpPr>
          <p:cNvPr id="703" name="Google Shape;703;g35db50ff903_0_7"/>
          <p:cNvSpPr txBox="1"/>
          <p:nvPr>
            <p:ph idx="1" type="body"/>
          </p:nvPr>
        </p:nvSpPr>
        <p:spPr>
          <a:xfrm>
            <a:off x="985050" y="727072"/>
            <a:ext cx="8014200" cy="37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95"/>
              </a:spcBef>
              <a:spcAft>
                <a:spcPts val="0"/>
              </a:spcAft>
              <a:buNone/>
            </a:pPr>
            <a:r>
              <a:rPr lang="en-US"/>
              <a:t>“SELECT salary * 1.1 FROM Employee WHERE age &gt; 30;”</a:t>
            </a:r>
            <a:endParaRPr/>
          </a:p>
        </p:txBody>
      </p:sp>
      <p:sp>
        <p:nvSpPr>
          <p:cNvPr id="704" name="Google Shape;704;g35db50ff903_0_7"/>
          <p:cNvSpPr txBox="1"/>
          <p:nvPr/>
        </p:nvSpPr>
        <p:spPr>
          <a:xfrm>
            <a:off x="138350" y="1553050"/>
            <a:ext cx="43395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A traditional system would: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Use metadata to locate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salary</a:t>
            </a:r>
            <a:r>
              <a:rPr lang="en-US" sz="1500">
                <a:solidFill>
                  <a:schemeClr val="dk1"/>
                </a:solidFill>
              </a:rPr>
              <a:t> and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en-US" sz="1500">
                <a:solidFill>
                  <a:schemeClr val="dk1"/>
                </a:solidFill>
              </a:rPr>
              <a:t> in each tuple.</a:t>
            </a:r>
            <a:br>
              <a:rPr lang="en-U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Evaluate the filter (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 &gt; 30</a:t>
            </a:r>
            <a:r>
              <a:rPr lang="en-US" sz="1500">
                <a:solidFill>
                  <a:schemeClr val="dk1"/>
                </a:solidFill>
              </a:rPr>
              <a:t>) and expression (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salary * 1.1</a:t>
            </a:r>
            <a:r>
              <a:rPr lang="en-US" sz="1500">
                <a:solidFill>
                  <a:schemeClr val="dk1"/>
                </a:solidFill>
              </a:rPr>
              <a:t>) through function pointers or interpreted logic.</a:t>
            </a:r>
            <a:br>
              <a:rPr lang="en-U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Do this repeatedly for </a:t>
            </a:r>
            <a:r>
              <a:rPr b="1" lang="en-US" sz="1500">
                <a:solidFill>
                  <a:schemeClr val="dk1"/>
                </a:solidFill>
              </a:rPr>
              <a:t>every tuple</a:t>
            </a:r>
            <a:r>
              <a:rPr lang="en-U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05" name="Google Shape;705;g35db50ff903_0_7"/>
          <p:cNvSpPr txBox="1"/>
          <p:nvPr/>
        </p:nvSpPr>
        <p:spPr>
          <a:xfrm>
            <a:off x="4477850" y="1165225"/>
            <a:ext cx="4105500" cy="50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Compilation Approach: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Instead, the system </a:t>
            </a:r>
            <a:r>
              <a:rPr b="1" lang="en-US" sz="1500">
                <a:solidFill>
                  <a:schemeClr val="dk1"/>
                </a:solidFill>
              </a:rPr>
              <a:t>generates optimized machine code (conversion to a code)</a:t>
            </a:r>
            <a:r>
              <a:rPr lang="en-US" sz="1500">
                <a:solidFill>
                  <a:schemeClr val="dk1"/>
                </a:solidFill>
              </a:rPr>
              <a:t> that: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Accesses attributes directly (no metadata lookup).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Inlines expressions (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salary * 1.1</a:t>
            </a:r>
            <a:r>
              <a:rPr lang="en-US" sz="1500">
                <a:solidFill>
                  <a:schemeClr val="dk1"/>
                </a:solidFill>
              </a:rPr>
              <a:t> becomes a native machine multiply).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Avoids general-purpose interpreter overhead.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🔧 Implementation: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LLVM</a:t>
            </a:r>
            <a:r>
              <a:rPr lang="en-US" sz="1500">
                <a:solidFill>
                  <a:schemeClr val="dk1"/>
                </a:solidFill>
              </a:rPr>
              <a:t>: Used to generate highly optimized native code (C-like performance).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Java bytecode</a:t>
            </a:r>
            <a:r>
              <a:rPr lang="en-US" sz="1500">
                <a:solidFill>
                  <a:schemeClr val="dk1"/>
                </a:solidFill>
              </a:rPr>
              <a:t>: Some systems (like Apache Flink) generate JVM bytecode and use the JIT compiler.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06" name="Google Shape;706;g35db50ff903_0_7"/>
          <p:cNvSpPr txBox="1"/>
          <p:nvPr/>
        </p:nvSpPr>
        <p:spPr>
          <a:xfrm>
            <a:off x="233725" y="5557125"/>
            <a:ext cx="39978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Benefits: Massive speedups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5db50ff903_0_2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column oriented storage</a:t>
            </a:r>
            <a:endParaRPr/>
          </a:p>
        </p:txBody>
      </p:sp>
      <p:sp>
        <p:nvSpPr>
          <p:cNvPr id="713" name="Google Shape;713;g35db50ff903_0_27"/>
          <p:cNvSpPr txBox="1"/>
          <p:nvPr>
            <p:ph idx="1" type="body"/>
          </p:nvPr>
        </p:nvSpPr>
        <p:spPr>
          <a:xfrm>
            <a:off x="831272" y="1102497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/>
              <a:t>Traditional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[ id | name | age | salary ]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/>
              <a:t>[ 1  | Joe  | 28  | 50000  ]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1500"/>
              <a:t>(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Bad for analytical queries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that only need a few columns (e.g.,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salary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). Find attribute location -&gt; filtering -&gt; processing)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vs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/>
              <a:t>id:     [1, 2, 3, 4, ...]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/>
              <a:t>name:   [Joe, Mary, ...]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/>
              <a:t>age:    [28, 35, 42, ...]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/>
              <a:t>salary: [50000, 70000, ...]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/>
              <a:t>Benefits: 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Excellent for queries that: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Read a few columns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Apply filters or aggregation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Enables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vectorized processing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— operating on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entire arrays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of data.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db50ff903_0_3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Vectorized Execution</a:t>
            </a:r>
            <a:endParaRPr/>
          </a:p>
        </p:txBody>
      </p:sp>
      <p:sp>
        <p:nvSpPr>
          <p:cNvPr id="720" name="Google Shape;720;g35db50ff903_0_38"/>
          <p:cNvSpPr txBox="1"/>
          <p:nvPr>
            <p:ph idx="1" type="body"/>
          </p:nvPr>
        </p:nvSpPr>
        <p:spPr>
          <a:xfrm>
            <a:off x="831272" y="1102497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Instead of processing one row at a time, modern systems: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Load an entire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vector/batch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(e.g., 1024 values).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Apply operations (filter, add, multiply)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in bulk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, often using SIMD (Single Instruction, Multiple Data).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Further boosts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CPU throughput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cache utilization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“ SELECT AVG(salary) FROM Employee WHERE age &gt; 30, ”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/>
              <a:t>Optimized solution: 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b="1" i="1" lang="en-US" sz="1500">
                <a:latin typeface="Arial"/>
                <a:ea typeface="Arial"/>
                <a:cs typeface="Arial"/>
                <a:sym typeface="Arial"/>
              </a:rPr>
              <a:t>→ Scan the </a:t>
            </a:r>
            <a:r>
              <a:rPr b="1" i="1"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b="1" i="1" lang="en-US" sz="1500">
                <a:latin typeface="Arial"/>
                <a:ea typeface="Arial"/>
                <a:cs typeface="Arial"/>
                <a:sym typeface="Arial"/>
              </a:rPr>
              <a:t> column (vector of 1024), compute a bitmap of rows where </a:t>
            </a:r>
            <a:r>
              <a:rPr b="1" i="1"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 &gt; 30</a:t>
            </a:r>
            <a:r>
              <a:rPr b="1" i="1" lang="en-US" sz="1500">
                <a:latin typeface="Arial"/>
                <a:ea typeface="Arial"/>
                <a:cs typeface="Arial"/>
                <a:sym typeface="Arial"/>
              </a:rPr>
              <a:t>, then apply it to </a:t>
            </a:r>
            <a:r>
              <a:rPr b="1" i="1"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salary</a:t>
            </a:r>
            <a:r>
              <a:rPr b="1" i="1" lang="en-US" sz="1500">
                <a:latin typeface="Arial"/>
                <a:ea typeface="Arial"/>
                <a:cs typeface="Arial"/>
                <a:sym typeface="Arial"/>
              </a:rPr>
              <a:t>.</a:t>
            </a:r>
            <a:endParaRPr b="1" i="1" sz="15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5db50ff903_0_2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Cache </a:t>
            </a:r>
            <a:r>
              <a:rPr lang="en-US"/>
              <a:t>Conscious Algorithms</a:t>
            </a:r>
            <a:r>
              <a:rPr lang="en-US"/>
              <a:t> </a:t>
            </a:r>
            <a:endParaRPr/>
          </a:p>
        </p:txBody>
      </p:sp>
      <p:sp>
        <p:nvSpPr>
          <p:cNvPr id="727" name="Google Shape;727;g35db50ff903_0_21"/>
          <p:cNvSpPr txBox="1"/>
          <p:nvPr>
            <p:ph idx="1" type="body"/>
          </p:nvPr>
        </p:nvSpPr>
        <p:spPr>
          <a:xfrm>
            <a:off x="662147" y="871847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Modern CPUs are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very fast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, but memory access is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very slow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unless the data is in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cache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(L1, L2, L3).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Problem: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500">
                <a:latin typeface="Arial"/>
                <a:ea typeface="Arial"/>
                <a:cs typeface="Arial"/>
                <a:sym typeface="Arial"/>
              </a:rPr>
              <a:t>Row-based scans or poor memory layout → lots of cache misses → slow performance.</a:t>
            </a:r>
            <a:endParaRPr i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Solution: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Design algorithms to: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Access data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sequentially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(e.g., column vectors).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Minimize pointer chasing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compact data structures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that fit in cache.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Examples: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Cache-conscious B-trees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 Nodes sized to fit cache lines.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Hash joins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 With bucket buffers in cache.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Tiling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 Break large computations into cache-sized blocks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Cache Conscious Algorithms</a:t>
            </a:r>
            <a:endParaRPr/>
          </a:p>
        </p:txBody>
      </p:sp>
      <p:sp>
        <p:nvSpPr>
          <p:cNvPr id="733" name="Google Shape;733;p62"/>
          <p:cNvSpPr txBox="1"/>
          <p:nvPr>
            <p:ph idx="1" type="body"/>
          </p:nvPr>
        </p:nvSpPr>
        <p:spPr>
          <a:xfrm>
            <a:off x="870013" y="1102497"/>
            <a:ext cx="7457241" cy="5129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Goal: minimize cache misses, make best use of data fetched into the cache as part of a cache line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For sorting: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 runs that are as large as L3 cache (a few megabytes) to avoid cache misses during sorting of a run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Then merge runs as usual in merge-sort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For hash-join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First create partitions such that build+probe partitions fit in memory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Then subpartition further s.t. build subpartition+index fits in L3 cache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Speeds up probe phase significantly by avoiding cache misses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Lay out attributes of tuples to maximize cache usage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Attributes that are often accessed together should be stored adjacent to each other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Use multiple threads for parallel query processing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Cache misses leads to stall of one thread, but others can proceed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of Chapter 15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Measures of Query Cost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830496" y="1102497"/>
            <a:ext cx="7576657" cy="520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Disk cost can be estimated as: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Number of seeks </a:t>
            </a:r>
            <a:r>
              <a:rPr lang="en-US"/>
              <a:t>              *</a:t>
            </a:r>
            <a:r>
              <a:rPr i="1" lang="en-US"/>
              <a:t>average-seek-cost</a:t>
            </a:r>
            <a:endParaRPr i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Number of blocks read </a:t>
            </a:r>
            <a:r>
              <a:rPr lang="en-US"/>
              <a:t>    *</a:t>
            </a:r>
            <a:r>
              <a:rPr i="1" lang="en-US"/>
              <a:t>average-block-read-cost</a:t>
            </a:r>
            <a:endParaRPr i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Number of blocks written</a:t>
            </a:r>
            <a:r>
              <a:rPr lang="en-US"/>
              <a:t> *</a:t>
            </a:r>
            <a:r>
              <a:rPr i="1" lang="en-US"/>
              <a:t>average-block-write-cost</a:t>
            </a:r>
            <a:endParaRPr i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For simplicity we just use the </a:t>
            </a:r>
            <a:r>
              <a:rPr b="1" lang="en-US">
                <a:solidFill>
                  <a:srgbClr val="002060"/>
                </a:solidFill>
              </a:rPr>
              <a:t>number of block transfers</a:t>
            </a:r>
            <a:r>
              <a:rPr i="1" lang="en-US">
                <a:solidFill>
                  <a:srgbClr val="002060"/>
                </a:solidFill>
              </a:rPr>
              <a:t> </a:t>
            </a:r>
            <a:r>
              <a:rPr i="1" lang="en-US"/>
              <a:t>from disk and the </a:t>
            </a:r>
            <a:r>
              <a:rPr b="1" lang="en-US">
                <a:solidFill>
                  <a:srgbClr val="002060"/>
                </a:solidFill>
              </a:rPr>
              <a:t>number of seeks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as the cost measures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>
                <a:solidFill>
                  <a:srgbClr val="002060"/>
                </a:solidFill>
              </a:rPr>
              <a:t>t</a:t>
            </a:r>
            <a:r>
              <a:rPr baseline="-25000" i="1" lang="en-US">
                <a:solidFill>
                  <a:srgbClr val="002060"/>
                </a:solidFill>
              </a:rPr>
              <a:t>T</a:t>
            </a:r>
            <a:r>
              <a:rPr lang="en-US"/>
              <a:t> – time to transfer one block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Assuming for simplicity that write cost is same as read cost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>
                <a:solidFill>
                  <a:srgbClr val="002060"/>
                </a:solidFill>
              </a:rPr>
              <a:t>t</a:t>
            </a:r>
            <a:r>
              <a:rPr baseline="-25000" i="1" lang="en-US">
                <a:solidFill>
                  <a:srgbClr val="002060"/>
                </a:solidFill>
              </a:rPr>
              <a:t>S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– time for one seek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Cost for b block transfers plus S seeks</a:t>
            </a:r>
            <a:br>
              <a:rPr lang="en-US"/>
            </a:br>
            <a:r>
              <a:rPr lang="en-US"/>
              <a:t>        </a:t>
            </a:r>
            <a:r>
              <a:rPr i="1" lang="en-US"/>
              <a:t>b * t</a:t>
            </a:r>
            <a:r>
              <a:rPr baseline="-25000" i="1" lang="en-US"/>
              <a:t>T</a:t>
            </a:r>
            <a:r>
              <a:rPr i="1" lang="en-US"/>
              <a:t> + S * t</a:t>
            </a:r>
            <a:r>
              <a:rPr baseline="-25000" i="1" lang="en-US"/>
              <a:t>S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i="1" lang="en-US">
                <a:solidFill>
                  <a:srgbClr val="002060"/>
                </a:solidFill>
              </a:rPr>
              <a:t>t</a:t>
            </a:r>
            <a:r>
              <a:rPr baseline="-25000" i="1" lang="en-US">
                <a:solidFill>
                  <a:srgbClr val="002060"/>
                </a:solidFill>
              </a:rPr>
              <a:t>S</a:t>
            </a:r>
            <a:r>
              <a:rPr baseline="-25000" lang="en-US"/>
              <a:t> </a:t>
            </a:r>
            <a:r>
              <a:rPr lang="en-US">
                <a:solidFill>
                  <a:schemeClr val="accent4"/>
                </a:solidFill>
              </a:rPr>
              <a:t>and</a:t>
            </a:r>
            <a:r>
              <a:rPr i="1" lang="en-US">
                <a:solidFill>
                  <a:srgbClr val="002060"/>
                </a:solidFill>
              </a:rPr>
              <a:t> t</a:t>
            </a:r>
            <a:r>
              <a:rPr baseline="-25000" i="1" lang="en-US">
                <a:solidFill>
                  <a:srgbClr val="002060"/>
                </a:solidFill>
              </a:rPr>
              <a:t>T</a:t>
            </a:r>
            <a:r>
              <a:rPr lang="en-US"/>
              <a:t> depend </a:t>
            </a:r>
            <a:r>
              <a:rPr b="1" lang="en-US"/>
              <a:t>on where data is stored</a:t>
            </a:r>
            <a:r>
              <a:rPr lang="en-US"/>
              <a:t>; with 4 KB blocks: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High end magnetic disk: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lang="en-US"/>
              <a:t> = 4 msec and </a:t>
            </a:r>
            <a:r>
              <a:rPr i="1" lang="en-US"/>
              <a:t>t</a:t>
            </a:r>
            <a:r>
              <a:rPr baseline="-25000" i="1" lang="en-US"/>
              <a:t>T</a:t>
            </a:r>
            <a:r>
              <a:rPr lang="en-US"/>
              <a:t> =0.1 msec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SSD: 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lang="en-US"/>
              <a:t> = 20-90 microsec and </a:t>
            </a:r>
            <a:r>
              <a:rPr i="1" lang="en-US"/>
              <a:t>t</a:t>
            </a:r>
            <a:r>
              <a:rPr baseline="-25000" i="1" lang="en-US"/>
              <a:t>T</a:t>
            </a:r>
            <a:r>
              <a:rPr lang="en-US"/>
              <a:t> = 2-10 microsec for 4KB 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2000-02-23T18:58:38Z</dcterms:created>
  <dc:creator>Marilyn Turnamian</dc:creator>
</cp:coreProperties>
</file>