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6ae42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46ae42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46ae42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46ae42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946ae42b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946ae42b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46ae42b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946ae42b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946ae42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946ae42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946ae42b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946ae42b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946ae42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946ae42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946ae42b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946ae42b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946ae42b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946ae42b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46ae4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46ae4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7de03f4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7de03f4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946ae42b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946ae42b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946ae42b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946ae42b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46ae42b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46ae42b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946ae42b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946ae42b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946ae42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946ae42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946ae42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946ae42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946ae42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946ae42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946ae42b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946ae42b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946ae42b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946ae42b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946ae42b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946ae42b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de03f4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de03f4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946ae42b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946ae42b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46ae42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46ae42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946ae42b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946ae42b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46ae42b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46ae42b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946ae42b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946ae42b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8293960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8293960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8293960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8293960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8293960d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8293960d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e41cbc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e41cbc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e41cbc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e41cbc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e41cbc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e41cbc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Slide Template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drive.google.com/drive/folders/1pGOxEWfaCqMTY8t7vk7fmnCkV9jq01fQ?usp=sharin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3216: Software Design Patterns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1. Intro to Design Patterns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(Strategy Pattern)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86075" cy="17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150" y="1955675"/>
            <a:ext cx="6053934" cy="29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7122250" y="1535800"/>
            <a:ext cx="1614600" cy="67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6252925" y="304250"/>
            <a:ext cx="2597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Arrow means (Extends)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l="13830"/>
          <a:stretch/>
        </p:blipFill>
        <p:spPr>
          <a:xfrm>
            <a:off x="623025" y="2571750"/>
            <a:ext cx="1982125" cy="18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040400" y="988875"/>
            <a:ext cx="3339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Solution focusing on reusability(Applying inheritance)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l="10370" t="13142" b="4301"/>
          <a:stretch/>
        </p:blipFill>
        <p:spPr>
          <a:xfrm>
            <a:off x="146975" y="138675"/>
            <a:ext cx="4157700" cy="16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4572000" y="138675"/>
            <a:ext cx="2442300" cy="55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New Challenge Appears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75" y="1853800"/>
            <a:ext cx="4425030" cy="30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209150" y="4578625"/>
            <a:ext cx="575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it creates a problem.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524875" y="895125"/>
            <a:ext cx="1370700" cy="219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88175" y="695950"/>
            <a:ext cx="1429500" cy="86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t="9893"/>
          <a:stretch/>
        </p:blipFill>
        <p:spPr>
          <a:xfrm>
            <a:off x="82100" y="836325"/>
            <a:ext cx="7773650" cy="35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4712325" y="98425"/>
            <a:ext cx="2999400" cy="268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1009950" y="520200"/>
            <a:ext cx="1101300" cy="63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" y="82100"/>
            <a:ext cx="37856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2028150" y="3789075"/>
            <a:ext cx="2027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 possible solution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000" y="152400"/>
            <a:ext cx="3241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4243675" y="1164600"/>
            <a:ext cx="796800" cy="190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500850" y="274175"/>
            <a:ext cx="12303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the issue persists.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" y="1710700"/>
            <a:ext cx="75057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6106600" y="1035725"/>
            <a:ext cx="1277100" cy="241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5532475" y="1176325"/>
            <a:ext cx="996000" cy="16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95250" y="344450"/>
            <a:ext cx="50028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Solution using Interface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098975" y="473350"/>
            <a:ext cx="35268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Issues: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 &gt; Lost Reusability, need to implement each interface each time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-&gt; Brings difficulties in code maintenance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00700" y="203875"/>
            <a:ext cx="41712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First Design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l="9670" r="4676"/>
          <a:stretch/>
        </p:blipFill>
        <p:spPr>
          <a:xfrm>
            <a:off x="236650" y="744125"/>
            <a:ext cx="4792025" cy="1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l="7800" t="12762"/>
          <a:stretch/>
        </p:blipFill>
        <p:spPr>
          <a:xfrm>
            <a:off x="476900" y="2892900"/>
            <a:ext cx="4320825" cy="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5" y="234425"/>
            <a:ext cx="7811675" cy="449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7494950" y="1914450"/>
            <a:ext cx="1288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Putting flying and quacking to different classes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142950" y="180425"/>
            <a:ext cx="3491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Second Design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l="8231" t="11995"/>
          <a:stretch/>
        </p:blipFill>
        <p:spPr>
          <a:xfrm>
            <a:off x="142950" y="766250"/>
            <a:ext cx="4206050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425" y="180425"/>
            <a:ext cx="32194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00" y="2102000"/>
            <a:ext cx="3599200" cy="26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5719950" y="4093700"/>
            <a:ext cx="16521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Helps to add new behaviour on the fly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318675" y="227300"/>
            <a:ext cx="73695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Program to an interface == Program to a supertype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77275" y="859975"/>
            <a:ext cx="857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 implement the supertype, we can either use </a:t>
            </a: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Abstract classes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t="3846"/>
          <a:stretch/>
        </p:blipFill>
        <p:spPr>
          <a:xfrm>
            <a:off x="2730000" y="1387225"/>
            <a:ext cx="3370700" cy="32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Design Pattern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patterns </a:t>
            </a:r>
            <a:r>
              <a:rPr lang="en" b="1"/>
              <a:t>represent the best practices</a:t>
            </a:r>
            <a:r>
              <a:rPr lang="en"/>
              <a:t> used by experienced object-oriented software developers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patterns are </a:t>
            </a:r>
            <a:r>
              <a:rPr lang="en" b="1"/>
              <a:t>solutions to general problems</a:t>
            </a:r>
            <a:r>
              <a:rPr lang="en"/>
              <a:t> that software developers faced during software development.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solutions were obtained </a:t>
            </a:r>
            <a:r>
              <a:rPr lang="en" b="1"/>
              <a:t>by trial and error</a:t>
            </a:r>
            <a:r>
              <a:rPr lang="en"/>
              <a:t> by numerous software developers over quite a substantial period of time.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t="1545"/>
          <a:stretch/>
        </p:blipFill>
        <p:spPr>
          <a:xfrm>
            <a:off x="152400" y="913100"/>
            <a:ext cx="6610300" cy="39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31225" y="203875"/>
            <a:ext cx="69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Implementing the duck behaviour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271825" y="227300"/>
            <a:ext cx="4756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Core Advantage/Benefit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000"/>
            <a:ext cx="7759576" cy="30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236675" y="157000"/>
            <a:ext cx="4417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Integrating the duck behaviour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800"/>
            <a:ext cx="71532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4030450" y="269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1. First we’ll add two instance variables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" y="1600200"/>
            <a:ext cx="68103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650"/>
            <a:ext cx="77057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773275" y="386650"/>
            <a:ext cx="698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the </a:t>
            </a:r>
            <a:r>
              <a:rPr lang="en" i="1"/>
              <a:t>flyBehavior</a:t>
            </a:r>
            <a:r>
              <a:rPr lang="en"/>
              <a:t> and </a:t>
            </a:r>
            <a:r>
              <a:rPr lang="en" i="1"/>
              <a:t>quackBehavior</a:t>
            </a:r>
            <a:r>
              <a:rPr lang="en"/>
              <a:t> instance variables are 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5" y="1077975"/>
            <a:ext cx="54483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377275" y="321025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1593500"/>
            <a:ext cx="67627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377275" y="321025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831950"/>
            <a:ext cx="52387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5" y="703075"/>
            <a:ext cx="7543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l="4053" r="7238" b="16909"/>
          <a:stretch/>
        </p:blipFill>
        <p:spPr>
          <a:xfrm>
            <a:off x="248375" y="1499150"/>
            <a:ext cx="6971275" cy="3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Setting Behaviour Dynamically - 1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2470350" y="883550"/>
            <a:ext cx="65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call these methods anytime we want to change the behavior of a duck on the fly.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Creational Design Patterns: </a:t>
            </a:r>
            <a:r>
              <a:rPr lang="en" sz="1500"/>
              <a:t>These design patterns provide a way to </a:t>
            </a:r>
            <a:r>
              <a:rPr lang="en" sz="1500" b="1"/>
              <a:t>create objects while hiding the creation logic</a:t>
            </a:r>
            <a:r>
              <a:rPr lang="en" sz="1500"/>
              <a:t>, rather than instantiating objects directly using new operator. This gives program more flexibility in deciding </a:t>
            </a:r>
            <a:r>
              <a:rPr lang="en" sz="1500" b="1"/>
              <a:t>which objects need to be created</a:t>
            </a:r>
            <a:r>
              <a:rPr lang="en" sz="1500"/>
              <a:t> for a given use case. 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Structural Design Patterns: </a:t>
            </a:r>
            <a:r>
              <a:rPr lang="en" sz="1500"/>
              <a:t>These design patterns concern </a:t>
            </a:r>
            <a:r>
              <a:rPr lang="en" sz="1500" b="1"/>
              <a:t>class and object composition</a:t>
            </a:r>
            <a:r>
              <a:rPr lang="en" sz="1500"/>
              <a:t>. Concept of inheritance is used to compose interfaces and define ways to compose objects to obtain new functionalities. 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Behavioral Design Patterns: </a:t>
            </a:r>
            <a:r>
              <a:rPr lang="en" sz="1500"/>
              <a:t>These design patterns are specifically concerned with </a:t>
            </a:r>
            <a:r>
              <a:rPr lang="en" sz="1500" b="1"/>
              <a:t>communication</a:t>
            </a:r>
            <a:r>
              <a:rPr lang="en" sz="1500"/>
              <a:t> between objects.</a:t>
            </a:r>
            <a:endParaRPr sz="15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5" y="152400"/>
            <a:ext cx="7048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 l="5455"/>
          <a:stretch/>
        </p:blipFill>
        <p:spPr>
          <a:xfrm>
            <a:off x="94425" y="2486025"/>
            <a:ext cx="7141001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570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l="3521" t="3707"/>
          <a:stretch/>
        </p:blipFill>
        <p:spPr>
          <a:xfrm>
            <a:off x="107775" y="51550"/>
            <a:ext cx="7826574" cy="49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7873050" y="152400"/>
            <a:ext cx="11481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Big Picture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l="26568" t="22946" r="46243"/>
          <a:stretch/>
        </p:blipFill>
        <p:spPr>
          <a:xfrm>
            <a:off x="963100" y="1644975"/>
            <a:ext cx="1944900" cy="1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50" y="588425"/>
            <a:ext cx="4425030" cy="3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3411825" y="1469225"/>
            <a:ext cx="773400" cy="1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endParaRPr sz="10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763900" y="3730500"/>
            <a:ext cx="2647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Has 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5145925" y="3730500"/>
            <a:ext cx="2647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Is 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 rotWithShape="1">
          <a:blip r:embed="rId5">
            <a:alphaModFix/>
          </a:blip>
          <a:srcRect l="6906" t="11466" r="5111" b="5019"/>
          <a:stretch/>
        </p:blipFill>
        <p:spPr>
          <a:xfrm>
            <a:off x="705325" y="321025"/>
            <a:ext cx="3011125" cy="9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553025" y="4351475"/>
            <a:ext cx="60105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Main Advantage: Changing Behaviour in Runtime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605"/>
            <a:ext cx="48101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>
            <a:off x="248375" y="391325"/>
            <a:ext cx="2011605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Formal Definition of the Design Pattern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154550" y="3358555"/>
            <a:ext cx="12069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166275" y="3428855"/>
            <a:ext cx="1206900" cy="24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3476100" y="3100805"/>
            <a:ext cx="902100" cy="31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3247675" y="3405430"/>
            <a:ext cx="1429500" cy="24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122842" y="4536755"/>
            <a:ext cx="1734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Link: </a:t>
            </a: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Google Shape;291;p44">
            <a:extLst>
              <a:ext uri="{FF2B5EF4-FFF2-40B4-BE49-F238E27FC236}">
                <a16:creationId xmlns:a16="http://schemas.microsoft.com/office/drawing/2014/main" id="{6547C5A6-497B-F28F-A170-161AF5905E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521" t="3707" b="13581"/>
          <a:stretch/>
        </p:blipFill>
        <p:spPr>
          <a:xfrm>
            <a:off x="3620429" y="299714"/>
            <a:ext cx="4990021" cy="280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B3546-FC82-758D-476A-091FAF97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Pattern, Helps?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C693E-99C0-9FCA-94FE-ED16DB199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010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D23DF-33E1-3121-3B3C-B27A70A7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275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say we are going to build a gateway for E-Commerce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0E43-D944-7772-1C08-CDCC424BD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challenges: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7B547-A3F8-57C6-D22E-6A806D634C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5221B5-2EDB-437F-72D1-21449A4DF482}"/>
              </a:ext>
            </a:extLst>
          </p:cNvPr>
          <p:cNvSpPr/>
          <p:nvPr/>
        </p:nvSpPr>
        <p:spPr>
          <a:xfrm>
            <a:off x="4203405" y="755455"/>
            <a:ext cx="2218660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Multiple Gateways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9BD97-1F1F-7B42-61AE-D1FF0BE309CA}"/>
              </a:ext>
            </a:extLst>
          </p:cNvPr>
          <p:cNvSpPr/>
          <p:nvPr/>
        </p:nvSpPr>
        <p:spPr>
          <a:xfrm>
            <a:off x="2647508" y="2004680"/>
            <a:ext cx="1286539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CARDs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B406E6-D3B3-070F-EFBE-A56E34B778BE}"/>
              </a:ext>
            </a:extLst>
          </p:cNvPr>
          <p:cNvSpPr/>
          <p:nvPr/>
        </p:nvSpPr>
        <p:spPr>
          <a:xfrm>
            <a:off x="4572000" y="2004680"/>
            <a:ext cx="2218660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Mobile Banking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AED8ED-D60D-65CE-2DA9-034068CDD5B6}"/>
              </a:ext>
            </a:extLst>
          </p:cNvPr>
          <p:cNvSpPr/>
          <p:nvPr/>
        </p:nvSpPr>
        <p:spPr>
          <a:xfrm>
            <a:off x="1031030" y="2394937"/>
            <a:ext cx="1201667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Credit Card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23BDF-949F-6167-E02E-9ED79262E449}"/>
              </a:ext>
            </a:extLst>
          </p:cNvPr>
          <p:cNvSpPr/>
          <p:nvPr/>
        </p:nvSpPr>
        <p:spPr>
          <a:xfrm>
            <a:off x="2328531" y="3529077"/>
            <a:ext cx="1201667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Debit Card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E7197-3A81-2363-1A24-578D7CBBF249}"/>
              </a:ext>
            </a:extLst>
          </p:cNvPr>
          <p:cNvSpPr/>
          <p:nvPr/>
        </p:nvSpPr>
        <p:spPr>
          <a:xfrm>
            <a:off x="4398336" y="3340838"/>
            <a:ext cx="1272362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BKash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391686-6299-F044-4981-94D7C1E00464}"/>
              </a:ext>
            </a:extLst>
          </p:cNvPr>
          <p:cNvSpPr/>
          <p:nvPr/>
        </p:nvSpPr>
        <p:spPr>
          <a:xfrm>
            <a:off x="5862365" y="3340838"/>
            <a:ext cx="1389133" cy="1134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Nagad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02ACD1-E2AD-E9E3-7514-AFFB6397D828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745638" y="1723504"/>
            <a:ext cx="782682" cy="4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14B0790-270F-E42E-C689-E760C065107D}"/>
              </a:ext>
            </a:extLst>
          </p:cNvPr>
          <p:cNvCxnSpPr>
            <a:stCxn id="6" idx="6"/>
            <a:endCxn id="8" idx="7"/>
          </p:cNvCxnSpPr>
          <p:nvPr/>
        </p:nvCxnSpPr>
        <p:spPr>
          <a:xfrm>
            <a:off x="6422065" y="1322525"/>
            <a:ext cx="43680" cy="848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B77E60-3CE7-C388-687C-E92B82DCB076}"/>
              </a:ext>
            </a:extLst>
          </p:cNvPr>
          <p:cNvCxnSpPr>
            <a:stCxn id="7" idx="3"/>
            <a:endCxn id="9" idx="6"/>
          </p:cNvCxnSpPr>
          <p:nvPr/>
        </p:nvCxnSpPr>
        <p:spPr>
          <a:xfrm flipH="1" flipV="1">
            <a:off x="2232697" y="2962007"/>
            <a:ext cx="603220" cy="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1FD6F-43C2-EC09-4847-6DB4221D3FF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835917" y="2972729"/>
            <a:ext cx="93448" cy="5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D90C3C-5EBD-BB11-EBFF-B7AA8D4600F6}"/>
              </a:ext>
            </a:extLst>
          </p:cNvPr>
          <p:cNvCxnSpPr>
            <a:stCxn id="8" idx="4"/>
            <a:endCxn id="11" idx="7"/>
          </p:cNvCxnSpPr>
          <p:nvPr/>
        </p:nvCxnSpPr>
        <p:spPr>
          <a:xfrm flipH="1">
            <a:off x="5484365" y="3138820"/>
            <a:ext cx="196965" cy="36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51E700-1002-1FBE-61DD-F65C3FCAA4B9}"/>
              </a:ext>
            </a:extLst>
          </p:cNvPr>
          <p:cNvCxnSpPr>
            <a:stCxn id="8" idx="4"/>
            <a:endCxn id="12" idx="1"/>
          </p:cNvCxnSpPr>
          <p:nvPr/>
        </p:nvCxnSpPr>
        <p:spPr>
          <a:xfrm>
            <a:off x="5681330" y="3138820"/>
            <a:ext cx="384469" cy="36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0DC53F-17E9-7BF2-A721-BC39741679FA}"/>
              </a:ext>
            </a:extLst>
          </p:cNvPr>
          <p:cNvSpPr txBox="1"/>
          <p:nvPr/>
        </p:nvSpPr>
        <p:spPr>
          <a:xfrm>
            <a:off x="6834340" y="884663"/>
            <a:ext cx="1871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Different Clients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Different authentication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Different Packages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664762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8D37-4547-6369-0BD9-F8C9392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Storage vs Communication among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9A09-AAA4-5FD4-716B-4D82210E6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Database/Storage: Is used to preserve the data only</a:t>
            </a:r>
          </a:p>
          <a:p>
            <a:r>
              <a:rPr lang="en-US" dirty="0"/>
              <a:t>But </a:t>
            </a:r>
            <a:r>
              <a:rPr lang="en-US" b="1" dirty="0"/>
              <a:t>Database connection</a:t>
            </a:r>
            <a:r>
              <a:rPr lang="en-US" dirty="0"/>
              <a:t> ? [Might require Singleton Pattern for single access point to reduce memory usage]</a:t>
            </a:r>
          </a:p>
          <a:p>
            <a:r>
              <a:rPr lang="en-US" dirty="0"/>
              <a:t>How </a:t>
            </a:r>
            <a:r>
              <a:rPr lang="en-US" b="1" dirty="0"/>
              <a:t>Functions should communicate </a:t>
            </a:r>
            <a:r>
              <a:rPr lang="en-US" dirty="0"/>
              <a:t>? [Objects -&gt; Application of Abstraction],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Bkash</a:t>
            </a:r>
            <a:r>
              <a:rPr lang="en-US" dirty="0"/>
              <a:t> System, </a:t>
            </a:r>
            <a:r>
              <a:rPr lang="en-US" dirty="0" err="1"/>
              <a:t>Nagad</a:t>
            </a:r>
            <a:r>
              <a:rPr lang="en-US" dirty="0"/>
              <a:t> System everything under </a:t>
            </a:r>
            <a:r>
              <a:rPr lang="en-US" dirty="0" err="1"/>
              <a:t>MobileClient</a:t>
            </a:r>
            <a:r>
              <a:rPr lang="en-US" dirty="0"/>
              <a:t> System. </a:t>
            </a:r>
            <a:r>
              <a:rPr lang="en-US" i="1" dirty="0"/>
              <a:t>Objects with their hidden logic will propagate the feature of an application</a:t>
            </a:r>
            <a:r>
              <a:rPr lang="en-US" dirty="0"/>
              <a:t>. </a:t>
            </a:r>
          </a:p>
          <a:p>
            <a:r>
              <a:rPr lang="en-US" dirty="0"/>
              <a:t>Does any </a:t>
            </a:r>
            <a:r>
              <a:rPr lang="en-US" b="1" dirty="0"/>
              <a:t>feature corresponds to the specifics of a design pattern</a:t>
            </a:r>
            <a:r>
              <a:rPr lang="en-US" dirty="0"/>
              <a:t>? If does, apply it. </a:t>
            </a:r>
          </a:p>
          <a:p>
            <a:r>
              <a:rPr lang="en-US" dirty="0"/>
              <a:t>Consider these logics as </a:t>
            </a:r>
            <a:r>
              <a:rPr lang="en-US" b="1" dirty="0"/>
              <a:t>Algorithms</a:t>
            </a:r>
            <a:r>
              <a:rPr lang="en-US" dirty="0"/>
              <a:t>: That would vary as per the context.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E6AA3-1EAF-DA79-4E19-819BFBA5A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7485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EF001-B5B7-3670-222D-CEB22CD8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F916-AD18-2B48-D531-440601D18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5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Design Patterns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Factory (Hide creation logic, refer using interface)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Factory (Factory of factories)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Singleton (Single Object Creation)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Builder (Builds the final object step by step)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(Creates prototype of an object)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 Patterns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Adapter (Works as a bridge between two incompatible interfaces)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Bridge (Works as a bridge between abstraction and implementation classes)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Filter (To filter a set of objects)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Composite (to treat a group of objects in a similar fashion)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Decorator (decorate existing object with new functionalities, not changing the signature class)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Facade (Hides complexities of the system and gives interface)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Flyweight (Reduces number of objects to decrease memory and improve runtime)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Proxy (Class representing behaviour of another class)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Design Patterns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Chain of responsibility (Creates a chain of receiver object for a request)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Command (Data driven, request wrapped under an object as command)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Interpreter (To evaluate expression, grammar)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Iterator (Accessing a set of sequential objects not knowing underlying representation)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Mediator (To reduce communication complexity)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Memento (Persistence quality of backtrack)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Observer (In One-to-many relationships, an object is changed, the dependent objects need to be notified)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State (To handle different states)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Behavioral Design Patterns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Null Object (To check null)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Strategy (Objects representing strategies, context object changes behavior based on the strategy/object)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Template (Template abstract class with its different implementation by extended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Visitor (Visitor class, changes behaviour of an element class)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Patterns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Mode(Data), View(Visuals), Controller(Like between model and view)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Business Delegate (To separate business and presentation codes)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Composite (Objects are represented as graphs and their inbetween connection is maintained)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Data Access Object (To separate low and high level data maintenance)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Front Controller (Single server based system)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Intercepting Filter (To conduct some pre-processing or post processing)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Service Locator (To locate services)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Transfer Object (How to transfer object with multiple attributes)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Object Oriented Principles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hide what is happening underneath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Interface, private implementation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Abstracting a class and its definition, extend it to use its functionality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increase reusability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Encapsulation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Setting public, private to have access control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Polymorphism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runtime behaviour of different functionalities in different objects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dependency inversion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984</Words>
  <Application>Microsoft Office PowerPoint</Application>
  <PresentationFormat>On-screen Show (16:9)</PresentationFormat>
  <Paragraphs>155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Comic Sans MS</vt:lpstr>
      <vt:lpstr>Wingdings</vt:lpstr>
      <vt:lpstr>Simple Light</vt:lpstr>
      <vt:lpstr>CSE 3216: Software Design Patterns</vt:lpstr>
      <vt:lpstr>What is Design Pattern</vt:lpstr>
      <vt:lpstr>Types of Design Patterns</vt:lpstr>
      <vt:lpstr>Creational Design Patterns</vt:lpstr>
      <vt:lpstr>Structural Design Patterns</vt:lpstr>
      <vt:lpstr>Behavioral Design Patterns</vt:lpstr>
      <vt:lpstr>Behavioral Design Patterns</vt:lpstr>
      <vt:lpstr>Architectural Design Patterns</vt:lpstr>
      <vt:lpstr>Basics of Object Oriented Principles</vt:lpstr>
      <vt:lpstr>Chapter 1. Intro to Design Patterns (Strategy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Pattern, Helps?</vt:lpstr>
      <vt:lpstr>Let’s say we are going to build a gateway for E-Commerce</vt:lpstr>
      <vt:lpstr>Storage vs Communication among 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Redwan Ahmed Rizvee</cp:lastModifiedBy>
  <cp:revision>12</cp:revision>
  <dcterms:modified xsi:type="dcterms:W3CDTF">2024-10-06T07:46:00Z</dcterms:modified>
</cp:coreProperties>
</file>