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08E654-289F-441E-B781-F39029BFBFFA}">
  <a:tblStyle styleId="{9B08E654-289F-441E-B781-F39029BFBF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dd9883e9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dd9883e9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dd9883e9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6dd9883e9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dd9883e9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dd9883e9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dd9883e9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6dd9883e9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dd9883e9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6dd9883e9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dd9883e9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6dd9883e9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dd9883e9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dd9883e9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dd9883e9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dd9883e9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dd9883e9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6dd9883e9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dd9883e9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6dd9883e9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dd9883e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dd9883e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6dd9883e9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6dd9883e9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dd9883e91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6dd9883e91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6dd9883e9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6dd9883e9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6f052cc02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6f052cc02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6f052cc02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6f052cc02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dd9883e9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dd9883e9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dd9883e9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dd9883e9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dd9883e9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dd9883e9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dd9883e9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dd9883e9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dd9883e9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dd9883e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dd9883e9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dd9883e9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dd9883e9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dd9883e9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●"/>
              <a:def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○"/>
              <a:defRPr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■"/>
              <a:defRPr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●"/>
              <a:defRPr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○"/>
              <a:defRPr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■"/>
              <a:defRPr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●"/>
              <a:defRPr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○"/>
              <a:defRPr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■"/>
              <a:defRPr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rizveeredwan.github.io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Database Architecture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https://rizveeredwan.github.io</a:t>
            </a:r>
            <a:r>
              <a:rPr lang="en"/>
              <a:t> 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0" y="0"/>
            <a:ext cx="9090000" cy="4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Fragmentation Transparency and Query Transformation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Fragmentation transparency allows users to write queries </a:t>
            </a:r>
            <a:r>
              <a:rPr i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without knowing the underlying fragmentation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Example Query: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σ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branch_name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 = "Hillside" (account)</a:t>
            </a:r>
            <a:endParaRPr sz="1500">
              <a:solidFill>
                <a:srgbClr val="18803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Name Translation: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If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account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defined as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account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 ∪ account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(where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account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account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are fragments), the query becomes: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σ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branch_name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 = "Hillside" (account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 ∪ account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500">
              <a:solidFill>
                <a:srgbClr val="18803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Query Optimization: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Using optimization techniques, this expression can be simplified to: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σ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branch_name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 = "Hillside" (account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) ∪ σ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branch_name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 = "Hillside" (account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500">
              <a:solidFill>
                <a:srgbClr val="18803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Further Optimization: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σ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branch_name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 = "Hillside" (account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Can be eliminated if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account_1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only contains tuples from the Hillside branch. We can directly put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account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1 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instead of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σ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branch_name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 = "Hillside" (account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σ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branch_name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 = "Hillside" (account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Applying the definition of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account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(e.g.,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σ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branch_name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 = "Valleyview" (account)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 results in: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■"/>
            </a:pP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σ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branch_name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 = "Hillside" (σ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branch_name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 = "Valleyview" (account))</a:t>
            </a:r>
            <a:endParaRPr sz="1500">
              <a:solidFill>
                <a:srgbClr val="18803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■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This expression is an empty set. If optimizer knows this, it discards this query. 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Final Strategy: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The Hillside site returns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account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as the result of the query.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0" y="0"/>
            <a:ext cx="9144000" cy="4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Simple Join Processing in Distributed Databases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Key Decision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Choosing a join strateg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y is a major decision in query-processing.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Example Relational-Algebra Expression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account ⋈ depositor ⋈ branch</a:t>
            </a:r>
            <a:endParaRPr sz="1500">
              <a:solidFill>
                <a:srgbClr val="18803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Scenario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Three relations (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account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depositor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branch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 are neither replicated nor fragmented.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account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at Site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depositor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at Site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branch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at Site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query is issued at Site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system needs to produce the result at Site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4"/>
          <p:cNvSpPr txBox="1"/>
          <p:nvPr/>
        </p:nvSpPr>
        <p:spPr>
          <a:xfrm>
            <a:off x="0" y="0"/>
            <a:ext cx="91440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Possible Strategies for Processing this Query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AutoNum type="arabicPeriod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Ship all relations to the query site: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Ship copies of all three relations (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account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depositor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branch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 to Site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Compute the entire query locally at Site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using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centralized query processing techniques.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AutoNum type="arabicPeriod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Distributed Join with Intermediate Results: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Ship a copy of the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account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relation (from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 to Site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Compute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temp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 = account ⋈ depositor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at Site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Ship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temp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(from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 to Site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Compute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temp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 = temp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 ⋈ branch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at Site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Ship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temp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(from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 to Site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(the query site) as the final result.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AutoNum type="arabicPeriod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Variations of Strategy 2: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Devise similar strategies by exchanging the roles of Site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and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(This implies different orders of shipping and intermediate join computations).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5"/>
          <p:cNvSpPr txBox="1"/>
          <p:nvPr/>
        </p:nvSpPr>
        <p:spPr>
          <a:xfrm>
            <a:off x="0" y="0"/>
            <a:ext cx="9090000" cy="51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Factors to Consider for Strategy Selection</a:t>
            </a:r>
            <a:endParaRPr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Volume of Data Shipped: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The amount of data transferred across the network.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Cost of Transmitting a Block: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The network transmission cost per data block between sites.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Relative Speed of Processing: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The processing capabilities and speed of each site.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Comparison of Strategies (Example Discussion)</a:t>
            </a:r>
            <a:endParaRPr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●"/>
            </a:pP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Strategy 1 (Ship all to S</a:t>
            </a:r>
            <a:r>
              <a:rPr b="1" baseline="-25000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):</a:t>
            </a:r>
            <a:endParaRPr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○"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indices are present at S</a:t>
            </a:r>
            <a:r>
              <a:rPr baseline="-25000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they are useful.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○"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indices are </a:t>
            </a:r>
            <a:r>
              <a:rPr i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not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present at S</a:t>
            </a:r>
            <a:r>
              <a:rPr baseline="-25000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re-creation of indices (or extra processing) would be needed, which is expensive.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●"/>
            </a:pP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Strategy 2 (Distributed Join):</a:t>
            </a:r>
            <a:endParaRPr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Potentially large intermediate relations (e.g., </a:t>
            </a:r>
            <a:r>
              <a:rPr lang="en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account ⋈ depositor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 might need to be shipped.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○"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This could result in more extra network transmission compared to Strategy 1, depending on the size of the intermediate results.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Conclusion</a:t>
            </a:r>
            <a:endParaRPr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 single strategy is always the best.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optimal strategy depends on a trade-off between data transmission costs and local processing costs, considering factors like data volume, network speed, and site processing capabilities.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6"/>
          <p:cNvSpPr txBox="1"/>
          <p:nvPr/>
        </p:nvSpPr>
        <p:spPr>
          <a:xfrm>
            <a:off x="0" y="0"/>
            <a:ext cx="9021300" cy="4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Semijoin Strategy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Goal: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Efficiently evaluate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 ⋈ 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where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at Site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at Site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with the result needed at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Problem: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Shipping all of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to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(or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to S2) might be costly, especially if many tuples in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do not contribute to the final join result.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Strategy Steps: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Compute Projection: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temp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 ← Π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R1∩R2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 (r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at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(This projects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onto the common attributes used for joining with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Ship Projection: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Ship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temp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from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to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(Only the relevant join attributes from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are sent).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Compute Semijoin: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temp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 ← 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 ⋉ temp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at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(This performs a semijoin: it selects tuples from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that match any tuple in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temp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Ship Result: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Ship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temp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from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to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(Only the relevant tuples from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are sent back).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Final Join: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 ⋈ temp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at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(This computes the final join locally at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). 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Correctness: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This strategy correctly computes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 ⋈ 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Advantages: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Particularly advantageous when relatively few tuples of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contribute to the join, reducing network transmission costs. This often occurs when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the result of a selection operation.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Disadvantages: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Incurs additional cost for shipping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temp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to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7"/>
          <p:cNvSpPr txBox="1"/>
          <p:nvPr/>
        </p:nvSpPr>
        <p:spPr>
          <a:xfrm>
            <a:off x="0" y="0"/>
            <a:ext cx="8974500" cy="4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Join Strategies that Exploit Parallelism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Scenario: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Consider a join of four relations: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 ⋈ 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 ⋈ 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 ⋈ 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where each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at a different site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The result must be presented at site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Parallel Evaluation: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There are multiple strategies to exploit parallelism.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Example Strategy: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shipped to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 ⋈ 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computed at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shipped to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 ⋈ 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computed at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Site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ships tuples of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(r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 ⋈ 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to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i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as they are produced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(pipelined join).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Site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ships tuples of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(r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 ⋈ 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to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i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as they are produced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Once tuples from both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(r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 ⋈ 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(r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 ⋈ 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arrive at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the computation of the final join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(r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 ⋈ 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) ⋈ (r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 ⋈ 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can begin in parallel with the ongoing computations at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4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Benefit: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This strategy allows parts of the join to be computed concurrently at different sites, potentially speeding up the overall query execution.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0" y="0"/>
            <a:ext cx="8882400" cy="50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Commit Protocols in Distributed Databases</a:t>
            </a: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Purpose</a:t>
            </a: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 ensure </a:t>
            </a: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atomicity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in distributed transactions.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All sites where a transaction </a:t>
            </a:r>
            <a:r>
              <a:rPr lang="en" sz="13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executed must agree on the final outcome: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must </a:t>
            </a: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commit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at all sites, OR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must </a:t>
            </a: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abort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at all sites.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Mechanism</a:t>
            </a: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transaction coordinator of </a:t>
            </a:r>
            <a:r>
              <a:rPr lang="en" sz="13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executes a </a:t>
            </a: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commit protocol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Key Commit Protocols</a:t>
            </a: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AutoNum type="arabicPeriod"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Two-Phase Commit Protocol (2PC)</a:t>
            </a: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○"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Simple and widely used.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○"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(Details described in Section 19.4.1 of the original text).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AutoNum type="arabicPeriod"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Three-Phase Commit Protocol (3PC)</a:t>
            </a: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○"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 alternative to 2PC.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○"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Aims to avoid certain disadvantages of 2PC.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○"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Adds to complexity and overhead.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○"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(Briefly outlined in Section 19.4.2 of the original text).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9"/>
          <p:cNvSpPr txBox="1"/>
          <p:nvPr/>
        </p:nvSpPr>
        <p:spPr>
          <a:xfrm>
            <a:off x="0" y="0"/>
            <a:ext cx="9021300" cy="3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Two-Phase Commit Protocol (2PC)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Purpose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Ensures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atomicity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for distributed transactions: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transaction either commits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at all participating sites or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aborts 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at all sites.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Participants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Transaction T: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The distributed transaction.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Site S</a:t>
            </a:r>
            <a:r>
              <a:rPr b="1"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The site where transaction T was initiated.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Coordinator C</a:t>
            </a:r>
            <a:r>
              <a:rPr b="1"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The transaction coordinator for T, located at Site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Participating Sites: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All other sites where T executed.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0"/>
          <p:cNvSpPr txBox="1"/>
          <p:nvPr/>
        </p:nvSpPr>
        <p:spPr>
          <a:xfrm>
            <a:off x="0" y="0"/>
            <a:ext cx="9021300" cy="49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2PC Protocol: Normal Operation</a:t>
            </a: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2PC protocol </a:t>
            </a: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begins when all participating sites inform the coordinator C</a:t>
            </a:r>
            <a:r>
              <a:rPr b="1" baseline="-25000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that their portion of transaction T has completed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Phase 1: Prepare Phase</a:t>
            </a: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AutoNum type="arabicPeriod"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Coordinator (C</a:t>
            </a:r>
            <a:r>
              <a:rPr b="1" baseline="-25000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):</a:t>
            </a: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Writes </a:t>
            </a:r>
            <a:r>
              <a:rPr lang="en" sz="13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&lt;prepare T&gt;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record to its log.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○"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Forces the log to stable storage.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Sends a </a:t>
            </a:r>
            <a:r>
              <a:rPr lang="en" sz="13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prepare T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message to all participating sites.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AutoNum type="arabicPeriod"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Participating Sites (Transaction Manager):</a:t>
            </a: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Upon receiving </a:t>
            </a:r>
            <a:r>
              <a:rPr lang="en" sz="13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prepare T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determines willingness to commit its portion of T.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○"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unwilling to commit:</a:t>
            </a: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Writes </a:t>
            </a:r>
            <a:r>
              <a:rPr lang="en" sz="13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&lt;no T&gt;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record to its log.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Sends an </a:t>
            </a:r>
            <a:r>
              <a:rPr lang="en" sz="13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abort T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message to C</a:t>
            </a:r>
            <a:r>
              <a:rPr baseline="-25000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○"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willing to commit:</a:t>
            </a: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Writes </a:t>
            </a:r>
            <a:r>
              <a:rPr lang="en" sz="13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&lt;ready T&gt;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record to its log (along with all T's log records).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■"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Forces the log to stable storage.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Sends a </a:t>
            </a:r>
            <a:r>
              <a:rPr lang="en" sz="13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ready T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message to C</a:t>
            </a:r>
            <a:r>
              <a:rPr baseline="-25000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Ready State: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Once </a:t>
            </a:r>
            <a:r>
              <a:rPr lang="en" sz="13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ready T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sent, the transaction is in the "ready" state at that site, meaning it promises to follow C</a:t>
            </a:r>
            <a:r>
              <a:rPr baseline="-25000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's commit/abort order. Locks are held until completion.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31"/>
          <p:cNvSpPr txBox="1"/>
          <p:nvPr/>
        </p:nvSpPr>
        <p:spPr>
          <a:xfrm>
            <a:off x="0" y="0"/>
            <a:ext cx="89169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Phase 2: Commit/Abort Phase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AutoNum type="arabicPeriod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Coordinator (C</a:t>
            </a:r>
            <a:r>
              <a:rPr b="1"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):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Waits for responses from all sites, or for a timeout. 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Decision Rule: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ready T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messages are received from </a:t>
            </a:r>
            <a:r>
              <a:rPr i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all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participating sites, T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can be committed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Otherwise (if any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abort T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received, or timeout occurs), T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must be aborted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(Unanimity is required for commit; one abort means global abort).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Verdict Recording: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Writes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&lt;commit T&gt;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or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&lt;abort T&gt;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record to its log based on the decision.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Forces the log to stable storage.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At this point, the fate of T is sealed.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Message Sending: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Sends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commit T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or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abort T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message to all participating sites.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AutoNum type="arabicPeriod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Participating Sites (Transaction Manager):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Upon receiving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commit T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or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abort T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records the message in its log.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0" y="0"/>
            <a:ext cx="8882400" cy="4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Homogeneous vs. Heterogeneous Databases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Homogeneous Distributed Databases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All sites use identical Database Management System (DBMS) software.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Sites are aware of each other and cooperate to process user requests.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Local sites cede some autonomy (e.g., changing schemas or DBMS software).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DBMS software cooperates across sites for transaction processing.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Heterogeneous Distributed Databases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Different sites may use different schemas and/or DBMS software.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Sites may not be aware of one another.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Offer limited cooperation for transaction processing.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Challenges: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Schema differences complicate query processing.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Software divergence hinders multi-site transaction processing.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453850" y="350575"/>
            <a:ext cx="2975400" cy="403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Schema, DBMS Software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32"/>
          <p:cNvSpPr txBox="1"/>
          <p:nvPr/>
        </p:nvSpPr>
        <p:spPr>
          <a:xfrm>
            <a:off x="0" y="0"/>
            <a:ext cx="9021300" cy="26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Key Characteristics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Unconditional Abort: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 participating site can unilaterally abort T at any time </a:t>
            </a:r>
            <a:r>
              <a:rPr i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before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sending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ready T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Coordinator Unilateral Abort: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The coordinator C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can unilaterally abort T if it's one of the participating sites and decides to abort.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Fate Sealed: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The transaction's fate is irrevocably decided once the coordinator writes and forces its verdict (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&lt;commit T&gt;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or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&lt;abort T&gt;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 to stable storage.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Optional Acknowledge: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Some 2PC implementations include an optional third step where sites send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acknowledge T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to the coordinator after Phase 2. C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then writes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&lt;complete T&gt;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to its log upon receiving all acknowledgements.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33"/>
          <p:cNvSpPr txBox="1"/>
          <p:nvPr/>
        </p:nvSpPr>
        <p:spPr>
          <a:xfrm>
            <a:off x="0" y="0"/>
            <a:ext cx="9021300" cy="48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Two-Phase Commit (2PC): Handling Failures</a:t>
            </a:r>
            <a:endParaRPr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1. Failure of a Participating Site</a:t>
            </a: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●"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Coordinator (C</a:t>
            </a:r>
            <a:r>
              <a:rPr b="1" baseline="-25000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 detects a site failure:</a:t>
            </a: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Before </a:t>
            </a:r>
            <a:r>
              <a:rPr b="1" lang="en" sz="13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ready T</a:t>
            </a: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response: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</a:t>
            </a:r>
            <a:r>
              <a:rPr baseline="-25000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assumes an </a:t>
            </a:r>
            <a:r>
              <a:rPr lang="en" sz="13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abort T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message was sent by the failed site. It will </a:t>
            </a:r>
            <a:r>
              <a:rPr lang="en" sz="13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abort T 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on all the participant sites. 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After </a:t>
            </a:r>
            <a:r>
              <a:rPr b="1" lang="en" sz="13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ready T</a:t>
            </a: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response: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</a:t>
            </a:r>
            <a:r>
              <a:rPr baseline="-25000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proceeds with the rest of the commit protocol normally, ignoring the failed site. The participant site failed after providing </a:t>
            </a:r>
            <a:r>
              <a:rPr b="1" lang="en" sz="13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ready T</a:t>
            </a: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vote. So, the C</a:t>
            </a:r>
            <a:r>
              <a:rPr baseline="-25000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 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already 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got the unanimity vote and does not abort. Participant site will resume after recovering. 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When a Participating Site (S</a:t>
            </a:r>
            <a:r>
              <a:rPr b="1" baseline="-25000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</a:t>
            </a: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 recovers: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</a:t>
            </a:r>
            <a:r>
              <a:rPr baseline="-25000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examines its log for transactions in progress during the failure.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Log contains </a:t>
            </a:r>
            <a:r>
              <a:rPr b="1" lang="en" sz="13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&lt;commit T&gt;</a:t>
            </a: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</a:t>
            </a:r>
            <a:r>
              <a:rPr baseline="-25000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executes </a:t>
            </a:r>
            <a:r>
              <a:rPr lang="en" sz="13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redo(T)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Log contains </a:t>
            </a:r>
            <a:r>
              <a:rPr b="1" lang="en" sz="13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&lt;abort T&gt;</a:t>
            </a: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</a:t>
            </a:r>
            <a:r>
              <a:rPr baseline="-25000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executes </a:t>
            </a:r>
            <a:r>
              <a:rPr lang="en" sz="13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undo(T)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Log contains </a:t>
            </a:r>
            <a:r>
              <a:rPr b="1" lang="en" sz="13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&lt;ready T&gt;</a:t>
            </a: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</a:t>
            </a:r>
            <a:r>
              <a:rPr baseline="-25000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must consult C</a:t>
            </a:r>
            <a:r>
              <a:rPr baseline="-25000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[</a:t>
            </a:r>
            <a:r>
              <a:rPr i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baseline="-25000" i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</a:t>
            </a:r>
            <a:r>
              <a:rPr i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not sure if it needs to commit/abort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]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C</a:t>
            </a:r>
            <a:r>
              <a:rPr baseline="-25000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up: C</a:t>
            </a:r>
            <a:r>
              <a:rPr baseline="-25000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informs S</a:t>
            </a:r>
            <a:r>
              <a:rPr baseline="-25000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of T's fate (commit/abort); Sk performs </a:t>
            </a:r>
            <a:r>
              <a:rPr lang="en" sz="13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redo(T)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or </a:t>
            </a:r>
            <a:r>
              <a:rPr lang="en" sz="13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undo(T)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C</a:t>
            </a:r>
            <a:r>
              <a:rPr baseline="-25000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down: S</a:t>
            </a:r>
            <a:r>
              <a:rPr baseline="-25000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sends </a:t>
            </a:r>
            <a:r>
              <a:rPr lang="en" sz="13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query-status T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to all other sites.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another site has </a:t>
            </a:r>
            <a:r>
              <a:rPr lang="en" sz="13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&lt;commit T&gt;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or </a:t>
            </a:r>
            <a:r>
              <a:rPr lang="en" sz="13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&lt;abort T&gt;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S</a:t>
            </a:r>
            <a:r>
              <a:rPr baseline="-25000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notified and performs </a:t>
            </a:r>
            <a:r>
              <a:rPr lang="en" sz="13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redo(T)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or </a:t>
            </a:r>
            <a:r>
              <a:rPr lang="en" sz="13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undo(T)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no site has the information, S</a:t>
            </a:r>
            <a:r>
              <a:rPr baseline="-25000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postpones the decision and periodically re-sends </a:t>
            </a:r>
            <a:r>
              <a:rPr lang="en" sz="13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query-status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until C</a:t>
            </a:r>
            <a:r>
              <a:rPr baseline="-25000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or another informative site recovers.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Log contains no control records for T: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</a:t>
            </a:r>
            <a:r>
              <a:rPr baseline="-25000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failed before sending </a:t>
            </a:r>
            <a:r>
              <a:rPr lang="en" sz="13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ready T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C</a:t>
            </a:r>
            <a:r>
              <a:rPr baseline="-25000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must have aborted T. S</a:t>
            </a:r>
            <a:r>
              <a:rPr baseline="-25000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k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executes </a:t>
            </a:r>
            <a:r>
              <a:rPr lang="en" sz="13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undo(T)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5" name="Google Shape;185;p33"/>
          <p:cNvSpPr txBox="1"/>
          <p:nvPr/>
        </p:nvSpPr>
        <p:spPr>
          <a:xfrm>
            <a:off x="4050225" y="154525"/>
            <a:ext cx="32175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eady T || commit T || abort T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4"/>
          <p:cNvSpPr txBox="1"/>
          <p:nvPr/>
        </p:nvSpPr>
        <p:spPr>
          <a:xfrm>
            <a:off x="0" y="0"/>
            <a:ext cx="90213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2. Failure of the Coordinator (C</a:t>
            </a:r>
            <a:r>
              <a:rPr b="1" baseline="-25000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mbria"/>
              <a:buChar char="●"/>
            </a:pPr>
            <a:r>
              <a:rPr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Participating sites must decide T's fate. In some cases, they must wait for C</a:t>
            </a:r>
            <a:r>
              <a:rPr baseline="-25000"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's recovery.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mbria"/>
              <a:buChar char="●"/>
            </a:pPr>
            <a:r>
              <a:rPr b="1"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Decision Rules for Active Sites:</a:t>
            </a:r>
            <a:endParaRPr b="1"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any active site has </a:t>
            </a:r>
            <a:r>
              <a:rPr b="1" lang="en" sz="11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&lt;commit T&gt;</a:t>
            </a:r>
            <a:r>
              <a:rPr b="1"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r>
              <a:rPr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 must be committed.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any active site has </a:t>
            </a:r>
            <a:r>
              <a:rPr b="1" lang="en" sz="11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&lt;abort T&gt;</a:t>
            </a:r>
            <a:r>
              <a:rPr b="1"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r>
              <a:rPr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 must be aborted.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some active site </a:t>
            </a:r>
            <a:r>
              <a:rPr b="1" i="1"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does not</a:t>
            </a:r>
            <a:r>
              <a:rPr b="1"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have </a:t>
            </a:r>
            <a:r>
              <a:rPr b="1" lang="en" sz="11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&lt;ready T&gt;</a:t>
            </a:r>
            <a:r>
              <a:rPr b="1"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r>
              <a:rPr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</a:t>
            </a:r>
            <a:r>
              <a:rPr baseline="-25000"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cannot have decided to commit T. It's preferable to abort T rather than wait for Ci to recover.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all active sites have </a:t>
            </a:r>
            <a:r>
              <a:rPr b="1" lang="en" sz="11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&lt;ready T&gt;</a:t>
            </a:r>
            <a:r>
              <a:rPr b="1"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but no </a:t>
            </a:r>
            <a:r>
              <a:rPr b="1" lang="en" sz="11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&lt;commit T&gt;</a:t>
            </a:r>
            <a:r>
              <a:rPr b="1"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or </a:t>
            </a:r>
            <a:r>
              <a:rPr b="1" lang="en" sz="11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&lt;abort T&gt;</a:t>
            </a:r>
            <a:r>
              <a:rPr b="1"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b="1"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mbria"/>
              <a:buChar char="■"/>
            </a:pPr>
            <a:r>
              <a:rPr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fate of T is </a:t>
            </a:r>
            <a:r>
              <a:rPr b="1" i="1"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undetermined</a:t>
            </a:r>
            <a:r>
              <a:rPr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Active sites </a:t>
            </a:r>
            <a:r>
              <a:rPr b="1"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must wait</a:t>
            </a:r>
            <a:r>
              <a:rPr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for C</a:t>
            </a:r>
            <a:r>
              <a:rPr baseline="-25000"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to recover.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b="1" lang="en" sz="11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Blocking Problem: </a:t>
            </a:r>
            <a:r>
              <a:rPr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 continues to hold system resources (e.g., locks), making data unavailable on active sites, potentially for a long time. This is a major disadvantage of 2PC.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3. Network Partition (Network channel divided, intra partition can communicate but inter partition can not)</a:t>
            </a: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Coordinator and all participants in one partition:</a:t>
            </a:r>
            <a:r>
              <a:rPr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No effect on the commit protocol.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mbria"/>
              <a:buChar char="●"/>
            </a:pPr>
            <a:r>
              <a:rPr b="1"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Coordinator and participants in different partitions:</a:t>
            </a:r>
            <a:endParaRPr b="1"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mbria"/>
              <a:buChar char="○"/>
            </a:pPr>
            <a:r>
              <a:rPr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Sites </a:t>
            </a:r>
            <a:r>
              <a:rPr i="1"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not</a:t>
            </a:r>
            <a:r>
              <a:rPr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in the coordinator's partition handle it as a coordinator failure.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mbria"/>
              <a:buChar char="○"/>
            </a:pPr>
            <a:r>
              <a:rPr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coordinator and sites in its partition proceed assuming sites in other partitions have failed.</a:t>
            </a:r>
            <a:endParaRPr sz="11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Major Disadvantage of 2PC</a:t>
            </a: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Blocking Problem:</a:t>
            </a:r>
            <a:r>
              <a:rPr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Coordinator failure can lead to a transaction being blocked indefinitely, holding resources, until the coordinator recovers.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5"/>
          <p:cNvSpPr txBox="1"/>
          <p:nvPr/>
        </p:nvSpPr>
        <p:spPr>
          <a:xfrm>
            <a:off x="0" y="0"/>
            <a:ext cx="9021300" cy="42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Recovery and Concurrency Control</a:t>
            </a:r>
            <a:endParaRPr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Recovery Procedure for Failed Sites</a:t>
            </a:r>
            <a:endParaRPr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Standard Recovery: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When a failed site restarts, it performs standard recovery algorithm. 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●"/>
            </a:pP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Special Handling for In-Doubt Transactions:</a:t>
            </a:r>
            <a:endParaRPr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Definition of In-Doubt: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Transactions for which a </a:t>
            </a:r>
            <a:r>
              <a:rPr lang="en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&lt;ready T&gt;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log record is found, but </a:t>
            </a:r>
            <a:r>
              <a:rPr i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neither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 </a:t>
            </a:r>
            <a:r>
              <a:rPr lang="en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&lt;commit T&gt;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nor an </a:t>
            </a:r>
            <a:r>
              <a:rPr lang="en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&lt;abort T&gt;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log record is found.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Action: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The recovering site </a:t>
            </a:r>
            <a:r>
              <a:rPr i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must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contact other sites (as described in </a:t>
            </a: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Failure of the Coordinator)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to determine the commit/abort status of these in-doubt transactions.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Problem with Basic Recovery for In-Doubt Transactions</a:t>
            </a:r>
            <a:endParaRPr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Blocking Normal Processing: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Normal transaction processing at the recovering site </a:t>
            </a:r>
            <a:r>
              <a:rPr b="1" i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cannot begin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until </a:t>
            </a: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all in-doubt transactions 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have their </a:t>
            </a: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status resolved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(committed or rolled back).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Slow Status Determination: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Finding the status can be </a:t>
            </a: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slow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requiring contact with multiple sites.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Potential for Indefinite Blocking: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If the coordinator has failed and no other site has the commit/abort status, the recovering site can become </a:t>
            </a: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blocked indefinitely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if 2PC is used, making the site unusable for a long period.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6"/>
          <p:cNvSpPr txBox="1"/>
          <p:nvPr/>
        </p:nvSpPr>
        <p:spPr>
          <a:xfrm>
            <a:off x="0" y="0"/>
            <a:ext cx="9021300" cy="49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Enhanced Recovery with Lock Information</a:t>
            </a:r>
            <a:endParaRPr b="1"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 circumvent the </a:t>
            </a: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blocking problem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speed up recovery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algorithms provide support for noting lock information in the log: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AutoNum type="arabicPeriod"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Logging Lock Information:</a:t>
            </a:r>
            <a:endParaRPr b="1"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Instead of just </a:t>
            </a:r>
            <a:r>
              <a:rPr lang="en" sz="12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&lt;ready T&gt;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the algorithm writes a </a:t>
            </a:r>
            <a:r>
              <a:rPr lang="en" sz="12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&lt;ready T, L&gt;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log record.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L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a list of all </a:t>
            </a: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write locks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held by transaction </a:t>
            </a:r>
            <a:r>
              <a:rPr lang="en" sz="12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when the log record is written.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AutoNum type="arabicPeriod"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Lock Reacquisition during Recovery:</a:t>
            </a:r>
            <a:endParaRPr b="1"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After performing local recovery actions, for every in-doubt transaction </a:t>
            </a:r>
            <a:r>
              <a:rPr lang="en" sz="12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T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All write locks noted in its </a:t>
            </a:r>
            <a:r>
              <a:rPr lang="en" sz="12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&lt;ready T, L&gt;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log record are </a:t>
            </a: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reacquired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AutoNum type="arabicPeriod"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Concurrent Processing:</a:t>
            </a:r>
            <a:endParaRPr b="1"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Char char="○"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After lock reacquisition is complete for all in-doubt transactions, normal transaction processing can start at the site.</a:t>
            </a:r>
            <a:endParaRPr b="1"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commit or rollback of in-doubt transactions proceeds </a:t>
            </a: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concurrently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with the execution of new transactions.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Benefits of Enhanced Recovery</a:t>
            </a:r>
            <a:endParaRPr b="1"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Faster Site Recovery: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The site becomes usable much quicker.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Avoids Blocking: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Recovery itself never gets blocked, even if the coordinator is down.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Trade-off</a:t>
            </a:r>
            <a:endParaRPr b="1"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New transactions that have a lock conflict with any write locks held by in-doubt transactions will be </a:t>
            </a: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blocked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until the conflicting in-doubt transactions are resolved (committed or rolled back).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0" y="0"/>
            <a:ext cx="9021300" cy="49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Replication</a:t>
            </a: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Definition</a:t>
            </a: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copy of relation </a:t>
            </a:r>
            <a:r>
              <a:rPr b="1" lang="en" sz="13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stored in two or more sites.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Full Replication: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 copy is </a:t>
            </a: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stored at </a:t>
            </a:r>
            <a:r>
              <a:rPr b="1" i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every</a:t>
            </a: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site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in the system.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Advantages</a:t>
            </a: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Availability: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If a site containing </a:t>
            </a:r>
            <a:r>
              <a:rPr lang="en" sz="13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fails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" sz="13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can </a:t>
            </a: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still be found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at another site, allowing queries to continue.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Increased Parallelism: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For read-heavy operations, multiple sites </a:t>
            </a: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can process queries involving </a:t>
            </a:r>
            <a:r>
              <a:rPr b="1" lang="en" sz="13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in parallel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More replicas increase the chance of finding data locally, minimizing data movement.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Disadvantages</a:t>
            </a: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Increased Overhead on Update: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All replicas of </a:t>
            </a:r>
            <a:r>
              <a:rPr lang="en" sz="13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must be kept consistent. Any update to </a:t>
            </a:r>
            <a:r>
              <a:rPr lang="en" sz="13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must be propagated to </a:t>
            </a:r>
            <a:r>
              <a:rPr i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all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sites containing replicas, leading to higher overhead.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Summary</a:t>
            </a: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●"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Replication</a:t>
            </a: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improves read performance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data availability for read-only transactions.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●"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Update transactions incur higher overhead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more complex concurrency control.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Primary Copy Scheme: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 common simplification where one replica is designated as the primary copy.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0" y="0"/>
            <a:ext cx="8859300" cy="46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Fragmentation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Definition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Relation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divided into fragments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, 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, ..., 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Fragments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must contain sufficient information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to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reconstruct 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original relation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Types of Fragmentation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1. Horizontal Fragmentation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Splits by Tuple: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Assigns each tuple of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to one or more fragments.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Purpose: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Usually used to keep tuples at sites where they are most frequently used,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minimizing data transfer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Definition: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 fragment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defined by a selection predicate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P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on the global relation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 = σ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Pi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 (r)</a:t>
            </a:r>
            <a:endParaRPr sz="1500">
              <a:solidFill>
                <a:srgbClr val="18803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Reconstruction: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The original relation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reconstructed by taking the union of all fragments: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 = 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 ∪ 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 ∪ ... ∪ 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endParaRPr baseline="-25000" sz="1500">
              <a:solidFill>
                <a:srgbClr val="18803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Example: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account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relation fragmented by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branch_name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(e.g.,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account_Hillside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account_Valleyview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0" y="0"/>
            <a:ext cx="9021300" cy="29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2.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Vertical Fragmentation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Splits by Attribute: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Decomposes the schema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of relation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into subsets of attributes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, 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, ..., 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Requirement: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 = 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 ∪ 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 ∪ ... ∪ 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endParaRPr baseline="-25000" sz="1500">
              <a:solidFill>
                <a:srgbClr val="18803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Definition: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Each fragment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of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defined by projecting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onto the attribute subset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ri = Π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Ri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 (r)</a:t>
            </a:r>
            <a:endParaRPr sz="1500">
              <a:solidFill>
                <a:srgbClr val="18803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Reconstruction: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The original relation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reconstructed by taking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natural join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of all fragments: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 = 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 ⋈ 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2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 ⋈ ... ⋈ 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endParaRPr baseline="-25000" sz="1500">
              <a:solidFill>
                <a:srgbClr val="18803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Ensuring Reconstruction: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nclude primary-key attributes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(or a superkey/tuple-id) in each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baseline="-25000"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Example: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employee_info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fragmented into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employee_private_info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(employee_id, salary) and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employee_public_info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(employee_id, name, designation).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891150" y="307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{9B08E654-289F-441E-B781-F39029BFBFFA}</a:tableStyleId>
              </a:tblPr>
              <a:tblGrid>
                <a:gridCol w="2660600"/>
              </a:tblGrid>
              <a:tr h="136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3" name="Google Shape;83;p17"/>
          <p:cNvGraphicFramePr/>
          <p:nvPr/>
        </p:nvGraphicFramePr>
        <p:xfrm>
          <a:off x="4272650" y="307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{9B08E654-289F-441E-B781-F39029BFBFFA}</a:tableStyleId>
              </a:tblPr>
              <a:tblGrid>
                <a:gridCol w="2660600"/>
              </a:tblGrid>
              <a:tr h="136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4" name="Google Shape;84;p17"/>
          <p:cNvSpPr/>
          <p:nvPr/>
        </p:nvSpPr>
        <p:spPr>
          <a:xfrm>
            <a:off x="83025" y="3475420"/>
            <a:ext cx="4001800" cy="637150"/>
          </a:xfrm>
          <a:custGeom>
            <a:rect b="b" l="l" r="r" t="t"/>
            <a:pathLst>
              <a:path extrusionOk="0" h="25486" w="160072">
                <a:moveTo>
                  <a:pt x="0" y="11090"/>
                </a:moveTo>
                <a:cubicBezTo>
                  <a:pt x="4229" y="10321"/>
                  <a:pt x="17761" y="4094"/>
                  <a:pt x="25372" y="6477"/>
                </a:cubicBezTo>
                <a:cubicBezTo>
                  <a:pt x="32984" y="8860"/>
                  <a:pt x="38826" y="26159"/>
                  <a:pt x="45669" y="25390"/>
                </a:cubicBezTo>
                <a:cubicBezTo>
                  <a:pt x="52512" y="24621"/>
                  <a:pt x="58970" y="2940"/>
                  <a:pt x="66428" y="1864"/>
                </a:cubicBezTo>
                <a:cubicBezTo>
                  <a:pt x="73886" y="788"/>
                  <a:pt x="83880" y="19086"/>
                  <a:pt x="90415" y="18932"/>
                </a:cubicBezTo>
                <a:cubicBezTo>
                  <a:pt x="96950" y="18778"/>
                  <a:pt x="100487" y="558"/>
                  <a:pt x="105638" y="942"/>
                </a:cubicBezTo>
                <a:cubicBezTo>
                  <a:pt x="110789" y="1327"/>
                  <a:pt x="117401" y="21393"/>
                  <a:pt x="121322" y="21239"/>
                </a:cubicBezTo>
                <a:cubicBezTo>
                  <a:pt x="125243" y="21085"/>
                  <a:pt x="122706" y="-135"/>
                  <a:pt x="129164" y="19"/>
                </a:cubicBezTo>
                <a:cubicBezTo>
                  <a:pt x="135622" y="173"/>
                  <a:pt x="154921" y="18471"/>
                  <a:pt x="160072" y="2216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Google Shape;85;p17"/>
          <p:cNvSpPr/>
          <p:nvPr/>
        </p:nvSpPr>
        <p:spPr>
          <a:xfrm>
            <a:off x="5208033" y="2818550"/>
            <a:ext cx="918025" cy="2191175"/>
          </a:xfrm>
          <a:custGeom>
            <a:rect b="b" l="l" r="r" t="t"/>
            <a:pathLst>
              <a:path extrusionOk="0" h="87647" w="36721">
                <a:moveTo>
                  <a:pt x="19654" y="0"/>
                </a:moveTo>
                <a:cubicBezTo>
                  <a:pt x="16425" y="2076"/>
                  <a:pt x="-1950" y="7150"/>
                  <a:pt x="279" y="12455"/>
                </a:cubicBezTo>
                <a:cubicBezTo>
                  <a:pt x="2509" y="17760"/>
                  <a:pt x="32877" y="26141"/>
                  <a:pt x="33031" y="31830"/>
                </a:cubicBezTo>
                <a:cubicBezTo>
                  <a:pt x="33185" y="37519"/>
                  <a:pt x="1279" y="42286"/>
                  <a:pt x="1202" y="46591"/>
                </a:cubicBezTo>
                <a:cubicBezTo>
                  <a:pt x="1125" y="50896"/>
                  <a:pt x="31109" y="52742"/>
                  <a:pt x="32570" y="57662"/>
                </a:cubicBezTo>
                <a:cubicBezTo>
                  <a:pt x="34031" y="62583"/>
                  <a:pt x="9274" y="71117"/>
                  <a:pt x="9966" y="76114"/>
                </a:cubicBezTo>
                <a:cubicBezTo>
                  <a:pt x="10658" y="81112"/>
                  <a:pt x="32263" y="85725"/>
                  <a:pt x="36722" y="8764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Google Shape;86;p17"/>
          <p:cNvSpPr txBox="1"/>
          <p:nvPr/>
        </p:nvSpPr>
        <p:spPr>
          <a:xfrm>
            <a:off x="809575" y="4640675"/>
            <a:ext cx="2975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Horizontal Fragmentation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5990150" y="4552150"/>
            <a:ext cx="2975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Vertical </a:t>
            </a:r>
            <a:r>
              <a:rPr lang="en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Fragmentation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0" y="0"/>
            <a:ext cx="9712800" cy="52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Transparency in Distributed Databases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Concept of Data Transparency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Users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should not need to know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the physical location or access methods of data.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Aims to simplify user interaction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application development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Forms of Data Transparency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AutoNum type="arabicPeriod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Fragmentation Transparency: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Users are not required to know how a relation has been fragmented.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system handles the underlying partitioning.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AutoNum type="arabicPeriod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Replication Transparency: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Users perceive each data object as logically unique.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system manages data replication for performance or availability, without user involvement.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Users are unaware of which objects are replicated or where replicas are placed.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AutoNum type="arabicPeriod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Location Transparency: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Users do not need to know the physical location of the data.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distributed database system can find any data item given its identifier.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0" y="0"/>
            <a:ext cx="8882400" cy="49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Naming in Distributed Databases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Challenge: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Ensuring unique names for data items across multiple sites.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Char char="●"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Solution 1: Central Name Server:</a:t>
            </a:r>
            <a:endParaRPr b="1"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Char char="○"/>
            </a:pP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All names registered centrally.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Pros: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Ensures unique names, helps locate data.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Cons: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Performance bottleneck, single point of failure if server crashes.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Char char="●"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Solution 2: Site Identifier Prefixing:</a:t>
            </a:r>
            <a:endParaRPr b="1"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Each site prefixes its unique identifier to names it generates (e.g., </a:t>
            </a:r>
            <a:r>
              <a:rPr lang="en" sz="12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site17.account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Pros: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No central control needed, ensures uniqueness.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Cons: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Fails to achieve location transparency (users see site IDs).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Char char="●"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Solution 3: Aliases (Preferred):</a:t>
            </a:r>
            <a:endParaRPr b="1"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Char char="○"/>
            </a:pP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database system creates alternative, simple names (aliases) for data items.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These aliases are translated by the system to complete names (e.g., </a:t>
            </a:r>
            <a:r>
              <a:rPr lang="en" sz="12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account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instead of </a:t>
            </a:r>
            <a:r>
              <a:rPr lang="en" sz="12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site17.account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Char char="○"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Mapping of aliases to real names stored at each site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[Locally 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stored in the distributed system]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Benefits: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Achieves location transparency, users unaffected by data movement.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Managing Replicas with Transparency</a:t>
            </a:r>
            <a:endParaRPr b="1"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Char char="●"/>
            </a:pP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Users </a:t>
            </a: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should not specify a particular replica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for read requests.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Char char="●"/>
            </a:pP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system determines which replica 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 use for reads.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mbria"/>
              <a:buChar char="●"/>
            </a:pP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On write requests, the s</a:t>
            </a: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ystem automatically updates all replicas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Mechanism: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 </a:t>
            </a:r>
            <a:r>
              <a:rPr b="1"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catalog table</a:t>
            </a:r>
            <a:r>
              <a:rPr lang="en" sz="12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maintained by the system to track all replicas for each data item.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0" y="0"/>
            <a:ext cx="9021300" cy="46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Distributed Query Processing</a:t>
            </a: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Goal</a:t>
            </a: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●"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Minimize the time taken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to compute the answer to a query.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Centralized Systems: Primary Cost Criterion</a:t>
            </a: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●"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Number of disk accesses.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Distributed Systems: Additional Considerations</a:t>
            </a: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 a distributed system, query processing strategies </a:t>
            </a: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must also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account for: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Cost of Data Transmission: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The </a:t>
            </a: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overhead of transferring data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over the network.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Parallel Processing Gain: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The </a:t>
            </a: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potential performance improvement 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from having multiple sites process parts of the query concurrently.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Optimization Challenge</a:t>
            </a: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●"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relative costs of network data transfer and disk I/O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vary significantly.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●"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Query optimization must find a good trade-off between these two cost factors, rather than focusing solely on one.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0" y="0"/>
            <a:ext cx="9144000" cy="1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Query Transformation in Distributed Databases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Simple Query Example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Consider a simple query: "Find all the tuples in the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account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relation."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Even for simple queries, processing is non-trivial if the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account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relation is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fragmented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replicated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or both.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34650" y="1902875"/>
            <a:ext cx="90747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Impact of Replication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 Replicas Fragmented: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Choose the replica with the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lowest transmission cost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Replicas Fragmented: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More complex, as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multiple joins or unions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may be needed to reconstruct the </a:t>
            </a:r>
            <a:r>
              <a:rPr lang="en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account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relation.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Challenge: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The number of possible strategies for query optimization can be very large, making exhaustive enumeration impractical.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